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xml" Extension="xml"/>
  <Default ContentType="image/png" Extension="png"/>
  <Default ContentType="application/msword" Extension="doc"/>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msword" PartName="/ppt/embeddings/Microsoft_Office_Word_97_-_2003_Document1.doc"/>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7315200" cy="9601200"/>
  <p:embeddedFontLst>
    <p:embeddedFont>
      <p:font typeface="Tahoma"/>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736">
          <p15:clr>
            <a:srgbClr val="000000"/>
          </p15:clr>
        </p15:guide>
      </p15:sldGuideLst>
    </p:ext>
    <p:ext uri="{2D200454-40CA-4A62-9FC3-DE9A4176ACB9}">
      <p15:notesGuideLst>
        <p15:guide id="1" orient="horz" pos="3025">
          <p15:clr>
            <a:srgbClr val="000000"/>
          </p15:clr>
        </p15:guide>
        <p15:guide id="2" pos="2305">
          <p15:clr>
            <a:srgbClr val="000000"/>
          </p15:clr>
        </p15:guide>
      </p15:notesGuideLst>
    </p:ext>
    <p:ext uri="http://customooxmlschemas.google.com/">
      <go:slidesCustomData xmlns:go="http://customooxmlschemas.google.com/" r:id="rId46" roundtripDataSignature="AMtx7mgWfQ4clGaicvX0ATZo4/a+VGBZ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736"/>
      </p:guideLst>
    </p:cSldViewPr>
  </p:slideViewPr>
  <p:notesViewPr>
    <p:cSldViewPr snapToGrid="0">
      <p:cViewPr varScale="1">
        <p:scale>
          <a:sx n="100" d="100"/>
          <a:sy n="100" d="100"/>
        </p:scale>
        <p:origin x="0" y="0"/>
      </p:cViewPr>
      <p:guideLst>
        <p:guide pos="3025" orient="horz"/>
        <p:guide pos="2305"/>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Tahoma-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4" name="Google Shape;4;n"/>
          <p:cNvSpPr/>
          <p:nvPr>
            <p:ph idx="2" type="sldImg"/>
          </p:nvPr>
        </p:nvSpPr>
        <p:spPr>
          <a:xfrm>
            <a:off x="1268412" y="728662"/>
            <a:ext cx="4781550" cy="358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1262062" y="722312"/>
            <a:ext cx="4795837"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 name="Google Shape;53;p1:notes"/>
          <p:cNvSpPr txBox="1"/>
          <p:nvPr>
            <p:ph idx="1" type="body"/>
          </p:nvPr>
        </p:nvSpPr>
        <p:spPr>
          <a:xfrm>
            <a:off x="974725" y="4560887"/>
            <a:ext cx="5365750" cy="4318000"/>
          </a:xfrm>
          <a:prstGeom prst="rect">
            <a:avLst/>
          </a:prstGeom>
          <a:noFill/>
          <a:ln>
            <a:noFill/>
          </a:ln>
        </p:spPr>
        <p:txBody>
          <a:bodyPr anchorCtr="0" anchor="t" bIns="47475" lIns="95000" spcFirstLastPara="1" rIns="95000" wrap="square" tIns="4747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10: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4" name="Google Shape;124;p11: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12: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3: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13: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14: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5: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15: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6: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17: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8: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19: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1260475" y="720725"/>
            <a:ext cx="4799012" cy="3598862"/>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9" name="Google Shape;59;p2:notes"/>
          <p:cNvSpPr txBox="1"/>
          <p:nvPr>
            <p:ph idx="1" type="body"/>
          </p:nvPr>
        </p:nvSpPr>
        <p:spPr>
          <a:xfrm>
            <a:off x="974725" y="4559300"/>
            <a:ext cx="5365750" cy="432117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7500" lIns="95025" spcFirstLastPara="1" rIns="95025" wrap="square" tIns="475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20: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21: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22: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3: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23: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4: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24: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5: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25: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26: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7: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27: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8: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71" name="Google Shape;271;p28: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9: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77" name="Google Shape;277;p29: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1260475" y="720725"/>
            <a:ext cx="4799012" cy="3598862"/>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6" name="Google Shape;66;p3:notes"/>
          <p:cNvSpPr txBox="1"/>
          <p:nvPr>
            <p:ph idx="1" type="body"/>
          </p:nvPr>
        </p:nvSpPr>
        <p:spPr>
          <a:xfrm>
            <a:off x="974725" y="4559300"/>
            <a:ext cx="5365750" cy="432117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7500" lIns="95025" spcFirstLastPara="1" rIns="95025" wrap="square" tIns="475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0: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83" name="Google Shape;283;p30: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1: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0" name="Google Shape;290;p31: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2: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7" name="Google Shape;297;p32: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3: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06" name="Google Shape;306;p33: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4: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34: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5: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35: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6: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36: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7: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2" name="Google Shape;332;p37: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8: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38: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1260475" y="720725"/>
            <a:ext cx="4799012" cy="3598862"/>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2" name="Google Shape;72;p4:notes"/>
          <p:cNvSpPr txBox="1"/>
          <p:nvPr>
            <p:ph idx="1" type="body"/>
          </p:nvPr>
        </p:nvSpPr>
        <p:spPr>
          <a:xfrm>
            <a:off x="974725" y="4559300"/>
            <a:ext cx="5365750" cy="432117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7500" lIns="95025" spcFirstLastPara="1" rIns="95025" wrap="square" tIns="475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5:notes"/>
          <p:cNvSpPr txBox="1"/>
          <p:nvPr>
            <p:ph idx="1" type="body"/>
          </p:nvPr>
        </p:nvSpPr>
        <p:spPr>
          <a:xfrm>
            <a:off x="973137" y="4560887"/>
            <a:ext cx="5367337" cy="4318000"/>
          </a:xfrm>
          <a:prstGeom prst="rect">
            <a:avLst/>
          </a:prstGeom>
          <a:noFill/>
          <a:ln>
            <a:noFill/>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7" name="Google Shape;87;p6: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3" name="Google Shape;93;p7: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2" name="Google Shape;102;p8: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1270000" y="728662"/>
            <a:ext cx="4778375" cy="358457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 name="Google Shape;109;p9:notes"/>
          <p:cNvSpPr txBox="1"/>
          <p:nvPr>
            <p:ph idx="1" type="body"/>
          </p:nvPr>
        </p:nvSpPr>
        <p:spPr>
          <a:xfrm>
            <a:off x="973137" y="4560887"/>
            <a:ext cx="5367337" cy="4318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50200" lIns="100425" spcFirstLastPara="1" rIns="100425" wrap="square" tIns="502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40"/>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lvl1pPr lvl="0" algn="l">
              <a:lnSpc>
                <a:spcPct val="2000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13" name="Google Shape;13;p40"/>
          <p:cNvSpPr txBox="1"/>
          <p:nvPr>
            <p:ph idx="1" type="body"/>
          </p:nvPr>
        </p:nvSpPr>
        <p:spPr>
          <a:xfrm>
            <a:off x="411162" y="1143000"/>
            <a:ext cx="8318500" cy="5181600"/>
          </a:xfrm>
          <a:prstGeom prst="rect">
            <a:avLst/>
          </a:prstGeom>
          <a:noFill/>
          <a:ln>
            <a:noFill/>
          </a:ln>
        </p:spPr>
        <p:txBody>
          <a:bodyPr anchorCtr="0" anchor="t" bIns="44450" lIns="90475" spcFirstLastPara="1" rIns="90475" wrap="square" tIns="44450">
            <a:noAutofit/>
          </a:bodyPr>
          <a:lstStyle>
            <a:lvl1pPr indent="-314325" lvl="0" marL="457200" algn="l">
              <a:spcBef>
                <a:spcPts val="180"/>
              </a:spcBef>
              <a:spcAft>
                <a:spcPts val="0"/>
              </a:spcAft>
              <a:buSzPts val="1350"/>
              <a:buChar char="●"/>
              <a:defRPr/>
            </a:lvl1pPr>
            <a:lvl2pPr indent="-342900" lvl="1" marL="914400" algn="l">
              <a:spcBef>
                <a:spcPts val="400"/>
              </a:spcBef>
              <a:spcAft>
                <a:spcPts val="0"/>
              </a:spcAft>
              <a:buSzPts val="1800"/>
              <a:buChar char="–"/>
              <a:defRPr/>
            </a:lvl2pPr>
            <a:lvl3pPr indent="-308610" lvl="2" marL="1371600" algn="l">
              <a:spcBef>
                <a:spcPts val="400"/>
              </a:spcBef>
              <a:spcAft>
                <a:spcPts val="0"/>
              </a:spcAft>
              <a:buSzPts val="1260"/>
              <a:buChar char="◆"/>
              <a:defRPr/>
            </a:lvl3pPr>
            <a:lvl4pPr indent="-342900" lvl="3" marL="1828800" algn="l">
              <a:spcBef>
                <a:spcPts val="40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49"/>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lvl1pPr lvl="0" algn="l">
              <a:lnSpc>
                <a:spcPct val="2000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43" name="Google Shape;43;p49"/>
          <p:cNvSpPr txBox="1"/>
          <p:nvPr>
            <p:ph idx="1" type="body"/>
          </p:nvPr>
        </p:nvSpPr>
        <p:spPr>
          <a:xfrm>
            <a:off x="411163" y="1143000"/>
            <a:ext cx="4083050" cy="5181600"/>
          </a:xfrm>
          <a:prstGeom prst="rect">
            <a:avLst/>
          </a:prstGeom>
          <a:noFill/>
          <a:ln>
            <a:noFill/>
          </a:ln>
        </p:spPr>
        <p:txBody>
          <a:bodyPr anchorCtr="0" anchor="t" bIns="44450" lIns="90475" spcFirstLastPara="1" rIns="90475" wrap="square" tIns="44450">
            <a:noAutofit/>
          </a:bodyPr>
          <a:lstStyle>
            <a:lvl1pPr indent="-361950" lvl="0" marL="457200" algn="l">
              <a:spcBef>
                <a:spcPts val="280"/>
              </a:spcBef>
              <a:spcAft>
                <a:spcPts val="0"/>
              </a:spcAft>
              <a:buSzPts val="2100"/>
              <a:buChar char="●"/>
              <a:defRPr sz="2800"/>
            </a:lvl1pPr>
            <a:lvl2pPr indent="-381000" lvl="1" marL="914400" algn="l">
              <a:spcBef>
                <a:spcPts val="400"/>
              </a:spcBef>
              <a:spcAft>
                <a:spcPts val="0"/>
              </a:spcAft>
              <a:buSzPts val="2400"/>
              <a:buChar char="–"/>
              <a:defRPr sz="2400"/>
            </a:lvl2pPr>
            <a:lvl3pPr indent="-317500" lvl="2" marL="1371600" algn="l">
              <a:spcBef>
                <a:spcPts val="400"/>
              </a:spcBef>
              <a:spcAft>
                <a:spcPts val="0"/>
              </a:spcAft>
              <a:buSzPts val="1400"/>
              <a:buChar char="◆"/>
              <a:defRPr sz="2000"/>
            </a:lvl3pPr>
            <a:lvl4pPr indent="-342900" lvl="3" marL="1828800" algn="l">
              <a:spcBef>
                <a:spcPts val="40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44" name="Google Shape;44;p49"/>
          <p:cNvSpPr txBox="1"/>
          <p:nvPr>
            <p:ph idx="2" type="body"/>
          </p:nvPr>
        </p:nvSpPr>
        <p:spPr>
          <a:xfrm>
            <a:off x="4646613" y="1143000"/>
            <a:ext cx="4083050" cy="5181600"/>
          </a:xfrm>
          <a:prstGeom prst="rect">
            <a:avLst/>
          </a:prstGeom>
          <a:noFill/>
          <a:ln>
            <a:noFill/>
          </a:ln>
        </p:spPr>
        <p:txBody>
          <a:bodyPr anchorCtr="0" anchor="t" bIns="44450" lIns="90475" spcFirstLastPara="1" rIns="90475" wrap="square" tIns="44450">
            <a:noAutofit/>
          </a:bodyPr>
          <a:lstStyle>
            <a:lvl1pPr indent="-361950" lvl="0" marL="457200" algn="l">
              <a:spcBef>
                <a:spcPts val="280"/>
              </a:spcBef>
              <a:spcAft>
                <a:spcPts val="0"/>
              </a:spcAft>
              <a:buSzPts val="2100"/>
              <a:buChar char="●"/>
              <a:defRPr sz="2800"/>
            </a:lvl1pPr>
            <a:lvl2pPr indent="-381000" lvl="1" marL="914400" algn="l">
              <a:spcBef>
                <a:spcPts val="400"/>
              </a:spcBef>
              <a:spcAft>
                <a:spcPts val="0"/>
              </a:spcAft>
              <a:buSzPts val="2400"/>
              <a:buChar char="–"/>
              <a:defRPr sz="2400"/>
            </a:lvl2pPr>
            <a:lvl3pPr indent="-317500" lvl="2" marL="1371600" algn="l">
              <a:spcBef>
                <a:spcPts val="400"/>
              </a:spcBef>
              <a:spcAft>
                <a:spcPts val="0"/>
              </a:spcAft>
              <a:buSzPts val="1400"/>
              <a:buChar char="◆"/>
              <a:defRPr sz="2000"/>
            </a:lvl3pPr>
            <a:lvl4pPr indent="-342900" lvl="3" marL="1828800" algn="l">
              <a:spcBef>
                <a:spcPts val="40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50"/>
          <p:cNvSpPr txBox="1"/>
          <p:nvPr>
            <p:ph type="title"/>
          </p:nvPr>
        </p:nvSpPr>
        <p:spPr>
          <a:xfrm>
            <a:off x="722313" y="4406900"/>
            <a:ext cx="7772400" cy="1362075"/>
          </a:xfrm>
          <a:prstGeom prst="rect">
            <a:avLst/>
          </a:prstGeom>
          <a:noFill/>
          <a:ln>
            <a:noFill/>
          </a:ln>
        </p:spPr>
        <p:txBody>
          <a:bodyPr anchorCtr="0" anchor="t" bIns="44450" lIns="90475" spcFirstLastPara="1" rIns="90475" wrap="square" tIns="44450">
            <a:noAutofit/>
          </a:bodyPr>
          <a:lstStyle>
            <a:lvl1pPr lvl="0" algn="l">
              <a:lnSpc>
                <a:spcPct val="90000"/>
              </a:lnSpc>
              <a:spcBef>
                <a:spcPts val="0"/>
              </a:spcBef>
              <a:spcAft>
                <a:spcPts val="0"/>
              </a:spcAft>
              <a:buSzPts val="1400"/>
              <a:buNone/>
              <a:defRPr b="1" sz="4000" cap="none"/>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47" name="Google Shape;47;p50"/>
          <p:cNvSpPr txBox="1"/>
          <p:nvPr>
            <p:ph idx="1" type="body"/>
          </p:nvPr>
        </p:nvSpPr>
        <p:spPr>
          <a:xfrm>
            <a:off x="722313" y="2906713"/>
            <a:ext cx="7772400" cy="1500187"/>
          </a:xfrm>
          <a:prstGeom prst="rect">
            <a:avLst/>
          </a:prstGeom>
          <a:noFill/>
          <a:ln>
            <a:noFill/>
          </a:ln>
        </p:spPr>
        <p:txBody>
          <a:bodyPr anchorCtr="0" anchor="b" bIns="44450" lIns="90475" spcFirstLastPara="1" rIns="90475" wrap="square" tIns="44450">
            <a:noAutofit/>
          </a:bodyPr>
          <a:lstStyle>
            <a:lvl1pPr indent="-228600" lvl="0" marL="457200" algn="l">
              <a:spcBef>
                <a:spcPts val="200"/>
              </a:spcBef>
              <a:spcAft>
                <a:spcPts val="0"/>
              </a:spcAft>
              <a:buSzPts val="1500"/>
              <a:buNone/>
              <a:defRPr sz="2000"/>
            </a:lvl1pPr>
            <a:lvl2pPr indent="-228600" lvl="1" marL="914400" algn="l">
              <a:spcBef>
                <a:spcPts val="400"/>
              </a:spcBef>
              <a:spcAft>
                <a:spcPts val="0"/>
              </a:spcAft>
              <a:buSzPts val="1800"/>
              <a:buNone/>
              <a:defRPr sz="1800"/>
            </a:lvl2pPr>
            <a:lvl3pPr indent="-228600" lvl="2" marL="1371600" algn="l">
              <a:spcBef>
                <a:spcPts val="400"/>
              </a:spcBef>
              <a:spcAft>
                <a:spcPts val="0"/>
              </a:spcAft>
              <a:buSzPts val="1120"/>
              <a:buNone/>
              <a:defRPr sz="1600"/>
            </a:lvl3pPr>
            <a:lvl4pPr indent="-228600" lvl="3" marL="1828800" algn="l">
              <a:spcBef>
                <a:spcPts val="40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51"/>
          <p:cNvSpPr txBox="1"/>
          <p:nvPr>
            <p:ph type="ctrTitle"/>
          </p:nvPr>
        </p:nvSpPr>
        <p:spPr>
          <a:xfrm>
            <a:off x="685800" y="2130425"/>
            <a:ext cx="7772400" cy="1470025"/>
          </a:xfrm>
          <a:prstGeom prst="rect">
            <a:avLst/>
          </a:prstGeom>
          <a:noFill/>
          <a:ln>
            <a:noFill/>
          </a:ln>
        </p:spPr>
        <p:txBody>
          <a:bodyPr anchorCtr="0" anchor="b" bIns="44450" lIns="90475" spcFirstLastPara="1" rIns="90475" wrap="square" tIns="44450">
            <a:noAutofit/>
          </a:bodyPr>
          <a:lstStyle>
            <a:lvl1pPr lvl="0" algn="l">
              <a:lnSpc>
                <a:spcPct val="2000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50" name="Google Shape;50;p51"/>
          <p:cNvSpPr txBox="1"/>
          <p:nvPr>
            <p:ph idx="1" type="subTitle"/>
          </p:nvPr>
        </p:nvSpPr>
        <p:spPr>
          <a:xfrm>
            <a:off x="1371600" y="3886200"/>
            <a:ext cx="6400800" cy="1752600"/>
          </a:xfrm>
          <a:prstGeom prst="rect">
            <a:avLst/>
          </a:prstGeom>
          <a:noFill/>
          <a:ln>
            <a:noFill/>
          </a:ln>
        </p:spPr>
        <p:txBody>
          <a:bodyPr anchorCtr="0" anchor="t" bIns="44450" lIns="90475" spcFirstLastPara="1" rIns="90475" wrap="square" tIns="44450">
            <a:noAutofit/>
          </a:bodyPr>
          <a:lstStyle>
            <a:lvl1pPr lvl="0" algn="ctr">
              <a:spcBef>
                <a:spcPts val="280"/>
              </a:spcBef>
              <a:spcAft>
                <a:spcPts val="0"/>
              </a:spcAft>
              <a:buSzPts val="2100"/>
              <a:buNone/>
              <a:defRPr/>
            </a:lvl1pPr>
            <a:lvl2pPr lvl="1" algn="ctr">
              <a:spcBef>
                <a:spcPts val="400"/>
              </a:spcBef>
              <a:spcAft>
                <a:spcPts val="0"/>
              </a:spcAft>
              <a:buSzPts val="2400"/>
              <a:buNone/>
              <a:defRPr/>
            </a:lvl2pPr>
            <a:lvl3pPr lvl="2" algn="ctr">
              <a:spcBef>
                <a:spcPts val="400"/>
              </a:spcBef>
              <a:spcAft>
                <a:spcPts val="0"/>
              </a:spcAft>
              <a:buSzPts val="1400"/>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4" name="Shape 14"/>
        <p:cNvGrpSpPr/>
        <p:nvPr/>
      </p:nvGrpSpPr>
      <p:grpSpPr>
        <a:xfrm>
          <a:off x="0" y="0"/>
          <a:ext cx="0" cy="0"/>
          <a:chOff x="0" y="0"/>
          <a:chExt cx="0" cy="0"/>
        </a:xfrm>
      </p:grpSpPr>
      <p:sp>
        <p:nvSpPr>
          <p:cNvPr id="15" name="Google Shape;15;p41"/>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lvl1pPr lvl="0" algn="l">
              <a:lnSpc>
                <a:spcPct val="2000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16" name="Google Shape;16;p41"/>
          <p:cNvSpPr txBox="1"/>
          <p:nvPr>
            <p:ph idx="1" type="body"/>
          </p:nvPr>
        </p:nvSpPr>
        <p:spPr>
          <a:xfrm>
            <a:off x="411163" y="1143000"/>
            <a:ext cx="4083050" cy="5181600"/>
          </a:xfrm>
          <a:prstGeom prst="rect">
            <a:avLst/>
          </a:prstGeom>
          <a:noFill/>
          <a:ln>
            <a:noFill/>
          </a:ln>
        </p:spPr>
        <p:txBody>
          <a:bodyPr anchorCtr="0" anchor="t" bIns="44450" lIns="90475" spcFirstLastPara="1" rIns="90475" wrap="square" tIns="44450">
            <a:noAutofit/>
          </a:bodyPr>
          <a:lstStyle>
            <a:lvl1pPr indent="-314325" lvl="0" marL="457200" algn="l">
              <a:spcBef>
                <a:spcPts val="180"/>
              </a:spcBef>
              <a:spcAft>
                <a:spcPts val="0"/>
              </a:spcAft>
              <a:buSzPts val="1350"/>
              <a:buChar char="●"/>
              <a:defRPr/>
            </a:lvl1pPr>
            <a:lvl2pPr indent="-342900" lvl="1" marL="914400" algn="l">
              <a:spcBef>
                <a:spcPts val="400"/>
              </a:spcBef>
              <a:spcAft>
                <a:spcPts val="0"/>
              </a:spcAft>
              <a:buSzPts val="1800"/>
              <a:buChar char="–"/>
              <a:defRPr/>
            </a:lvl2pPr>
            <a:lvl3pPr indent="-308610" lvl="2" marL="1371600" algn="l">
              <a:spcBef>
                <a:spcPts val="400"/>
              </a:spcBef>
              <a:spcAft>
                <a:spcPts val="0"/>
              </a:spcAft>
              <a:buSzPts val="1260"/>
              <a:buChar char="◆"/>
              <a:defRPr/>
            </a:lvl3pPr>
            <a:lvl4pPr indent="-342900" lvl="3" marL="1828800" algn="l">
              <a:spcBef>
                <a:spcPts val="40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41"/>
          <p:cNvSpPr txBox="1"/>
          <p:nvPr>
            <p:ph idx="2" type="body"/>
          </p:nvPr>
        </p:nvSpPr>
        <p:spPr>
          <a:xfrm>
            <a:off x="4646613" y="1143000"/>
            <a:ext cx="4083050" cy="5181600"/>
          </a:xfrm>
          <a:prstGeom prst="rect">
            <a:avLst/>
          </a:prstGeom>
          <a:noFill/>
          <a:ln>
            <a:noFill/>
          </a:ln>
        </p:spPr>
        <p:txBody>
          <a:bodyPr anchorCtr="0" anchor="t" bIns="44450" lIns="90475" spcFirstLastPara="1" rIns="90475" wrap="square" tIns="44450">
            <a:noAutofit/>
          </a:bodyPr>
          <a:lstStyle>
            <a:lvl1pPr indent="-314325" lvl="0" marL="457200" algn="l">
              <a:spcBef>
                <a:spcPts val="180"/>
              </a:spcBef>
              <a:spcAft>
                <a:spcPts val="0"/>
              </a:spcAft>
              <a:buSzPts val="1350"/>
              <a:buChar char="●"/>
              <a:defRPr/>
            </a:lvl1pPr>
            <a:lvl2pPr indent="-342900" lvl="1" marL="914400" algn="l">
              <a:spcBef>
                <a:spcPts val="400"/>
              </a:spcBef>
              <a:spcAft>
                <a:spcPts val="0"/>
              </a:spcAft>
              <a:buSzPts val="1800"/>
              <a:buChar char="–"/>
              <a:defRPr/>
            </a:lvl2pPr>
            <a:lvl3pPr indent="-308610" lvl="2" marL="1371600" algn="l">
              <a:spcBef>
                <a:spcPts val="400"/>
              </a:spcBef>
              <a:spcAft>
                <a:spcPts val="0"/>
              </a:spcAft>
              <a:buSzPts val="1260"/>
              <a:buChar char="◆"/>
              <a:defRPr/>
            </a:lvl3pPr>
            <a:lvl4pPr indent="-342900" lvl="3" marL="1828800" algn="l">
              <a:spcBef>
                <a:spcPts val="40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 name="Shape 18"/>
        <p:cNvGrpSpPr/>
        <p:nvPr/>
      </p:nvGrpSpPr>
      <p:grpSpPr>
        <a:xfrm>
          <a:off x="0" y="0"/>
          <a:ext cx="0" cy="0"/>
          <a:chOff x="0" y="0"/>
          <a:chExt cx="0" cy="0"/>
        </a:xfrm>
      </p:grpSpPr>
      <p:sp>
        <p:nvSpPr>
          <p:cNvPr id="19" name="Google Shape;19;p42"/>
          <p:cNvSpPr txBox="1"/>
          <p:nvPr>
            <p:ph type="title"/>
          </p:nvPr>
        </p:nvSpPr>
        <p:spPr>
          <a:xfrm rot="5400000">
            <a:off x="4600576" y="2195512"/>
            <a:ext cx="6172200" cy="2085975"/>
          </a:xfrm>
          <a:prstGeom prst="rect">
            <a:avLst/>
          </a:prstGeom>
          <a:noFill/>
          <a:ln>
            <a:noFill/>
          </a:ln>
        </p:spPr>
        <p:txBody>
          <a:bodyPr anchorCtr="0" anchor="b" bIns="44450" lIns="90475" spcFirstLastPara="1" rIns="90475" wrap="square" tIns="44450">
            <a:noAutofit/>
          </a:bodyPr>
          <a:lstStyle>
            <a:lvl1pPr lvl="0" algn="l">
              <a:lnSpc>
                <a:spcPct val="2000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20" name="Google Shape;20;p42"/>
          <p:cNvSpPr txBox="1"/>
          <p:nvPr>
            <p:ph idx="1" type="body"/>
          </p:nvPr>
        </p:nvSpPr>
        <p:spPr>
          <a:xfrm rot="5400000">
            <a:off x="350044" y="183356"/>
            <a:ext cx="6172200" cy="6110288"/>
          </a:xfrm>
          <a:prstGeom prst="rect">
            <a:avLst/>
          </a:prstGeom>
          <a:noFill/>
          <a:ln>
            <a:noFill/>
          </a:ln>
        </p:spPr>
        <p:txBody>
          <a:bodyPr anchorCtr="0" anchor="t" bIns="44450" lIns="90475" spcFirstLastPara="1" rIns="90475" wrap="square" tIns="44450">
            <a:noAutofit/>
          </a:bodyPr>
          <a:lstStyle>
            <a:lvl1pPr indent="-314325" lvl="0" marL="457200" algn="l">
              <a:spcBef>
                <a:spcPts val="180"/>
              </a:spcBef>
              <a:spcAft>
                <a:spcPts val="0"/>
              </a:spcAft>
              <a:buSzPts val="1350"/>
              <a:buChar char="●"/>
              <a:defRPr/>
            </a:lvl1pPr>
            <a:lvl2pPr indent="-342900" lvl="1" marL="914400" algn="l">
              <a:spcBef>
                <a:spcPts val="400"/>
              </a:spcBef>
              <a:spcAft>
                <a:spcPts val="0"/>
              </a:spcAft>
              <a:buSzPts val="1800"/>
              <a:buChar char="–"/>
              <a:defRPr/>
            </a:lvl2pPr>
            <a:lvl3pPr indent="-308610" lvl="2" marL="1371600" algn="l">
              <a:spcBef>
                <a:spcPts val="400"/>
              </a:spcBef>
              <a:spcAft>
                <a:spcPts val="0"/>
              </a:spcAft>
              <a:buSzPts val="1260"/>
              <a:buChar char="◆"/>
              <a:defRPr/>
            </a:lvl3pPr>
            <a:lvl4pPr indent="-342900" lvl="3" marL="1828800" algn="l">
              <a:spcBef>
                <a:spcPts val="40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 name="Shape 21"/>
        <p:cNvGrpSpPr/>
        <p:nvPr/>
      </p:nvGrpSpPr>
      <p:grpSpPr>
        <a:xfrm>
          <a:off x="0" y="0"/>
          <a:ext cx="0" cy="0"/>
          <a:chOff x="0" y="0"/>
          <a:chExt cx="0" cy="0"/>
        </a:xfrm>
      </p:grpSpPr>
      <p:sp>
        <p:nvSpPr>
          <p:cNvPr id="22" name="Google Shape;22;p43"/>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lvl1pPr lvl="0" algn="l">
              <a:lnSpc>
                <a:spcPct val="2000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23" name="Google Shape;23;p43"/>
          <p:cNvSpPr txBox="1"/>
          <p:nvPr>
            <p:ph idx="1" type="body"/>
          </p:nvPr>
        </p:nvSpPr>
        <p:spPr>
          <a:xfrm rot="5400000">
            <a:off x="1979612" y="-425450"/>
            <a:ext cx="5181600" cy="8318500"/>
          </a:xfrm>
          <a:prstGeom prst="rect">
            <a:avLst/>
          </a:prstGeom>
          <a:noFill/>
          <a:ln>
            <a:noFill/>
          </a:ln>
        </p:spPr>
        <p:txBody>
          <a:bodyPr anchorCtr="0" anchor="t" bIns="44450" lIns="90475" spcFirstLastPara="1" rIns="90475" wrap="square" tIns="44450">
            <a:noAutofit/>
          </a:bodyPr>
          <a:lstStyle>
            <a:lvl1pPr indent="-314325" lvl="0" marL="457200" algn="l">
              <a:spcBef>
                <a:spcPts val="180"/>
              </a:spcBef>
              <a:spcAft>
                <a:spcPts val="0"/>
              </a:spcAft>
              <a:buSzPts val="1350"/>
              <a:buChar char="●"/>
              <a:defRPr/>
            </a:lvl1pPr>
            <a:lvl2pPr indent="-342900" lvl="1" marL="914400" algn="l">
              <a:spcBef>
                <a:spcPts val="400"/>
              </a:spcBef>
              <a:spcAft>
                <a:spcPts val="0"/>
              </a:spcAft>
              <a:buSzPts val="1800"/>
              <a:buChar char="–"/>
              <a:defRPr/>
            </a:lvl2pPr>
            <a:lvl3pPr indent="-308610" lvl="2" marL="1371600" algn="l">
              <a:spcBef>
                <a:spcPts val="400"/>
              </a:spcBef>
              <a:spcAft>
                <a:spcPts val="0"/>
              </a:spcAft>
              <a:buSzPts val="1260"/>
              <a:buChar char="◆"/>
              <a:defRPr/>
            </a:lvl3pPr>
            <a:lvl4pPr indent="-342900" lvl="3" marL="1828800" algn="l">
              <a:spcBef>
                <a:spcPts val="40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 name="Shape 24"/>
        <p:cNvGrpSpPr/>
        <p:nvPr/>
      </p:nvGrpSpPr>
      <p:grpSpPr>
        <a:xfrm>
          <a:off x="0" y="0"/>
          <a:ext cx="0" cy="0"/>
          <a:chOff x="0" y="0"/>
          <a:chExt cx="0" cy="0"/>
        </a:xfrm>
      </p:grpSpPr>
      <p:sp>
        <p:nvSpPr>
          <p:cNvPr id="25" name="Google Shape;25;p44"/>
          <p:cNvSpPr txBox="1"/>
          <p:nvPr>
            <p:ph type="title"/>
          </p:nvPr>
        </p:nvSpPr>
        <p:spPr>
          <a:xfrm>
            <a:off x="1792288" y="4800600"/>
            <a:ext cx="5486400" cy="566738"/>
          </a:xfrm>
          <a:prstGeom prst="rect">
            <a:avLst/>
          </a:prstGeom>
          <a:noFill/>
          <a:ln>
            <a:noFill/>
          </a:ln>
        </p:spPr>
        <p:txBody>
          <a:bodyPr anchorCtr="0" anchor="b" bIns="44450" lIns="90475" spcFirstLastPara="1" rIns="90475" wrap="square" tIns="44450">
            <a:noAutofit/>
          </a:bodyPr>
          <a:lstStyle>
            <a:lvl1pPr lvl="0" algn="l">
              <a:lnSpc>
                <a:spcPct val="180000"/>
              </a:lnSpc>
              <a:spcBef>
                <a:spcPts val="0"/>
              </a:spcBef>
              <a:spcAft>
                <a:spcPts val="0"/>
              </a:spcAft>
              <a:buSzPts val="1400"/>
              <a:buNone/>
              <a:defRPr b="1" sz="2000"/>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26" name="Google Shape;26;p44"/>
          <p:cNvSpPr/>
          <p:nvPr>
            <p:ph idx="2" type="pic"/>
          </p:nvPr>
        </p:nvSpPr>
        <p:spPr>
          <a:xfrm>
            <a:off x="1792288" y="612775"/>
            <a:ext cx="5486400" cy="4114800"/>
          </a:xfrm>
          <a:prstGeom prst="rect">
            <a:avLst/>
          </a:prstGeom>
          <a:noFill/>
          <a:ln>
            <a:noFill/>
          </a:ln>
        </p:spPr>
      </p:sp>
      <p:sp>
        <p:nvSpPr>
          <p:cNvPr id="27" name="Google Shape;27;p44"/>
          <p:cNvSpPr txBox="1"/>
          <p:nvPr>
            <p:ph idx="1" type="body"/>
          </p:nvPr>
        </p:nvSpPr>
        <p:spPr>
          <a:xfrm>
            <a:off x="1792288" y="5367338"/>
            <a:ext cx="5486400" cy="804862"/>
          </a:xfrm>
          <a:prstGeom prst="rect">
            <a:avLst/>
          </a:prstGeom>
          <a:noFill/>
          <a:ln>
            <a:noFill/>
          </a:ln>
        </p:spPr>
        <p:txBody>
          <a:bodyPr anchorCtr="0" anchor="t" bIns="44450" lIns="90475" spcFirstLastPara="1" rIns="90475" wrap="square" tIns="44450">
            <a:noAutofit/>
          </a:bodyPr>
          <a:lstStyle>
            <a:lvl1pPr indent="-228600" lvl="0" marL="457200" algn="l">
              <a:spcBef>
                <a:spcPts val="140"/>
              </a:spcBef>
              <a:spcAft>
                <a:spcPts val="0"/>
              </a:spcAft>
              <a:buSzPts val="1050"/>
              <a:buNone/>
              <a:defRPr sz="1400"/>
            </a:lvl1pPr>
            <a:lvl2pPr indent="-228600" lvl="1" marL="914400" algn="l">
              <a:spcBef>
                <a:spcPts val="400"/>
              </a:spcBef>
              <a:spcAft>
                <a:spcPts val="0"/>
              </a:spcAft>
              <a:buSzPts val="1200"/>
              <a:buNone/>
              <a:defRPr sz="1200"/>
            </a:lvl2pPr>
            <a:lvl3pPr indent="-228600" lvl="2" marL="1371600" algn="l">
              <a:spcBef>
                <a:spcPts val="400"/>
              </a:spcBef>
              <a:spcAft>
                <a:spcPts val="0"/>
              </a:spcAft>
              <a:buSzPts val="700"/>
              <a:buNone/>
              <a:defRPr sz="1000"/>
            </a:lvl3pPr>
            <a:lvl4pPr indent="-228600" lvl="3" marL="1828800" algn="l">
              <a:spcBef>
                <a:spcPts val="40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45"/>
          <p:cNvSpPr txBox="1"/>
          <p:nvPr>
            <p:ph type="title"/>
          </p:nvPr>
        </p:nvSpPr>
        <p:spPr>
          <a:xfrm>
            <a:off x="457200" y="273050"/>
            <a:ext cx="3008313" cy="1162050"/>
          </a:xfrm>
          <a:prstGeom prst="rect">
            <a:avLst/>
          </a:prstGeom>
          <a:noFill/>
          <a:ln>
            <a:noFill/>
          </a:ln>
        </p:spPr>
        <p:txBody>
          <a:bodyPr anchorCtr="0" anchor="b" bIns="44450" lIns="90475" spcFirstLastPara="1" rIns="90475" wrap="square" tIns="44450">
            <a:noAutofit/>
          </a:bodyPr>
          <a:lstStyle>
            <a:lvl1pPr lvl="0" algn="l">
              <a:lnSpc>
                <a:spcPct val="180000"/>
              </a:lnSpc>
              <a:spcBef>
                <a:spcPts val="0"/>
              </a:spcBef>
              <a:spcAft>
                <a:spcPts val="0"/>
              </a:spcAft>
              <a:buSzPts val="1400"/>
              <a:buNone/>
              <a:defRPr b="1" sz="2000"/>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30" name="Google Shape;30;p45"/>
          <p:cNvSpPr txBox="1"/>
          <p:nvPr>
            <p:ph idx="1" type="body"/>
          </p:nvPr>
        </p:nvSpPr>
        <p:spPr>
          <a:xfrm>
            <a:off x="3575050" y="273050"/>
            <a:ext cx="5111750" cy="5853113"/>
          </a:xfrm>
          <a:prstGeom prst="rect">
            <a:avLst/>
          </a:prstGeom>
          <a:noFill/>
          <a:ln>
            <a:noFill/>
          </a:ln>
        </p:spPr>
        <p:txBody>
          <a:bodyPr anchorCtr="0" anchor="t" bIns="44450" lIns="90475" spcFirstLastPara="1" rIns="90475" wrap="square" tIns="44450">
            <a:noAutofit/>
          </a:bodyPr>
          <a:lstStyle>
            <a:lvl1pPr indent="-381000" lvl="0" marL="457200" algn="l">
              <a:spcBef>
                <a:spcPts val="320"/>
              </a:spcBef>
              <a:spcAft>
                <a:spcPts val="0"/>
              </a:spcAft>
              <a:buSzPts val="2400"/>
              <a:buChar char="●"/>
              <a:defRPr sz="3200"/>
            </a:lvl1pPr>
            <a:lvl2pPr indent="-406400" lvl="1" marL="914400" algn="l">
              <a:spcBef>
                <a:spcPts val="400"/>
              </a:spcBef>
              <a:spcAft>
                <a:spcPts val="0"/>
              </a:spcAft>
              <a:buSzPts val="2800"/>
              <a:buChar char="–"/>
              <a:defRPr sz="2800"/>
            </a:lvl2pPr>
            <a:lvl3pPr indent="-335280" lvl="2" marL="1371600" algn="l">
              <a:spcBef>
                <a:spcPts val="400"/>
              </a:spcBef>
              <a:spcAft>
                <a:spcPts val="0"/>
              </a:spcAft>
              <a:buSzPts val="1680"/>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31" name="Google Shape;31;p45"/>
          <p:cNvSpPr txBox="1"/>
          <p:nvPr>
            <p:ph idx="2" type="body"/>
          </p:nvPr>
        </p:nvSpPr>
        <p:spPr>
          <a:xfrm>
            <a:off x="457200" y="1435100"/>
            <a:ext cx="3008313" cy="4691063"/>
          </a:xfrm>
          <a:prstGeom prst="rect">
            <a:avLst/>
          </a:prstGeom>
          <a:noFill/>
          <a:ln>
            <a:noFill/>
          </a:ln>
        </p:spPr>
        <p:txBody>
          <a:bodyPr anchorCtr="0" anchor="t" bIns="44450" lIns="90475" spcFirstLastPara="1" rIns="90475" wrap="square" tIns="44450">
            <a:noAutofit/>
          </a:bodyPr>
          <a:lstStyle>
            <a:lvl1pPr indent="-228600" lvl="0" marL="457200" algn="l">
              <a:spcBef>
                <a:spcPts val="140"/>
              </a:spcBef>
              <a:spcAft>
                <a:spcPts val="0"/>
              </a:spcAft>
              <a:buSzPts val="1050"/>
              <a:buNone/>
              <a:defRPr sz="1400"/>
            </a:lvl1pPr>
            <a:lvl2pPr indent="-228600" lvl="1" marL="914400" algn="l">
              <a:spcBef>
                <a:spcPts val="400"/>
              </a:spcBef>
              <a:spcAft>
                <a:spcPts val="0"/>
              </a:spcAft>
              <a:buSzPts val="1200"/>
              <a:buNone/>
              <a:defRPr sz="1200"/>
            </a:lvl2pPr>
            <a:lvl3pPr indent="-228600" lvl="2" marL="1371600" algn="l">
              <a:spcBef>
                <a:spcPts val="400"/>
              </a:spcBef>
              <a:spcAft>
                <a:spcPts val="0"/>
              </a:spcAft>
              <a:buSzPts val="700"/>
              <a:buNone/>
              <a:defRPr sz="1000"/>
            </a:lvl3pPr>
            <a:lvl4pPr indent="-228600" lvl="3" marL="1828800" algn="l">
              <a:spcBef>
                <a:spcPts val="40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7"/>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lvl1pPr lvl="0" algn="l">
              <a:lnSpc>
                <a:spcPct val="2000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8"/>
          <p:cNvSpPr txBox="1"/>
          <p:nvPr>
            <p:ph type="title"/>
          </p:nvPr>
        </p:nvSpPr>
        <p:spPr>
          <a:xfrm>
            <a:off x="457200" y="274638"/>
            <a:ext cx="8229600" cy="1143000"/>
          </a:xfrm>
          <a:prstGeom prst="rect">
            <a:avLst/>
          </a:prstGeom>
          <a:noFill/>
          <a:ln>
            <a:noFill/>
          </a:ln>
        </p:spPr>
        <p:txBody>
          <a:bodyPr anchorCtr="0" anchor="b" bIns="44450" lIns="90475" spcFirstLastPara="1" rIns="90475" wrap="square" tIns="44450">
            <a:noAutofit/>
          </a:bodyPr>
          <a:lstStyle>
            <a:lvl1pPr lvl="0" algn="l">
              <a:lnSpc>
                <a:spcPct val="112500"/>
              </a:lnSpc>
              <a:spcBef>
                <a:spcPts val="0"/>
              </a:spcBef>
              <a:spcAft>
                <a:spcPts val="0"/>
              </a:spcAft>
              <a:buSzPts val="1400"/>
              <a:buNone/>
              <a:defRPr/>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p:txBody>
      </p:sp>
      <p:sp>
        <p:nvSpPr>
          <p:cNvPr id="37" name="Google Shape;37;p48"/>
          <p:cNvSpPr txBox="1"/>
          <p:nvPr>
            <p:ph idx="1" type="body"/>
          </p:nvPr>
        </p:nvSpPr>
        <p:spPr>
          <a:xfrm>
            <a:off x="457200" y="1535113"/>
            <a:ext cx="4040188" cy="639762"/>
          </a:xfrm>
          <a:prstGeom prst="rect">
            <a:avLst/>
          </a:prstGeom>
          <a:noFill/>
          <a:ln>
            <a:noFill/>
          </a:ln>
        </p:spPr>
        <p:txBody>
          <a:bodyPr anchorCtr="0" anchor="b" bIns="44450" lIns="90475" spcFirstLastPara="1" rIns="90475" wrap="square" tIns="44450">
            <a:noAutofit/>
          </a:bodyPr>
          <a:lstStyle>
            <a:lvl1pPr indent="-228600" lvl="0" marL="457200" algn="l">
              <a:spcBef>
                <a:spcPts val="240"/>
              </a:spcBef>
              <a:spcAft>
                <a:spcPts val="0"/>
              </a:spcAft>
              <a:buSzPts val="1800"/>
              <a:buNone/>
              <a:defRPr b="1" sz="2400"/>
            </a:lvl1pPr>
            <a:lvl2pPr indent="-228600" lvl="1" marL="914400" algn="l">
              <a:spcBef>
                <a:spcPts val="400"/>
              </a:spcBef>
              <a:spcAft>
                <a:spcPts val="0"/>
              </a:spcAft>
              <a:buSzPts val="2000"/>
              <a:buNone/>
              <a:defRPr b="1" sz="2000"/>
            </a:lvl2pPr>
            <a:lvl3pPr indent="-228600" lvl="2" marL="1371600" algn="l">
              <a:spcBef>
                <a:spcPts val="400"/>
              </a:spcBef>
              <a:spcAft>
                <a:spcPts val="0"/>
              </a:spcAft>
              <a:buSzPts val="1260"/>
              <a:buNone/>
              <a:defRPr b="1" sz="1800"/>
            </a:lvl3pPr>
            <a:lvl4pPr indent="-228600" lvl="3" marL="1828800" algn="l">
              <a:spcBef>
                <a:spcPts val="40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38" name="Google Shape;38;p48"/>
          <p:cNvSpPr txBox="1"/>
          <p:nvPr>
            <p:ph idx="2" type="body"/>
          </p:nvPr>
        </p:nvSpPr>
        <p:spPr>
          <a:xfrm>
            <a:off x="457200" y="2174875"/>
            <a:ext cx="4040188" cy="3951288"/>
          </a:xfrm>
          <a:prstGeom prst="rect">
            <a:avLst/>
          </a:prstGeom>
          <a:noFill/>
          <a:ln>
            <a:noFill/>
          </a:ln>
        </p:spPr>
        <p:txBody>
          <a:bodyPr anchorCtr="0" anchor="t" bIns="44450" lIns="90475" spcFirstLastPara="1" rIns="90475" wrap="square" tIns="44450">
            <a:noAutofit/>
          </a:bodyPr>
          <a:lstStyle>
            <a:lvl1pPr indent="-342900" lvl="0" marL="457200" algn="l">
              <a:spcBef>
                <a:spcPts val="240"/>
              </a:spcBef>
              <a:spcAft>
                <a:spcPts val="0"/>
              </a:spcAft>
              <a:buSzPts val="1800"/>
              <a:buChar char="●"/>
              <a:defRPr sz="2400"/>
            </a:lvl1pPr>
            <a:lvl2pPr indent="-355600" lvl="1" marL="914400" algn="l">
              <a:spcBef>
                <a:spcPts val="400"/>
              </a:spcBef>
              <a:spcAft>
                <a:spcPts val="0"/>
              </a:spcAft>
              <a:buSzPts val="2000"/>
              <a:buChar char="–"/>
              <a:defRPr sz="2000"/>
            </a:lvl2pPr>
            <a:lvl3pPr indent="-308610" lvl="2" marL="1371600" algn="l">
              <a:spcBef>
                <a:spcPts val="400"/>
              </a:spcBef>
              <a:spcAft>
                <a:spcPts val="0"/>
              </a:spcAft>
              <a:buSzPts val="1260"/>
              <a:buChar char="◆"/>
              <a:defRPr sz="1800"/>
            </a:lvl3pPr>
            <a:lvl4pPr indent="-330200" lvl="3" marL="1828800" algn="l">
              <a:spcBef>
                <a:spcPts val="40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39" name="Google Shape;39;p48"/>
          <p:cNvSpPr txBox="1"/>
          <p:nvPr>
            <p:ph idx="3" type="body"/>
          </p:nvPr>
        </p:nvSpPr>
        <p:spPr>
          <a:xfrm>
            <a:off x="4645025" y="1535113"/>
            <a:ext cx="4041775" cy="639762"/>
          </a:xfrm>
          <a:prstGeom prst="rect">
            <a:avLst/>
          </a:prstGeom>
          <a:noFill/>
          <a:ln>
            <a:noFill/>
          </a:ln>
        </p:spPr>
        <p:txBody>
          <a:bodyPr anchorCtr="0" anchor="b" bIns="44450" lIns="90475" spcFirstLastPara="1" rIns="90475" wrap="square" tIns="44450">
            <a:noAutofit/>
          </a:bodyPr>
          <a:lstStyle>
            <a:lvl1pPr indent="-228600" lvl="0" marL="457200" algn="l">
              <a:spcBef>
                <a:spcPts val="240"/>
              </a:spcBef>
              <a:spcAft>
                <a:spcPts val="0"/>
              </a:spcAft>
              <a:buSzPts val="1800"/>
              <a:buNone/>
              <a:defRPr b="1" sz="2400"/>
            </a:lvl1pPr>
            <a:lvl2pPr indent="-228600" lvl="1" marL="914400" algn="l">
              <a:spcBef>
                <a:spcPts val="400"/>
              </a:spcBef>
              <a:spcAft>
                <a:spcPts val="0"/>
              </a:spcAft>
              <a:buSzPts val="2000"/>
              <a:buNone/>
              <a:defRPr b="1" sz="2000"/>
            </a:lvl2pPr>
            <a:lvl3pPr indent="-228600" lvl="2" marL="1371600" algn="l">
              <a:spcBef>
                <a:spcPts val="400"/>
              </a:spcBef>
              <a:spcAft>
                <a:spcPts val="0"/>
              </a:spcAft>
              <a:buSzPts val="1260"/>
              <a:buNone/>
              <a:defRPr b="1" sz="1800"/>
            </a:lvl3pPr>
            <a:lvl4pPr indent="-228600" lvl="3" marL="1828800" algn="l">
              <a:spcBef>
                <a:spcPts val="40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0" name="Google Shape;40;p48"/>
          <p:cNvSpPr txBox="1"/>
          <p:nvPr>
            <p:ph idx="4" type="body"/>
          </p:nvPr>
        </p:nvSpPr>
        <p:spPr>
          <a:xfrm>
            <a:off x="4645025" y="2174875"/>
            <a:ext cx="4041775" cy="3951288"/>
          </a:xfrm>
          <a:prstGeom prst="rect">
            <a:avLst/>
          </a:prstGeom>
          <a:noFill/>
          <a:ln>
            <a:noFill/>
          </a:ln>
        </p:spPr>
        <p:txBody>
          <a:bodyPr anchorCtr="0" anchor="t" bIns="44450" lIns="90475" spcFirstLastPara="1" rIns="90475" wrap="square" tIns="44450">
            <a:noAutofit/>
          </a:bodyPr>
          <a:lstStyle>
            <a:lvl1pPr indent="-342900" lvl="0" marL="457200" algn="l">
              <a:spcBef>
                <a:spcPts val="240"/>
              </a:spcBef>
              <a:spcAft>
                <a:spcPts val="0"/>
              </a:spcAft>
              <a:buSzPts val="1800"/>
              <a:buChar char="●"/>
              <a:defRPr sz="2400"/>
            </a:lvl1pPr>
            <a:lvl2pPr indent="-355600" lvl="1" marL="914400" algn="l">
              <a:spcBef>
                <a:spcPts val="400"/>
              </a:spcBef>
              <a:spcAft>
                <a:spcPts val="0"/>
              </a:spcAft>
              <a:buSzPts val="2000"/>
              <a:buChar char="–"/>
              <a:defRPr sz="2000"/>
            </a:lvl2pPr>
            <a:lvl3pPr indent="-308610" lvl="2" marL="1371600" algn="l">
              <a:spcBef>
                <a:spcPts val="400"/>
              </a:spcBef>
              <a:spcAft>
                <a:spcPts val="0"/>
              </a:spcAft>
              <a:buSzPts val="1260"/>
              <a:buChar char="◆"/>
              <a:defRPr sz="1800"/>
            </a:lvl3pPr>
            <a:lvl4pPr indent="-330200" lvl="3" marL="1828800" algn="l">
              <a:spcBef>
                <a:spcPts val="40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lvl1pPr lvl="0"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1pPr>
            <a:lvl2pPr lvl="1"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2pPr>
            <a:lvl3pPr lvl="2"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3pPr>
            <a:lvl4pPr lvl="3"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4pPr>
            <a:lvl5pPr lvl="4"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5pPr>
            <a:lvl6pPr lvl="5"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6pPr>
            <a:lvl7pPr lvl="6"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7pPr>
            <a:lvl8pPr lvl="7"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8pPr>
            <a:lvl9pPr lvl="8" marR="0" rtl="0" algn="l">
              <a:lnSpc>
                <a:spcPct val="112500"/>
              </a:lnSpc>
              <a:spcBef>
                <a:spcPts val="0"/>
              </a:spcBef>
              <a:spcAft>
                <a:spcPts val="0"/>
              </a:spcAft>
              <a:buSzPts val="1400"/>
              <a:buNone/>
              <a:defRPr b="1" i="0" sz="3200" u="none" cap="none" strike="noStrike">
                <a:solidFill>
                  <a:schemeClr val="dk1"/>
                </a:solidFill>
                <a:latin typeface="Tahoma"/>
                <a:ea typeface="Tahoma"/>
                <a:cs typeface="Tahoma"/>
                <a:sym typeface="Tahoma"/>
              </a:defRPr>
            </a:lvl9pPr>
          </a:lstStyle>
          <a:p/>
        </p:txBody>
      </p:sp>
      <p:sp>
        <p:nvSpPr>
          <p:cNvPr id="7" name="Google Shape;7;p39"/>
          <p:cNvSpPr txBox="1"/>
          <p:nvPr>
            <p:ph idx="1" type="body"/>
          </p:nvPr>
        </p:nvSpPr>
        <p:spPr>
          <a:xfrm>
            <a:off x="411162" y="1143000"/>
            <a:ext cx="8318500" cy="5181600"/>
          </a:xfrm>
          <a:prstGeom prst="rect">
            <a:avLst/>
          </a:prstGeom>
          <a:noFill/>
          <a:ln>
            <a:noFill/>
          </a:ln>
        </p:spPr>
        <p:txBody>
          <a:bodyPr anchorCtr="0" anchor="t" bIns="44450" lIns="90475" spcFirstLastPara="1" rIns="90475" wrap="square" tIns="44450">
            <a:noAutofit/>
          </a:bodyPr>
          <a:lstStyle>
            <a:lvl1pPr indent="-361950" lvl="0" marL="457200" marR="0" rtl="0" algn="l">
              <a:spcBef>
                <a:spcPts val="280"/>
              </a:spcBef>
              <a:spcAft>
                <a:spcPts val="0"/>
              </a:spcAft>
              <a:buClr>
                <a:srgbClr val="0C7B9C"/>
              </a:buClr>
              <a:buSzPts val="21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00"/>
              </a:spcBef>
              <a:spcAft>
                <a:spcPts val="0"/>
              </a:spcAft>
              <a:buClr>
                <a:srgbClr val="0C7B9C"/>
              </a:buClr>
              <a:buSzPts val="2400"/>
              <a:buFont typeface="Arial"/>
              <a:buChar char="–"/>
              <a:defRPr b="0" i="0" sz="2400" u="none" cap="none" strike="noStrike">
                <a:solidFill>
                  <a:schemeClr val="dk1"/>
                </a:solidFill>
                <a:latin typeface="Arial"/>
                <a:ea typeface="Arial"/>
                <a:cs typeface="Arial"/>
                <a:sym typeface="Arial"/>
              </a:defRPr>
            </a:lvl2pPr>
            <a:lvl3pPr indent="-317500" lvl="2" marL="1371600" marR="0" rtl="0" algn="l">
              <a:spcBef>
                <a:spcPts val="400"/>
              </a:spcBef>
              <a:spcAft>
                <a:spcPts val="0"/>
              </a:spcAft>
              <a:buClr>
                <a:srgbClr val="0C7B9C"/>
              </a:buClr>
              <a:buSzPts val="1400"/>
              <a:buFont typeface="Noto Sans Symbols"/>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grpSp>
        <p:nvGrpSpPr>
          <p:cNvPr id="8" name="Google Shape;8;p39"/>
          <p:cNvGrpSpPr/>
          <p:nvPr/>
        </p:nvGrpSpPr>
        <p:grpSpPr>
          <a:xfrm>
            <a:off x="304800" y="838200"/>
            <a:ext cx="8534400" cy="152400"/>
            <a:chOff x="264" y="788"/>
            <a:chExt cx="5232" cy="124"/>
          </a:xfrm>
        </p:grpSpPr>
        <p:sp>
          <p:nvSpPr>
            <p:cNvPr id="9" name="Google Shape;9;p39"/>
            <p:cNvSpPr txBox="1"/>
            <p:nvPr/>
          </p:nvSpPr>
          <p:spPr>
            <a:xfrm>
              <a:off x="264" y="788"/>
              <a:ext cx="5232" cy="61"/>
            </a:xfrm>
            <a:prstGeom prst="rect">
              <a:avLst/>
            </a:prstGeom>
            <a:gradFill>
              <a:gsLst>
                <a:gs pos="0">
                  <a:srgbClr val="0E9BBA"/>
                </a:gs>
                <a:gs pos="50000">
                  <a:srgbClr val="12C2E9"/>
                </a:gs>
                <a:gs pos="100000">
                  <a:srgbClr val="0E9BBA"/>
                </a:gs>
              </a:gsLst>
              <a:lin ang="5400000" scaled="0"/>
            </a:gra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10" name="Google Shape;10;p39"/>
            <p:cNvSpPr txBox="1"/>
            <p:nvPr/>
          </p:nvSpPr>
          <p:spPr>
            <a:xfrm>
              <a:off x="264" y="881"/>
              <a:ext cx="5232" cy="31"/>
            </a:xfrm>
            <a:prstGeom prst="rect">
              <a:avLst/>
            </a:prstGeom>
            <a:gradFill>
              <a:gsLst>
                <a:gs pos="0">
                  <a:srgbClr val="B200B2"/>
                </a:gs>
                <a:gs pos="50000">
                  <a:srgbClr val="FF00FF"/>
                </a:gs>
                <a:gs pos="100000">
                  <a:srgbClr val="B200B2"/>
                </a:gs>
              </a:gsLst>
              <a:lin ang="0" scaled="0"/>
            </a:gra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t/>
              </a:r>
              <a:endParaRPr b="0" i="0" sz="1400" u="non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itl.nist.gov/div898/handbook/index.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ics.uci.edu/~mlearn/MLRepository.html"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vmlDrawing" Target="../drawings/vmlDrawing1.vml"/><Relationship Id="rId4" Type="http://schemas.openxmlformats.org/officeDocument/2006/relationships/oleObject" Target="../embeddings/Microsoft_Office_Word_97_-_2003_Document1.doc"/><Relationship Id="rId5" Type="http://schemas.openxmlformats.org/officeDocument/2006/relationships/oleObject" Target="../embeddings/Microsoft_Office_Word_97_-_2003_Document1.doc"/><Relationship Id="rId6" Type="http://schemas.openxmlformats.org/officeDocument/2006/relationships/image" Target="../media/image21.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381000" y="3733800"/>
            <a:ext cx="8763000" cy="838200"/>
          </a:xfrm>
          <a:prstGeom prst="rect">
            <a:avLst/>
          </a:prstGeom>
          <a:noFill/>
          <a:ln>
            <a:noFill/>
          </a:ln>
        </p:spPr>
        <p:txBody>
          <a:bodyPr anchorCtr="0" anchor="b" bIns="44450" lIns="90475" spcFirstLastPara="1" rIns="90475" wrap="square" tIns="44450">
            <a:noAutofit/>
          </a:bodyPr>
          <a:lstStyle/>
          <a:p>
            <a:pPr indent="0" lvl="0" marL="0" rtl="0" algn="ctr">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Week 2: Exploring Data</a:t>
            </a:r>
            <a:endParaRPr/>
          </a:p>
        </p:txBody>
      </p:sp>
      <p:sp>
        <p:nvSpPr>
          <p:cNvPr id="56" name="Google Shape;56;p1"/>
          <p:cNvSpPr txBox="1"/>
          <p:nvPr/>
        </p:nvSpPr>
        <p:spPr>
          <a:xfrm>
            <a:off x="381000" y="1706562"/>
            <a:ext cx="8153400" cy="273843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4400"/>
              <a:buFont typeface="Arial"/>
              <a:buNone/>
            </a:pPr>
            <a:r>
              <a:rPr b="1" i="0" lang="en-US" sz="4400" u="none">
                <a:solidFill>
                  <a:srgbClr val="0000FF"/>
                </a:solidFill>
                <a:latin typeface="Arial"/>
                <a:ea typeface="Arial"/>
                <a:cs typeface="Arial"/>
                <a:sym typeface="Arial"/>
              </a:rPr>
              <a:t>CSE450</a:t>
            </a:r>
            <a:br>
              <a:rPr b="1" i="0" lang="en-US" sz="4400" u="none">
                <a:solidFill>
                  <a:srgbClr val="0000FF"/>
                </a:solidFill>
                <a:latin typeface="Arial"/>
                <a:ea typeface="Arial"/>
                <a:cs typeface="Arial"/>
                <a:sym typeface="Arial"/>
              </a:rPr>
            </a:br>
            <a:r>
              <a:rPr b="1" i="0" lang="en-US" sz="4400" u="none">
                <a:solidFill>
                  <a:srgbClr val="0000FF"/>
                </a:solidFill>
                <a:latin typeface="Arial"/>
                <a:ea typeface="Arial"/>
                <a:cs typeface="Arial"/>
                <a:sym typeface="Arial"/>
              </a:rPr>
              <a:t>Data Mining</a:t>
            </a:r>
            <a:endParaRPr b="1" i="0" sz="2400" u="none">
              <a:solidFill>
                <a:srgbClr val="0000FF"/>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rgbClr val="0000FF"/>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Visualization</a:t>
            </a:r>
            <a:endParaRPr/>
          </a:p>
        </p:txBody>
      </p:sp>
      <p:sp>
        <p:nvSpPr>
          <p:cNvPr id="121" name="Google Shape;121;p10"/>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SzPts val="2100"/>
              <a:buNone/>
            </a:pPr>
            <a:r>
              <a:rPr b="0" i="0" lang="en-US" sz="2800" u="none">
                <a:solidFill>
                  <a:schemeClr val="dk1"/>
                </a:solidFill>
                <a:latin typeface="Arial"/>
                <a:ea typeface="Arial"/>
                <a:cs typeface="Arial"/>
                <a:sym typeface="Arial"/>
              </a:rPr>
              <a:t>   Visualization is the conversion of data into a visual or tabular format so that the characteristics of the data and the relationships among data items or attributes can be analyzed or reported.</a:t>
            </a:r>
            <a:endParaRPr/>
          </a:p>
          <a:p>
            <a:pPr indent="-158750" lvl="0" marL="292100" rtl="0" algn="l">
              <a:lnSpc>
                <a:spcPct val="90000"/>
              </a:lnSpc>
              <a:spcBef>
                <a:spcPts val="680"/>
              </a:spcBef>
              <a:spcAft>
                <a:spcPts val="0"/>
              </a:spcAft>
              <a:buClr>
                <a:srgbClr val="0C7B9C"/>
              </a:buClr>
              <a:buSzPts val="2100"/>
              <a:buFont typeface="Arial"/>
              <a:buNone/>
            </a:pPr>
            <a:r>
              <a:t/>
            </a:r>
            <a:endParaRPr b="0" i="0" sz="2800" u="none">
              <a:solidFill>
                <a:schemeClr val="dk1"/>
              </a:solidFill>
              <a:latin typeface="Arial"/>
              <a:ea typeface="Arial"/>
              <a:cs typeface="Arial"/>
              <a:sym typeface="Arial"/>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Visualization of data is one of the most powerful and appealing techniques for data exploration. </a:t>
            </a:r>
            <a:endParaRPr/>
          </a:p>
          <a:p>
            <a:pPr indent="-342900" lvl="1" marL="8001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Humans have a well developed ability to analyze large amounts of information that is presented visually</a:t>
            </a:r>
            <a:endParaRPr/>
          </a:p>
          <a:p>
            <a:pPr indent="-342900" lvl="1" marL="8001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Can detect general patterns and trends</a:t>
            </a:r>
            <a:endParaRPr/>
          </a:p>
          <a:p>
            <a:pPr indent="-342900" lvl="1" marL="8001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Can detect outliers and unusual patterns   </a:t>
            </a:r>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1"/>
          <p:cNvPicPr preferRelativeResize="0"/>
          <p:nvPr/>
        </p:nvPicPr>
        <p:blipFill rotWithShape="1">
          <a:blip r:embed="rId3">
            <a:alphaModFix/>
          </a:blip>
          <a:srcRect b="2775" l="0" r="0" t="0"/>
          <a:stretch/>
        </p:blipFill>
        <p:spPr>
          <a:xfrm>
            <a:off x="1524000" y="2667000"/>
            <a:ext cx="5502275" cy="3654425"/>
          </a:xfrm>
          <a:prstGeom prst="rect">
            <a:avLst/>
          </a:prstGeom>
          <a:noFill/>
          <a:ln>
            <a:noFill/>
          </a:ln>
        </p:spPr>
      </p:pic>
      <p:sp>
        <p:nvSpPr>
          <p:cNvPr id="127" name="Google Shape;127;p11"/>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Example: Sea Surface Temperature</a:t>
            </a:r>
            <a:endParaRPr/>
          </a:p>
        </p:txBody>
      </p:sp>
      <p:sp>
        <p:nvSpPr>
          <p:cNvPr id="128" name="Google Shape;128;p11"/>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following shows the Sea Surface Temperature (SST) for July 1982</a:t>
            </a:r>
            <a:endParaRPr/>
          </a:p>
          <a:p>
            <a:pPr indent="-342900" lvl="1" marL="8001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Tens of thousands of data points are summarized in a single figure</a:t>
            </a:r>
            <a:endParaRPr/>
          </a:p>
          <a:p>
            <a:pPr indent="-342900" lvl="1" marL="800100" rtl="0" algn="l">
              <a:lnSpc>
                <a:spcPct val="100000"/>
              </a:lnSpc>
              <a:spcBef>
                <a:spcPts val="640"/>
              </a:spcBef>
              <a:spcAft>
                <a:spcPts val="0"/>
              </a:spcAft>
              <a:buSzPts val="2400"/>
              <a:buNone/>
            </a:pPr>
            <a:r>
              <a:rPr b="0" i="0" lang="en-US" sz="2400" u="none">
                <a:solidFill>
                  <a:schemeClr val="dk1"/>
                </a:solidFill>
                <a:latin typeface="Arial"/>
                <a:ea typeface="Arial"/>
                <a:cs typeface="Arial"/>
                <a:sym typeface="Arial"/>
              </a:rPr>
              <a:t> </a:t>
            </a:r>
            <a:endParaRPr/>
          </a:p>
          <a:p>
            <a:pPr indent="-190500" lvl="1" marL="800100" rtl="0" algn="l">
              <a:lnSpc>
                <a:spcPct val="90000"/>
              </a:lnSpc>
              <a:spcBef>
                <a:spcPts val="760"/>
              </a:spcBef>
              <a:spcAft>
                <a:spcPts val="0"/>
              </a:spcAft>
              <a:buClr>
                <a:srgbClr val="0C7B9C"/>
              </a:buClr>
              <a:buSzPts val="2400"/>
              <a:buFont typeface="Arial"/>
              <a:buNone/>
            </a:pPr>
            <a:r>
              <a:t/>
            </a:r>
            <a:endParaRPr b="0" i="0" sz="2400" u="none">
              <a:solidFill>
                <a:schemeClr val="dk1"/>
              </a:solidFill>
              <a:latin typeface="Arial"/>
              <a:ea typeface="Arial"/>
              <a:cs typeface="Arial"/>
              <a:sym typeface="Arial"/>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2"/>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Representation</a:t>
            </a:r>
            <a:endParaRPr/>
          </a:p>
        </p:txBody>
      </p:sp>
      <p:sp>
        <p:nvSpPr>
          <p:cNvPr id="134" name="Google Shape;134;p12"/>
          <p:cNvSpPr txBox="1"/>
          <p:nvPr>
            <p:ph idx="1" type="body"/>
          </p:nvPr>
        </p:nvSpPr>
        <p:spPr>
          <a:xfrm>
            <a:off x="411162" y="1143000"/>
            <a:ext cx="8428037" cy="53340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Is the mapping of information to a visual format</a:t>
            </a:r>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Data objects, their attributes, and the relationships among data objects are translated into graphical elements such as points, lines, shapes, and colors.</a:t>
            </a:r>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Example: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Objects are often represented as points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Their attribute values can be represented as the position of the points or the characteristics of the points, e.g., color, size, and shape</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If position is used, then the relationships of points, i.e., whether they form groups or a point is an outlier, is easily perceived.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3"/>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Arrangement</a:t>
            </a:r>
            <a:endParaRPr/>
          </a:p>
        </p:txBody>
      </p:sp>
      <p:sp>
        <p:nvSpPr>
          <p:cNvPr id="140" name="Google Shape;140;p13"/>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Is the placement of visual elements within a display</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Can make a large difference in how easy it is to understand the data</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Example:  </a:t>
            </a:r>
            <a:endParaRPr/>
          </a:p>
          <a:p>
            <a:pPr indent="-158750" lvl="0" marL="292100" rtl="0" algn="l">
              <a:lnSpc>
                <a:spcPct val="100000"/>
              </a:lnSpc>
              <a:spcBef>
                <a:spcPts val="680"/>
              </a:spcBef>
              <a:spcAft>
                <a:spcPts val="0"/>
              </a:spcAft>
              <a:buClr>
                <a:srgbClr val="0C7B9C"/>
              </a:buClr>
              <a:buSzPts val="2100"/>
              <a:buFont typeface="Arial"/>
              <a:buNone/>
            </a:pPr>
            <a:r>
              <a:t/>
            </a:r>
            <a:endParaRPr b="0" i="0" sz="2800" u="none">
              <a:solidFill>
                <a:schemeClr val="dk1"/>
              </a:solidFill>
              <a:latin typeface="Arial"/>
              <a:ea typeface="Arial"/>
              <a:cs typeface="Arial"/>
              <a:sym typeface="Arial"/>
            </a:endParaRPr>
          </a:p>
          <a:p>
            <a:pPr indent="-158750" lvl="0" marL="292100" rtl="0" algn="l">
              <a:spcBef>
                <a:spcPts val="680"/>
              </a:spcBef>
              <a:spcAft>
                <a:spcPts val="0"/>
              </a:spcAft>
              <a:buSzPts val="2100"/>
              <a:buNone/>
            </a:pPr>
            <a:r>
              <a:t/>
            </a:r>
            <a:endParaRPr b="0" i="0" sz="2800" u="none">
              <a:solidFill>
                <a:schemeClr val="dk1"/>
              </a:solidFill>
              <a:latin typeface="Arial"/>
              <a:ea typeface="Arial"/>
              <a:cs typeface="Arial"/>
              <a:sym typeface="Arial"/>
            </a:endParaRPr>
          </a:p>
        </p:txBody>
      </p:sp>
      <p:pic>
        <p:nvPicPr>
          <p:cNvPr id="141" name="Google Shape;141;p13"/>
          <p:cNvPicPr preferRelativeResize="0"/>
          <p:nvPr/>
        </p:nvPicPr>
        <p:blipFill rotWithShape="1">
          <a:blip r:embed="rId3">
            <a:alphaModFix/>
          </a:blip>
          <a:srcRect b="0" l="0" r="0" t="0"/>
          <a:stretch/>
        </p:blipFill>
        <p:spPr>
          <a:xfrm>
            <a:off x="838200" y="3582987"/>
            <a:ext cx="6992937" cy="27416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Selection</a:t>
            </a:r>
            <a:endParaRPr/>
          </a:p>
        </p:txBody>
      </p:sp>
      <p:sp>
        <p:nvSpPr>
          <p:cNvPr id="147" name="Google Shape;147;p14"/>
          <p:cNvSpPr txBox="1"/>
          <p:nvPr>
            <p:ph idx="1" type="body"/>
          </p:nvPr>
        </p:nvSpPr>
        <p:spPr>
          <a:xfrm>
            <a:off x="411162" y="1143000"/>
            <a:ext cx="8428037" cy="54864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Is the elimination or the de-emphasis of certain objects and attributes</a:t>
            </a:r>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Selection may involve the chossing a subset of attributes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Dimensionality reduction is often used to reduce the number of dimensions to two or three</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Alternatively, pairs of attributes can be considered</a:t>
            </a:r>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Selection may also involve choosing a subset of objects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 A region of the screen can only show so many points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Can sample, but want to preserve points in sparse areas </a:t>
            </a:r>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Visualization Techniques: Histograms</a:t>
            </a:r>
            <a:endParaRPr/>
          </a:p>
        </p:txBody>
      </p:sp>
      <p:sp>
        <p:nvSpPr>
          <p:cNvPr id="153" name="Google Shape;153;p15"/>
          <p:cNvSpPr txBox="1"/>
          <p:nvPr>
            <p:ph idx="1" type="body"/>
          </p:nvPr>
        </p:nvSpPr>
        <p:spPr>
          <a:xfrm>
            <a:off x="411162" y="1143000"/>
            <a:ext cx="8428037" cy="2895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1800"/>
              <a:buFont typeface="Arial"/>
              <a:buChar char="●"/>
            </a:pPr>
            <a:r>
              <a:rPr b="0" i="0" lang="en-US" sz="2400" u="none">
                <a:solidFill>
                  <a:schemeClr val="dk1"/>
                </a:solidFill>
                <a:latin typeface="Arial"/>
                <a:ea typeface="Arial"/>
                <a:cs typeface="Arial"/>
                <a:sym typeface="Arial"/>
              </a:rPr>
              <a:t>Histogram </a:t>
            </a:r>
            <a:endParaRPr/>
          </a:p>
          <a:p>
            <a:pPr indent="-342900" lvl="1" marL="800100" rtl="0" algn="l">
              <a:lnSpc>
                <a:spcPct val="10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Usually shows the distribution of values of a single variable</a:t>
            </a:r>
            <a:endParaRPr/>
          </a:p>
          <a:p>
            <a:pPr indent="-342900" lvl="1" marL="800100" rtl="0" algn="l">
              <a:lnSpc>
                <a:spcPct val="10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Divide the values into bins and show a bar plot of the number of objects in each bin. </a:t>
            </a:r>
            <a:endParaRPr/>
          </a:p>
          <a:p>
            <a:pPr indent="-342900" lvl="1" marL="800100" rtl="0" algn="l">
              <a:lnSpc>
                <a:spcPct val="10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The height of each bar indicates the number of objects</a:t>
            </a:r>
            <a:endParaRPr/>
          </a:p>
          <a:p>
            <a:pPr indent="-342900" lvl="1" marL="800100" rtl="0" algn="l">
              <a:lnSpc>
                <a:spcPct val="10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Shape of histogram depends on the number of bins</a:t>
            </a:r>
            <a:endParaRPr/>
          </a:p>
          <a:p>
            <a:pPr indent="-292100" lvl="0" marL="292100" rtl="0" algn="l">
              <a:lnSpc>
                <a:spcPct val="100000"/>
              </a:lnSpc>
              <a:spcBef>
                <a:spcPts val="640"/>
              </a:spcBef>
              <a:spcAft>
                <a:spcPts val="0"/>
              </a:spcAft>
              <a:buClr>
                <a:srgbClr val="0C7B9C"/>
              </a:buClr>
              <a:buSzPts val="1800"/>
              <a:buFont typeface="Arial"/>
              <a:buChar char="●"/>
            </a:pPr>
            <a:r>
              <a:rPr b="0" i="0" lang="en-US" sz="2400" u="none">
                <a:solidFill>
                  <a:schemeClr val="dk1"/>
                </a:solidFill>
                <a:latin typeface="Arial"/>
                <a:ea typeface="Arial"/>
                <a:cs typeface="Arial"/>
                <a:sym typeface="Arial"/>
              </a:rPr>
              <a:t>Example: Petal Width </a:t>
            </a:r>
            <a:r>
              <a:rPr b="0" i="0" lang="en-US" sz="2000" u="none">
                <a:solidFill>
                  <a:schemeClr val="dk1"/>
                </a:solidFill>
                <a:latin typeface="Arial"/>
                <a:ea typeface="Arial"/>
                <a:cs typeface="Arial"/>
                <a:sym typeface="Arial"/>
              </a:rPr>
              <a:t>(10 and 20 bins, respectively)</a:t>
            </a:r>
            <a:r>
              <a:rPr b="0" i="0" lang="en-US" sz="2400" u="none">
                <a:solidFill>
                  <a:schemeClr val="dk1"/>
                </a:solidFill>
                <a:latin typeface="Arial"/>
                <a:ea typeface="Arial"/>
                <a:cs typeface="Arial"/>
                <a:sym typeface="Arial"/>
              </a:rPr>
              <a:t> </a:t>
            </a:r>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pic>
        <p:nvPicPr>
          <p:cNvPr id="154" name="Google Shape;154;p15"/>
          <p:cNvPicPr preferRelativeResize="0"/>
          <p:nvPr/>
        </p:nvPicPr>
        <p:blipFill rotWithShape="1">
          <a:blip r:embed="rId3">
            <a:alphaModFix/>
          </a:blip>
          <a:srcRect b="3266" l="2278" r="0" t="0"/>
          <a:stretch/>
        </p:blipFill>
        <p:spPr>
          <a:xfrm>
            <a:off x="762000" y="3962400"/>
            <a:ext cx="3268662" cy="2209800"/>
          </a:xfrm>
          <a:prstGeom prst="rect">
            <a:avLst/>
          </a:prstGeom>
          <a:noFill/>
          <a:ln>
            <a:noFill/>
          </a:ln>
        </p:spPr>
      </p:pic>
      <p:pic>
        <p:nvPicPr>
          <p:cNvPr id="155" name="Google Shape;155;p15"/>
          <p:cNvPicPr preferRelativeResize="0"/>
          <p:nvPr/>
        </p:nvPicPr>
        <p:blipFill rotWithShape="1">
          <a:blip r:embed="rId4">
            <a:alphaModFix/>
          </a:blip>
          <a:srcRect b="3266" l="2278" r="0" t="0"/>
          <a:stretch/>
        </p:blipFill>
        <p:spPr>
          <a:xfrm>
            <a:off x="4495800" y="3962400"/>
            <a:ext cx="3268662" cy="2209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6"/>
          <p:cNvPicPr preferRelativeResize="0"/>
          <p:nvPr/>
        </p:nvPicPr>
        <p:blipFill rotWithShape="1">
          <a:blip r:embed="rId3">
            <a:alphaModFix/>
          </a:blip>
          <a:srcRect b="0" l="0" r="0" t="0"/>
          <a:stretch/>
        </p:blipFill>
        <p:spPr>
          <a:xfrm>
            <a:off x="990600" y="2517775"/>
            <a:ext cx="5657850" cy="3883025"/>
          </a:xfrm>
          <a:prstGeom prst="rect">
            <a:avLst/>
          </a:prstGeom>
          <a:noFill/>
          <a:ln>
            <a:noFill/>
          </a:ln>
        </p:spPr>
      </p:pic>
      <p:sp>
        <p:nvSpPr>
          <p:cNvPr id="161" name="Google Shape;161;p16"/>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Two-Dimensional Histograms</a:t>
            </a:r>
            <a:endParaRPr/>
          </a:p>
        </p:txBody>
      </p:sp>
      <p:sp>
        <p:nvSpPr>
          <p:cNvPr id="162" name="Google Shape;162;p16"/>
          <p:cNvSpPr txBox="1"/>
          <p:nvPr>
            <p:ph idx="1" type="body"/>
          </p:nvPr>
        </p:nvSpPr>
        <p:spPr>
          <a:xfrm>
            <a:off x="411162" y="1066800"/>
            <a:ext cx="8428037" cy="1752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Show the joint distribution of the values of two attributes </a:t>
            </a:r>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Example: petal width and petal length</a:t>
            </a:r>
            <a:endParaRPr/>
          </a:p>
          <a:p>
            <a:pPr indent="-342900" lvl="1" marL="800100" rtl="0" algn="l">
              <a:lnSpc>
                <a:spcPct val="9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What does this tell us?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Visualization Techniques: Box Plots</a:t>
            </a:r>
            <a:endParaRPr/>
          </a:p>
        </p:txBody>
      </p:sp>
      <p:sp>
        <p:nvSpPr>
          <p:cNvPr id="168" name="Google Shape;168;p17"/>
          <p:cNvSpPr txBox="1"/>
          <p:nvPr>
            <p:ph idx="1" type="body"/>
          </p:nvPr>
        </p:nvSpPr>
        <p:spPr>
          <a:xfrm>
            <a:off x="411162" y="1143000"/>
            <a:ext cx="8428037" cy="18288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Box Plots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Invented by J. Tukey</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Another way of displaying the distribution of data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Following figure shows the basic part of a box plot</a:t>
            </a:r>
            <a:endParaRPr/>
          </a:p>
          <a:p>
            <a:pPr indent="-190500" lvl="1" marL="800100" rtl="0" algn="l">
              <a:lnSpc>
                <a:spcPct val="90000"/>
              </a:lnSpc>
              <a:spcBef>
                <a:spcPts val="640"/>
              </a:spcBef>
              <a:spcAft>
                <a:spcPts val="0"/>
              </a:spcAft>
              <a:buClr>
                <a:srgbClr val="0C7B9C"/>
              </a:buClr>
              <a:buSzPts val="2400"/>
              <a:buFont typeface="Arial"/>
              <a:buNone/>
            </a:pPr>
            <a:r>
              <a:t/>
            </a:r>
            <a:endParaRPr b="0" i="0" sz="2400" u="none">
              <a:solidFill>
                <a:schemeClr val="dk1"/>
              </a:solidFill>
              <a:latin typeface="Arial"/>
              <a:ea typeface="Arial"/>
              <a:cs typeface="Arial"/>
              <a:sym typeface="Arial"/>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grpSp>
        <p:nvGrpSpPr>
          <p:cNvPr id="169" name="Google Shape;169;p17"/>
          <p:cNvGrpSpPr/>
          <p:nvPr/>
        </p:nvGrpSpPr>
        <p:grpSpPr>
          <a:xfrm>
            <a:off x="2819400" y="2944812"/>
            <a:ext cx="2514600" cy="3227387"/>
            <a:chOff x="1800" y="677"/>
            <a:chExt cx="3960" cy="5083"/>
          </a:xfrm>
        </p:grpSpPr>
        <p:grpSp>
          <p:nvGrpSpPr>
            <p:cNvPr id="170" name="Google Shape;170;p17"/>
            <p:cNvGrpSpPr/>
            <p:nvPr/>
          </p:nvGrpSpPr>
          <p:grpSpPr>
            <a:xfrm>
              <a:off x="1800" y="882"/>
              <a:ext cx="1015" cy="4878"/>
              <a:chOff x="1800" y="882"/>
              <a:chExt cx="1015" cy="4878"/>
            </a:xfrm>
          </p:grpSpPr>
          <p:cxnSp>
            <p:nvCxnSpPr>
              <p:cNvPr id="171" name="Google Shape;171;p17"/>
              <p:cNvCxnSpPr/>
              <p:nvPr/>
            </p:nvCxnSpPr>
            <p:spPr>
              <a:xfrm flipH="1" rot="10800000">
                <a:off x="2314" y="1729"/>
                <a:ext cx="1" cy="1399"/>
              </a:xfrm>
              <a:prstGeom prst="straightConnector1">
                <a:avLst/>
              </a:prstGeom>
              <a:noFill/>
              <a:ln cap="flat" cmpd="sng" w="9525">
                <a:solidFill>
                  <a:srgbClr val="0000FF"/>
                </a:solidFill>
                <a:prstDash val="solid"/>
                <a:miter lim="800000"/>
                <a:headEnd len="med" w="med" type="none"/>
                <a:tailEnd len="med" w="med" type="none"/>
              </a:ln>
            </p:spPr>
          </p:cxnSp>
          <p:cxnSp>
            <p:nvCxnSpPr>
              <p:cNvPr id="172" name="Google Shape;172;p17"/>
              <p:cNvCxnSpPr/>
              <p:nvPr/>
            </p:nvCxnSpPr>
            <p:spPr>
              <a:xfrm flipH="1" rot="10800000">
                <a:off x="2314" y="4117"/>
                <a:ext cx="1" cy="1181"/>
              </a:xfrm>
              <a:prstGeom prst="straightConnector1">
                <a:avLst/>
              </a:prstGeom>
              <a:noFill/>
              <a:ln cap="flat" cmpd="sng" w="9525">
                <a:solidFill>
                  <a:srgbClr val="0000FF"/>
                </a:solidFill>
                <a:prstDash val="solid"/>
                <a:miter lim="800000"/>
                <a:headEnd len="med" w="med" type="none"/>
                <a:tailEnd len="med" w="med" type="none"/>
              </a:ln>
            </p:spPr>
          </p:cxnSp>
          <p:cxnSp>
            <p:nvCxnSpPr>
              <p:cNvPr id="173" name="Google Shape;173;p17"/>
              <p:cNvCxnSpPr/>
              <p:nvPr/>
            </p:nvCxnSpPr>
            <p:spPr>
              <a:xfrm>
                <a:off x="2057" y="5298"/>
                <a:ext cx="501" cy="1"/>
              </a:xfrm>
              <a:prstGeom prst="straightConnector1">
                <a:avLst/>
              </a:prstGeom>
              <a:noFill/>
              <a:ln cap="flat" cmpd="sng" w="9525">
                <a:solidFill>
                  <a:srgbClr val="000000"/>
                </a:solidFill>
                <a:prstDash val="solid"/>
                <a:miter lim="800000"/>
                <a:headEnd len="med" w="med" type="none"/>
                <a:tailEnd len="med" w="med" type="none"/>
              </a:ln>
            </p:spPr>
          </p:cxnSp>
          <p:cxnSp>
            <p:nvCxnSpPr>
              <p:cNvPr id="174" name="Google Shape;174;p17"/>
              <p:cNvCxnSpPr/>
              <p:nvPr/>
            </p:nvCxnSpPr>
            <p:spPr>
              <a:xfrm>
                <a:off x="2057" y="1729"/>
                <a:ext cx="501" cy="1"/>
              </a:xfrm>
              <a:prstGeom prst="straightConnector1">
                <a:avLst/>
              </a:prstGeom>
              <a:noFill/>
              <a:ln cap="flat" cmpd="sng" w="9525">
                <a:solidFill>
                  <a:srgbClr val="000000"/>
                </a:solidFill>
                <a:prstDash val="solid"/>
                <a:miter lim="800000"/>
                <a:headEnd len="med" w="med" type="none"/>
                <a:tailEnd len="med" w="med" type="none"/>
              </a:ln>
            </p:spPr>
          </p:cxnSp>
          <p:sp>
            <p:nvSpPr>
              <p:cNvPr id="175" name="Google Shape;175;p17"/>
              <p:cNvSpPr txBox="1"/>
              <p:nvPr/>
            </p:nvSpPr>
            <p:spPr>
              <a:xfrm>
                <a:off x="1800" y="3128"/>
                <a:ext cx="1015" cy="989"/>
              </a:xfrm>
              <a:prstGeom prst="rect">
                <a:avLst/>
              </a:prstGeom>
              <a:noFill/>
              <a:ln cap="flat" cmpd="sng" w="952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0" i="0" sz="1400" u="none">
                  <a:solidFill>
                    <a:schemeClr val="dk1"/>
                  </a:solidFill>
                  <a:latin typeface="Arial"/>
                  <a:ea typeface="Arial"/>
                  <a:cs typeface="Arial"/>
                  <a:sym typeface="Arial"/>
                </a:endParaRPr>
              </a:p>
            </p:txBody>
          </p:sp>
          <p:cxnSp>
            <p:nvCxnSpPr>
              <p:cNvPr id="176" name="Google Shape;176;p17"/>
              <p:cNvCxnSpPr/>
              <p:nvPr/>
            </p:nvCxnSpPr>
            <p:spPr>
              <a:xfrm>
                <a:off x="1800" y="3719"/>
                <a:ext cx="1015" cy="1"/>
              </a:xfrm>
              <a:prstGeom prst="straightConnector1">
                <a:avLst/>
              </a:prstGeom>
              <a:noFill/>
              <a:ln cap="flat" cmpd="sng" w="9525">
                <a:solidFill>
                  <a:srgbClr val="FF0000"/>
                </a:solidFill>
                <a:prstDash val="solid"/>
                <a:miter lim="800000"/>
                <a:headEnd len="med" w="med" type="none"/>
                <a:tailEnd len="med" w="med" type="none"/>
              </a:ln>
            </p:spPr>
          </p:cxnSp>
          <p:cxnSp>
            <p:nvCxnSpPr>
              <p:cNvPr id="177" name="Google Shape;177;p17"/>
              <p:cNvCxnSpPr/>
              <p:nvPr/>
            </p:nvCxnSpPr>
            <p:spPr>
              <a:xfrm>
                <a:off x="2250" y="934"/>
                <a:ext cx="115" cy="1"/>
              </a:xfrm>
              <a:prstGeom prst="straightConnector1">
                <a:avLst/>
              </a:prstGeom>
              <a:noFill/>
              <a:ln cap="flat" cmpd="sng" w="9525">
                <a:solidFill>
                  <a:srgbClr val="FF0000"/>
                </a:solidFill>
                <a:prstDash val="solid"/>
                <a:miter lim="800000"/>
                <a:headEnd len="med" w="med" type="none"/>
                <a:tailEnd len="med" w="med" type="none"/>
              </a:ln>
            </p:spPr>
          </p:cxnSp>
          <p:cxnSp>
            <p:nvCxnSpPr>
              <p:cNvPr id="178" name="Google Shape;178;p17"/>
              <p:cNvCxnSpPr/>
              <p:nvPr/>
            </p:nvCxnSpPr>
            <p:spPr>
              <a:xfrm>
                <a:off x="2314" y="882"/>
                <a:ext cx="1" cy="103"/>
              </a:xfrm>
              <a:prstGeom prst="straightConnector1">
                <a:avLst/>
              </a:prstGeom>
              <a:noFill/>
              <a:ln cap="flat" cmpd="sng" w="9525">
                <a:solidFill>
                  <a:srgbClr val="FF0000"/>
                </a:solidFill>
                <a:prstDash val="solid"/>
                <a:miter lim="800000"/>
                <a:headEnd len="med" w="med" type="none"/>
                <a:tailEnd len="med" w="med" type="none"/>
              </a:ln>
            </p:spPr>
          </p:cxnSp>
          <p:cxnSp>
            <p:nvCxnSpPr>
              <p:cNvPr id="179" name="Google Shape;179;p17"/>
              <p:cNvCxnSpPr/>
              <p:nvPr/>
            </p:nvCxnSpPr>
            <p:spPr>
              <a:xfrm>
                <a:off x="2250" y="1524"/>
                <a:ext cx="115" cy="1"/>
              </a:xfrm>
              <a:prstGeom prst="straightConnector1">
                <a:avLst/>
              </a:prstGeom>
              <a:noFill/>
              <a:ln cap="flat" cmpd="sng" w="9525">
                <a:solidFill>
                  <a:srgbClr val="FF0000"/>
                </a:solidFill>
                <a:prstDash val="solid"/>
                <a:miter lim="800000"/>
                <a:headEnd len="med" w="med" type="none"/>
                <a:tailEnd len="med" w="med" type="none"/>
              </a:ln>
            </p:spPr>
          </p:cxnSp>
          <p:cxnSp>
            <p:nvCxnSpPr>
              <p:cNvPr id="180" name="Google Shape;180;p17"/>
              <p:cNvCxnSpPr/>
              <p:nvPr/>
            </p:nvCxnSpPr>
            <p:spPr>
              <a:xfrm>
                <a:off x="2314" y="1473"/>
                <a:ext cx="1" cy="115"/>
              </a:xfrm>
              <a:prstGeom prst="straightConnector1">
                <a:avLst/>
              </a:prstGeom>
              <a:noFill/>
              <a:ln cap="flat" cmpd="sng" w="9525">
                <a:solidFill>
                  <a:srgbClr val="FF0000"/>
                </a:solidFill>
                <a:prstDash val="solid"/>
                <a:miter lim="800000"/>
                <a:headEnd len="med" w="med" type="none"/>
                <a:tailEnd len="med" w="med" type="none"/>
              </a:ln>
            </p:spPr>
          </p:cxnSp>
          <p:cxnSp>
            <p:nvCxnSpPr>
              <p:cNvPr id="181" name="Google Shape;181;p17"/>
              <p:cNvCxnSpPr/>
              <p:nvPr/>
            </p:nvCxnSpPr>
            <p:spPr>
              <a:xfrm>
                <a:off x="2250" y="1332"/>
                <a:ext cx="115" cy="1"/>
              </a:xfrm>
              <a:prstGeom prst="straightConnector1">
                <a:avLst/>
              </a:prstGeom>
              <a:noFill/>
              <a:ln cap="flat" cmpd="sng" w="9525">
                <a:solidFill>
                  <a:srgbClr val="FF0000"/>
                </a:solidFill>
                <a:prstDash val="solid"/>
                <a:miter lim="800000"/>
                <a:headEnd len="med" w="med" type="none"/>
                <a:tailEnd len="med" w="med" type="none"/>
              </a:ln>
            </p:spPr>
          </p:cxnSp>
          <p:cxnSp>
            <p:nvCxnSpPr>
              <p:cNvPr id="182" name="Google Shape;182;p17"/>
              <p:cNvCxnSpPr/>
              <p:nvPr/>
            </p:nvCxnSpPr>
            <p:spPr>
              <a:xfrm>
                <a:off x="2314" y="1280"/>
                <a:ext cx="1" cy="103"/>
              </a:xfrm>
              <a:prstGeom prst="straightConnector1">
                <a:avLst/>
              </a:prstGeom>
              <a:noFill/>
              <a:ln cap="flat" cmpd="sng" w="9525">
                <a:solidFill>
                  <a:srgbClr val="FF0000"/>
                </a:solidFill>
                <a:prstDash val="solid"/>
                <a:miter lim="800000"/>
                <a:headEnd len="med" w="med" type="none"/>
                <a:tailEnd len="med" w="med" type="none"/>
              </a:ln>
            </p:spPr>
          </p:cxnSp>
          <p:cxnSp>
            <p:nvCxnSpPr>
              <p:cNvPr id="183" name="Google Shape;183;p17"/>
              <p:cNvCxnSpPr/>
              <p:nvPr/>
            </p:nvCxnSpPr>
            <p:spPr>
              <a:xfrm>
                <a:off x="2250" y="5708"/>
                <a:ext cx="115" cy="1"/>
              </a:xfrm>
              <a:prstGeom prst="straightConnector1">
                <a:avLst/>
              </a:prstGeom>
              <a:noFill/>
              <a:ln cap="flat" cmpd="sng" w="9525">
                <a:solidFill>
                  <a:srgbClr val="FF0000"/>
                </a:solidFill>
                <a:prstDash val="solid"/>
                <a:miter lim="800000"/>
                <a:headEnd len="med" w="med" type="none"/>
                <a:tailEnd len="med" w="med" type="none"/>
              </a:ln>
            </p:spPr>
          </p:cxnSp>
          <p:cxnSp>
            <p:nvCxnSpPr>
              <p:cNvPr id="184" name="Google Shape;184;p17"/>
              <p:cNvCxnSpPr/>
              <p:nvPr/>
            </p:nvCxnSpPr>
            <p:spPr>
              <a:xfrm>
                <a:off x="2314" y="5657"/>
                <a:ext cx="1" cy="103"/>
              </a:xfrm>
              <a:prstGeom prst="straightConnector1">
                <a:avLst/>
              </a:prstGeom>
              <a:noFill/>
              <a:ln cap="flat" cmpd="sng" w="9525">
                <a:solidFill>
                  <a:srgbClr val="FF0000"/>
                </a:solidFill>
                <a:prstDash val="solid"/>
                <a:miter lim="800000"/>
                <a:headEnd len="med" w="med" type="none"/>
                <a:tailEnd len="med" w="med" type="none"/>
              </a:ln>
            </p:spPr>
          </p:cxnSp>
        </p:grpSp>
        <p:grpSp>
          <p:nvGrpSpPr>
            <p:cNvPr id="185" name="Google Shape;185;p17"/>
            <p:cNvGrpSpPr/>
            <p:nvPr/>
          </p:nvGrpSpPr>
          <p:grpSpPr>
            <a:xfrm>
              <a:off x="3060" y="677"/>
              <a:ext cx="1800" cy="360"/>
              <a:chOff x="2700" y="677"/>
              <a:chExt cx="1800" cy="360"/>
            </a:xfrm>
          </p:grpSpPr>
          <p:cxnSp>
            <p:nvCxnSpPr>
              <p:cNvPr id="186" name="Google Shape;186;p17"/>
              <p:cNvCxnSpPr/>
              <p:nvPr/>
            </p:nvCxnSpPr>
            <p:spPr>
              <a:xfrm>
                <a:off x="2700" y="900"/>
                <a:ext cx="720" cy="0"/>
              </a:xfrm>
              <a:prstGeom prst="straightConnector1">
                <a:avLst/>
              </a:prstGeom>
              <a:noFill/>
              <a:ln cap="flat" cmpd="sng" w="9525">
                <a:solidFill>
                  <a:srgbClr val="000000"/>
                </a:solidFill>
                <a:prstDash val="solid"/>
                <a:miter lim="800000"/>
                <a:headEnd len="med" w="med" type="triangle"/>
                <a:tailEnd len="med" w="med" type="none"/>
              </a:ln>
            </p:spPr>
          </p:cxnSp>
          <p:sp>
            <p:nvSpPr>
              <p:cNvPr id="187" name="Google Shape;187;p17"/>
              <p:cNvSpPr txBox="1"/>
              <p:nvPr/>
            </p:nvSpPr>
            <p:spPr>
              <a:xfrm>
                <a:off x="3420" y="677"/>
                <a:ext cx="1080" cy="36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outlier</a:t>
                </a:r>
                <a:endParaRPr/>
              </a:p>
            </p:txBody>
          </p:sp>
        </p:grpSp>
        <p:grpSp>
          <p:nvGrpSpPr>
            <p:cNvPr id="188" name="Google Shape;188;p17"/>
            <p:cNvGrpSpPr/>
            <p:nvPr/>
          </p:nvGrpSpPr>
          <p:grpSpPr>
            <a:xfrm>
              <a:off x="3060" y="5040"/>
              <a:ext cx="2700" cy="540"/>
              <a:chOff x="3060" y="5040"/>
              <a:chExt cx="2700" cy="540"/>
            </a:xfrm>
          </p:grpSpPr>
          <p:cxnSp>
            <p:nvCxnSpPr>
              <p:cNvPr id="189" name="Google Shape;189;p17"/>
              <p:cNvCxnSpPr/>
              <p:nvPr/>
            </p:nvCxnSpPr>
            <p:spPr>
              <a:xfrm>
                <a:off x="3060" y="5263"/>
                <a:ext cx="720" cy="0"/>
              </a:xfrm>
              <a:prstGeom prst="straightConnector1">
                <a:avLst/>
              </a:prstGeom>
              <a:noFill/>
              <a:ln cap="flat" cmpd="sng" w="9525">
                <a:solidFill>
                  <a:srgbClr val="000000"/>
                </a:solidFill>
                <a:prstDash val="solid"/>
                <a:miter lim="800000"/>
                <a:headEnd len="med" w="med" type="triangle"/>
                <a:tailEnd len="med" w="med" type="none"/>
              </a:ln>
            </p:spPr>
          </p:cxnSp>
          <p:sp>
            <p:nvSpPr>
              <p:cNvPr id="190" name="Google Shape;190;p17"/>
              <p:cNvSpPr txBox="1"/>
              <p:nvPr/>
            </p:nvSpPr>
            <p:spPr>
              <a:xfrm>
                <a:off x="3780" y="5040"/>
                <a:ext cx="1980" cy="54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10</a:t>
                </a:r>
                <a:r>
                  <a:rPr b="0" baseline="30000" i="0" lang="en-US" sz="1200" u="none">
                    <a:solidFill>
                      <a:schemeClr val="dk1"/>
                    </a:solidFill>
                    <a:latin typeface="Arial"/>
                    <a:ea typeface="Arial"/>
                    <a:cs typeface="Arial"/>
                    <a:sym typeface="Arial"/>
                  </a:rPr>
                  <a:t>th</a:t>
                </a:r>
                <a:r>
                  <a:rPr b="0" i="0" lang="en-US" sz="1200" u="none">
                    <a:solidFill>
                      <a:schemeClr val="dk1"/>
                    </a:solidFill>
                    <a:latin typeface="Arial"/>
                    <a:ea typeface="Arial"/>
                    <a:cs typeface="Arial"/>
                    <a:sym typeface="Arial"/>
                  </a:rPr>
                  <a:t> percentile</a:t>
                </a:r>
                <a:endParaRPr/>
              </a:p>
            </p:txBody>
          </p:sp>
        </p:grpSp>
        <p:grpSp>
          <p:nvGrpSpPr>
            <p:cNvPr id="191" name="Google Shape;191;p17"/>
            <p:cNvGrpSpPr/>
            <p:nvPr/>
          </p:nvGrpSpPr>
          <p:grpSpPr>
            <a:xfrm>
              <a:off x="3060" y="3960"/>
              <a:ext cx="2700" cy="540"/>
              <a:chOff x="3060" y="3960"/>
              <a:chExt cx="2700" cy="540"/>
            </a:xfrm>
          </p:grpSpPr>
          <p:cxnSp>
            <p:nvCxnSpPr>
              <p:cNvPr id="192" name="Google Shape;192;p17"/>
              <p:cNvCxnSpPr/>
              <p:nvPr/>
            </p:nvCxnSpPr>
            <p:spPr>
              <a:xfrm>
                <a:off x="3060" y="4183"/>
                <a:ext cx="720" cy="0"/>
              </a:xfrm>
              <a:prstGeom prst="straightConnector1">
                <a:avLst/>
              </a:prstGeom>
              <a:noFill/>
              <a:ln cap="flat" cmpd="sng" w="9525">
                <a:solidFill>
                  <a:srgbClr val="000000"/>
                </a:solidFill>
                <a:prstDash val="solid"/>
                <a:miter lim="800000"/>
                <a:headEnd len="med" w="med" type="triangle"/>
                <a:tailEnd len="med" w="med" type="none"/>
              </a:ln>
            </p:spPr>
          </p:cxnSp>
          <p:sp>
            <p:nvSpPr>
              <p:cNvPr id="193" name="Google Shape;193;p17"/>
              <p:cNvSpPr txBox="1"/>
              <p:nvPr/>
            </p:nvSpPr>
            <p:spPr>
              <a:xfrm>
                <a:off x="3780" y="3960"/>
                <a:ext cx="1980" cy="54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25</a:t>
                </a:r>
                <a:r>
                  <a:rPr b="0" baseline="30000" i="0" lang="en-US" sz="1200" u="none">
                    <a:solidFill>
                      <a:schemeClr val="dk1"/>
                    </a:solidFill>
                    <a:latin typeface="Arial"/>
                    <a:ea typeface="Arial"/>
                    <a:cs typeface="Arial"/>
                    <a:sym typeface="Arial"/>
                  </a:rPr>
                  <a:t>th</a:t>
                </a:r>
                <a:r>
                  <a:rPr b="0" i="0" lang="en-US" sz="1200" u="none">
                    <a:solidFill>
                      <a:schemeClr val="dk1"/>
                    </a:solidFill>
                    <a:latin typeface="Arial"/>
                    <a:ea typeface="Arial"/>
                    <a:cs typeface="Arial"/>
                    <a:sym typeface="Arial"/>
                  </a:rPr>
                  <a:t> percentile</a:t>
                </a:r>
                <a:endParaRPr/>
              </a:p>
            </p:txBody>
          </p:sp>
        </p:grpSp>
        <p:grpSp>
          <p:nvGrpSpPr>
            <p:cNvPr id="194" name="Google Shape;194;p17"/>
            <p:cNvGrpSpPr/>
            <p:nvPr/>
          </p:nvGrpSpPr>
          <p:grpSpPr>
            <a:xfrm>
              <a:off x="3060" y="2880"/>
              <a:ext cx="2700" cy="540"/>
              <a:chOff x="3060" y="2880"/>
              <a:chExt cx="2700" cy="540"/>
            </a:xfrm>
          </p:grpSpPr>
          <p:cxnSp>
            <p:nvCxnSpPr>
              <p:cNvPr id="195" name="Google Shape;195;p17"/>
              <p:cNvCxnSpPr/>
              <p:nvPr/>
            </p:nvCxnSpPr>
            <p:spPr>
              <a:xfrm>
                <a:off x="3060" y="3103"/>
                <a:ext cx="720" cy="0"/>
              </a:xfrm>
              <a:prstGeom prst="straightConnector1">
                <a:avLst/>
              </a:prstGeom>
              <a:noFill/>
              <a:ln cap="flat" cmpd="sng" w="9525">
                <a:solidFill>
                  <a:srgbClr val="000000"/>
                </a:solidFill>
                <a:prstDash val="solid"/>
                <a:miter lim="800000"/>
                <a:headEnd len="med" w="med" type="triangle"/>
                <a:tailEnd len="med" w="med" type="none"/>
              </a:ln>
            </p:spPr>
          </p:cxnSp>
          <p:sp>
            <p:nvSpPr>
              <p:cNvPr id="196" name="Google Shape;196;p17"/>
              <p:cNvSpPr txBox="1"/>
              <p:nvPr/>
            </p:nvSpPr>
            <p:spPr>
              <a:xfrm>
                <a:off x="3780" y="2880"/>
                <a:ext cx="1980" cy="54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75</a:t>
                </a:r>
                <a:r>
                  <a:rPr b="0" baseline="30000" i="0" lang="en-US" sz="1200" u="none">
                    <a:solidFill>
                      <a:schemeClr val="dk1"/>
                    </a:solidFill>
                    <a:latin typeface="Arial"/>
                    <a:ea typeface="Arial"/>
                    <a:cs typeface="Arial"/>
                    <a:sym typeface="Arial"/>
                  </a:rPr>
                  <a:t>th</a:t>
                </a:r>
                <a:r>
                  <a:rPr b="0" i="0" lang="en-US" sz="1200" u="none">
                    <a:solidFill>
                      <a:schemeClr val="dk1"/>
                    </a:solidFill>
                    <a:latin typeface="Arial"/>
                    <a:ea typeface="Arial"/>
                    <a:cs typeface="Arial"/>
                    <a:sym typeface="Arial"/>
                  </a:rPr>
                  <a:t> percentile</a:t>
                </a:r>
                <a:endParaRPr/>
              </a:p>
            </p:txBody>
          </p:sp>
        </p:grpSp>
        <p:grpSp>
          <p:nvGrpSpPr>
            <p:cNvPr id="197" name="Google Shape;197;p17"/>
            <p:cNvGrpSpPr/>
            <p:nvPr/>
          </p:nvGrpSpPr>
          <p:grpSpPr>
            <a:xfrm>
              <a:off x="3060" y="3528"/>
              <a:ext cx="2700" cy="540"/>
              <a:chOff x="3060" y="3600"/>
              <a:chExt cx="2700" cy="540"/>
            </a:xfrm>
          </p:grpSpPr>
          <p:cxnSp>
            <p:nvCxnSpPr>
              <p:cNvPr id="198" name="Google Shape;198;p17"/>
              <p:cNvCxnSpPr/>
              <p:nvPr/>
            </p:nvCxnSpPr>
            <p:spPr>
              <a:xfrm>
                <a:off x="3060" y="3823"/>
                <a:ext cx="720" cy="0"/>
              </a:xfrm>
              <a:prstGeom prst="straightConnector1">
                <a:avLst/>
              </a:prstGeom>
              <a:noFill/>
              <a:ln cap="flat" cmpd="sng" w="9525">
                <a:solidFill>
                  <a:srgbClr val="000000"/>
                </a:solidFill>
                <a:prstDash val="solid"/>
                <a:miter lim="800000"/>
                <a:headEnd len="med" w="med" type="triangle"/>
                <a:tailEnd len="med" w="med" type="none"/>
              </a:ln>
            </p:spPr>
          </p:cxnSp>
          <p:sp>
            <p:nvSpPr>
              <p:cNvPr id="199" name="Google Shape;199;p17"/>
              <p:cNvSpPr txBox="1"/>
              <p:nvPr/>
            </p:nvSpPr>
            <p:spPr>
              <a:xfrm>
                <a:off x="3780" y="3600"/>
                <a:ext cx="1980" cy="54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50</a:t>
                </a:r>
                <a:r>
                  <a:rPr b="0" baseline="30000" i="0" lang="en-US" sz="1200" u="none">
                    <a:solidFill>
                      <a:schemeClr val="dk1"/>
                    </a:solidFill>
                    <a:latin typeface="Arial"/>
                    <a:ea typeface="Arial"/>
                    <a:cs typeface="Arial"/>
                    <a:sym typeface="Arial"/>
                  </a:rPr>
                  <a:t>th</a:t>
                </a:r>
                <a:r>
                  <a:rPr b="0" i="0" lang="en-US" sz="1200" u="none">
                    <a:solidFill>
                      <a:schemeClr val="dk1"/>
                    </a:solidFill>
                    <a:latin typeface="Arial"/>
                    <a:ea typeface="Arial"/>
                    <a:cs typeface="Arial"/>
                    <a:sym typeface="Arial"/>
                  </a:rPr>
                  <a:t> percentile</a:t>
                </a:r>
                <a:endParaRPr/>
              </a:p>
            </p:txBody>
          </p:sp>
        </p:grpSp>
        <p:grpSp>
          <p:nvGrpSpPr>
            <p:cNvPr id="200" name="Google Shape;200;p17"/>
            <p:cNvGrpSpPr/>
            <p:nvPr/>
          </p:nvGrpSpPr>
          <p:grpSpPr>
            <a:xfrm>
              <a:off x="3060" y="1541"/>
              <a:ext cx="2700" cy="540"/>
              <a:chOff x="3060" y="5040"/>
              <a:chExt cx="2700" cy="540"/>
            </a:xfrm>
          </p:grpSpPr>
          <p:cxnSp>
            <p:nvCxnSpPr>
              <p:cNvPr id="201" name="Google Shape;201;p17"/>
              <p:cNvCxnSpPr/>
              <p:nvPr/>
            </p:nvCxnSpPr>
            <p:spPr>
              <a:xfrm>
                <a:off x="3060" y="5263"/>
                <a:ext cx="720" cy="0"/>
              </a:xfrm>
              <a:prstGeom prst="straightConnector1">
                <a:avLst/>
              </a:prstGeom>
              <a:noFill/>
              <a:ln cap="flat" cmpd="sng" w="9525">
                <a:solidFill>
                  <a:srgbClr val="000000"/>
                </a:solidFill>
                <a:prstDash val="solid"/>
                <a:miter lim="800000"/>
                <a:headEnd len="med" w="med" type="triangle"/>
                <a:tailEnd len="med" w="med" type="none"/>
              </a:ln>
            </p:spPr>
          </p:cxnSp>
          <p:sp>
            <p:nvSpPr>
              <p:cNvPr id="202" name="Google Shape;202;p17"/>
              <p:cNvSpPr txBox="1"/>
              <p:nvPr/>
            </p:nvSpPr>
            <p:spPr>
              <a:xfrm>
                <a:off x="3780" y="5040"/>
                <a:ext cx="1980" cy="54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10</a:t>
                </a:r>
                <a:r>
                  <a:rPr b="0" baseline="30000" i="0" lang="en-US" sz="1200" u="none">
                    <a:solidFill>
                      <a:schemeClr val="dk1"/>
                    </a:solidFill>
                    <a:latin typeface="Arial"/>
                    <a:ea typeface="Arial"/>
                    <a:cs typeface="Arial"/>
                    <a:sym typeface="Arial"/>
                  </a:rPr>
                  <a:t>th</a:t>
                </a:r>
                <a:r>
                  <a:rPr b="0" i="0" lang="en-US" sz="1200" u="none">
                    <a:solidFill>
                      <a:schemeClr val="dk1"/>
                    </a:solidFill>
                    <a:latin typeface="Arial"/>
                    <a:ea typeface="Arial"/>
                    <a:cs typeface="Arial"/>
                    <a:sym typeface="Arial"/>
                  </a:rPr>
                  <a:t> percentile</a:t>
                </a: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8"/>
          <p:cNvPicPr preferRelativeResize="0"/>
          <p:nvPr/>
        </p:nvPicPr>
        <p:blipFill rotWithShape="1">
          <a:blip r:embed="rId3">
            <a:alphaModFix/>
          </a:blip>
          <a:srcRect b="0" l="0" r="0" t="0"/>
          <a:stretch/>
        </p:blipFill>
        <p:spPr>
          <a:xfrm>
            <a:off x="762000" y="1676400"/>
            <a:ext cx="6654800" cy="4568825"/>
          </a:xfrm>
          <a:prstGeom prst="rect">
            <a:avLst/>
          </a:prstGeom>
          <a:noFill/>
          <a:ln>
            <a:noFill/>
          </a:ln>
        </p:spPr>
      </p:pic>
      <p:sp>
        <p:nvSpPr>
          <p:cNvPr id="208" name="Google Shape;208;p18"/>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Example of Box Plots </a:t>
            </a:r>
            <a:endParaRPr/>
          </a:p>
        </p:txBody>
      </p:sp>
      <p:sp>
        <p:nvSpPr>
          <p:cNvPr id="209" name="Google Shape;209;p18"/>
          <p:cNvSpPr txBox="1"/>
          <p:nvPr>
            <p:ph idx="1" type="body"/>
          </p:nvPr>
        </p:nvSpPr>
        <p:spPr>
          <a:xfrm>
            <a:off x="411162" y="1143000"/>
            <a:ext cx="8428037" cy="16764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Box plots can be used to compare attributes</a:t>
            </a:r>
            <a:endParaRPr/>
          </a:p>
          <a:p>
            <a:pPr indent="-190500" lvl="1" marL="800100" rtl="0" algn="l">
              <a:lnSpc>
                <a:spcPct val="100000"/>
              </a:lnSpc>
              <a:spcBef>
                <a:spcPts val="640"/>
              </a:spcBef>
              <a:spcAft>
                <a:spcPts val="0"/>
              </a:spcAft>
              <a:buClr>
                <a:srgbClr val="0C7B9C"/>
              </a:buClr>
              <a:buSzPts val="2400"/>
              <a:buFont typeface="Arial"/>
              <a:buNone/>
            </a:pPr>
            <a:r>
              <a:t/>
            </a:r>
            <a:endParaRPr b="0" i="0" sz="2400" u="none">
              <a:solidFill>
                <a:schemeClr val="dk1"/>
              </a:solidFill>
              <a:latin typeface="Arial"/>
              <a:ea typeface="Arial"/>
              <a:cs typeface="Arial"/>
              <a:sym typeface="Arial"/>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Visualization Techniques: Scatter Plots</a:t>
            </a:r>
            <a:endParaRPr/>
          </a:p>
        </p:txBody>
      </p:sp>
      <p:sp>
        <p:nvSpPr>
          <p:cNvPr id="215" name="Google Shape;215;p19"/>
          <p:cNvSpPr txBox="1"/>
          <p:nvPr>
            <p:ph idx="1" type="body"/>
          </p:nvPr>
        </p:nvSpPr>
        <p:spPr>
          <a:xfrm>
            <a:off x="381000" y="1143000"/>
            <a:ext cx="8428037" cy="51054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Scatter plots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Attributes values determine the position</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Two-dimensional scatter plots most common, but can have three-dimensional scatter plots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Often additional attributes can be displayed by using the size, shape, and color of the markers that represent the objects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It is useful to have arrays of scatter plots can compactly summarize the relationships of several pairs of attributes</a:t>
            </a:r>
            <a:endParaRPr/>
          </a:p>
          <a:p>
            <a:pPr indent="-88900" lvl="2" marL="914400" rtl="0" algn="l">
              <a:lnSpc>
                <a:spcPct val="90000"/>
              </a:lnSpc>
              <a:spcBef>
                <a:spcPts val="6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 See example on the next slide</a:t>
            </a:r>
            <a:endParaRPr/>
          </a:p>
          <a:p>
            <a:pPr indent="-190500" lvl="1" marL="800100" rtl="0" algn="l">
              <a:lnSpc>
                <a:spcPct val="90000"/>
              </a:lnSpc>
              <a:spcBef>
                <a:spcPts val="640"/>
              </a:spcBef>
              <a:spcAft>
                <a:spcPts val="0"/>
              </a:spcAft>
              <a:buClr>
                <a:srgbClr val="0C7B9C"/>
              </a:buClr>
              <a:buSzPts val="2400"/>
              <a:buFont typeface="Arial"/>
              <a:buNone/>
            </a:pPr>
            <a:r>
              <a:t/>
            </a:r>
            <a:endParaRPr b="0" i="0" sz="2400" u="none">
              <a:solidFill>
                <a:schemeClr val="dk1"/>
              </a:solidFill>
              <a:latin typeface="Arial"/>
              <a:ea typeface="Arial"/>
              <a:cs typeface="Arial"/>
              <a:sym typeface="Arial"/>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What is data exploration?</a:t>
            </a:r>
            <a:endParaRPr/>
          </a:p>
        </p:txBody>
      </p:sp>
      <p:sp>
        <p:nvSpPr>
          <p:cNvPr id="62" name="Google Shape;62;p2"/>
          <p:cNvSpPr txBox="1"/>
          <p:nvPr>
            <p:ph idx="1" type="body"/>
          </p:nvPr>
        </p:nvSpPr>
        <p:spPr>
          <a:xfrm>
            <a:off x="381000" y="2057400"/>
            <a:ext cx="8199437" cy="43434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1800"/>
              <a:buFont typeface="Arial"/>
              <a:buChar char="●"/>
            </a:pPr>
            <a:r>
              <a:rPr b="0" i="0" lang="en-US" sz="2400" u="none">
                <a:solidFill>
                  <a:schemeClr val="dk1"/>
                </a:solidFill>
                <a:latin typeface="Arial"/>
                <a:ea typeface="Arial"/>
                <a:cs typeface="Arial"/>
                <a:sym typeface="Arial"/>
              </a:rPr>
              <a:t>Key motivations of data exploration include</a:t>
            </a:r>
            <a:endParaRPr b="0" i="0" sz="2000" u="none">
              <a:solidFill>
                <a:schemeClr val="dk1"/>
              </a:solidFill>
              <a:latin typeface="Arial"/>
              <a:ea typeface="Arial"/>
              <a:cs typeface="Arial"/>
              <a:sym typeface="Arial"/>
            </a:endParaRPr>
          </a:p>
          <a:p>
            <a:pPr indent="-342900" lvl="1" marL="800100" rtl="0" algn="l">
              <a:lnSpc>
                <a:spcPct val="9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Helping to select the right tool for preprocessing or analysis</a:t>
            </a:r>
            <a:endParaRPr/>
          </a:p>
          <a:p>
            <a:pPr indent="-342900" lvl="1" marL="800100" rtl="0" algn="l">
              <a:lnSpc>
                <a:spcPct val="9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Making use of humans’ </a:t>
            </a:r>
            <a:r>
              <a:rPr b="0" i="0" lang="en-US" sz="2000" u="none">
                <a:solidFill>
                  <a:schemeClr val="dk1"/>
                </a:solidFill>
                <a:latin typeface="Arial"/>
                <a:ea typeface="Arial"/>
                <a:cs typeface="Arial"/>
                <a:sym typeface="Arial"/>
              </a:rPr>
              <a:t>abilities to recognize patterns</a:t>
            </a:r>
            <a:endParaRPr/>
          </a:p>
          <a:p>
            <a:pPr indent="-88900" lvl="2" marL="914400" rtl="0" algn="l">
              <a:lnSpc>
                <a:spcPct val="90000"/>
              </a:lnSpc>
              <a:spcBef>
                <a:spcPts val="6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 People can recognize patterns </a:t>
            </a:r>
            <a:r>
              <a:rPr b="0" i="0" lang="en-US" sz="2000" u="none">
                <a:solidFill>
                  <a:schemeClr val="dk1"/>
                </a:solidFill>
                <a:latin typeface="Arial"/>
                <a:ea typeface="Arial"/>
                <a:cs typeface="Arial"/>
                <a:sym typeface="Arial"/>
              </a:rPr>
              <a:t>not captured by data analysis tools</a:t>
            </a:r>
            <a:r>
              <a:rPr b="0" i="0" lang="en-US" sz="1600" u="none">
                <a:solidFill>
                  <a:schemeClr val="dk1"/>
                </a:solidFill>
                <a:latin typeface="Arial"/>
                <a:ea typeface="Arial"/>
                <a:cs typeface="Arial"/>
                <a:sym typeface="Arial"/>
              </a:rPr>
              <a:t> </a:t>
            </a:r>
            <a:br>
              <a:rPr b="0" i="0" lang="en-US" sz="1600" u="none">
                <a:solidFill>
                  <a:schemeClr val="dk1"/>
                </a:solidFill>
                <a:latin typeface="Arial"/>
                <a:ea typeface="Arial"/>
                <a:cs typeface="Arial"/>
                <a:sym typeface="Arial"/>
              </a:rPr>
            </a:br>
            <a:endParaRPr/>
          </a:p>
          <a:p>
            <a:pPr indent="-292100" lvl="0" marL="292100" rtl="0" algn="l">
              <a:lnSpc>
                <a:spcPct val="90000"/>
              </a:lnSpc>
              <a:spcBef>
                <a:spcPts val="640"/>
              </a:spcBef>
              <a:spcAft>
                <a:spcPts val="0"/>
              </a:spcAft>
              <a:buClr>
                <a:srgbClr val="0C7B9C"/>
              </a:buClr>
              <a:buSzPts val="1800"/>
              <a:buFont typeface="Arial"/>
              <a:buChar char="●"/>
            </a:pPr>
            <a:r>
              <a:rPr b="0" i="0" lang="en-US" sz="2400" u="none">
                <a:solidFill>
                  <a:schemeClr val="dk1"/>
                </a:solidFill>
                <a:latin typeface="Arial"/>
                <a:ea typeface="Arial"/>
                <a:cs typeface="Arial"/>
                <a:sym typeface="Arial"/>
              </a:rPr>
              <a:t>Related to the area of Exploratory Data Analysis (EDA)</a:t>
            </a:r>
            <a:endParaRPr/>
          </a:p>
          <a:p>
            <a:pPr indent="-342900" lvl="1" marL="800100" rtl="0" algn="l">
              <a:lnSpc>
                <a:spcPct val="9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Created by statistician John Tukey</a:t>
            </a:r>
            <a:endParaRPr/>
          </a:p>
          <a:p>
            <a:pPr indent="-342900" lvl="1" marL="800100" rtl="0" algn="l">
              <a:lnSpc>
                <a:spcPct val="9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Seminal book is Exploratory Data Analysis by Tukey</a:t>
            </a:r>
            <a:endParaRPr/>
          </a:p>
          <a:p>
            <a:pPr indent="-342900" lvl="1" marL="800100" rtl="0" algn="l">
              <a:lnSpc>
                <a:spcPct val="9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A nice online introduction can be found in Chapter 1 of the NIST Engineering Statistics Handbook</a:t>
            </a:r>
            <a:endParaRPr/>
          </a:p>
          <a:p>
            <a:pPr indent="-342900" lvl="1" marL="800100" rtl="0" algn="l">
              <a:lnSpc>
                <a:spcPct val="90000"/>
              </a:lnSpc>
              <a:spcBef>
                <a:spcPts val="600"/>
              </a:spcBef>
              <a:spcAft>
                <a:spcPts val="0"/>
              </a:spcAft>
              <a:buSzPts val="2000"/>
              <a:buNone/>
            </a:pPr>
            <a:r>
              <a:rPr b="0" i="0" lang="en-US" sz="2000" u="sng">
                <a:solidFill>
                  <a:schemeClr val="dk1"/>
                </a:solidFill>
                <a:hlinkClick r:id="rId3">
                  <a:extLst>
                    <a:ext uri="{A12FA001-AC4F-418D-AE19-62706E023703}">
                      <ahyp:hlinkClr val="tx"/>
                    </a:ext>
                  </a:extLst>
                </a:hlinkClick>
              </a:rPr>
              <a:t>http://www.itl.nist.gov/div898/handbook/index.htm</a:t>
            </a:r>
            <a:endParaRPr/>
          </a:p>
        </p:txBody>
      </p:sp>
      <p:sp>
        <p:nvSpPr>
          <p:cNvPr id="63" name="Google Shape;63;p2"/>
          <p:cNvSpPr txBox="1"/>
          <p:nvPr/>
        </p:nvSpPr>
        <p:spPr>
          <a:xfrm>
            <a:off x="381000" y="1066800"/>
            <a:ext cx="7848600" cy="91122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A preliminary exploration of the data to better understand its characteristics.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0"/>
          <p:cNvPicPr preferRelativeResize="0"/>
          <p:nvPr/>
        </p:nvPicPr>
        <p:blipFill rotWithShape="1">
          <a:blip r:embed="rId3">
            <a:alphaModFix/>
          </a:blip>
          <a:srcRect b="2778" l="0" r="0" t="4138"/>
          <a:stretch/>
        </p:blipFill>
        <p:spPr>
          <a:xfrm>
            <a:off x="381000" y="1066800"/>
            <a:ext cx="7989887" cy="5105400"/>
          </a:xfrm>
          <a:prstGeom prst="rect">
            <a:avLst/>
          </a:prstGeom>
          <a:noFill/>
          <a:ln>
            <a:noFill/>
          </a:ln>
        </p:spPr>
      </p:pic>
      <p:sp>
        <p:nvSpPr>
          <p:cNvPr id="221" name="Google Shape;221;p20"/>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Scatter Plot Array of Iris Attributes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1"/>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Visualization Techniques: Contour Plots</a:t>
            </a:r>
            <a:endParaRPr/>
          </a:p>
        </p:txBody>
      </p:sp>
      <p:sp>
        <p:nvSpPr>
          <p:cNvPr id="227" name="Google Shape;227;p21"/>
          <p:cNvSpPr txBox="1"/>
          <p:nvPr>
            <p:ph idx="1" type="body"/>
          </p:nvPr>
        </p:nvSpPr>
        <p:spPr>
          <a:xfrm>
            <a:off x="381000" y="1143000"/>
            <a:ext cx="8428037" cy="52578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Contour plots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Useful when a continuous attribute is measured on a spatial grid</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They partition the plane into regions of similar values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 contour lines that form the boundaries of these regions connect points with equal values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 most common example is contour maps of elevation</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Can also display temperature, rainfall, air pressure, etc.</a:t>
            </a:r>
            <a:endParaRPr/>
          </a:p>
          <a:p>
            <a:pPr indent="-396875" lvl="2" marL="1311275" rtl="0" algn="l">
              <a:lnSpc>
                <a:spcPct val="90000"/>
              </a:lnSpc>
              <a:spcBef>
                <a:spcPts val="6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An example for Sea Surface Temperature (SST) is provided on  the next slide</a:t>
            </a:r>
            <a:endParaRPr/>
          </a:p>
          <a:p>
            <a:pPr indent="-196850" lvl="0" marL="292100" rtl="0" algn="l">
              <a:spcBef>
                <a:spcPts val="600"/>
              </a:spcBef>
              <a:spcAft>
                <a:spcPts val="0"/>
              </a:spcAft>
              <a:buSzPts val="1500"/>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Contour Plot Example: SST Dec, 1998</a:t>
            </a:r>
            <a:endParaRPr/>
          </a:p>
        </p:txBody>
      </p:sp>
      <p:grpSp>
        <p:nvGrpSpPr>
          <p:cNvPr id="233" name="Google Shape;233;p22"/>
          <p:cNvGrpSpPr/>
          <p:nvPr/>
        </p:nvGrpSpPr>
        <p:grpSpPr>
          <a:xfrm>
            <a:off x="533400" y="1143000"/>
            <a:ext cx="7802562" cy="4932362"/>
            <a:chOff x="336" y="720"/>
            <a:chExt cx="4915" cy="3107"/>
          </a:xfrm>
        </p:grpSpPr>
        <p:pic>
          <p:nvPicPr>
            <p:cNvPr id="234" name="Google Shape;234;p22"/>
            <p:cNvPicPr preferRelativeResize="0"/>
            <p:nvPr/>
          </p:nvPicPr>
          <p:blipFill rotWithShape="1">
            <a:blip r:embed="rId3">
              <a:alphaModFix/>
            </a:blip>
            <a:srcRect b="7528" l="0" r="0" t="4267"/>
            <a:stretch/>
          </p:blipFill>
          <p:spPr>
            <a:xfrm>
              <a:off x="336" y="720"/>
              <a:ext cx="4915" cy="2976"/>
            </a:xfrm>
            <a:prstGeom prst="rect">
              <a:avLst/>
            </a:prstGeom>
            <a:noFill/>
            <a:ln>
              <a:noFill/>
            </a:ln>
          </p:spPr>
        </p:pic>
        <p:sp>
          <p:nvSpPr>
            <p:cNvPr id="235" name="Google Shape;235;p22"/>
            <p:cNvSpPr txBox="1"/>
            <p:nvPr/>
          </p:nvSpPr>
          <p:spPr>
            <a:xfrm>
              <a:off x="4359" y="3618"/>
              <a:ext cx="481" cy="209"/>
            </a:xfrm>
            <a:prstGeom prst="rect">
              <a:avLst/>
            </a:prstGeom>
            <a:noFill/>
            <a:ln>
              <a:noFill/>
            </a:ln>
          </p:spPr>
          <p:txBody>
            <a:bodyPr anchorCtr="0" anchor="t" bIns="44450" lIns="90475" spcFirstLastPara="1" rIns="90475" wrap="square" tIns="44450">
              <a:spAutoFit/>
            </a:bodyPr>
            <a:lstStyle/>
            <a:p>
              <a:pPr indent="0" lvl="0" marL="0" marR="0" rtl="0" algn="l">
                <a:lnSpc>
                  <a:spcPct val="9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Celsius</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3"/>
          <p:cNvSpPr txBox="1"/>
          <p:nvPr>
            <p:ph type="title"/>
          </p:nvPr>
        </p:nvSpPr>
        <p:spPr>
          <a:xfrm>
            <a:off x="381000" y="152400"/>
            <a:ext cx="8458200" cy="533400"/>
          </a:xfrm>
          <a:prstGeom prst="rect">
            <a:avLst/>
          </a:prstGeom>
          <a:noFill/>
          <a:ln>
            <a:noFill/>
          </a:ln>
        </p:spPr>
        <p:txBody>
          <a:bodyPr anchorCtr="0" anchor="b" bIns="44450" lIns="90475" spcFirstLastPara="1" rIns="90475" wrap="square" tIns="44450">
            <a:noAutofit/>
          </a:bodyPr>
          <a:lstStyle/>
          <a:p>
            <a:pPr indent="0" lvl="0" marL="0" rtl="0" algn="l">
              <a:lnSpc>
                <a:spcPct val="128571"/>
              </a:lnSpc>
              <a:spcBef>
                <a:spcPts val="0"/>
              </a:spcBef>
              <a:spcAft>
                <a:spcPts val="0"/>
              </a:spcAft>
              <a:buClr>
                <a:schemeClr val="dk1"/>
              </a:buClr>
              <a:buSzPts val="2800"/>
              <a:buFont typeface="Tahoma"/>
              <a:buNone/>
            </a:pPr>
            <a:r>
              <a:rPr b="1" i="0" lang="en-US" sz="2800" u="none">
                <a:solidFill>
                  <a:schemeClr val="dk1"/>
                </a:solidFill>
                <a:latin typeface="Tahoma"/>
                <a:ea typeface="Tahoma"/>
                <a:cs typeface="Tahoma"/>
                <a:sym typeface="Tahoma"/>
              </a:rPr>
              <a:t>Visualization Techniques: Parallel Coordinates</a:t>
            </a:r>
            <a:endParaRPr/>
          </a:p>
        </p:txBody>
      </p:sp>
      <p:sp>
        <p:nvSpPr>
          <p:cNvPr id="241" name="Google Shape;241;p23"/>
          <p:cNvSpPr txBox="1"/>
          <p:nvPr>
            <p:ph idx="1" type="body"/>
          </p:nvPr>
        </p:nvSpPr>
        <p:spPr>
          <a:xfrm>
            <a:off x="381000" y="1143000"/>
            <a:ext cx="8428037" cy="54864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Parallel Coordinates </a:t>
            </a:r>
            <a:endParaRPr/>
          </a:p>
          <a:p>
            <a:pPr indent="-342900" lvl="1" marL="7493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Used to plot the attribute values of high-dimensional data</a:t>
            </a:r>
            <a:endParaRPr/>
          </a:p>
          <a:p>
            <a:pPr indent="-342900" lvl="1" marL="7493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Instead of using perpendicular axes, use a set of parallel axes </a:t>
            </a:r>
            <a:endParaRPr/>
          </a:p>
          <a:p>
            <a:pPr indent="-342900" lvl="1" marL="7493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 attribute values of each object are plotted as a point on each corresponding coordinate axis and the points are connected by a line	</a:t>
            </a:r>
            <a:endParaRPr/>
          </a:p>
          <a:p>
            <a:pPr indent="-342900" lvl="1" marL="7493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Thus, each object is represented as a line </a:t>
            </a:r>
            <a:endParaRPr/>
          </a:p>
          <a:p>
            <a:pPr indent="-342900" lvl="1" marL="7493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Often, the lines representing a distinct class of objects group together, at least for some attributes</a:t>
            </a:r>
            <a:endParaRPr/>
          </a:p>
          <a:p>
            <a:pPr indent="-342900" lvl="1" marL="7493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Ordering of attributes is important in seeing such groupings</a:t>
            </a:r>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Parallel Coordinates Plots for Iris Data</a:t>
            </a:r>
            <a:endParaRPr/>
          </a:p>
        </p:txBody>
      </p:sp>
      <p:pic>
        <p:nvPicPr>
          <p:cNvPr id="247" name="Google Shape;247;p24"/>
          <p:cNvPicPr preferRelativeResize="0"/>
          <p:nvPr/>
        </p:nvPicPr>
        <p:blipFill rotWithShape="1">
          <a:blip r:embed="rId3">
            <a:alphaModFix/>
          </a:blip>
          <a:srcRect b="2243" l="4727" r="0" t="1036"/>
          <a:stretch/>
        </p:blipFill>
        <p:spPr>
          <a:xfrm>
            <a:off x="0" y="1981200"/>
            <a:ext cx="4606925" cy="3197225"/>
          </a:xfrm>
          <a:prstGeom prst="rect">
            <a:avLst/>
          </a:prstGeom>
          <a:noFill/>
          <a:ln>
            <a:noFill/>
          </a:ln>
        </p:spPr>
      </p:pic>
      <p:pic>
        <p:nvPicPr>
          <p:cNvPr id="248" name="Google Shape;248;p24"/>
          <p:cNvPicPr preferRelativeResize="0"/>
          <p:nvPr/>
        </p:nvPicPr>
        <p:blipFill rotWithShape="1">
          <a:blip r:embed="rId4">
            <a:alphaModFix/>
          </a:blip>
          <a:srcRect b="0" l="5209" r="1634" t="0"/>
          <a:stretch/>
        </p:blipFill>
        <p:spPr>
          <a:xfrm>
            <a:off x="4648200" y="2057400"/>
            <a:ext cx="4343400" cy="3200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5"/>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Other Visualization Techniques</a:t>
            </a:r>
            <a:endParaRPr/>
          </a:p>
        </p:txBody>
      </p:sp>
      <p:sp>
        <p:nvSpPr>
          <p:cNvPr id="254" name="Google Shape;254;p25"/>
          <p:cNvSpPr txBox="1"/>
          <p:nvPr>
            <p:ph idx="1" type="body"/>
          </p:nvPr>
        </p:nvSpPr>
        <p:spPr>
          <a:xfrm>
            <a:off x="381000" y="1143000"/>
            <a:ext cx="8428037" cy="53340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Star Plots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Similar approach to parallel coordinates, but axes radiate from a central point</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 line connecting the values of an object is a polygon</a:t>
            </a:r>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Chernoff Faces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Approach created by Herman Chernoff</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This approach associates each attribute with a characteristic of a face</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 values of each attribute determine the appearance of the corresponding facial characteristic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Each object becomes a separate face</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Relies on human’s ability to distinguish faces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152400" y="152400"/>
            <a:ext cx="89916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Star Plots for Iris Data</a:t>
            </a:r>
            <a:endParaRPr/>
          </a:p>
        </p:txBody>
      </p:sp>
      <p:pic>
        <p:nvPicPr>
          <p:cNvPr id="260" name="Google Shape;260;p26"/>
          <p:cNvPicPr preferRelativeResize="0"/>
          <p:nvPr/>
        </p:nvPicPr>
        <p:blipFill rotWithShape="1">
          <a:blip r:embed="rId3">
            <a:alphaModFix/>
          </a:blip>
          <a:srcRect b="17869" l="13716" r="6214" t="18284"/>
          <a:stretch/>
        </p:blipFill>
        <p:spPr>
          <a:xfrm>
            <a:off x="533400" y="1600200"/>
            <a:ext cx="7138987" cy="4267200"/>
          </a:xfrm>
          <a:prstGeom prst="rect">
            <a:avLst/>
          </a:prstGeom>
          <a:noFill/>
          <a:ln>
            <a:noFill/>
          </a:ln>
        </p:spPr>
      </p:pic>
      <p:sp>
        <p:nvSpPr>
          <p:cNvPr id="261" name="Google Shape;261;p26"/>
          <p:cNvSpPr txBox="1"/>
          <p:nvPr>
            <p:ph idx="1" type="body"/>
          </p:nvPr>
        </p:nvSpPr>
        <p:spPr>
          <a:xfrm>
            <a:off x="7086600" y="1828800"/>
            <a:ext cx="2057400" cy="35052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SzPts val="1800"/>
              <a:buNone/>
            </a:pPr>
            <a:r>
              <a:rPr b="0" i="0" lang="en-US" sz="2400" u="none">
                <a:solidFill>
                  <a:schemeClr val="dk1"/>
                </a:solidFill>
                <a:latin typeface="Arial"/>
                <a:ea typeface="Arial"/>
                <a:cs typeface="Arial"/>
                <a:sym typeface="Arial"/>
              </a:rPr>
              <a:t>Setosa</a:t>
            </a:r>
            <a:endParaRPr/>
          </a:p>
          <a:p>
            <a:pPr indent="-292100" lvl="0" marL="292100" rtl="0" algn="l">
              <a:lnSpc>
                <a:spcPct val="9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9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9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90000"/>
              </a:lnSpc>
              <a:spcBef>
                <a:spcPts val="640"/>
              </a:spcBef>
              <a:spcAft>
                <a:spcPts val="0"/>
              </a:spcAft>
              <a:buSzPts val="1800"/>
              <a:buNone/>
            </a:pPr>
            <a:r>
              <a:rPr b="0" i="0" lang="en-US" sz="2400" u="none">
                <a:solidFill>
                  <a:schemeClr val="dk1"/>
                </a:solidFill>
                <a:latin typeface="Arial"/>
                <a:ea typeface="Arial"/>
                <a:cs typeface="Arial"/>
                <a:sym typeface="Arial"/>
              </a:rPr>
              <a:t>Versicolour</a:t>
            </a:r>
            <a:endParaRPr/>
          </a:p>
          <a:p>
            <a:pPr indent="-292100" lvl="0" marL="292100" rtl="0" algn="l">
              <a:lnSpc>
                <a:spcPct val="9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9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90000"/>
              </a:lnSpc>
              <a:spcBef>
                <a:spcPts val="640"/>
              </a:spcBef>
              <a:spcAft>
                <a:spcPts val="0"/>
              </a:spcAft>
              <a:buSzPts val="1800"/>
              <a:buNone/>
            </a:pPr>
            <a:r>
              <a:rPr b="0" i="0" lang="en-US" sz="2400" u="none">
                <a:solidFill>
                  <a:schemeClr val="dk1"/>
                </a:solidFill>
                <a:latin typeface="Arial"/>
                <a:ea typeface="Arial"/>
                <a:cs typeface="Arial"/>
                <a:sym typeface="Arial"/>
              </a:rPr>
              <a:t>Virginica</a:t>
            </a:r>
            <a:endParaRPr/>
          </a:p>
          <a:p>
            <a:pPr indent="-292100" lvl="0" marL="292100" rtl="0" algn="l">
              <a:lnSpc>
                <a:spcPct val="9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9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type="title"/>
          </p:nvPr>
        </p:nvSpPr>
        <p:spPr>
          <a:xfrm>
            <a:off x="152400" y="152400"/>
            <a:ext cx="89916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Chernoff Faces for Iris Data</a:t>
            </a:r>
            <a:endParaRPr/>
          </a:p>
        </p:txBody>
      </p:sp>
      <p:pic>
        <p:nvPicPr>
          <p:cNvPr id="267" name="Google Shape;267;p27"/>
          <p:cNvPicPr preferRelativeResize="0"/>
          <p:nvPr/>
        </p:nvPicPr>
        <p:blipFill rotWithShape="1">
          <a:blip r:embed="rId3">
            <a:alphaModFix/>
          </a:blip>
          <a:srcRect b="19344" l="18522" r="14157" t="24201"/>
          <a:stretch/>
        </p:blipFill>
        <p:spPr>
          <a:xfrm>
            <a:off x="0" y="1295400"/>
            <a:ext cx="7391400" cy="4648200"/>
          </a:xfrm>
          <a:prstGeom prst="rect">
            <a:avLst/>
          </a:prstGeom>
          <a:noFill/>
          <a:ln>
            <a:noFill/>
          </a:ln>
        </p:spPr>
      </p:pic>
      <p:sp>
        <p:nvSpPr>
          <p:cNvPr id="268" name="Google Shape;268;p27"/>
          <p:cNvSpPr txBox="1"/>
          <p:nvPr>
            <p:ph idx="1" type="body"/>
          </p:nvPr>
        </p:nvSpPr>
        <p:spPr>
          <a:xfrm>
            <a:off x="7391400" y="1447800"/>
            <a:ext cx="2057400" cy="4114800"/>
          </a:xfrm>
          <a:prstGeom prst="rect">
            <a:avLst/>
          </a:prstGeom>
          <a:noFill/>
          <a:ln>
            <a:noFill/>
          </a:ln>
        </p:spPr>
        <p:txBody>
          <a:bodyPr anchorCtr="0" anchor="t" bIns="44450" lIns="90475" spcFirstLastPara="1" rIns="90475" wrap="square" tIns="44450">
            <a:noAutofit/>
          </a:bodyPr>
          <a:lstStyle/>
          <a:p>
            <a:pPr indent="-292100" lvl="0" marL="292100" rtl="0" algn="l">
              <a:lnSpc>
                <a:spcPct val="80000"/>
              </a:lnSpc>
              <a:spcBef>
                <a:spcPts val="0"/>
              </a:spcBef>
              <a:spcAft>
                <a:spcPts val="0"/>
              </a:spcAft>
              <a:buSzPts val="1800"/>
              <a:buNone/>
            </a:pPr>
            <a:r>
              <a:rPr b="0" i="0" lang="en-US" sz="2400" u="none">
                <a:solidFill>
                  <a:schemeClr val="dk1"/>
                </a:solidFill>
                <a:latin typeface="Arial"/>
                <a:ea typeface="Arial"/>
                <a:cs typeface="Arial"/>
                <a:sym typeface="Arial"/>
              </a:rPr>
              <a:t>Setosa</a:t>
            </a:r>
            <a:endParaRPr/>
          </a:p>
          <a:p>
            <a:pPr indent="-177800" lvl="0" marL="292100" rtl="0" algn="l">
              <a:lnSpc>
                <a:spcPct val="80000"/>
              </a:lnSpc>
              <a:spcBef>
                <a:spcPts val="640"/>
              </a:spcBef>
              <a:spcAft>
                <a:spcPts val="0"/>
              </a:spcAft>
              <a:buClr>
                <a:srgbClr val="0C7B9C"/>
              </a:buClr>
              <a:buSzPts val="1800"/>
              <a:buFont typeface="Arial"/>
              <a:buNone/>
            </a:pPr>
            <a:r>
              <a:t/>
            </a:r>
            <a:endParaRPr b="0" i="0" sz="2400" u="none">
              <a:solidFill>
                <a:schemeClr val="dk1"/>
              </a:solidFill>
              <a:latin typeface="Arial"/>
              <a:ea typeface="Arial"/>
              <a:cs typeface="Arial"/>
              <a:sym typeface="Arial"/>
            </a:endParaRPr>
          </a:p>
          <a:p>
            <a:pPr indent="-177800" lvl="0" marL="292100" rtl="0" algn="l">
              <a:lnSpc>
                <a:spcPct val="80000"/>
              </a:lnSpc>
              <a:spcBef>
                <a:spcPts val="640"/>
              </a:spcBef>
              <a:spcAft>
                <a:spcPts val="0"/>
              </a:spcAft>
              <a:buClr>
                <a:srgbClr val="0C7B9C"/>
              </a:buClr>
              <a:buSzPts val="1800"/>
              <a:buFont typeface="Arial"/>
              <a:buNone/>
            </a:pPr>
            <a:r>
              <a:t/>
            </a:r>
            <a:endParaRPr b="0" i="0" sz="2400" u="none">
              <a:solidFill>
                <a:schemeClr val="dk1"/>
              </a:solidFill>
              <a:latin typeface="Arial"/>
              <a:ea typeface="Arial"/>
              <a:cs typeface="Arial"/>
              <a:sym typeface="Arial"/>
            </a:endParaRPr>
          </a:p>
          <a:p>
            <a:pPr indent="-177800" lvl="0" marL="292100" rtl="0" algn="l">
              <a:lnSpc>
                <a:spcPct val="80000"/>
              </a:lnSpc>
              <a:spcBef>
                <a:spcPts val="640"/>
              </a:spcBef>
              <a:spcAft>
                <a:spcPts val="0"/>
              </a:spcAft>
              <a:buClr>
                <a:srgbClr val="0C7B9C"/>
              </a:buClr>
              <a:buSzPts val="1800"/>
              <a:buFont typeface="Arial"/>
              <a:buNone/>
            </a:pPr>
            <a:r>
              <a:t/>
            </a:r>
            <a:endParaRPr b="0" i="0" sz="2400" u="none">
              <a:solidFill>
                <a:schemeClr val="dk1"/>
              </a:solidFill>
              <a:latin typeface="Arial"/>
              <a:ea typeface="Arial"/>
              <a:cs typeface="Arial"/>
              <a:sym typeface="Arial"/>
            </a:endParaRPr>
          </a:p>
          <a:p>
            <a:pPr indent="-292100" lvl="0" marL="292100" rtl="0" algn="l">
              <a:lnSpc>
                <a:spcPct val="80000"/>
              </a:lnSpc>
              <a:spcBef>
                <a:spcPts val="640"/>
              </a:spcBef>
              <a:spcAft>
                <a:spcPts val="0"/>
              </a:spcAft>
              <a:buSzPts val="1800"/>
              <a:buNone/>
            </a:pPr>
            <a:r>
              <a:rPr b="0" i="0" lang="en-US" sz="2400" u="none">
                <a:solidFill>
                  <a:schemeClr val="dk1"/>
                </a:solidFill>
                <a:latin typeface="Arial"/>
                <a:ea typeface="Arial"/>
                <a:cs typeface="Arial"/>
                <a:sym typeface="Arial"/>
              </a:rPr>
              <a:t>Versicolour</a:t>
            </a:r>
            <a:endParaRPr/>
          </a:p>
          <a:p>
            <a:pPr indent="-177800" lvl="0" marL="292100" rtl="0" algn="l">
              <a:lnSpc>
                <a:spcPct val="80000"/>
              </a:lnSpc>
              <a:spcBef>
                <a:spcPts val="640"/>
              </a:spcBef>
              <a:spcAft>
                <a:spcPts val="0"/>
              </a:spcAft>
              <a:buClr>
                <a:srgbClr val="0C7B9C"/>
              </a:buClr>
              <a:buSzPts val="1800"/>
              <a:buFont typeface="Arial"/>
              <a:buNone/>
            </a:pPr>
            <a:r>
              <a:t/>
            </a:r>
            <a:endParaRPr b="0" i="0" sz="2400" u="none">
              <a:solidFill>
                <a:schemeClr val="dk1"/>
              </a:solidFill>
              <a:latin typeface="Arial"/>
              <a:ea typeface="Arial"/>
              <a:cs typeface="Arial"/>
              <a:sym typeface="Arial"/>
            </a:endParaRPr>
          </a:p>
          <a:p>
            <a:pPr indent="-177800" lvl="0" marL="292100" rtl="0" algn="l">
              <a:lnSpc>
                <a:spcPct val="80000"/>
              </a:lnSpc>
              <a:spcBef>
                <a:spcPts val="640"/>
              </a:spcBef>
              <a:spcAft>
                <a:spcPts val="0"/>
              </a:spcAft>
              <a:buClr>
                <a:srgbClr val="0C7B9C"/>
              </a:buClr>
              <a:buSzPts val="1800"/>
              <a:buFont typeface="Arial"/>
              <a:buNone/>
            </a:pPr>
            <a:r>
              <a:t/>
            </a:r>
            <a:endParaRPr b="0" i="0" sz="2400" u="none">
              <a:solidFill>
                <a:schemeClr val="dk1"/>
              </a:solidFill>
              <a:latin typeface="Arial"/>
              <a:ea typeface="Arial"/>
              <a:cs typeface="Arial"/>
              <a:sym typeface="Arial"/>
            </a:endParaRPr>
          </a:p>
          <a:p>
            <a:pPr indent="-292100" lvl="0" marL="292100" rtl="0" algn="l">
              <a:lnSpc>
                <a:spcPct val="8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80000"/>
              </a:lnSpc>
              <a:spcBef>
                <a:spcPts val="640"/>
              </a:spcBef>
              <a:spcAft>
                <a:spcPts val="0"/>
              </a:spcAft>
              <a:buSzPts val="1800"/>
              <a:buNone/>
            </a:pPr>
            <a:r>
              <a:t/>
            </a:r>
            <a:endParaRPr b="0" i="0" sz="2400" u="none">
              <a:solidFill>
                <a:schemeClr val="dk1"/>
              </a:solidFill>
              <a:latin typeface="Arial"/>
              <a:ea typeface="Arial"/>
              <a:cs typeface="Arial"/>
              <a:sym typeface="Arial"/>
            </a:endParaRPr>
          </a:p>
          <a:p>
            <a:pPr indent="-292100" lvl="0" marL="292100" rtl="0" algn="l">
              <a:lnSpc>
                <a:spcPct val="80000"/>
              </a:lnSpc>
              <a:spcBef>
                <a:spcPts val="640"/>
              </a:spcBef>
              <a:spcAft>
                <a:spcPts val="0"/>
              </a:spcAft>
              <a:buSzPts val="1800"/>
              <a:buNone/>
            </a:pPr>
            <a:r>
              <a:rPr b="0" i="0" lang="en-US" sz="2400" u="none">
                <a:solidFill>
                  <a:schemeClr val="dk1"/>
                </a:solidFill>
                <a:latin typeface="Arial"/>
                <a:ea typeface="Arial"/>
                <a:cs typeface="Arial"/>
                <a:sym typeface="Arial"/>
              </a:rPr>
              <a:t>Virginica</a:t>
            </a:r>
            <a:endParaRPr/>
          </a:p>
          <a:p>
            <a:pPr indent="-177800" lvl="0" marL="292100" rtl="0" algn="l">
              <a:lnSpc>
                <a:spcPct val="80000"/>
              </a:lnSpc>
              <a:spcBef>
                <a:spcPts val="640"/>
              </a:spcBef>
              <a:spcAft>
                <a:spcPts val="0"/>
              </a:spcAft>
              <a:buClr>
                <a:srgbClr val="0C7B9C"/>
              </a:buClr>
              <a:buSzPts val="1800"/>
              <a:buFont typeface="Arial"/>
              <a:buNone/>
            </a:pPr>
            <a:r>
              <a:t/>
            </a:r>
            <a:endParaRPr b="0" i="0" sz="2400" u="none">
              <a:solidFill>
                <a:schemeClr val="dk1"/>
              </a:solidFill>
              <a:latin typeface="Arial"/>
              <a:ea typeface="Arial"/>
              <a:cs typeface="Arial"/>
              <a:sym typeface="Arial"/>
            </a:endParaRPr>
          </a:p>
          <a:p>
            <a:pPr indent="-177800" lvl="0" marL="292100" rtl="0" algn="l">
              <a:lnSpc>
                <a:spcPct val="80000"/>
              </a:lnSpc>
              <a:spcBef>
                <a:spcPts val="640"/>
              </a:spcBef>
              <a:spcAft>
                <a:spcPts val="0"/>
              </a:spcAft>
              <a:buClr>
                <a:srgbClr val="0C7B9C"/>
              </a:buClr>
              <a:buSzPts val="1800"/>
              <a:buFont typeface="Arial"/>
              <a:buNone/>
            </a:pPr>
            <a:r>
              <a:t/>
            </a:r>
            <a:endParaRPr b="0" i="0" sz="2400" u="none">
              <a:solidFill>
                <a:schemeClr val="dk1"/>
              </a:solidFill>
              <a:latin typeface="Arial"/>
              <a:ea typeface="Arial"/>
              <a:cs typeface="Arial"/>
              <a:sym typeface="Arial"/>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OLAP</a:t>
            </a:r>
            <a:endParaRPr/>
          </a:p>
        </p:txBody>
      </p:sp>
      <p:sp>
        <p:nvSpPr>
          <p:cNvPr id="274" name="Google Shape;274;p28"/>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On-Line Analytical Processing (OLAP) was proposed by E. F. Codd, the father of the relational database.</a:t>
            </a:r>
            <a:endParaRPr/>
          </a:p>
          <a:p>
            <a:pPr indent="-292100" lvl="0" marL="292100" rtl="0" algn="l">
              <a:lnSpc>
                <a:spcPct val="90000"/>
              </a:lnSpc>
              <a:spcBef>
                <a:spcPts val="82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Relational databases put data into tables, while OLAP uses a multidimensional array representation. </a:t>
            </a:r>
            <a:endParaRPr/>
          </a:p>
          <a:p>
            <a:pPr indent="-342900" lvl="1" marL="8001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Such representations of data previously existed in statistics and other fields</a:t>
            </a:r>
            <a:endParaRPr/>
          </a:p>
          <a:p>
            <a:pPr indent="-292100" lvl="0" marL="292100" rtl="0" algn="l">
              <a:lnSpc>
                <a:spcPct val="90000"/>
              </a:lnSpc>
              <a:spcBef>
                <a:spcPts val="82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There are a number of data analysis and data exploration operations that are easier with such a data representation.  </a:t>
            </a:r>
            <a:endParaRPr/>
          </a:p>
          <a:p>
            <a:pPr indent="-158750" lvl="0" marL="292100" rtl="0" algn="l">
              <a:spcBef>
                <a:spcPts val="680"/>
              </a:spcBef>
              <a:spcAft>
                <a:spcPts val="0"/>
              </a:spcAft>
              <a:buSzPts val="2100"/>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9"/>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Creating a Multidimensional Array</a:t>
            </a:r>
            <a:endParaRPr/>
          </a:p>
        </p:txBody>
      </p:sp>
      <p:sp>
        <p:nvSpPr>
          <p:cNvPr id="280" name="Google Shape;280;p29"/>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Two key steps in converting tabular data into a multidimensional array.</a:t>
            </a:r>
            <a:endParaRPr/>
          </a:p>
          <a:p>
            <a:pPr indent="-342900" lvl="1" marL="7493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First, identify which attributes are to be the dimensions and which attribute is to be the target attribute whose values appear as entries in the multidimensional array.</a:t>
            </a:r>
            <a:endParaRPr/>
          </a:p>
          <a:p>
            <a:pPr indent="-292100" lvl="2" marL="1206500" rtl="0" algn="l">
              <a:lnSpc>
                <a:spcPct val="90000"/>
              </a:lnSpc>
              <a:spcBef>
                <a:spcPts val="7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The attributes used as dimensions must have discrete values</a:t>
            </a:r>
            <a:endParaRPr/>
          </a:p>
          <a:p>
            <a:pPr indent="-292100" lvl="2" marL="1206500" rtl="0" algn="l">
              <a:lnSpc>
                <a:spcPct val="90000"/>
              </a:lnSpc>
              <a:spcBef>
                <a:spcPts val="7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The target value is typically a count or continuous value, e.g., the cost of an item</a:t>
            </a:r>
            <a:endParaRPr/>
          </a:p>
          <a:p>
            <a:pPr indent="-292100" lvl="2" marL="1206500" rtl="0" algn="l">
              <a:lnSpc>
                <a:spcPct val="90000"/>
              </a:lnSpc>
              <a:spcBef>
                <a:spcPts val="7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Can have no target variable at all except the count of objects that have the same set of attribute values</a:t>
            </a:r>
            <a:endParaRPr/>
          </a:p>
          <a:p>
            <a:pPr indent="-342900" lvl="1" marL="7493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Second, find the value of each entry in the multidimensional array by summing the values (of the target attribute) or count of all objects that have the attribute values corresponding to that entry.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Techniques Used In Data Exploration  </a:t>
            </a:r>
            <a:endParaRPr/>
          </a:p>
        </p:txBody>
      </p:sp>
      <p:sp>
        <p:nvSpPr>
          <p:cNvPr id="69" name="Google Shape;69;p3"/>
          <p:cNvSpPr txBox="1"/>
          <p:nvPr>
            <p:ph idx="1" type="body"/>
          </p:nvPr>
        </p:nvSpPr>
        <p:spPr>
          <a:xfrm>
            <a:off x="411162" y="1219200"/>
            <a:ext cx="8351837" cy="50292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In EDA, as originally defined by Tukey</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The focus was on visualization</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Clustering and anomaly detection were viewed as exploratory techniques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In data mining, clustering and anomaly detection are major areas of interest, and not thought of as just exploratory</a:t>
            </a:r>
            <a:endParaRPr/>
          </a:p>
          <a:p>
            <a:pPr indent="-228600" lvl="1" marL="800100" rtl="0" algn="l">
              <a:lnSpc>
                <a:spcPct val="90000"/>
              </a:lnSpc>
              <a:spcBef>
                <a:spcPts val="580"/>
              </a:spcBef>
              <a:spcAft>
                <a:spcPts val="0"/>
              </a:spcAft>
              <a:buClr>
                <a:srgbClr val="0C7B9C"/>
              </a:buClr>
              <a:buSzPts val="1800"/>
              <a:buFont typeface="Arial"/>
              <a:buNone/>
            </a:pPr>
            <a:r>
              <a:t/>
            </a:r>
            <a:endParaRPr b="0" i="0" sz="1800" u="none">
              <a:solidFill>
                <a:schemeClr val="dk1"/>
              </a:solidFill>
              <a:latin typeface="Arial"/>
              <a:ea typeface="Arial"/>
              <a:cs typeface="Arial"/>
              <a:sym typeface="Arial"/>
            </a:endParaRPr>
          </a:p>
          <a:p>
            <a:pPr indent="-292100" lvl="0" marL="292100" rtl="0" algn="l">
              <a:lnSpc>
                <a:spcPct val="9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In our discussion of data exploration, we focus on</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Summary statistics</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Visualization</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Online Analytical Processing (OLAP)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0"/>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Example: Iris data</a:t>
            </a:r>
            <a:endParaRPr/>
          </a:p>
        </p:txBody>
      </p:sp>
      <p:sp>
        <p:nvSpPr>
          <p:cNvPr id="286" name="Google Shape;286;p30"/>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We show how the attributes, petal length, petal width, and species type can be converted to a multidimensional array</a:t>
            </a:r>
            <a:endParaRPr/>
          </a:p>
          <a:p>
            <a:pPr indent="-342900" lvl="1" marL="7493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First, we discretized the petal width and length to have categorical values: </a:t>
            </a:r>
            <a:r>
              <a:rPr b="0" i="1" lang="en-US" sz="2400" u="none">
                <a:solidFill>
                  <a:schemeClr val="dk1"/>
                </a:solidFill>
                <a:latin typeface="Arial"/>
                <a:ea typeface="Arial"/>
                <a:cs typeface="Arial"/>
                <a:sym typeface="Arial"/>
              </a:rPr>
              <a:t>low</a:t>
            </a:r>
            <a:r>
              <a:rPr b="0" i="0" lang="en-US" sz="2400" u="none">
                <a:solidFill>
                  <a:schemeClr val="dk1"/>
                </a:solidFill>
                <a:latin typeface="Arial"/>
                <a:ea typeface="Arial"/>
                <a:cs typeface="Arial"/>
                <a:sym typeface="Arial"/>
              </a:rPr>
              <a:t>, </a:t>
            </a:r>
            <a:r>
              <a:rPr b="0" i="1" lang="en-US" sz="2400" u="none">
                <a:solidFill>
                  <a:schemeClr val="dk1"/>
                </a:solidFill>
                <a:latin typeface="Arial"/>
                <a:ea typeface="Arial"/>
                <a:cs typeface="Arial"/>
                <a:sym typeface="Arial"/>
              </a:rPr>
              <a:t>medium</a:t>
            </a:r>
            <a:r>
              <a:rPr b="0" i="0" lang="en-US" sz="2400" u="none">
                <a:solidFill>
                  <a:schemeClr val="dk1"/>
                </a:solidFill>
                <a:latin typeface="Arial"/>
                <a:ea typeface="Arial"/>
                <a:cs typeface="Arial"/>
                <a:sym typeface="Arial"/>
              </a:rPr>
              <a:t>, and </a:t>
            </a:r>
            <a:r>
              <a:rPr b="0" i="1" lang="en-US" sz="2400" u="none">
                <a:solidFill>
                  <a:schemeClr val="dk1"/>
                </a:solidFill>
                <a:latin typeface="Arial"/>
                <a:ea typeface="Arial"/>
                <a:cs typeface="Arial"/>
                <a:sym typeface="Arial"/>
              </a:rPr>
              <a:t>high</a:t>
            </a:r>
            <a:endParaRPr/>
          </a:p>
          <a:p>
            <a:pPr indent="-342900" lvl="1" marL="749300" rtl="0" algn="l">
              <a:lnSpc>
                <a:spcPct val="90000"/>
              </a:lnSpc>
              <a:spcBef>
                <a:spcPts val="76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We get the following table - note the count attribute</a:t>
            </a:r>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pic>
        <p:nvPicPr>
          <p:cNvPr id="287" name="Google Shape;287;p30"/>
          <p:cNvPicPr preferRelativeResize="0"/>
          <p:nvPr/>
        </p:nvPicPr>
        <p:blipFill rotWithShape="1">
          <a:blip r:embed="rId3">
            <a:alphaModFix/>
          </a:blip>
          <a:srcRect b="0" l="0" r="0" t="0"/>
          <a:stretch/>
        </p:blipFill>
        <p:spPr>
          <a:xfrm>
            <a:off x="1676400" y="3581400"/>
            <a:ext cx="5256212" cy="2743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31"/>
          <p:cNvPicPr preferRelativeResize="0"/>
          <p:nvPr/>
        </p:nvPicPr>
        <p:blipFill rotWithShape="1">
          <a:blip r:embed="rId3">
            <a:alphaModFix/>
          </a:blip>
          <a:srcRect b="0" l="0" r="0" t="0"/>
          <a:stretch/>
        </p:blipFill>
        <p:spPr>
          <a:xfrm>
            <a:off x="4038600" y="2741612"/>
            <a:ext cx="4168775" cy="3659187"/>
          </a:xfrm>
          <a:prstGeom prst="rect">
            <a:avLst/>
          </a:prstGeom>
          <a:noFill/>
          <a:ln>
            <a:noFill/>
          </a:ln>
        </p:spPr>
      </p:pic>
      <p:sp>
        <p:nvSpPr>
          <p:cNvPr id="293" name="Google Shape;293;p31"/>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Example: Iris data (continued)</a:t>
            </a:r>
            <a:endParaRPr/>
          </a:p>
        </p:txBody>
      </p:sp>
      <p:sp>
        <p:nvSpPr>
          <p:cNvPr id="294" name="Google Shape;294;p31"/>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Each unique tuple of petal width, petal length, and species type identifies one element of the array.</a:t>
            </a:r>
            <a:endParaRPr/>
          </a:p>
          <a:p>
            <a:pPr indent="-292100" lvl="0" marL="292100" rtl="0" algn="l">
              <a:lnSpc>
                <a:spcPct val="90000"/>
              </a:lnSpc>
              <a:spcBef>
                <a:spcPts val="82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This element is assigned the corresponding count value.   </a:t>
            </a:r>
            <a:endParaRPr/>
          </a:p>
          <a:p>
            <a:pPr indent="-292100" lvl="0" marL="292100" rtl="0" algn="l">
              <a:lnSpc>
                <a:spcPct val="90000"/>
              </a:lnSpc>
              <a:spcBef>
                <a:spcPts val="82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figure illustrates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the result.</a:t>
            </a:r>
            <a:endParaRPr/>
          </a:p>
          <a:p>
            <a:pPr indent="-292100" lvl="0" marL="292100" rtl="0" algn="l">
              <a:lnSpc>
                <a:spcPct val="90000"/>
              </a:lnSpc>
              <a:spcBef>
                <a:spcPts val="82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All non-specified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tuples are 0.</a:t>
            </a:r>
            <a:endParaRPr/>
          </a:p>
          <a:p>
            <a:pPr indent="-158750" lvl="0" marL="292100" rtl="0" algn="l">
              <a:spcBef>
                <a:spcPts val="680"/>
              </a:spcBef>
              <a:spcAft>
                <a:spcPts val="0"/>
              </a:spcAft>
              <a:buSzPts val="2100"/>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2"/>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Example: Iris data (continued)</a:t>
            </a:r>
            <a:endParaRPr/>
          </a:p>
        </p:txBody>
      </p:sp>
      <p:sp>
        <p:nvSpPr>
          <p:cNvPr id="300" name="Google Shape;300;p32"/>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Slices of the multidimensional array are shown by the following cross-tabulations</a:t>
            </a:r>
            <a:endParaRPr/>
          </a:p>
          <a:p>
            <a:pPr indent="-292100" lvl="0" marL="292100" rtl="0" algn="l">
              <a:lnSpc>
                <a:spcPct val="90000"/>
              </a:lnSpc>
              <a:spcBef>
                <a:spcPts val="82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What do these tables tell us?</a:t>
            </a:r>
            <a:endParaRPr/>
          </a:p>
          <a:p>
            <a:pPr indent="-158750" lvl="0" marL="292100" rtl="0" algn="l">
              <a:spcBef>
                <a:spcPts val="680"/>
              </a:spcBef>
              <a:spcAft>
                <a:spcPts val="0"/>
              </a:spcAft>
              <a:buSzPts val="2100"/>
              <a:buNone/>
            </a:pPr>
            <a:r>
              <a:t/>
            </a:r>
            <a:endParaRPr b="0" i="0" sz="2800" u="none">
              <a:solidFill>
                <a:schemeClr val="dk1"/>
              </a:solidFill>
              <a:latin typeface="Arial"/>
              <a:ea typeface="Arial"/>
              <a:cs typeface="Arial"/>
              <a:sym typeface="Arial"/>
            </a:endParaRPr>
          </a:p>
        </p:txBody>
      </p:sp>
      <p:grpSp>
        <p:nvGrpSpPr>
          <p:cNvPr id="301" name="Google Shape;301;p32"/>
          <p:cNvGrpSpPr/>
          <p:nvPr/>
        </p:nvGrpSpPr>
        <p:grpSpPr>
          <a:xfrm>
            <a:off x="457200" y="2514600"/>
            <a:ext cx="7761287" cy="3657600"/>
            <a:chOff x="288" y="1584"/>
            <a:chExt cx="4889" cy="2304"/>
          </a:xfrm>
        </p:grpSpPr>
        <p:pic>
          <p:nvPicPr>
            <p:cNvPr id="302" name="Google Shape;302;p32"/>
            <p:cNvPicPr preferRelativeResize="0"/>
            <p:nvPr/>
          </p:nvPicPr>
          <p:blipFill rotWithShape="1">
            <a:blip r:embed="rId3">
              <a:alphaModFix/>
            </a:blip>
            <a:srcRect b="0" l="0" r="0" t="0"/>
            <a:stretch/>
          </p:blipFill>
          <p:spPr>
            <a:xfrm>
              <a:off x="288" y="1584"/>
              <a:ext cx="4889" cy="2304"/>
            </a:xfrm>
            <a:prstGeom prst="rect">
              <a:avLst/>
            </a:prstGeom>
            <a:noFill/>
            <a:ln>
              <a:noFill/>
            </a:ln>
          </p:spPr>
        </p:pic>
        <p:sp>
          <p:nvSpPr>
            <p:cNvPr id="303" name="Google Shape;303;p32"/>
            <p:cNvSpPr txBox="1"/>
            <p:nvPr/>
          </p:nvSpPr>
          <p:spPr>
            <a:xfrm>
              <a:off x="432" y="2496"/>
              <a:ext cx="2352" cy="576"/>
            </a:xfrm>
            <a:prstGeom prst="rect">
              <a:avLst/>
            </a:prstGeom>
            <a:solidFill>
              <a:schemeClr val="lt1"/>
            </a:solidFill>
            <a:ln>
              <a:noFill/>
            </a:ln>
          </p:spPr>
          <p:txBody>
            <a:bodyPr anchorCtr="0" anchor="ctr" bIns="44450" lIns="90475" spcFirstLastPara="1" rIns="90475" wrap="square" tIns="44450">
              <a:noAutofit/>
            </a:bodyPr>
            <a:lstStyle/>
            <a:p>
              <a:pPr indent="0" lvl="0" marL="0" marR="0" rtl="0" algn="l">
                <a:lnSpc>
                  <a:spcPct val="90000"/>
                </a:lnSpc>
                <a:spcBef>
                  <a:spcPts val="0"/>
                </a:spcBef>
                <a:spcAft>
                  <a:spcPts val="0"/>
                </a:spcAft>
                <a:buNone/>
              </a:pPr>
              <a:r>
                <a:t/>
              </a:r>
              <a:endParaRPr b="0" i="0" sz="1400" u="none">
                <a:solidFill>
                  <a:schemeClr val="dk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OLAP Operations: Data Cube</a:t>
            </a:r>
            <a:endParaRPr/>
          </a:p>
        </p:txBody>
      </p:sp>
      <p:sp>
        <p:nvSpPr>
          <p:cNvPr id="309" name="Google Shape;309;p33"/>
          <p:cNvSpPr txBox="1"/>
          <p:nvPr>
            <p:ph idx="1" type="body"/>
          </p:nvPr>
        </p:nvSpPr>
        <p:spPr>
          <a:xfrm>
            <a:off x="411162" y="10668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key operation of a OLAP is the formation of a data cube</a:t>
            </a:r>
            <a:endParaRPr/>
          </a:p>
          <a:p>
            <a:pPr indent="-292100" lvl="0" marL="292100" rtl="0" algn="l">
              <a:lnSpc>
                <a:spcPct val="90000"/>
              </a:lnSpc>
              <a:spcBef>
                <a:spcPts val="54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A data cube is a multidimensional representation of data, together with all possible aggregates.</a:t>
            </a:r>
            <a:endParaRPr/>
          </a:p>
          <a:p>
            <a:pPr indent="-292100" lvl="0" marL="292100" rtl="0" algn="l">
              <a:lnSpc>
                <a:spcPct val="90000"/>
              </a:lnSpc>
              <a:spcBef>
                <a:spcPts val="54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By all possible aggregates, we mean the aggregates that result by selecting a proper subset of the dimensions and summing over all remaining dimensions.</a:t>
            </a:r>
            <a:endParaRPr/>
          </a:p>
          <a:p>
            <a:pPr indent="-292100" lvl="0" marL="292100" rtl="0" algn="l">
              <a:lnSpc>
                <a:spcPct val="90000"/>
              </a:lnSpc>
              <a:spcBef>
                <a:spcPts val="54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For example, if we choose the species type dimension of the Iris data and sum over all other dimensions, the result will be a one-dimensional entry with three entries, each of which gives the number of flowers of each type.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4"/>
          <p:cNvSpPr txBox="1"/>
          <p:nvPr>
            <p:ph idx="1" type="body"/>
          </p:nvPr>
        </p:nvSpPr>
        <p:spPr>
          <a:xfrm>
            <a:off x="411162" y="1066800"/>
            <a:ext cx="8428037" cy="53340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Consider a data set that records the sales of products at a number of company stores at various dates.</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This data can be represented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as a 3 dimensional array</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There are 3 two-dimensional</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aggregates (3 choose 2 ),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3 one-dimensional aggregates,</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and 1 zero-dimensional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aggregate (the overall total)</a:t>
            </a:r>
            <a:endParaRPr/>
          </a:p>
          <a:p>
            <a:pPr indent="-158750" lvl="0" marL="292100" rtl="0" algn="l">
              <a:spcBef>
                <a:spcPts val="680"/>
              </a:spcBef>
              <a:spcAft>
                <a:spcPts val="0"/>
              </a:spcAft>
              <a:buSzPts val="2100"/>
              <a:buNone/>
            </a:pPr>
            <a:r>
              <a:t/>
            </a:r>
            <a:endParaRPr b="0" i="0" sz="2800" u="none">
              <a:solidFill>
                <a:schemeClr val="dk1"/>
              </a:solidFill>
              <a:latin typeface="Arial"/>
              <a:ea typeface="Arial"/>
              <a:cs typeface="Arial"/>
              <a:sym typeface="Arial"/>
            </a:endParaRPr>
          </a:p>
        </p:txBody>
      </p:sp>
      <p:pic>
        <p:nvPicPr>
          <p:cNvPr id="315" name="Google Shape;315;p34"/>
          <p:cNvPicPr preferRelativeResize="0"/>
          <p:nvPr/>
        </p:nvPicPr>
        <p:blipFill rotWithShape="1">
          <a:blip r:embed="rId3">
            <a:alphaModFix/>
          </a:blip>
          <a:srcRect b="0" l="0" r="0" t="0"/>
          <a:stretch/>
        </p:blipFill>
        <p:spPr>
          <a:xfrm>
            <a:off x="5676900" y="2514600"/>
            <a:ext cx="3390900" cy="2740025"/>
          </a:xfrm>
          <a:prstGeom prst="rect">
            <a:avLst/>
          </a:prstGeom>
          <a:noFill/>
          <a:ln>
            <a:noFill/>
          </a:ln>
        </p:spPr>
      </p:pic>
      <p:sp>
        <p:nvSpPr>
          <p:cNvPr id="316" name="Google Shape;316;p34"/>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Data Cube Example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5"/>
          <p:cNvSpPr txBox="1"/>
          <p:nvPr>
            <p:ph idx="1" type="body"/>
          </p:nvPr>
        </p:nvSpPr>
        <p:spPr>
          <a:xfrm>
            <a:off x="411162" y="10668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following figure table shows one of the two dimensional aggregates, along with two of the one-dimensional aggregates, and the overall total</a:t>
            </a:r>
            <a:endParaRPr/>
          </a:p>
          <a:p>
            <a:pPr indent="-158750" lvl="0" marL="292100" rtl="0" algn="l">
              <a:spcBef>
                <a:spcPts val="680"/>
              </a:spcBef>
              <a:spcAft>
                <a:spcPts val="0"/>
              </a:spcAft>
              <a:buSzPts val="2100"/>
              <a:buNone/>
            </a:pPr>
            <a:r>
              <a:t/>
            </a:r>
            <a:endParaRPr b="0" i="0" sz="2800" u="none">
              <a:solidFill>
                <a:schemeClr val="dk1"/>
              </a:solidFill>
              <a:latin typeface="Arial"/>
              <a:ea typeface="Arial"/>
              <a:cs typeface="Arial"/>
              <a:sym typeface="Arial"/>
            </a:endParaRPr>
          </a:p>
        </p:txBody>
      </p:sp>
      <p:sp>
        <p:nvSpPr>
          <p:cNvPr id="322" name="Google Shape;322;p35"/>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Data Cube Example (continued)</a:t>
            </a:r>
            <a:endParaRPr/>
          </a:p>
        </p:txBody>
      </p:sp>
      <p:pic>
        <p:nvPicPr>
          <p:cNvPr id="323" name="Google Shape;323;p35"/>
          <p:cNvPicPr preferRelativeResize="0"/>
          <p:nvPr/>
        </p:nvPicPr>
        <p:blipFill rotWithShape="1">
          <a:blip r:embed="rId3">
            <a:alphaModFix/>
          </a:blip>
          <a:srcRect b="0" l="0" r="0" t="0"/>
          <a:stretch/>
        </p:blipFill>
        <p:spPr>
          <a:xfrm>
            <a:off x="0" y="2463800"/>
            <a:ext cx="9140825" cy="3251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OLAP Operations: Slicing and Dicing</a:t>
            </a:r>
            <a:endParaRPr/>
          </a:p>
        </p:txBody>
      </p:sp>
      <p:sp>
        <p:nvSpPr>
          <p:cNvPr id="329" name="Google Shape;329;p36"/>
          <p:cNvSpPr txBox="1"/>
          <p:nvPr>
            <p:ph idx="1" type="body"/>
          </p:nvPr>
        </p:nvSpPr>
        <p:spPr>
          <a:xfrm>
            <a:off x="411162" y="10668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Slicing is selecting a group of cells from the entire multidimensional array by specifying a specific value for one or more dimensions. </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Dicing involves selecting a subset of cells by specifying a range of attribute values. </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This is equivalent to defining a subarray from the complete array. </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In practice, both operations can also be accompanied by aggregation over some dimensions.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txBox="1"/>
          <p:nvPr>
            <p:ph type="title"/>
          </p:nvPr>
        </p:nvSpPr>
        <p:spPr>
          <a:xfrm>
            <a:off x="381000" y="152400"/>
            <a:ext cx="86106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OLAP Operations: Roll-up and Drill-down</a:t>
            </a:r>
            <a:endParaRPr/>
          </a:p>
        </p:txBody>
      </p:sp>
      <p:sp>
        <p:nvSpPr>
          <p:cNvPr id="335" name="Google Shape;335;p37"/>
          <p:cNvSpPr txBox="1"/>
          <p:nvPr>
            <p:ph idx="1" type="body"/>
          </p:nvPr>
        </p:nvSpPr>
        <p:spPr>
          <a:xfrm>
            <a:off x="381000" y="1219200"/>
            <a:ext cx="8428037" cy="49530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Attribute values often have a hierarchical structure.</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Each date is associated with a year, month, and week.</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A location is associated with a continent, country, state (province, etc.), and city. </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Products can be divided into various categories, such as clothing, electronics, and furniture.</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Note that these categories often nest and form a tree or lattice</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A year contains months which contains day</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A country contains a state which contains a city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8"/>
          <p:cNvSpPr txBox="1"/>
          <p:nvPr>
            <p:ph type="title"/>
          </p:nvPr>
        </p:nvSpPr>
        <p:spPr>
          <a:xfrm>
            <a:off x="381000" y="152400"/>
            <a:ext cx="86106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OLAP Operations: Roll-up and Drill-down</a:t>
            </a:r>
            <a:endParaRPr/>
          </a:p>
        </p:txBody>
      </p:sp>
      <p:sp>
        <p:nvSpPr>
          <p:cNvPr id="341" name="Google Shape;341;p38"/>
          <p:cNvSpPr txBox="1"/>
          <p:nvPr>
            <p:ph idx="1" type="body"/>
          </p:nvPr>
        </p:nvSpPr>
        <p:spPr>
          <a:xfrm>
            <a:off x="381000" y="12192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This hierarchical structure gives rise to the roll-up and drill-down operations.</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For sales data, we can aggregate (roll up) the sales across all the dates in a month. </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Conversely, given a view of the data where the time dimension is broken into months, we could split the monthly sales totals (drill down) into daily sales totals.</a:t>
            </a:r>
            <a:endParaRPr/>
          </a:p>
          <a:p>
            <a:pPr indent="-342900" lvl="1" marL="7493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Likewise, we can drill down or roll up on the location or product ID attributes.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Iris Sample Data Set  </a:t>
            </a:r>
            <a:endParaRPr/>
          </a:p>
        </p:txBody>
      </p:sp>
      <p:sp>
        <p:nvSpPr>
          <p:cNvPr id="75" name="Google Shape;75;p4"/>
          <p:cNvSpPr txBox="1"/>
          <p:nvPr>
            <p:ph idx="1" type="body"/>
          </p:nvPr>
        </p:nvSpPr>
        <p:spPr>
          <a:xfrm>
            <a:off x="411162" y="1219200"/>
            <a:ext cx="8351837" cy="1981200"/>
          </a:xfrm>
          <a:prstGeom prst="rect">
            <a:avLst/>
          </a:prstGeom>
          <a:noFill/>
          <a:ln>
            <a:noFill/>
          </a:ln>
        </p:spPr>
        <p:txBody>
          <a:bodyPr anchorCtr="0" anchor="t" bIns="44450" lIns="90475" spcFirstLastPara="1" rIns="90475" wrap="square" tIns="44450">
            <a:noAutofit/>
          </a:bodyPr>
          <a:lstStyle/>
          <a:p>
            <a:pPr indent="-292100" lvl="0" marL="292100" rtl="0" algn="l">
              <a:lnSpc>
                <a:spcPct val="90000"/>
              </a:lnSpc>
              <a:spcBef>
                <a:spcPts val="0"/>
              </a:spcBef>
              <a:spcAft>
                <a:spcPts val="0"/>
              </a:spcAft>
              <a:buClr>
                <a:srgbClr val="0C7B9C"/>
              </a:buClr>
              <a:buSzPts val="1800"/>
              <a:buFont typeface="Arial"/>
              <a:buChar char="●"/>
            </a:pPr>
            <a:r>
              <a:rPr b="0" i="0" lang="en-US" sz="2400" u="none">
                <a:solidFill>
                  <a:schemeClr val="dk1"/>
                </a:solidFill>
                <a:latin typeface="Arial"/>
                <a:ea typeface="Arial"/>
                <a:cs typeface="Arial"/>
                <a:sym typeface="Arial"/>
              </a:rPr>
              <a:t>Many of the exploratory data techniques are illustrated with the Iris Plant data set.</a:t>
            </a:r>
            <a:endParaRPr/>
          </a:p>
          <a:p>
            <a:pPr indent="-342900" lvl="1" marL="800100" rtl="0" algn="l">
              <a:lnSpc>
                <a:spcPct val="90000"/>
              </a:lnSpc>
              <a:spcBef>
                <a:spcPts val="600"/>
              </a:spcBef>
              <a:spcAft>
                <a:spcPts val="0"/>
              </a:spcAft>
              <a:buClr>
                <a:srgbClr val="0C7B9C"/>
              </a:buClr>
              <a:buSzPts val="2000"/>
              <a:buFont typeface="Arial"/>
              <a:buChar char="–"/>
            </a:pPr>
            <a:r>
              <a:rPr b="0" i="0" lang="en-US" sz="2000" u="none">
                <a:solidFill>
                  <a:schemeClr val="dk1"/>
                </a:solidFill>
                <a:latin typeface="Arial"/>
                <a:ea typeface="Arial"/>
                <a:cs typeface="Arial"/>
                <a:sym typeface="Arial"/>
              </a:rPr>
              <a:t>Can be obtained from the UCI Machine Learning Repository </a:t>
            </a:r>
            <a:br>
              <a:rPr b="0" i="0" lang="en-US" sz="2000" u="none">
                <a:solidFill>
                  <a:schemeClr val="dk1"/>
                </a:solidFill>
                <a:latin typeface="Arial"/>
                <a:ea typeface="Arial"/>
                <a:cs typeface="Arial"/>
                <a:sym typeface="Arial"/>
              </a:rPr>
            </a:br>
            <a:r>
              <a:rPr b="0" i="0" lang="en-US" sz="2000" u="sng">
                <a:solidFill>
                  <a:schemeClr val="dk1"/>
                </a:solidFill>
                <a:hlinkClick r:id="rId3">
                  <a:extLst>
                    <a:ext uri="{A12FA001-AC4F-418D-AE19-62706E023703}">
                      <ahyp:hlinkClr val="tx"/>
                    </a:ext>
                  </a:extLst>
                </a:hlinkClick>
              </a:rPr>
              <a:t>http://www.ics.uci.edu/~mlearn/MLRepository.html</a:t>
            </a:r>
            <a:r>
              <a:rPr b="0" i="0" lang="en-US" sz="2000" u="none">
                <a:solidFill>
                  <a:schemeClr val="dk1"/>
                </a:solidFill>
                <a:latin typeface="Arial"/>
                <a:ea typeface="Arial"/>
                <a:cs typeface="Arial"/>
                <a:sym typeface="Arial"/>
              </a:rPr>
              <a:t> </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From the statistician Douglas Fisher</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Three flower types (classes):</a:t>
            </a:r>
            <a:endParaRPr/>
          </a:p>
          <a:p>
            <a:pPr indent="-71119" lvl="2" marL="914400" rtl="0" algn="l">
              <a:lnSpc>
                <a:spcPct val="90000"/>
              </a:lnSpc>
              <a:spcBef>
                <a:spcPts val="600"/>
              </a:spcBef>
              <a:spcAft>
                <a:spcPts val="0"/>
              </a:spcAft>
              <a:buClr>
                <a:srgbClr val="0C7B9C"/>
              </a:buClr>
              <a:buSzPts val="1120"/>
              <a:buFont typeface="Noto Sans Symbols"/>
              <a:buChar char="◆"/>
            </a:pPr>
            <a:r>
              <a:rPr b="0" i="0" lang="en-US" sz="1600" u="none">
                <a:solidFill>
                  <a:schemeClr val="dk1"/>
                </a:solidFill>
                <a:latin typeface="Arial"/>
                <a:ea typeface="Arial"/>
                <a:cs typeface="Arial"/>
                <a:sym typeface="Arial"/>
              </a:rPr>
              <a:t> </a:t>
            </a:r>
            <a:r>
              <a:rPr b="0" i="0" lang="en-US" sz="2000" u="none">
                <a:solidFill>
                  <a:schemeClr val="dk1"/>
                </a:solidFill>
                <a:latin typeface="Arial"/>
                <a:ea typeface="Arial"/>
                <a:cs typeface="Arial"/>
                <a:sym typeface="Arial"/>
              </a:rPr>
              <a:t>Setosa</a:t>
            </a:r>
            <a:endParaRPr/>
          </a:p>
          <a:p>
            <a:pPr indent="-88900" lvl="2" marL="914400" rtl="0" algn="l">
              <a:lnSpc>
                <a:spcPct val="90000"/>
              </a:lnSpc>
              <a:spcBef>
                <a:spcPts val="6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 Virginica </a:t>
            </a:r>
            <a:endParaRPr/>
          </a:p>
          <a:p>
            <a:pPr indent="-88900" lvl="2" marL="914400" rtl="0" algn="l">
              <a:lnSpc>
                <a:spcPct val="90000"/>
              </a:lnSpc>
              <a:spcBef>
                <a:spcPts val="6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 Versicolour</a:t>
            </a:r>
            <a:endParaRPr/>
          </a:p>
          <a:p>
            <a:pPr indent="-342900" lvl="1" marL="800100" rtl="0" algn="l">
              <a:lnSpc>
                <a:spcPct val="9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Four (non-class) attributes</a:t>
            </a:r>
            <a:endParaRPr/>
          </a:p>
          <a:p>
            <a:pPr indent="-88900" lvl="2" marL="914400" rtl="0" algn="l">
              <a:lnSpc>
                <a:spcPct val="90000"/>
              </a:lnSpc>
              <a:spcBef>
                <a:spcPts val="6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 Sepal width and length</a:t>
            </a:r>
            <a:endParaRPr/>
          </a:p>
          <a:p>
            <a:pPr indent="-88900" lvl="2" marL="914400" rtl="0" algn="l">
              <a:lnSpc>
                <a:spcPct val="90000"/>
              </a:lnSpc>
              <a:spcBef>
                <a:spcPts val="60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 Petal width and length</a:t>
            </a:r>
            <a:endParaRPr/>
          </a:p>
        </p:txBody>
      </p:sp>
      <p:sp>
        <p:nvSpPr>
          <p:cNvPr id="76" name="Google Shape;76;p4"/>
          <p:cNvSpPr txBox="1"/>
          <p:nvPr/>
        </p:nvSpPr>
        <p:spPr>
          <a:xfrm>
            <a:off x="3032125" y="2906712"/>
            <a:ext cx="2073275" cy="304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7" name="Google Shape;77;p4"/>
          <p:cNvSpPr txBox="1"/>
          <p:nvPr/>
        </p:nvSpPr>
        <p:spPr>
          <a:xfrm>
            <a:off x="5334000" y="5257800"/>
            <a:ext cx="3733800" cy="11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Virginica. Robert H. Mohlenbrock. USDA NRCS. 1995. Northeast wetland flora: Field office guide to plant species. Northeast National Technical Center, Chester, PA. Courtesy of USDA NRCS Wetland Science Institute. </a:t>
            </a:r>
            <a:endParaRPr/>
          </a:p>
        </p:txBody>
      </p:sp>
      <p:pic>
        <p:nvPicPr>
          <p:cNvPr id="78" name="Google Shape;78;p4"/>
          <p:cNvPicPr preferRelativeResize="0"/>
          <p:nvPr/>
        </p:nvPicPr>
        <p:blipFill rotWithShape="1">
          <a:blip r:embed="rId4">
            <a:alphaModFix/>
          </a:blip>
          <a:srcRect b="0" l="0" r="0" t="0"/>
          <a:stretch/>
        </p:blipFill>
        <p:spPr>
          <a:xfrm>
            <a:off x="5486400" y="3048000"/>
            <a:ext cx="3427412" cy="22844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Summary Statistics</a:t>
            </a:r>
            <a:endParaRPr/>
          </a:p>
        </p:txBody>
      </p:sp>
      <p:sp>
        <p:nvSpPr>
          <p:cNvPr id="84" name="Google Shape;84;p5"/>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Summary statistics  are numbers that summarize properties of the data</a:t>
            </a:r>
            <a:endParaRPr/>
          </a:p>
          <a:p>
            <a:pPr indent="0" lvl="2" marL="914400" rtl="0" algn="l">
              <a:lnSpc>
                <a:spcPct val="100000"/>
              </a:lnSpc>
              <a:spcBef>
                <a:spcPts val="600"/>
              </a:spcBef>
              <a:spcAft>
                <a:spcPts val="0"/>
              </a:spcAft>
              <a:buClr>
                <a:srgbClr val="0C7B9C"/>
              </a:buClr>
              <a:buSzPts val="1400"/>
              <a:buFont typeface="Noto Sans Symbols"/>
              <a:buNone/>
            </a:pPr>
            <a:r>
              <a:t/>
            </a:r>
            <a:endParaRPr b="0" i="0" sz="2000" u="none">
              <a:solidFill>
                <a:schemeClr val="dk1"/>
              </a:solidFill>
              <a:latin typeface="Arial"/>
              <a:ea typeface="Arial"/>
              <a:cs typeface="Arial"/>
              <a:sym typeface="Arial"/>
            </a:endParaRPr>
          </a:p>
          <a:p>
            <a:pPr indent="-342900" lvl="1" marL="8001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Summarized properties include frequency, location and spread</a:t>
            </a:r>
            <a:endParaRPr/>
          </a:p>
          <a:p>
            <a:pPr indent="-88900" lvl="2" marL="914400" rtl="0" algn="l">
              <a:lnSpc>
                <a:spcPct val="100000"/>
              </a:lnSpc>
              <a:spcBef>
                <a:spcPts val="620"/>
              </a:spcBef>
              <a:spcAft>
                <a:spcPts val="0"/>
              </a:spcAft>
              <a:buClr>
                <a:srgbClr val="0C7B9C"/>
              </a:buClr>
              <a:buSzPts val="1400"/>
              <a:buFont typeface="Noto Sans Symbols"/>
              <a:buChar char="◆"/>
            </a:pPr>
            <a:r>
              <a:rPr b="0" i="0" lang="en-US" sz="2000" u="none">
                <a:solidFill>
                  <a:schemeClr val="dk1"/>
                </a:solidFill>
                <a:latin typeface="Arial"/>
                <a:ea typeface="Arial"/>
                <a:cs typeface="Arial"/>
                <a:sym typeface="Arial"/>
              </a:rPr>
              <a:t> </a:t>
            </a:r>
            <a:r>
              <a:rPr b="0" i="0" lang="en-US" sz="2200" u="none">
                <a:solidFill>
                  <a:schemeClr val="dk1"/>
                </a:solidFill>
                <a:latin typeface="Arial"/>
                <a:ea typeface="Arial"/>
                <a:cs typeface="Arial"/>
                <a:sym typeface="Arial"/>
              </a:rPr>
              <a:t>Examples: 	location - mean</a:t>
            </a:r>
            <a:br>
              <a:rPr b="0" i="0" lang="en-US" sz="2200" u="none">
                <a:solidFill>
                  <a:schemeClr val="dk1"/>
                </a:solidFill>
                <a:latin typeface="Arial"/>
                <a:ea typeface="Arial"/>
                <a:cs typeface="Arial"/>
                <a:sym typeface="Arial"/>
              </a:rPr>
            </a:br>
            <a:r>
              <a:rPr b="0" i="0" lang="en-US" sz="2200" u="none">
                <a:solidFill>
                  <a:schemeClr val="dk1"/>
                </a:solidFill>
                <a:latin typeface="Arial"/>
                <a:ea typeface="Arial"/>
                <a:cs typeface="Arial"/>
                <a:sym typeface="Arial"/>
              </a:rPr>
              <a:t>                   	spread - standard deviation</a:t>
            </a:r>
            <a:endParaRPr/>
          </a:p>
          <a:p>
            <a:pPr indent="0" lvl="2" marL="914400" rtl="0" algn="l">
              <a:lnSpc>
                <a:spcPct val="100000"/>
              </a:lnSpc>
              <a:spcBef>
                <a:spcPts val="600"/>
              </a:spcBef>
              <a:spcAft>
                <a:spcPts val="0"/>
              </a:spcAft>
              <a:buClr>
                <a:srgbClr val="0C7B9C"/>
              </a:buClr>
              <a:buSzPts val="1400"/>
              <a:buFont typeface="Noto Sans Symbols"/>
              <a:buNone/>
            </a:pPr>
            <a:r>
              <a:t/>
            </a:r>
            <a:endParaRPr b="0" i="0" sz="2000" u="none">
              <a:solidFill>
                <a:schemeClr val="dk1"/>
              </a:solidFill>
              <a:latin typeface="Arial"/>
              <a:ea typeface="Arial"/>
              <a:cs typeface="Arial"/>
              <a:sym typeface="Arial"/>
            </a:endParaRPr>
          </a:p>
          <a:p>
            <a:pPr indent="-342900" lvl="1" marL="8001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Most summary statistics can be calculated in a single pass through the data</a:t>
            </a:r>
            <a:endParaRPr/>
          </a:p>
          <a:p>
            <a:pPr indent="-177800" lvl="0" marL="292100" rtl="0" algn="l">
              <a:spcBef>
                <a:spcPts val="640"/>
              </a:spcBef>
              <a:spcAft>
                <a:spcPts val="0"/>
              </a:spcAft>
              <a:buSzPts val="1800"/>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Frequency and Mode</a:t>
            </a:r>
            <a:endParaRPr/>
          </a:p>
        </p:txBody>
      </p:sp>
      <p:sp>
        <p:nvSpPr>
          <p:cNvPr id="90" name="Google Shape;90;p6"/>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400"/>
              <a:buFont typeface="Arial"/>
              <a:buChar char="●"/>
            </a:pPr>
            <a:r>
              <a:rPr b="0" i="0" lang="en-US" sz="3200" u="none">
                <a:solidFill>
                  <a:schemeClr val="dk1"/>
                </a:solidFill>
                <a:latin typeface="Arial"/>
                <a:ea typeface="Arial"/>
                <a:cs typeface="Arial"/>
                <a:sym typeface="Arial"/>
              </a:rPr>
              <a:t>The frequency of an attribute value is the percentage of time the value occurs in the </a:t>
            </a:r>
            <a:br>
              <a:rPr b="0" i="0" lang="en-US" sz="3200" u="none">
                <a:solidFill>
                  <a:schemeClr val="dk1"/>
                </a:solidFill>
                <a:latin typeface="Arial"/>
                <a:ea typeface="Arial"/>
                <a:cs typeface="Arial"/>
                <a:sym typeface="Arial"/>
              </a:rPr>
            </a:br>
            <a:r>
              <a:rPr b="0" i="0" lang="en-US" sz="3200" u="none">
                <a:solidFill>
                  <a:schemeClr val="dk1"/>
                </a:solidFill>
                <a:latin typeface="Arial"/>
                <a:ea typeface="Arial"/>
                <a:cs typeface="Arial"/>
                <a:sym typeface="Arial"/>
              </a:rPr>
              <a:t>data set</a:t>
            </a:r>
            <a:r>
              <a:rPr b="0" i="0" lang="en-US" sz="2800" u="none">
                <a:solidFill>
                  <a:schemeClr val="dk1"/>
                </a:solidFill>
                <a:latin typeface="Arial"/>
                <a:ea typeface="Arial"/>
                <a:cs typeface="Arial"/>
                <a:sym typeface="Arial"/>
              </a:rPr>
              <a:t> </a:t>
            </a:r>
            <a:endParaRPr/>
          </a:p>
          <a:p>
            <a:pPr indent="-342900" lvl="1" marL="800100" rtl="0" algn="l">
              <a:lnSpc>
                <a:spcPct val="100000"/>
              </a:lnSpc>
              <a:spcBef>
                <a:spcPts val="640"/>
              </a:spcBef>
              <a:spcAft>
                <a:spcPts val="0"/>
              </a:spcAft>
              <a:buClr>
                <a:srgbClr val="0C7B9C"/>
              </a:buClr>
              <a:buSzPts val="2400"/>
              <a:buFont typeface="Arial"/>
              <a:buChar char="–"/>
            </a:pPr>
            <a:r>
              <a:rPr b="0" i="0" lang="en-US" sz="2400" u="none">
                <a:solidFill>
                  <a:schemeClr val="dk1"/>
                </a:solidFill>
                <a:latin typeface="Arial"/>
                <a:ea typeface="Arial"/>
                <a:cs typeface="Arial"/>
                <a:sym typeface="Arial"/>
              </a:rPr>
              <a:t>For example, given the attribute ‘gender’ and a representative population of people, the gender ‘female’ occurs about 50% of the time.</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mode of a an attribute is the most frequent attribute value   </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notions of frequency and mode are typically used with categorical 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
          <p:cNvSpPr txBox="1"/>
          <p:nvPr>
            <p:ph type="title"/>
          </p:nvPr>
        </p:nvSpPr>
        <p:spPr>
          <a:xfrm>
            <a:off x="381000" y="152400"/>
            <a:ext cx="82804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Percentiles</a:t>
            </a:r>
            <a:endParaRPr/>
          </a:p>
        </p:txBody>
      </p:sp>
      <p:sp>
        <p:nvSpPr>
          <p:cNvPr id="96" name="Google Shape;96;p7"/>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For continuous data, the notion of a percentile is more useful. </a:t>
            </a:r>
            <a:endParaRPr/>
          </a:p>
          <a:p>
            <a:pPr indent="-158750" lvl="0" marL="292100" rtl="0" algn="l">
              <a:lnSpc>
                <a:spcPct val="100000"/>
              </a:lnSpc>
              <a:spcBef>
                <a:spcPts val="680"/>
              </a:spcBef>
              <a:spcAft>
                <a:spcPts val="0"/>
              </a:spcAft>
              <a:buClr>
                <a:srgbClr val="0C7B9C"/>
              </a:buClr>
              <a:buSzPts val="2100"/>
              <a:buFont typeface="Arial"/>
              <a:buNone/>
            </a:pPr>
            <a:r>
              <a:t/>
            </a:r>
            <a:endParaRPr b="0" i="0" sz="2800" u="none">
              <a:solidFill>
                <a:schemeClr val="dk1"/>
              </a:solidFill>
              <a:latin typeface="Arial"/>
              <a:ea typeface="Arial"/>
              <a:cs typeface="Arial"/>
              <a:sym typeface="Arial"/>
            </a:endParaRPr>
          </a:p>
          <a:p>
            <a:pPr indent="-292100" lvl="0" marL="292100" rtl="0" algn="l">
              <a:lnSpc>
                <a:spcPct val="100000"/>
              </a:lnSpc>
              <a:spcBef>
                <a:spcPts val="680"/>
              </a:spcBef>
              <a:spcAft>
                <a:spcPts val="0"/>
              </a:spcAft>
              <a:buSzPts val="2100"/>
              <a:buNone/>
            </a:pPr>
            <a:r>
              <a:rPr b="0" i="0" lang="en-US" sz="2800" u="none">
                <a:solidFill>
                  <a:schemeClr val="dk1"/>
                </a:solidFill>
                <a:latin typeface="Arial"/>
                <a:ea typeface="Arial"/>
                <a:cs typeface="Arial"/>
                <a:sym typeface="Arial"/>
              </a:rPr>
              <a:t>Given an ordinal or continuous attribute </a:t>
            </a:r>
            <a:r>
              <a:rPr b="0" i="1" lang="en-US" sz="2800" u="none">
                <a:solidFill>
                  <a:schemeClr val="dk1"/>
                </a:solidFill>
                <a:latin typeface="Arial"/>
                <a:ea typeface="Arial"/>
                <a:cs typeface="Arial"/>
                <a:sym typeface="Arial"/>
              </a:rPr>
              <a:t>x</a:t>
            </a:r>
            <a:r>
              <a:rPr b="0" i="0" lang="en-US" sz="2800" u="none">
                <a:solidFill>
                  <a:schemeClr val="dk1"/>
                </a:solidFill>
                <a:latin typeface="Arial"/>
                <a:ea typeface="Arial"/>
                <a:cs typeface="Arial"/>
                <a:sym typeface="Arial"/>
              </a:rPr>
              <a:t> and a number </a:t>
            </a:r>
            <a:r>
              <a:rPr b="0" i="1" lang="en-US" sz="2800" u="none">
                <a:solidFill>
                  <a:schemeClr val="dk1"/>
                </a:solidFill>
                <a:latin typeface="Arial"/>
                <a:ea typeface="Arial"/>
                <a:cs typeface="Arial"/>
                <a:sym typeface="Arial"/>
              </a:rPr>
              <a:t>p</a:t>
            </a:r>
            <a:r>
              <a:rPr b="0" i="0" lang="en-US" sz="2800" u="none">
                <a:solidFill>
                  <a:schemeClr val="dk1"/>
                </a:solidFill>
                <a:latin typeface="Arial"/>
                <a:ea typeface="Arial"/>
                <a:cs typeface="Arial"/>
                <a:sym typeface="Arial"/>
              </a:rPr>
              <a:t> between 0 and 100, the </a:t>
            </a:r>
            <a:r>
              <a:rPr b="0" i="1" lang="en-US" sz="2800" u="none">
                <a:solidFill>
                  <a:schemeClr val="dk1"/>
                </a:solidFill>
                <a:latin typeface="Arial"/>
                <a:ea typeface="Arial"/>
                <a:cs typeface="Arial"/>
                <a:sym typeface="Arial"/>
              </a:rPr>
              <a:t>p</a:t>
            </a:r>
            <a:r>
              <a:rPr b="0" i="0" lang="en-US" sz="2800" u="none">
                <a:solidFill>
                  <a:schemeClr val="dk1"/>
                </a:solidFill>
                <a:latin typeface="Arial"/>
                <a:ea typeface="Arial"/>
                <a:cs typeface="Arial"/>
                <a:sym typeface="Arial"/>
              </a:rPr>
              <a:t>th percentile is a value x</a:t>
            </a:r>
            <a:r>
              <a:rPr b="0" baseline="-25000" i="0" lang="en-US" sz="2800" u="none">
                <a:solidFill>
                  <a:schemeClr val="dk1"/>
                </a:solidFill>
                <a:latin typeface="Arial"/>
                <a:ea typeface="Arial"/>
                <a:cs typeface="Arial"/>
                <a:sym typeface="Arial"/>
              </a:rPr>
              <a:t>p</a:t>
            </a:r>
            <a:r>
              <a:rPr b="0" i="0" lang="en-US" sz="2800" u="none">
                <a:solidFill>
                  <a:schemeClr val="dk1"/>
                </a:solidFill>
                <a:latin typeface="Arial"/>
                <a:ea typeface="Arial"/>
                <a:cs typeface="Arial"/>
                <a:sym typeface="Arial"/>
              </a:rPr>
              <a:t> of x such that </a:t>
            </a:r>
            <a:r>
              <a:rPr b="0" i="1" lang="en-US" sz="2800" u="none">
                <a:solidFill>
                  <a:schemeClr val="dk1"/>
                </a:solidFill>
                <a:latin typeface="Arial"/>
                <a:ea typeface="Arial"/>
                <a:cs typeface="Arial"/>
                <a:sym typeface="Arial"/>
              </a:rPr>
              <a:t>p</a:t>
            </a:r>
            <a:r>
              <a:rPr b="0" i="0" lang="en-US" sz="2800" u="none">
                <a:solidFill>
                  <a:schemeClr val="dk1"/>
                </a:solidFill>
                <a:latin typeface="Arial"/>
                <a:ea typeface="Arial"/>
                <a:cs typeface="Arial"/>
                <a:sym typeface="Arial"/>
              </a:rPr>
              <a:t>% of the observed values of x are less than x</a:t>
            </a:r>
            <a:r>
              <a:rPr b="0" baseline="-25000" i="0" lang="en-US" sz="2800" u="none">
                <a:solidFill>
                  <a:schemeClr val="dk1"/>
                </a:solidFill>
                <a:latin typeface="Arial"/>
                <a:ea typeface="Arial"/>
                <a:cs typeface="Arial"/>
                <a:sym typeface="Arial"/>
              </a:rPr>
              <a:t>p</a:t>
            </a:r>
            <a:r>
              <a:rPr b="0" i="0" lang="en-US" sz="2800" u="none">
                <a:solidFill>
                  <a:schemeClr val="dk1"/>
                </a:solidFill>
                <a:latin typeface="Arial"/>
                <a:ea typeface="Arial"/>
                <a:cs typeface="Arial"/>
                <a:sym typeface="Arial"/>
              </a:rPr>
              <a:t>. </a:t>
            </a:r>
            <a:endParaRPr/>
          </a:p>
          <a:p>
            <a:pPr indent="-292100" lvl="0" marL="292100" rtl="0" algn="l">
              <a:lnSpc>
                <a:spcPct val="100000"/>
              </a:lnSpc>
              <a:spcBef>
                <a:spcPts val="680"/>
              </a:spcBef>
              <a:spcAft>
                <a:spcPts val="0"/>
              </a:spcAft>
              <a:buSzPts val="2100"/>
              <a:buNone/>
            </a:pPr>
            <a:r>
              <a:t/>
            </a:r>
            <a:endParaRPr b="0" i="0" sz="2800" u="none">
              <a:solidFill>
                <a:schemeClr val="dk1"/>
              </a:solidFill>
              <a:latin typeface="Arial"/>
              <a:ea typeface="Arial"/>
              <a:cs typeface="Arial"/>
              <a:sym typeface="Arial"/>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For instance, the 50th percentile is the value      such that 50% of all values of x are less than      .</a:t>
            </a:r>
            <a:endParaRPr/>
          </a:p>
        </p:txBody>
      </p:sp>
      <p:pic>
        <p:nvPicPr>
          <p:cNvPr id="97" name="Google Shape;97;p7"/>
          <p:cNvPicPr preferRelativeResize="0"/>
          <p:nvPr/>
        </p:nvPicPr>
        <p:blipFill rotWithShape="1">
          <a:blip r:embed="rId3">
            <a:alphaModFix/>
          </a:blip>
          <a:srcRect b="0" l="0" r="0" t="0"/>
          <a:stretch/>
        </p:blipFill>
        <p:spPr>
          <a:xfrm>
            <a:off x="4483100" y="3327400"/>
            <a:ext cx="177800" cy="203200"/>
          </a:xfrm>
          <a:prstGeom prst="rect">
            <a:avLst/>
          </a:prstGeom>
          <a:noFill/>
          <a:ln>
            <a:noFill/>
          </a:ln>
        </p:spPr>
      </p:pic>
      <p:pic>
        <p:nvPicPr>
          <p:cNvPr id="98" name="Google Shape;98;p7"/>
          <p:cNvPicPr preferRelativeResize="0"/>
          <p:nvPr/>
        </p:nvPicPr>
        <p:blipFill rotWithShape="1">
          <a:blip r:embed="rId4">
            <a:alphaModFix/>
          </a:blip>
          <a:srcRect b="0" l="0" r="0" t="0"/>
          <a:stretch/>
        </p:blipFill>
        <p:spPr>
          <a:xfrm>
            <a:off x="7813675" y="5029200"/>
            <a:ext cx="617537" cy="393700"/>
          </a:xfrm>
          <a:prstGeom prst="rect">
            <a:avLst/>
          </a:prstGeom>
          <a:noFill/>
          <a:ln>
            <a:noFill/>
          </a:ln>
        </p:spPr>
      </p:pic>
      <p:pic>
        <p:nvPicPr>
          <p:cNvPr id="99" name="Google Shape;99;p7"/>
          <p:cNvPicPr preferRelativeResize="0"/>
          <p:nvPr/>
        </p:nvPicPr>
        <p:blipFill rotWithShape="1">
          <a:blip r:embed="rId4">
            <a:alphaModFix/>
          </a:blip>
          <a:srcRect b="0" l="0" r="0" t="0"/>
          <a:stretch/>
        </p:blipFill>
        <p:spPr>
          <a:xfrm>
            <a:off x="7840662" y="5473700"/>
            <a:ext cx="617537" cy="393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8"/>
          <p:cNvPicPr preferRelativeResize="0"/>
          <p:nvPr/>
        </p:nvPicPr>
        <p:blipFill rotWithShape="1">
          <a:blip r:embed="rId3">
            <a:alphaModFix/>
          </a:blip>
          <a:srcRect b="0" l="0" r="0" t="0"/>
          <a:stretch/>
        </p:blipFill>
        <p:spPr>
          <a:xfrm>
            <a:off x="158750" y="3352800"/>
            <a:ext cx="8985250" cy="2741612"/>
          </a:xfrm>
          <a:prstGeom prst="rect">
            <a:avLst/>
          </a:prstGeom>
          <a:noFill/>
          <a:ln>
            <a:noFill/>
          </a:ln>
        </p:spPr>
      </p:pic>
      <p:sp>
        <p:nvSpPr>
          <p:cNvPr id="105" name="Google Shape;105;p8"/>
          <p:cNvSpPr txBox="1"/>
          <p:nvPr>
            <p:ph type="title"/>
          </p:nvPr>
        </p:nvSpPr>
        <p:spPr>
          <a:xfrm>
            <a:off x="381000" y="152400"/>
            <a:ext cx="84582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Measures of Location: Mean and Median</a:t>
            </a:r>
            <a:endParaRPr/>
          </a:p>
        </p:txBody>
      </p:sp>
      <p:sp>
        <p:nvSpPr>
          <p:cNvPr id="106" name="Google Shape;106;p8"/>
          <p:cNvSpPr txBox="1"/>
          <p:nvPr>
            <p:ph idx="1" type="body"/>
          </p:nvPr>
        </p:nvSpPr>
        <p:spPr>
          <a:xfrm>
            <a:off x="411162" y="11430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mean is the most common measure of the location of a set of points.  </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However, the mean is very sensitive to outliers.   </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Thus, the median or a trimmed mean is also commonly used.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type="title"/>
          </p:nvPr>
        </p:nvSpPr>
        <p:spPr>
          <a:xfrm>
            <a:off x="381000" y="152400"/>
            <a:ext cx="8610600" cy="533400"/>
          </a:xfrm>
          <a:prstGeom prst="rect">
            <a:avLst/>
          </a:prstGeom>
          <a:noFill/>
          <a:ln>
            <a:noFill/>
          </a:ln>
        </p:spPr>
        <p:txBody>
          <a:bodyPr anchorCtr="0" anchor="b" bIns="44450" lIns="90475" spcFirstLastPara="1" rIns="90475" wrap="square" tIns="44450">
            <a:noAutofit/>
          </a:bodyPr>
          <a:lstStyle/>
          <a:p>
            <a:pPr indent="0" lvl="0" marL="0" rtl="0" algn="l">
              <a:lnSpc>
                <a:spcPct val="112500"/>
              </a:lnSpc>
              <a:spcBef>
                <a:spcPts val="0"/>
              </a:spcBef>
              <a:spcAft>
                <a:spcPts val="0"/>
              </a:spcAft>
              <a:buClr>
                <a:schemeClr val="dk1"/>
              </a:buClr>
              <a:buSzPts val="3200"/>
              <a:buFont typeface="Tahoma"/>
              <a:buNone/>
            </a:pPr>
            <a:r>
              <a:rPr b="1" i="0" lang="en-US" sz="3200" u="none">
                <a:solidFill>
                  <a:schemeClr val="dk1"/>
                </a:solidFill>
                <a:latin typeface="Tahoma"/>
                <a:ea typeface="Tahoma"/>
                <a:cs typeface="Tahoma"/>
                <a:sym typeface="Tahoma"/>
              </a:rPr>
              <a:t>Measures of Spread: Range and Variance</a:t>
            </a:r>
            <a:endParaRPr/>
          </a:p>
        </p:txBody>
      </p:sp>
      <p:sp>
        <p:nvSpPr>
          <p:cNvPr id="112" name="Google Shape;112;p9"/>
          <p:cNvSpPr txBox="1"/>
          <p:nvPr>
            <p:ph idx="1" type="body"/>
          </p:nvPr>
        </p:nvSpPr>
        <p:spPr>
          <a:xfrm>
            <a:off x="411162" y="990600"/>
            <a:ext cx="8428037" cy="5181600"/>
          </a:xfrm>
          <a:prstGeom prst="rect">
            <a:avLst/>
          </a:prstGeom>
          <a:noFill/>
          <a:ln>
            <a:noFill/>
          </a:ln>
        </p:spPr>
        <p:txBody>
          <a:bodyPr anchorCtr="0" anchor="t" bIns="44450" lIns="90475" spcFirstLastPara="1" rIns="90475" wrap="square" tIns="44450">
            <a:noAutofit/>
          </a:bodyPr>
          <a:lstStyle/>
          <a:p>
            <a:pPr indent="-292100" lvl="0" marL="292100" rtl="0" algn="l">
              <a:lnSpc>
                <a:spcPct val="100000"/>
              </a:lnSpc>
              <a:spcBef>
                <a:spcPts val="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Range is the difference between the max and min</a:t>
            </a:r>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The variance or standard deviation is the most common measure of the spread of a set of points. </a:t>
            </a:r>
            <a:endParaRPr/>
          </a:p>
          <a:p>
            <a:pPr indent="-292100" lvl="0" marL="292100" rtl="0" algn="l">
              <a:lnSpc>
                <a:spcPct val="100000"/>
              </a:lnSpc>
              <a:spcBef>
                <a:spcPts val="680"/>
              </a:spcBef>
              <a:spcAft>
                <a:spcPts val="0"/>
              </a:spcAft>
              <a:buSzPts val="2100"/>
              <a:buNone/>
            </a:pPr>
            <a:r>
              <a:rPr b="0" i="0" lang="en-US" sz="2800" u="none">
                <a:solidFill>
                  <a:schemeClr val="dk1"/>
                </a:solidFill>
                <a:latin typeface="Arial"/>
                <a:ea typeface="Arial"/>
                <a:cs typeface="Arial"/>
                <a:sym typeface="Arial"/>
              </a:rPr>
              <a:t> </a:t>
            </a:r>
            <a:endParaRPr/>
          </a:p>
          <a:p>
            <a:pPr indent="-292100" lvl="0" marL="292100" rtl="0" algn="l">
              <a:lnSpc>
                <a:spcPct val="100000"/>
              </a:lnSpc>
              <a:spcBef>
                <a:spcPts val="680"/>
              </a:spcBef>
              <a:spcAft>
                <a:spcPts val="0"/>
              </a:spcAft>
              <a:buSzPts val="2100"/>
              <a:buNone/>
            </a:pPr>
            <a:r>
              <a:t/>
            </a:r>
            <a:endParaRPr b="0" i="0" sz="2800" u="none">
              <a:solidFill>
                <a:schemeClr val="dk1"/>
              </a:solidFill>
              <a:latin typeface="Arial"/>
              <a:ea typeface="Arial"/>
              <a:cs typeface="Arial"/>
              <a:sym typeface="Arial"/>
            </a:endParaRPr>
          </a:p>
          <a:p>
            <a:pPr indent="-292100" lvl="0" marL="292100" rtl="0" algn="l">
              <a:lnSpc>
                <a:spcPct val="100000"/>
              </a:lnSpc>
              <a:spcBef>
                <a:spcPts val="680"/>
              </a:spcBef>
              <a:spcAft>
                <a:spcPts val="0"/>
              </a:spcAft>
              <a:buClr>
                <a:srgbClr val="0C7B9C"/>
              </a:buClr>
              <a:buSzPts val="2100"/>
              <a:buFont typeface="Arial"/>
              <a:buChar char="●"/>
            </a:pPr>
            <a:r>
              <a:rPr b="0" i="0" lang="en-US" sz="2800" u="none">
                <a:solidFill>
                  <a:schemeClr val="dk1"/>
                </a:solidFill>
                <a:latin typeface="Arial"/>
                <a:ea typeface="Arial"/>
                <a:cs typeface="Arial"/>
                <a:sym typeface="Arial"/>
              </a:rPr>
              <a:t>However, this is also sensitive to outliers, so that other measures are often used.  </a:t>
            </a:r>
            <a:endParaRPr/>
          </a:p>
        </p:txBody>
      </p:sp>
      <p:graphicFrame>
        <p:nvGraphicFramePr>
          <p:cNvPr id="113" name="Google Shape;113;p9"/>
          <p:cNvGraphicFramePr/>
          <p:nvPr/>
        </p:nvGraphicFramePr>
        <p:xfrm>
          <a:off x="1219200" y="2405062"/>
          <a:ext cx="5487987" cy="1100137"/>
        </p:xfrm>
        <a:graphic>
          <a:graphicData uri="http://schemas.openxmlformats.org/presentationml/2006/ole">
            <mc:AlternateContent>
              <mc:Choice Requires="v">
                <p:oleObj r:id="rId4" imgH="1100137" imgW="5487987" progId="Word.Document.8" spid="_x0000_s1">
                  <p:embed/>
                </p:oleObj>
              </mc:Choice>
              <mc:Fallback>
                <p:oleObj r:id="rId5" imgH="1100137" imgW="5487987" progId="Word.Document.8">
                  <p:embed/>
                  <p:pic>
                    <p:nvPicPr>
                      <p:cNvPr id="113" name="Google Shape;113;p9"/>
                      <p:cNvPicPr preferRelativeResize="0"/>
                      <p:nvPr/>
                    </p:nvPicPr>
                    <p:blipFill rotWithShape="1">
                      <a:blip r:embed="rId6">
                        <a:alphaModFix/>
                      </a:blip>
                      <a:srcRect b="0" l="0" r="0" t="0"/>
                      <a:stretch/>
                    </p:blipFill>
                    <p:spPr>
                      <a:xfrm>
                        <a:off x="1219200" y="2405062"/>
                        <a:ext cx="5487987" cy="1100137"/>
                      </a:xfrm>
                      <a:prstGeom prst="rect">
                        <a:avLst/>
                      </a:prstGeom>
                      <a:noFill/>
                      <a:ln>
                        <a:noFill/>
                      </a:ln>
                    </p:spPr>
                  </p:pic>
                </p:oleObj>
              </mc:Fallback>
            </mc:AlternateContent>
          </a:graphicData>
        </a:graphic>
      </p:graphicFrame>
      <p:pic>
        <p:nvPicPr>
          <p:cNvPr id="114" name="Google Shape;114;p9"/>
          <p:cNvPicPr preferRelativeResize="0"/>
          <p:nvPr/>
        </p:nvPicPr>
        <p:blipFill rotWithShape="1">
          <a:blip r:embed="rId7">
            <a:alphaModFix/>
          </a:blip>
          <a:srcRect b="0" l="0" r="0" t="0"/>
          <a:stretch/>
        </p:blipFill>
        <p:spPr>
          <a:xfrm>
            <a:off x="1376362" y="4419600"/>
            <a:ext cx="4643437" cy="1827212"/>
          </a:xfrm>
          <a:prstGeom prst="rect">
            <a:avLst/>
          </a:prstGeom>
          <a:noFill/>
          <a:ln>
            <a:noFill/>
          </a:ln>
        </p:spPr>
      </p:pic>
      <p:sp>
        <p:nvSpPr>
          <p:cNvPr id="115" name="Google Shape;115;p9"/>
          <p:cNvSpPr txBox="1"/>
          <p:nvPr/>
        </p:nvSpPr>
        <p:spPr>
          <a:xfrm>
            <a:off x="5867400" y="5845175"/>
            <a:ext cx="2743200" cy="47942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Visually shown in box plots</a:t>
            </a:r>
            <a:br>
              <a:rPr b="0" i="0" lang="en-US" sz="1400" u="none">
                <a:solidFill>
                  <a:schemeClr val="dk1"/>
                </a:solidFill>
                <a:latin typeface="Arial"/>
                <a:ea typeface="Arial"/>
                <a:cs typeface="Arial"/>
                <a:sym typeface="Arial"/>
              </a:rPr>
            </a:br>
            <a:r>
              <a:rPr b="0" i="0" lang="en-US" sz="1400" u="none">
                <a:solidFill>
                  <a:schemeClr val="dk1"/>
                </a:solidFill>
                <a:latin typeface="Arial"/>
                <a:ea typeface="Arial"/>
                <a:cs typeface="Arial"/>
                <a:sym typeface="Arial"/>
              </a:rPr>
              <a:t>(and in SEEQ results)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1998-03-18T13:44:31Z</dcterms:created>
  <dc:creator>Computations</dc:creator>
</cp:coreProperties>
</file>

<file path=docProps/custom.xml><?xml version="1.0" encoding="utf-8"?>
<Properties xmlns="http://schemas.openxmlformats.org/officeDocument/2006/custom-properties" xmlns:vt="http://schemas.openxmlformats.org/officeDocument/2006/docPropsVTypes"/>
</file>