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93" r:id="rId7"/>
    <p:sldId id="260" r:id="rId8"/>
    <p:sldId id="294" r:id="rId9"/>
    <p:sldId id="259" r:id="rId10"/>
    <p:sldId id="289" r:id="rId11"/>
    <p:sldId id="258" r:id="rId12"/>
    <p:sldId id="286" r:id="rId13"/>
    <p:sldId id="291" r:id="rId14"/>
    <p:sldId id="267" r:id="rId15"/>
    <p:sldId id="292" r:id="rId16"/>
    <p:sldId id="285"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8/5/2021</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8/5/2021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11</a:t>
            </a:fld>
            <a:endParaRPr lang="en-US" dirty="0"/>
          </a:p>
        </p:txBody>
      </p:sp>
    </p:spTree>
    <p:extLst>
      <p:ext uri="{BB962C8B-B14F-4D97-AF65-F5344CB8AC3E}">
        <p14:creationId xmlns:p14="http://schemas.microsoft.com/office/powerpoint/2010/main" val="361473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12</a:t>
            </a:fld>
            <a:endParaRPr lang="en-US" dirty="0"/>
          </a:p>
        </p:txBody>
      </p:sp>
    </p:spTree>
    <p:extLst>
      <p:ext uri="{BB962C8B-B14F-4D97-AF65-F5344CB8AC3E}">
        <p14:creationId xmlns:p14="http://schemas.microsoft.com/office/powerpoint/2010/main" val="76120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13</a:t>
            </a:fld>
            <a:endParaRPr lang="en-US" dirty="0"/>
          </a:p>
        </p:txBody>
      </p:sp>
    </p:spTree>
    <p:extLst>
      <p:ext uri="{BB962C8B-B14F-4D97-AF65-F5344CB8AC3E}">
        <p14:creationId xmlns:p14="http://schemas.microsoft.com/office/powerpoint/2010/main" val="234300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a:t>
            </a:fld>
            <a:endParaRPr lang="en-US" dirty="0"/>
          </a:p>
        </p:txBody>
      </p:sp>
    </p:spTree>
    <p:extLst>
      <p:ext uri="{BB962C8B-B14F-4D97-AF65-F5344CB8AC3E}">
        <p14:creationId xmlns:p14="http://schemas.microsoft.com/office/powerpoint/2010/main" val="304657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3</a:t>
            </a:fld>
            <a:endParaRPr lang="en-US" dirty="0"/>
          </a:p>
        </p:txBody>
      </p:sp>
    </p:spTree>
    <p:extLst>
      <p:ext uri="{BB962C8B-B14F-4D97-AF65-F5344CB8AC3E}">
        <p14:creationId xmlns:p14="http://schemas.microsoft.com/office/powerpoint/2010/main" val="329998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4</a:t>
            </a:fld>
            <a:endParaRPr lang="en-US" dirty="0"/>
          </a:p>
        </p:txBody>
      </p:sp>
    </p:spTree>
    <p:extLst>
      <p:ext uri="{BB962C8B-B14F-4D97-AF65-F5344CB8AC3E}">
        <p14:creationId xmlns:p14="http://schemas.microsoft.com/office/powerpoint/2010/main" val="287365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a:t>
            </a:fld>
            <a:endParaRPr lang="en-US" dirty="0"/>
          </a:p>
        </p:txBody>
      </p:sp>
    </p:spTree>
    <p:extLst>
      <p:ext uri="{BB962C8B-B14F-4D97-AF65-F5344CB8AC3E}">
        <p14:creationId xmlns:p14="http://schemas.microsoft.com/office/powerpoint/2010/main" val="225572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7</a:t>
            </a:fld>
            <a:endParaRPr lang="en-US" dirty="0"/>
          </a:p>
        </p:txBody>
      </p:sp>
    </p:spTree>
    <p:extLst>
      <p:ext uri="{BB962C8B-B14F-4D97-AF65-F5344CB8AC3E}">
        <p14:creationId xmlns:p14="http://schemas.microsoft.com/office/powerpoint/2010/main" val="354159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8</a:t>
            </a:fld>
            <a:endParaRPr lang="en-US" dirty="0"/>
          </a:p>
        </p:txBody>
      </p:sp>
    </p:spTree>
    <p:extLst>
      <p:ext uri="{BB962C8B-B14F-4D97-AF65-F5344CB8AC3E}">
        <p14:creationId xmlns:p14="http://schemas.microsoft.com/office/powerpoint/2010/main" val="250891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9</a:t>
            </a:fld>
            <a:endParaRPr lang="en-US" dirty="0"/>
          </a:p>
        </p:txBody>
      </p:sp>
    </p:spTree>
    <p:extLst>
      <p:ext uri="{BB962C8B-B14F-4D97-AF65-F5344CB8AC3E}">
        <p14:creationId xmlns:p14="http://schemas.microsoft.com/office/powerpoint/2010/main" val="79945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10</a:t>
            </a:fld>
            <a:endParaRPr lang="en-US" dirty="0"/>
          </a:p>
        </p:txBody>
      </p:sp>
    </p:spTree>
    <p:extLst>
      <p:ext uri="{BB962C8B-B14F-4D97-AF65-F5344CB8AC3E}">
        <p14:creationId xmlns:p14="http://schemas.microsoft.com/office/powerpoint/2010/main" val="263663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8/5/2021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8/5/2021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8/5/2021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8/5/2021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8/5/2021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8/5/2021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8/5/2021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8/5/2021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8/5/2021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8/5/2021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8/5/2021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8/5/2021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8/5/2021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go.microsoft.com/fwlink/?linkid=2006808&amp;clcid=0x409"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a:normAutofit fontScale="90000"/>
          </a:bodyPr>
          <a:lstStyle/>
          <a:p>
            <a:r>
              <a:rPr lang="en-US" b="0" dirty="0"/>
              <a:t>Population in Bangladesh 2021</a:t>
            </a:r>
            <a:endParaRPr lang="ru-RU" dirty="0"/>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a:xfrm>
            <a:off x="835254" y="1898855"/>
            <a:ext cx="5311546" cy="3136910"/>
          </a:xfrm>
        </p:spPr>
        <p:txBody>
          <a:bodyPr>
            <a:noAutofit/>
          </a:bodyPr>
          <a:lstStyle/>
          <a:p>
            <a:r>
              <a:rPr lang="en-US" sz="2400" dirty="0"/>
              <a:t>In another report prepared by the Cabinet Division of the Government of Bangladesh and World Food Program (WFP), one in eight, or more than 21 million people, cannot afford a nutritious diet in Bangladesh. According to the Food and Agricultural Organization (FAO), nearly two-thirds of the regular diet includes mostly rice, some vegetables, a little amount of pulses and small quantities of fish if and when available.</a:t>
            </a:r>
            <a:endParaRPr lang="en-US" sz="2800" b="1" dirty="0"/>
          </a:p>
        </p:txBody>
      </p:sp>
      <p:sp>
        <p:nvSpPr>
          <p:cNvPr id="6" name="Slide Number Placeholder 5">
            <a:extLst>
              <a:ext uri="{FF2B5EF4-FFF2-40B4-BE49-F238E27FC236}">
                <a16:creationId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10</a:t>
            </a:fld>
            <a:endParaRPr lang="en-US" dirty="0"/>
          </a:p>
        </p:txBody>
      </p:sp>
      <p:sp>
        <p:nvSpPr>
          <p:cNvPr id="4" name="Date Placeholder 3">
            <a:extLst>
              <a:ext uri="{FF2B5EF4-FFF2-40B4-BE49-F238E27FC236}">
                <a16:creationId xmlns:a16="http://schemas.microsoft.com/office/drawing/2014/main" id="{EBDE8417-3B40-4421-8C0C-E812952C4D17}"/>
              </a:ext>
            </a:extLst>
          </p:cNvPr>
          <p:cNvSpPr>
            <a:spLocks noGrp="1"/>
          </p:cNvSpPr>
          <p:nvPr>
            <p:ph type="dt" sz="half" idx="10"/>
          </p:nvPr>
        </p:nvSpPr>
        <p:spPr/>
        <p:txBody>
          <a:bodyPr/>
          <a:lstStyle/>
          <a:p>
            <a:fld id="{C50C1367-C238-4F38-AA31-14342999A430}" type="datetime1">
              <a:rPr lang="en-US" smtClean="0"/>
              <a:pPr/>
              <a:t>8/5/2021</a:t>
            </a:fld>
            <a:endParaRPr lang="en-US" dirty="0"/>
          </a:p>
        </p:txBody>
      </p:sp>
      <p:pic>
        <p:nvPicPr>
          <p:cNvPr id="2" name="Picture 1">
            <a:extLst>
              <a:ext uri="{FF2B5EF4-FFF2-40B4-BE49-F238E27FC236}">
                <a16:creationId xmlns:a16="http://schemas.microsoft.com/office/drawing/2014/main" id="{D7E7A9DD-A1D4-4CFE-B308-70DFC18FA53B}"/>
              </a:ext>
            </a:extLst>
          </p:cNvPr>
          <p:cNvPicPr>
            <a:picLocks noChangeAspect="1"/>
          </p:cNvPicPr>
          <p:nvPr/>
        </p:nvPicPr>
        <p:blipFill>
          <a:blip r:embed="rId3"/>
          <a:stretch>
            <a:fillRect/>
          </a:stretch>
        </p:blipFill>
        <p:spPr>
          <a:xfrm>
            <a:off x="6618195" y="1898855"/>
            <a:ext cx="5573805" cy="3136910"/>
          </a:xfrm>
          <a:prstGeom prst="rect">
            <a:avLst/>
          </a:prstGeom>
        </p:spPr>
      </p:pic>
    </p:spTree>
    <p:extLst>
      <p:ext uri="{BB962C8B-B14F-4D97-AF65-F5344CB8AC3E}">
        <p14:creationId xmlns:p14="http://schemas.microsoft.com/office/powerpoint/2010/main" val="3317738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1164DC-BEBF-47A0-9084-BDA922BB947F}"/>
              </a:ext>
            </a:extLst>
          </p:cNvPr>
          <p:cNvSpPr>
            <a:spLocks noGrp="1"/>
          </p:cNvSpPr>
          <p:nvPr>
            <p:ph type="body" sz="quarter" idx="47"/>
          </p:nvPr>
        </p:nvSpPr>
        <p:spPr>
          <a:xfrm>
            <a:off x="838200" y="4727714"/>
            <a:ext cx="10515600" cy="1540478"/>
          </a:xfrm>
        </p:spPr>
        <p:txBody>
          <a:bodyPr>
            <a:noAutofit/>
          </a:bodyPr>
          <a:lstStyle/>
          <a:p>
            <a:r>
              <a:rPr lang="en-US" sz="2400" dirty="0"/>
              <a:t>Each year, Bangladesh loses a vast tract of agricultural land due to the extreme pressure of population. A report on the loss of agricultural land based on a study carried out by the Soil Resource Development Institute (SRDI) indicated that nearly 69,000 hectares of agricultural land have been shrinking annually due to rapid industrialization, unplanned urbanization and increase in rural settlements.</a:t>
            </a:r>
          </a:p>
        </p:txBody>
      </p:sp>
      <p:pic>
        <p:nvPicPr>
          <p:cNvPr id="2" name="Picture 1">
            <a:extLst>
              <a:ext uri="{FF2B5EF4-FFF2-40B4-BE49-F238E27FC236}">
                <a16:creationId xmlns:a16="http://schemas.microsoft.com/office/drawing/2014/main" id="{C0CFD49C-D898-4A76-88BB-88D906F97DEE}"/>
              </a:ext>
            </a:extLst>
          </p:cNvPr>
          <p:cNvPicPr>
            <a:picLocks noChangeAspect="1"/>
          </p:cNvPicPr>
          <p:nvPr/>
        </p:nvPicPr>
        <p:blipFill>
          <a:blip r:embed="rId3"/>
          <a:stretch>
            <a:fillRect/>
          </a:stretch>
        </p:blipFill>
        <p:spPr>
          <a:xfrm>
            <a:off x="3922643" y="1"/>
            <a:ext cx="3578087" cy="4696240"/>
          </a:xfrm>
          <a:prstGeom prst="rect">
            <a:avLst/>
          </a:prstGeom>
        </p:spPr>
      </p:pic>
    </p:spTree>
    <p:extLst>
      <p:ext uri="{BB962C8B-B14F-4D97-AF65-F5344CB8AC3E}">
        <p14:creationId xmlns:p14="http://schemas.microsoft.com/office/powerpoint/2010/main" val="66145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665F-537D-4B74-92F8-96ED80122ADC}"/>
              </a:ext>
            </a:extLst>
          </p:cNvPr>
          <p:cNvSpPr>
            <a:spLocks noGrp="1"/>
          </p:cNvSpPr>
          <p:nvPr>
            <p:ph type="title"/>
          </p:nvPr>
        </p:nvSpPr>
        <p:spPr>
          <a:xfrm>
            <a:off x="484949" y="0"/>
            <a:ext cx="10526734" cy="1091078"/>
          </a:xfrm>
        </p:spPr>
        <p:txBody>
          <a:bodyPr>
            <a:normAutofit/>
          </a:bodyPr>
          <a:lstStyle/>
          <a:p>
            <a:r>
              <a:rPr lang="en-US" b="0" dirty="0"/>
              <a:t>Ways to Reduce Population in Bangladesh</a:t>
            </a:r>
            <a:endParaRPr lang="en-US" dirty="0"/>
          </a:p>
        </p:txBody>
      </p:sp>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a:xfrm>
            <a:off x="484949" y="1579074"/>
            <a:ext cx="6132534" cy="3696953"/>
          </a:xfrm>
        </p:spPr>
        <p:txBody>
          <a:bodyPr>
            <a:noAutofit/>
          </a:bodyPr>
          <a:lstStyle/>
          <a:p>
            <a:pPr fontAlgn="base"/>
            <a:r>
              <a:rPr lang="en-US" b="1" dirty="0"/>
              <a:t>1. Campaigns to spread the message</a:t>
            </a:r>
          </a:p>
          <a:p>
            <a:pPr fontAlgn="base"/>
            <a:r>
              <a:rPr lang="en-US" b="1" dirty="0"/>
              <a:t>2. Counseling for citizens</a:t>
            </a:r>
          </a:p>
          <a:p>
            <a:pPr fontAlgn="base"/>
            <a:r>
              <a:rPr lang="en-US" b="1" dirty="0"/>
              <a:t>3. Schemes to motivate people to use birth control options</a:t>
            </a:r>
          </a:p>
          <a:p>
            <a:pPr fontAlgn="base"/>
            <a:r>
              <a:rPr lang="en-US" b="1" dirty="0"/>
              <a:t>4. Creating options for child adoption</a:t>
            </a:r>
          </a:p>
          <a:p>
            <a:pPr fontAlgn="base"/>
            <a:r>
              <a:rPr lang="en-US" b="1" dirty="0"/>
              <a:t>5. Reducing infant mortality</a:t>
            </a:r>
          </a:p>
          <a:p>
            <a:pPr fontAlgn="base"/>
            <a:r>
              <a:rPr lang="en-US" b="1" dirty="0"/>
              <a:t>6. Benefits to those who are staying within the suggested limit in terms of number of children</a:t>
            </a:r>
          </a:p>
          <a:p>
            <a:pPr fontAlgn="base"/>
            <a:r>
              <a:rPr lang="en-US" b="1" dirty="0"/>
              <a:t>7. Creating rules to penalize couples with more than the suggested limit of children</a:t>
            </a:r>
          </a:p>
          <a:p>
            <a:pPr fontAlgn="base"/>
            <a:r>
              <a:rPr lang="en-US" b="1" dirty="0"/>
              <a:t>8. Controlling illegal immigration</a:t>
            </a:r>
          </a:p>
          <a:p>
            <a:pPr fontAlgn="base"/>
            <a:r>
              <a:rPr lang="en-US" b="1" dirty="0"/>
              <a:t>9. Controlling movement of population</a:t>
            </a:r>
          </a:p>
          <a:p>
            <a:pPr fontAlgn="base"/>
            <a:r>
              <a:rPr lang="en-US" b="1" dirty="0"/>
              <a:t>10. Improve awareness about problems related to high population growth</a:t>
            </a:r>
          </a:p>
          <a:p>
            <a:pPr fontAlgn="base"/>
            <a:r>
              <a:rPr lang="en-US" b="1" dirty="0"/>
              <a:t>11. Empowering women</a:t>
            </a:r>
          </a:p>
          <a:p>
            <a:pPr fontAlgn="base"/>
            <a:r>
              <a:rPr lang="en-US" b="1" dirty="0"/>
              <a:t>12. Improving Maternal Health</a:t>
            </a:r>
          </a:p>
          <a:p>
            <a:pPr fontAlgn="base"/>
            <a:endParaRPr lang="en-US" b="1" dirty="0"/>
          </a:p>
          <a:p>
            <a:pPr fontAlgn="base"/>
            <a:endParaRPr lang="en-US" b="1" dirty="0"/>
          </a:p>
          <a:p>
            <a:pPr fontAlgn="base"/>
            <a:endParaRPr lang="en-US" b="1" dirty="0"/>
          </a:p>
          <a:p>
            <a:pPr marL="0" indent="0" fontAlgn="base">
              <a:buNone/>
            </a:pPr>
            <a:endParaRPr lang="en-US" b="1" dirty="0"/>
          </a:p>
          <a:p>
            <a:pPr fontAlgn="base"/>
            <a:endParaRPr lang="en-US" b="1" dirty="0"/>
          </a:p>
          <a:p>
            <a:pPr fontAlgn="base"/>
            <a:endParaRPr lang="en-US" b="1" dirty="0"/>
          </a:p>
          <a:p>
            <a:pPr marL="0" indent="0" fontAlgn="base">
              <a:buNone/>
            </a:pPr>
            <a:endParaRPr lang="en-US" b="1" dirty="0"/>
          </a:p>
        </p:txBody>
      </p:sp>
      <p:pic>
        <p:nvPicPr>
          <p:cNvPr id="4" name="Picture 3">
            <a:extLst>
              <a:ext uri="{FF2B5EF4-FFF2-40B4-BE49-F238E27FC236}">
                <a16:creationId xmlns:a16="http://schemas.microsoft.com/office/drawing/2014/main" id="{FFFBE589-E816-4472-A819-2EBB1346767E}"/>
              </a:ext>
            </a:extLst>
          </p:cNvPr>
          <p:cNvPicPr>
            <a:picLocks noChangeAspect="1"/>
          </p:cNvPicPr>
          <p:nvPr/>
        </p:nvPicPr>
        <p:blipFill>
          <a:blip r:embed="rId3"/>
          <a:stretch>
            <a:fillRect/>
          </a:stretch>
        </p:blipFill>
        <p:spPr>
          <a:xfrm>
            <a:off x="6617482" y="1449456"/>
            <a:ext cx="5574517" cy="3135666"/>
          </a:xfrm>
          <a:prstGeom prst="rect">
            <a:avLst/>
          </a:prstGeom>
        </p:spPr>
      </p:pic>
    </p:spTree>
    <p:extLst>
      <p:ext uri="{BB962C8B-B14F-4D97-AF65-F5344CB8AC3E}">
        <p14:creationId xmlns:p14="http://schemas.microsoft.com/office/powerpoint/2010/main" val="164187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3"/>
            <a:extLst>
              <a:ext uri="{FF2B5EF4-FFF2-40B4-BE49-F238E27FC236}">
                <a16:creationId xmlns:a16="http://schemas.microsoft.com/office/drawing/2014/main" id="{5FC6C278-4035-446A-A94B-030E792FDDF5}"/>
              </a:ext>
            </a:extLst>
          </p:cNvPr>
          <p:cNvSpPr txBox="1"/>
          <p:nvPr/>
        </p:nvSpPr>
        <p:spPr>
          <a:xfrm>
            <a:off x="1547813" y="2459504"/>
            <a:ext cx="9096374" cy="1015663"/>
          </a:xfrm>
          <a:prstGeom prst="rect">
            <a:avLst/>
          </a:prstGeom>
          <a:noFill/>
        </p:spPr>
        <p:txBody>
          <a:bodyPr wrap="square" rtlCol="0">
            <a:spAutoFit/>
          </a:bodyPr>
          <a:lstStyle/>
          <a:p>
            <a:pPr algn="ctr"/>
            <a:r>
              <a:rPr lang="en-US" sz="6000" u="sng" dirty="0">
                <a:solidFill>
                  <a:schemeClr val="bg1"/>
                </a:solidFill>
              </a:rPr>
              <a:t>Thank You</a:t>
            </a:r>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9163" y="179445"/>
            <a:ext cx="4897437" cy="4070504"/>
          </a:xfrm>
          <a:prstGeom prst="rect">
            <a:avLst/>
          </a:prstGeom>
        </p:spPr>
      </p:pic>
      <p:pic>
        <p:nvPicPr>
          <p:cNvPr id="9" name="Picture 8"/>
          <p:cNvPicPr>
            <a:picLocks noChangeAspect="1"/>
          </p:cNvPicPr>
          <p:nvPr/>
        </p:nvPicPr>
        <p:blipFill>
          <a:blip r:embed="rId4"/>
          <a:stretch>
            <a:fillRect/>
          </a:stretch>
        </p:blipFill>
        <p:spPr>
          <a:xfrm>
            <a:off x="919163" y="4249949"/>
            <a:ext cx="4897437" cy="2466975"/>
          </a:xfrm>
          <a:prstGeom prst="rect">
            <a:avLst/>
          </a:prstGeom>
        </p:spPr>
      </p:pic>
      <p:pic>
        <p:nvPicPr>
          <p:cNvPr id="10" name="Picture 9"/>
          <p:cNvPicPr>
            <a:picLocks noChangeAspect="1"/>
          </p:cNvPicPr>
          <p:nvPr/>
        </p:nvPicPr>
        <p:blipFill>
          <a:blip r:embed="rId5"/>
          <a:stretch>
            <a:fillRect/>
          </a:stretch>
        </p:blipFill>
        <p:spPr>
          <a:xfrm>
            <a:off x="7315200" y="232673"/>
            <a:ext cx="4394200" cy="5220263"/>
          </a:xfrm>
          <a:prstGeom prst="rect">
            <a:avLst/>
          </a:prstGeom>
        </p:spPr>
      </p:pic>
    </p:spTree>
    <p:extLst>
      <p:ext uri="{BB962C8B-B14F-4D97-AF65-F5344CB8AC3E}">
        <p14:creationId xmlns:p14="http://schemas.microsoft.com/office/powerpoint/2010/main" val="621616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1886" y="147877"/>
            <a:ext cx="10652402" cy="5414723"/>
          </a:xfrm>
          <a:prstGeom prst="rect">
            <a:avLst/>
          </a:prstGeom>
        </p:spPr>
      </p:pic>
      <p:pic>
        <p:nvPicPr>
          <p:cNvPr id="5" name="Picture 4"/>
          <p:cNvPicPr>
            <a:picLocks noChangeAspect="1"/>
          </p:cNvPicPr>
          <p:nvPr/>
        </p:nvPicPr>
        <p:blipFill>
          <a:blip r:embed="rId4"/>
          <a:stretch>
            <a:fillRect/>
          </a:stretch>
        </p:blipFill>
        <p:spPr>
          <a:xfrm>
            <a:off x="791886" y="5759727"/>
            <a:ext cx="10652402" cy="957333"/>
          </a:xfrm>
          <a:prstGeom prst="rect">
            <a:avLst/>
          </a:prstGeom>
        </p:spPr>
      </p:pic>
    </p:spTree>
    <p:extLst>
      <p:ext uri="{BB962C8B-B14F-4D97-AF65-F5344CB8AC3E}">
        <p14:creationId xmlns:p14="http://schemas.microsoft.com/office/powerpoint/2010/main" val="137570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a:xfrm>
            <a:off x="974954" y="1555745"/>
            <a:ext cx="4607015" cy="3136910"/>
          </a:xfrm>
        </p:spPr>
        <p:txBody>
          <a:bodyPr>
            <a:normAutofit/>
          </a:bodyPr>
          <a:lstStyle/>
          <a:p>
            <a:r>
              <a:rPr lang="en-US" sz="2000" b="1" dirty="0"/>
              <a:t>The relationship between population growth and economic growth is of great interest both for demographers and for development economists.</a:t>
            </a:r>
          </a:p>
        </p:txBody>
      </p:sp>
      <p:pic>
        <p:nvPicPr>
          <p:cNvPr id="1026" name="Picture 2" descr="Malthusian population theory | Policon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466" y="1555745"/>
            <a:ext cx="4608534" cy="4399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55833"/>
            <a:ext cx="472091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F134036-BE80-480A-8C86-9D810378215F}"/>
              </a:ext>
            </a:extLst>
          </p:cNvPr>
          <p:cNvPicPr>
            <a:picLocks noChangeAspect="1"/>
          </p:cNvPicPr>
          <p:nvPr/>
        </p:nvPicPr>
        <p:blipFill>
          <a:blip r:embed="rId5"/>
          <a:stretch>
            <a:fillRect/>
          </a:stretch>
        </p:blipFill>
        <p:spPr>
          <a:xfrm>
            <a:off x="5569696" y="3755469"/>
            <a:ext cx="2231786" cy="2651033"/>
          </a:xfrm>
          <a:prstGeom prst="rect">
            <a:avLst/>
          </a:prstGeom>
        </p:spPr>
      </p:pic>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FCC4C4C-E6EF-41E3-BF37-C88220FA6178}"/>
              </a:ext>
            </a:extLst>
          </p:cNvPr>
          <p:cNvPicPr>
            <a:picLocks noGrp="1" noChangeAspect="1"/>
          </p:cNvPicPr>
          <p:nvPr>
            <p:ph sz="quarter" idx="4"/>
          </p:nvPr>
        </p:nvPicPr>
        <p:blipFill>
          <a:blip r:embed="rId2"/>
          <a:stretch>
            <a:fillRect/>
          </a:stretch>
        </p:blipFill>
        <p:spPr>
          <a:xfrm>
            <a:off x="679111" y="851603"/>
            <a:ext cx="4182533" cy="3136900"/>
          </a:xfrm>
          <a:prstGeom prst="rect">
            <a:avLst/>
          </a:prstGeom>
        </p:spPr>
      </p:pic>
      <p:sp>
        <p:nvSpPr>
          <p:cNvPr id="6" name="Slide Number Placeholder 5">
            <a:extLst>
              <a:ext uri="{FF2B5EF4-FFF2-40B4-BE49-F238E27FC236}">
                <a16:creationId xmlns:a16="http://schemas.microsoft.com/office/drawing/2014/main" id="{EF7F6E9E-64DD-4BF5-A98A-74A57F248A04}"/>
              </a:ext>
            </a:extLst>
          </p:cNvPr>
          <p:cNvSpPr>
            <a:spLocks noGrp="1"/>
          </p:cNvSpPr>
          <p:nvPr>
            <p:ph type="sldNum" sz="quarter" idx="12"/>
          </p:nvPr>
        </p:nvSpPr>
        <p:spPr/>
        <p:txBody>
          <a:bodyPr/>
          <a:lstStyle/>
          <a:p>
            <a:fld id="{4950F5D8-22E1-4015-8661-E5B1FD28C2DE}" type="slidenum">
              <a:rPr lang="en-US" noProof="0" smtClean="0"/>
              <a:t>5</a:t>
            </a:fld>
            <a:endParaRPr lang="en-US" noProof="0" dirty="0"/>
          </a:p>
        </p:txBody>
      </p:sp>
      <p:pic>
        <p:nvPicPr>
          <p:cNvPr id="9" name="Picture 8">
            <a:extLst>
              <a:ext uri="{FF2B5EF4-FFF2-40B4-BE49-F238E27FC236}">
                <a16:creationId xmlns:a16="http://schemas.microsoft.com/office/drawing/2014/main" id="{DAAEF4DC-F384-410C-B63B-5ED752051EA8}"/>
              </a:ext>
            </a:extLst>
          </p:cNvPr>
          <p:cNvPicPr>
            <a:picLocks noChangeAspect="1"/>
          </p:cNvPicPr>
          <p:nvPr/>
        </p:nvPicPr>
        <p:blipFill>
          <a:blip r:embed="rId3"/>
          <a:stretch>
            <a:fillRect/>
          </a:stretch>
        </p:blipFill>
        <p:spPr>
          <a:xfrm>
            <a:off x="6704013" y="178503"/>
            <a:ext cx="3810000" cy="3810000"/>
          </a:xfrm>
          <a:prstGeom prst="rect">
            <a:avLst/>
          </a:prstGeom>
        </p:spPr>
      </p:pic>
    </p:spTree>
    <p:extLst>
      <p:ext uri="{BB962C8B-B14F-4D97-AF65-F5344CB8AC3E}">
        <p14:creationId xmlns:p14="http://schemas.microsoft.com/office/powerpoint/2010/main" val="3185764708"/>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A97DCF-3682-44C5-A5DA-9D96CF14B628}"/>
              </a:ext>
            </a:extLst>
          </p:cNvPr>
          <p:cNvSpPr>
            <a:spLocks noGrp="1"/>
          </p:cNvSpPr>
          <p:nvPr>
            <p:ph sz="quarter" idx="4"/>
          </p:nvPr>
        </p:nvSpPr>
        <p:spPr>
          <a:xfrm>
            <a:off x="6440232" y="2013155"/>
            <a:ext cx="4607015" cy="3136910"/>
          </a:xfrm>
        </p:spPr>
        <p:txBody>
          <a:bodyPr>
            <a:noAutofit/>
          </a:bodyPr>
          <a:lstStyle/>
          <a:p>
            <a:r>
              <a:rPr lang="en-US" sz="2000" dirty="0"/>
              <a:t>"a small family is a happy family", "boy or girl, two children are enough", "not more than two children, one is better" etc., proliferated in different media outlets, conveying a message regarding the benefits of small families. </a:t>
            </a:r>
          </a:p>
          <a:p>
            <a:r>
              <a:rPr lang="en-US" sz="2000" dirty="0"/>
              <a:t>Even though the country has taken control of population growth and has achieved considerable success in reducing fertility, it is still adding approximately two million people to its population every year</a:t>
            </a:r>
          </a:p>
        </p:txBody>
      </p:sp>
      <p:sp>
        <p:nvSpPr>
          <p:cNvPr id="7" name="Slide Number Placeholder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6</a:t>
            </a:fld>
            <a:endParaRPr lang="en-US" dirty="0"/>
          </a:p>
        </p:txBody>
      </p:sp>
      <p:pic>
        <p:nvPicPr>
          <p:cNvPr id="2" name="Picture 1">
            <a:extLst>
              <a:ext uri="{FF2B5EF4-FFF2-40B4-BE49-F238E27FC236}">
                <a16:creationId xmlns:a16="http://schemas.microsoft.com/office/drawing/2014/main" id="{F76CF688-1011-432D-B867-7C95E14EA009}"/>
              </a:ext>
            </a:extLst>
          </p:cNvPr>
          <p:cNvPicPr>
            <a:picLocks noChangeAspect="1"/>
          </p:cNvPicPr>
          <p:nvPr/>
        </p:nvPicPr>
        <p:blipFill>
          <a:blip r:embed="rId3"/>
          <a:stretch>
            <a:fillRect/>
          </a:stretch>
        </p:blipFill>
        <p:spPr>
          <a:xfrm>
            <a:off x="245165" y="1776206"/>
            <a:ext cx="5253015" cy="2954821"/>
          </a:xfrm>
          <a:prstGeom prst="rect">
            <a:avLst/>
          </a:prstGeom>
        </p:spPr>
      </p:pic>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a:xfrm>
            <a:off x="835254" y="1898855"/>
            <a:ext cx="4607015" cy="3136910"/>
          </a:xfrm>
        </p:spPr>
        <p:txBody>
          <a:bodyPr>
            <a:normAutofit/>
          </a:bodyPr>
          <a:lstStyle/>
          <a:p>
            <a:r>
              <a:rPr lang="en-US" sz="2000" dirty="0"/>
              <a:t>There is no denying the fact that the population of a country is the greatest social capital a nation can have, but unchecked population growth can be detrimental to economic development. </a:t>
            </a:r>
          </a:p>
          <a:p>
            <a:r>
              <a:rPr lang="en-US" sz="2000" dirty="0"/>
              <a:t>It diminishes the availability of capital per head by limiting access to food, housing, sanitation, healthcare, education and employment, which in turn reduces the productivity of its </a:t>
            </a:r>
            <a:r>
              <a:rPr lang="en-US" sz="2000" dirty="0" err="1"/>
              <a:t>labour</a:t>
            </a:r>
            <a:r>
              <a:rPr lang="en-US" sz="2000" dirty="0"/>
              <a:t> force.</a:t>
            </a:r>
            <a:endParaRPr lang="en-US" sz="2400" b="1" dirty="0"/>
          </a:p>
        </p:txBody>
      </p:sp>
      <p:sp>
        <p:nvSpPr>
          <p:cNvPr id="6" name="Slide Number Placeholder 5">
            <a:extLst>
              <a:ext uri="{FF2B5EF4-FFF2-40B4-BE49-F238E27FC236}">
                <a16:creationId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7</a:t>
            </a:fld>
            <a:endParaRPr lang="en-US" dirty="0"/>
          </a:p>
        </p:txBody>
      </p:sp>
      <p:sp>
        <p:nvSpPr>
          <p:cNvPr id="4" name="Date Placeholder 3">
            <a:extLst>
              <a:ext uri="{FF2B5EF4-FFF2-40B4-BE49-F238E27FC236}">
                <a16:creationId xmlns:a16="http://schemas.microsoft.com/office/drawing/2014/main" id="{EBDE8417-3B40-4421-8C0C-E812952C4D17}"/>
              </a:ext>
            </a:extLst>
          </p:cNvPr>
          <p:cNvSpPr>
            <a:spLocks noGrp="1"/>
          </p:cNvSpPr>
          <p:nvPr>
            <p:ph type="dt" sz="half" idx="10"/>
          </p:nvPr>
        </p:nvSpPr>
        <p:spPr/>
        <p:txBody>
          <a:bodyPr/>
          <a:lstStyle/>
          <a:p>
            <a:fld id="{C50C1367-C238-4F38-AA31-14342999A430}" type="datetime1">
              <a:rPr lang="en-US" smtClean="0"/>
              <a:pPr/>
              <a:t>8/5/2021</a:t>
            </a:fld>
            <a:endParaRPr lang="en-US" dirty="0"/>
          </a:p>
        </p:txBody>
      </p:sp>
      <p:pic>
        <p:nvPicPr>
          <p:cNvPr id="2" name="Picture 1">
            <a:extLst>
              <a:ext uri="{FF2B5EF4-FFF2-40B4-BE49-F238E27FC236}">
                <a16:creationId xmlns:a16="http://schemas.microsoft.com/office/drawing/2014/main" id="{9EEC629F-F80C-4CB8-AE71-3EBE7C0D8299}"/>
              </a:ext>
            </a:extLst>
          </p:cNvPr>
          <p:cNvPicPr>
            <a:picLocks noChangeAspect="1"/>
          </p:cNvPicPr>
          <p:nvPr/>
        </p:nvPicPr>
        <p:blipFill>
          <a:blip r:embed="rId3"/>
          <a:stretch>
            <a:fillRect/>
          </a:stretch>
        </p:blipFill>
        <p:spPr>
          <a:xfrm>
            <a:off x="5724567" y="1395273"/>
            <a:ext cx="5768891" cy="3354198"/>
          </a:xfrm>
          <a:prstGeom prst="rect">
            <a:avLst/>
          </a:prstGeom>
        </p:spPr>
      </p:pic>
    </p:spTree>
    <p:extLst>
      <p:ext uri="{BB962C8B-B14F-4D97-AF65-F5344CB8AC3E}">
        <p14:creationId xmlns:p14="http://schemas.microsoft.com/office/powerpoint/2010/main" val="317890044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DC1B5D-1A60-450C-9BD8-9C391E14BCA0}"/>
              </a:ext>
            </a:extLst>
          </p:cNvPr>
          <p:cNvSpPr>
            <a:spLocks noGrp="1"/>
          </p:cNvSpPr>
          <p:nvPr>
            <p:ph type="body" idx="1"/>
          </p:nvPr>
        </p:nvSpPr>
        <p:spPr>
          <a:xfrm>
            <a:off x="831850" y="4038600"/>
            <a:ext cx="10680596" cy="1816725"/>
          </a:xfrm>
        </p:spPr>
        <p:txBody>
          <a:bodyPr>
            <a:noAutofit/>
          </a:bodyPr>
          <a:lstStyle/>
          <a:p>
            <a:r>
              <a:rPr lang="en-US" sz="2400" dirty="0"/>
              <a:t>High population density has contributed to the intense use of forests, fisheries and to a certain extent, even soil and water resources. According to a report prepared by the Global Forest Watch, 278,000 acres of forest land in Bangladesh was destroyed from 2001 to 2018. This constitutes almost eight percent of the country's forest land. Recent statistics show that forest area as percent of land area is 10 percent in 2017, but according to the global forest policy, it should be at least 25 percent of the total land area of a country.</a:t>
            </a:r>
          </a:p>
        </p:txBody>
      </p:sp>
      <p:pic>
        <p:nvPicPr>
          <p:cNvPr id="3" name="Picture 2">
            <a:extLst>
              <a:ext uri="{FF2B5EF4-FFF2-40B4-BE49-F238E27FC236}">
                <a16:creationId xmlns:a16="http://schemas.microsoft.com/office/drawing/2014/main" id="{336B36F2-5FDF-4283-A4CF-E0A8A76E583C}"/>
              </a:ext>
            </a:extLst>
          </p:cNvPr>
          <p:cNvPicPr>
            <a:picLocks noChangeAspect="1"/>
          </p:cNvPicPr>
          <p:nvPr/>
        </p:nvPicPr>
        <p:blipFill>
          <a:blip r:embed="rId3"/>
          <a:stretch>
            <a:fillRect/>
          </a:stretch>
        </p:blipFill>
        <p:spPr>
          <a:xfrm>
            <a:off x="2838398" y="0"/>
            <a:ext cx="6667500" cy="3838575"/>
          </a:xfrm>
          <a:prstGeom prst="rect">
            <a:avLst/>
          </a:prstGeom>
        </p:spPr>
      </p:pic>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A97DCF-3682-44C5-A5DA-9D96CF14B628}"/>
              </a:ext>
            </a:extLst>
          </p:cNvPr>
          <p:cNvSpPr>
            <a:spLocks noGrp="1"/>
          </p:cNvSpPr>
          <p:nvPr>
            <p:ph sz="quarter" idx="4"/>
          </p:nvPr>
        </p:nvSpPr>
        <p:spPr>
          <a:xfrm>
            <a:off x="6325932" y="2957026"/>
            <a:ext cx="5523168" cy="3136910"/>
          </a:xfrm>
        </p:spPr>
        <p:txBody>
          <a:bodyPr>
            <a:normAutofit/>
          </a:bodyPr>
          <a:lstStyle/>
          <a:p>
            <a:r>
              <a:rPr lang="en-US" sz="2400" dirty="0"/>
              <a:t>As per a survey of the Bangladesh Water Development Board (BWDB), there are </a:t>
            </a:r>
            <a:r>
              <a:rPr lang="en-US" sz="2800" dirty="0"/>
              <a:t>310 rivers </a:t>
            </a:r>
            <a:r>
              <a:rPr lang="en-US" sz="2400" dirty="0"/>
              <a:t>in Bangladesh. Out of these rivers, the condition of </a:t>
            </a:r>
            <a:r>
              <a:rPr lang="en-US" sz="2800" dirty="0"/>
              <a:t>175 is miserable</a:t>
            </a:r>
            <a:r>
              <a:rPr lang="en-US" sz="2400" dirty="0"/>
              <a:t>, and 65 are almost dead.</a:t>
            </a:r>
          </a:p>
        </p:txBody>
      </p:sp>
      <p:sp>
        <p:nvSpPr>
          <p:cNvPr id="7" name="Slide Number Placeholder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9</a:t>
            </a:fld>
            <a:endParaRPr lang="en-US" dirty="0"/>
          </a:p>
        </p:txBody>
      </p:sp>
      <p:pic>
        <p:nvPicPr>
          <p:cNvPr id="2" name="Picture 1">
            <a:extLst>
              <a:ext uri="{FF2B5EF4-FFF2-40B4-BE49-F238E27FC236}">
                <a16:creationId xmlns:a16="http://schemas.microsoft.com/office/drawing/2014/main" id="{02DE0B7A-83BC-4A43-BDB8-5EFD0458A7D2}"/>
              </a:ext>
            </a:extLst>
          </p:cNvPr>
          <p:cNvPicPr>
            <a:picLocks noChangeAspect="1"/>
          </p:cNvPicPr>
          <p:nvPr/>
        </p:nvPicPr>
        <p:blipFill>
          <a:blip r:embed="rId3"/>
          <a:stretch>
            <a:fillRect/>
          </a:stretch>
        </p:blipFill>
        <p:spPr>
          <a:xfrm>
            <a:off x="276749" y="1940202"/>
            <a:ext cx="6049183" cy="3493190"/>
          </a:xfrm>
          <a:prstGeom prst="rect">
            <a:avLst/>
          </a:prstGeom>
        </p:spPr>
      </p:pic>
    </p:spTree>
    <p:extLst>
      <p:ext uri="{BB962C8B-B14F-4D97-AF65-F5344CB8AC3E}">
        <p14:creationId xmlns:p14="http://schemas.microsoft.com/office/powerpoint/2010/main" val="231602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2.xml><?xml version="1.0" encoding="utf-8"?>
<ds:datastoreItem xmlns:ds="http://schemas.openxmlformats.org/officeDocument/2006/customXml" ds:itemID="{C42A88D8-11C9-4E54-8CC3-A25581E9EC4F}">
  <ds:schemaRefs>
    <ds:schemaRef ds:uri="http://purl.org/dc/elements/1.1/"/>
    <ds:schemaRef ds:uri="http://purl.org/dc/terms/"/>
    <ds:schemaRef ds:uri="71af3243-3dd4-4a8d-8c0d-dd76da1f02a5"/>
    <ds:schemaRef ds:uri="http://schemas.microsoft.com/office/infopath/2007/PartnerControls"/>
    <ds:schemaRef ds:uri="16c05727-aa75-4e4a-9b5f-8a80a116589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582</Words>
  <Application>Microsoft Office PowerPoint</Application>
  <PresentationFormat>Widescreen</PresentationFormat>
  <Paragraphs>48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 Antiqua</vt:lpstr>
      <vt:lpstr>Calibri</vt:lpstr>
      <vt:lpstr>Franklin Gothic Book</vt:lpstr>
      <vt:lpstr>Wingdings</vt:lpstr>
      <vt:lpstr>Office Theme</vt:lpstr>
      <vt:lpstr>Population in Bangladesh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Reduce Population in Bangladesh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2021-08-01T15:54:58Z</dcterms:created>
  <dcterms:modified xsi:type="dcterms:W3CDTF">2021-08-05T07:32:33Z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