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sldIdLst>
    <p:sldId id="256" r:id="rId2"/>
    <p:sldId id="257" r:id="rId3"/>
    <p:sldId id="258" r:id="rId4"/>
    <p:sldId id="259" r:id="rId5"/>
    <p:sldId id="260" r:id="rId6"/>
    <p:sldId id="261" r:id="rId7"/>
    <p:sldId id="262" r:id="rId8"/>
    <p:sldId id="263"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2CFA9D9-311E-4DA9-9F1D-8268B2EA1F8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97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1989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16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02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34229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68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17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77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40069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0786F-3652-4630-9DCD-74E83FDA0079}" type="datetimeFigureOut">
              <a:rPr lang="en-US" smtClean="0"/>
              <a:t>28-Dec-20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FA9D9-311E-4DA9-9F1D-8268B2EA1F8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0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376687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80786F-3652-4630-9DCD-74E83FDA0079}" type="datetimeFigureOut">
              <a:rPr lang="en-US" smtClean="0"/>
              <a:t>28-Dec-20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FA9D9-311E-4DA9-9F1D-8268B2EA1F8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29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80786F-3652-4630-9DCD-74E83FDA0079}" type="datetimeFigureOut">
              <a:rPr lang="en-US" smtClean="0"/>
              <a:t>28-Dec-20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FA9D9-311E-4DA9-9F1D-8268B2EA1F8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95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786F-3652-4630-9DCD-74E83FDA0079}" type="datetimeFigureOut">
              <a:rPr lang="en-US" smtClean="0"/>
              <a:t>28-Dec-20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26547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4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80786F-3652-4630-9DCD-74E83FDA0079}" type="datetimeFigureOut">
              <a:rPr lang="en-US" smtClean="0"/>
              <a:t>28-Dec-20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FA9D9-311E-4DA9-9F1D-8268B2EA1F8B}" type="slidenum">
              <a:rPr lang="en-US" smtClean="0"/>
              <a:t>‹#›</a:t>
            </a:fld>
            <a:endParaRPr lang="en-US"/>
          </a:p>
        </p:txBody>
      </p:sp>
    </p:spTree>
    <p:extLst>
      <p:ext uri="{BB962C8B-B14F-4D97-AF65-F5344CB8AC3E}">
        <p14:creationId xmlns:p14="http://schemas.microsoft.com/office/powerpoint/2010/main" val="29340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80786F-3652-4630-9DCD-74E83FDA0079}" type="datetimeFigureOut">
              <a:rPr lang="en-US" smtClean="0"/>
              <a:t>28-Dec-20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CFA9D9-311E-4DA9-9F1D-8268B2EA1F8B}" type="slidenum">
              <a:rPr lang="en-US" smtClean="0"/>
              <a:t>‹#›</a:t>
            </a:fld>
            <a:endParaRPr lang="en-US"/>
          </a:p>
        </p:txBody>
      </p:sp>
    </p:spTree>
    <p:extLst>
      <p:ext uri="{BB962C8B-B14F-4D97-AF65-F5344CB8AC3E}">
        <p14:creationId xmlns:p14="http://schemas.microsoft.com/office/powerpoint/2010/main" val="50007995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2982" y="1787236"/>
            <a:ext cx="7384473" cy="1025238"/>
          </a:xfrm>
        </p:spPr>
        <p:txBody>
          <a:bodyPr/>
          <a:lstStyle/>
          <a:p>
            <a:r>
              <a:rPr lang="en-US" b="1" dirty="0">
                <a:solidFill>
                  <a:schemeClr val="accent1">
                    <a:lumMod val="75000"/>
                  </a:schemeClr>
                </a:solidFill>
              </a:rPr>
              <a:t>Thermal </a:t>
            </a:r>
            <a:r>
              <a:rPr lang="en-US" b="1" dirty="0" smtClean="0">
                <a:solidFill>
                  <a:schemeClr val="accent1">
                    <a:lumMod val="75000"/>
                  </a:schemeClr>
                </a:solidFill>
              </a:rPr>
              <a:t>Property</a:t>
            </a:r>
            <a:endParaRPr lang="en-US" dirty="0">
              <a:solidFill>
                <a:schemeClr val="accent1">
                  <a:lumMod val="75000"/>
                </a:schemeClr>
              </a:solidFill>
            </a:endParaRPr>
          </a:p>
        </p:txBody>
      </p:sp>
      <p:sp>
        <p:nvSpPr>
          <p:cNvPr id="3" name="Subtitle 2"/>
          <p:cNvSpPr>
            <a:spLocks noGrp="1"/>
          </p:cNvSpPr>
          <p:nvPr>
            <p:ph type="subTitle" idx="1"/>
          </p:nvPr>
        </p:nvSpPr>
        <p:spPr>
          <a:xfrm>
            <a:off x="2625049" y="3006436"/>
            <a:ext cx="6950366" cy="2272146"/>
          </a:xfrm>
        </p:spPr>
        <p:txBody>
          <a:bodyPr>
            <a:normAutofit fontScale="55000" lnSpcReduction="20000"/>
          </a:bodyPr>
          <a:lstStyle/>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Mousumi </a:t>
            </a:r>
            <a:r>
              <a:rPr lang="en-US" sz="6000" dirty="0" err="1" smtClean="0">
                <a:ln w="0"/>
                <a:effectLst>
                  <a:outerShdw blurRad="38100" dist="19050" dir="2700000" algn="tl" rotWithShape="0">
                    <a:schemeClr val="dk1">
                      <a:alpha val="40000"/>
                    </a:schemeClr>
                  </a:outerShdw>
                </a:effectLst>
              </a:rPr>
              <a:t>Rahaman</a:t>
            </a:r>
            <a:r>
              <a:rPr lang="en-US" sz="6000" dirty="0" smtClean="0">
                <a:ln w="0"/>
                <a:effectLst>
                  <a:outerShdw blurRad="38100" dist="19050" dir="2700000" algn="tl" rotWithShape="0">
                    <a:schemeClr val="dk1">
                      <a:alpha val="40000"/>
                    </a:schemeClr>
                  </a:outerShdw>
                </a:effectLst>
              </a:rPr>
              <a:t> </a:t>
            </a:r>
            <a:r>
              <a:rPr lang="en-US" sz="6000" dirty="0" err="1" smtClean="0">
                <a:ln w="0"/>
                <a:effectLst>
                  <a:outerShdw blurRad="38100" dist="19050" dir="2700000" algn="tl" rotWithShape="0">
                    <a:schemeClr val="dk1">
                      <a:alpha val="40000"/>
                    </a:schemeClr>
                  </a:outerShdw>
                </a:effectLst>
              </a:rPr>
              <a:t>Hashi</a:t>
            </a:r>
            <a:endParaRPr lang="en-US" sz="6000" dirty="0" smtClean="0">
              <a:ln w="0"/>
              <a:effectLst>
                <a:outerShdw blurRad="38100" dist="19050" dir="2700000" algn="tl" rotWithShape="0">
                  <a:schemeClr val="dk1">
                    <a:alpha val="40000"/>
                  </a:schemeClr>
                </a:outerShdw>
              </a:effectLst>
            </a:endParaRP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Senior Lecturer</a:t>
            </a: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Dept. of Textile Engineering</a:t>
            </a:r>
          </a:p>
          <a:p>
            <a:pPr>
              <a:lnSpc>
                <a:spcPct val="120000"/>
              </a:lnSpc>
              <a:spcBef>
                <a:spcPts val="0"/>
              </a:spcBef>
              <a:spcAft>
                <a:spcPts val="0"/>
              </a:spcAft>
            </a:pPr>
            <a:r>
              <a:rPr lang="en-US" sz="6000" dirty="0" smtClean="0">
                <a:ln w="0"/>
                <a:effectLst>
                  <a:outerShdw blurRad="38100" dist="19050" dir="2700000" algn="tl" rotWithShape="0">
                    <a:schemeClr val="dk1">
                      <a:alpha val="40000"/>
                    </a:schemeClr>
                  </a:outerShdw>
                </a:effectLst>
              </a:rPr>
              <a:t>Faculty of Engineering</a:t>
            </a:r>
          </a:p>
          <a:p>
            <a:endParaRPr lang="en-US" dirty="0"/>
          </a:p>
        </p:txBody>
      </p:sp>
    </p:spTree>
    <p:extLst>
      <p:ext uri="{BB962C8B-B14F-4D97-AF65-F5344CB8AC3E}">
        <p14:creationId xmlns:p14="http://schemas.microsoft.com/office/powerpoint/2010/main" val="1086101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428559"/>
          </a:xfrm>
        </p:spPr>
        <p:txBody>
          <a:bodyPr>
            <a:normAutofit/>
          </a:bodyPr>
          <a:lstStyle/>
          <a:p>
            <a:r>
              <a:rPr lang="en-US" b="1" dirty="0"/>
              <a:t>Thermal property</a:t>
            </a:r>
            <a:endParaRPr lang="en-US" dirty="0"/>
          </a:p>
        </p:txBody>
      </p:sp>
      <p:sp>
        <p:nvSpPr>
          <p:cNvPr id="3" name="Content Placeholder 2"/>
          <p:cNvSpPr>
            <a:spLocks noGrp="1"/>
          </p:cNvSpPr>
          <p:nvPr>
            <p:ph idx="1"/>
          </p:nvPr>
        </p:nvSpPr>
        <p:spPr>
          <a:xfrm>
            <a:off x="900545" y="2410691"/>
            <a:ext cx="10432473" cy="3851564"/>
          </a:xfrm>
        </p:spPr>
        <p:txBody>
          <a:bodyPr>
            <a:normAutofit fontScale="85000" lnSpcReduction="20000"/>
          </a:bodyPr>
          <a:lstStyle/>
          <a:p>
            <a:pPr marL="0" indent="0">
              <a:spcBef>
                <a:spcPts val="0"/>
              </a:spcBef>
              <a:spcAft>
                <a:spcPts val="0"/>
              </a:spcAft>
              <a:buNone/>
            </a:pPr>
            <a:endParaRPr lang="en-US" sz="900" dirty="0" smtClean="0"/>
          </a:p>
          <a:p>
            <a:pPr marL="0" indent="0" algn="just">
              <a:spcBef>
                <a:spcPts val="0"/>
              </a:spcBef>
              <a:spcAft>
                <a:spcPts val="0"/>
              </a:spcAft>
              <a:buNone/>
            </a:pPr>
            <a:r>
              <a:rPr lang="en-US" sz="3300" dirty="0" smtClean="0"/>
              <a:t>The </a:t>
            </a:r>
            <a:r>
              <a:rPr lang="en-US" sz="3300" dirty="0"/>
              <a:t>property which is shown by a textile fiber when it is subjected to </a:t>
            </a:r>
            <a:r>
              <a:rPr lang="en-US" sz="3300" dirty="0" smtClean="0"/>
              <a:t>heating is </a:t>
            </a:r>
            <a:r>
              <a:rPr lang="en-US" sz="3300" dirty="0"/>
              <a:t>called thermal property.</a:t>
            </a:r>
          </a:p>
          <a:p>
            <a:pPr marL="0" indent="0">
              <a:spcBef>
                <a:spcPts val="0"/>
              </a:spcBef>
              <a:spcAft>
                <a:spcPts val="0"/>
              </a:spcAft>
              <a:buNone/>
            </a:pPr>
            <a:endParaRPr lang="en-US" sz="1300" dirty="0" smtClean="0"/>
          </a:p>
          <a:p>
            <a:pPr>
              <a:spcBef>
                <a:spcPts val="0"/>
              </a:spcBef>
              <a:spcAft>
                <a:spcPts val="0"/>
              </a:spcAft>
            </a:pPr>
            <a:r>
              <a:rPr lang="en-US" sz="3300" b="1" dirty="0"/>
              <a:t>Thermal properties are including:</a:t>
            </a:r>
            <a:endParaRPr lang="en-US" sz="3300" dirty="0"/>
          </a:p>
          <a:p>
            <a:pPr marL="0" indent="0">
              <a:spcBef>
                <a:spcPts val="0"/>
              </a:spcBef>
              <a:spcAft>
                <a:spcPts val="0"/>
              </a:spcAft>
              <a:buNone/>
            </a:pPr>
            <a:endParaRPr lang="en-US" sz="1200" dirty="0"/>
          </a:p>
          <a:p>
            <a:pPr marL="0" indent="0">
              <a:spcBef>
                <a:spcPts val="0"/>
              </a:spcBef>
              <a:spcAft>
                <a:spcPts val="0"/>
              </a:spcAft>
              <a:buNone/>
            </a:pPr>
            <a:r>
              <a:rPr lang="en-US" sz="3300" dirty="0" smtClean="0"/>
              <a:t>		1</a:t>
            </a:r>
            <a:r>
              <a:rPr lang="en-US" sz="3300" dirty="0"/>
              <a:t>.    Thermal conductivity</a:t>
            </a:r>
          </a:p>
          <a:p>
            <a:pPr marL="0" indent="0">
              <a:spcBef>
                <a:spcPts val="0"/>
              </a:spcBef>
              <a:spcAft>
                <a:spcPts val="0"/>
              </a:spcAft>
              <a:buNone/>
            </a:pPr>
            <a:r>
              <a:rPr lang="en-US" sz="3300" dirty="0" smtClean="0"/>
              <a:t>		2</a:t>
            </a:r>
            <a:r>
              <a:rPr lang="en-US" sz="3300" dirty="0"/>
              <a:t>.     Heat of wetting or heat of absorption</a:t>
            </a:r>
          </a:p>
          <a:p>
            <a:pPr marL="0" indent="0">
              <a:spcBef>
                <a:spcPts val="0"/>
              </a:spcBef>
              <a:spcAft>
                <a:spcPts val="0"/>
              </a:spcAft>
              <a:buNone/>
            </a:pPr>
            <a:r>
              <a:rPr lang="en-US" sz="3300" dirty="0" smtClean="0"/>
              <a:t>		3</a:t>
            </a:r>
            <a:r>
              <a:rPr lang="en-US" sz="3300" dirty="0"/>
              <a:t>.     Glass transition temperature</a:t>
            </a:r>
          </a:p>
          <a:p>
            <a:pPr marL="0" indent="0">
              <a:spcBef>
                <a:spcPts val="0"/>
              </a:spcBef>
              <a:spcAft>
                <a:spcPts val="0"/>
              </a:spcAft>
              <a:buNone/>
            </a:pPr>
            <a:r>
              <a:rPr lang="en-US" sz="3300" dirty="0" smtClean="0"/>
              <a:t>		4</a:t>
            </a:r>
            <a:r>
              <a:rPr lang="en-US" sz="3300" dirty="0"/>
              <a:t>.     Melting temperature</a:t>
            </a:r>
          </a:p>
          <a:p>
            <a:pPr marL="0" indent="0">
              <a:spcBef>
                <a:spcPts val="0"/>
              </a:spcBef>
              <a:spcAft>
                <a:spcPts val="0"/>
              </a:spcAft>
              <a:buNone/>
            </a:pPr>
            <a:r>
              <a:rPr lang="en-US" sz="3300" dirty="0" smtClean="0"/>
              <a:t>		5</a:t>
            </a:r>
            <a:r>
              <a:rPr lang="en-US" sz="3300" dirty="0"/>
              <a:t>.     Heat setting</a:t>
            </a:r>
          </a:p>
          <a:p>
            <a:pPr marL="0" indent="0">
              <a:spcBef>
                <a:spcPts val="0"/>
              </a:spcBef>
              <a:spcAft>
                <a:spcPts val="0"/>
              </a:spcAft>
              <a:buNone/>
            </a:pPr>
            <a:r>
              <a:rPr lang="en-US" sz="3300" dirty="0" smtClean="0"/>
              <a:t>		6</a:t>
            </a:r>
            <a:r>
              <a:rPr lang="en-US" sz="3300" dirty="0"/>
              <a:t>.     Thermal expansion</a:t>
            </a:r>
          </a:p>
          <a:p>
            <a:pPr marL="0" indent="0">
              <a:spcBef>
                <a:spcPts val="0"/>
              </a:spcBef>
              <a:spcAft>
                <a:spcPts val="0"/>
              </a:spcAft>
              <a:buNone/>
            </a:pPr>
            <a:endParaRPr lang="en-US" dirty="0"/>
          </a:p>
        </p:txBody>
      </p:sp>
    </p:spTree>
    <p:extLst>
      <p:ext uri="{BB962C8B-B14F-4D97-AF65-F5344CB8AC3E}">
        <p14:creationId xmlns:p14="http://schemas.microsoft.com/office/powerpoint/2010/main" val="308687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Thermal conductivity</a:t>
            </a:r>
            <a:endParaRPr lang="en-US" dirty="0"/>
          </a:p>
        </p:txBody>
      </p:sp>
      <p:sp>
        <p:nvSpPr>
          <p:cNvPr id="3" name="Content Placeholder 2"/>
          <p:cNvSpPr>
            <a:spLocks noGrp="1"/>
          </p:cNvSpPr>
          <p:nvPr>
            <p:ph idx="1"/>
          </p:nvPr>
        </p:nvSpPr>
        <p:spPr>
          <a:xfrm>
            <a:off x="1676401" y="2701636"/>
            <a:ext cx="8797636" cy="2715491"/>
          </a:xfrm>
        </p:spPr>
        <p:txBody>
          <a:bodyPr>
            <a:noAutofit/>
          </a:bodyPr>
          <a:lstStyle/>
          <a:p>
            <a:pPr marL="0" indent="0" algn="just">
              <a:spcBef>
                <a:spcPts val="0"/>
              </a:spcBef>
              <a:spcAft>
                <a:spcPts val="0"/>
              </a:spcAft>
              <a:buNone/>
            </a:pPr>
            <a:r>
              <a:rPr lang="en-US" sz="2800" dirty="0"/>
              <a:t>Thermal conductivity is the rate of heat transfer in degree along the body of a textile fiber by conduction.  Higher the thermal conductivity indicates the fiber more conductive</a:t>
            </a:r>
            <a:r>
              <a:rPr lang="en-US" sz="2800" dirty="0" smtClean="0"/>
              <a:t>.</a:t>
            </a:r>
          </a:p>
          <a:p>
            <a:pPr marL="0" indent="0" algn="just">
              <a:spcBef>
                <a:spcPts val="0"/>
              </a:spcBef>
              <a:spcAft>
                <a:spcPts val="0"/>
              </a:spcAft>
              <a:buNone/>
            </a:pPr>
            <a:endParaRPr lang="en-US" sz="1000" dirty="0"/>
          </a:p>
          <a:p>
            <a:pPr marL="0" indent="0" algn="just">
              <a:spcBef>
                <a:spcPts val="0"/>
              </a:spcBef>
              <a:spcAft>
                <a:spcPts val="0"/>
              </a:spcAft>
              <a:buNone/>
            </a:pPr>
            <a:r>
              <a:rPr lang="en-US" sz="2800" dirty="0"/>
              <a:t>Thermal conductivity is measure by co-efficient of thermal conductivity</a:t>
            </a:r>
            <a:r>
              <a:rPr lang="en-US" sz="2800" dirty="0" smtClean="0"/>
              <a:t>.</a:t>
            </a:r>
            <a:endParaRPr lang="en-US" sz="2800" dirty="0"/>
          </a:p>
        </p:txBody>
      </p:sp>
    </p:spTree>
    <p:extLst>
      <p:ext uri="{BB962C8B-B14F-4D97-AF65-F5344CB8AC3E}">
        <p14:creationId xmlns:p14="http://schemas.microsoft.com/office/powerpoint/2010/main" val="557153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Heat of wetting</a:t>
            </a:r>
            <a:endParaRPr lang="en-US" dirty="0"/>
          </a:p>
        </p:txBody>
      </p:sp>
      <p:sp>
        <p:nvSpPr>
          <p:cNvPr id="3" name="Content Placeholder 2"/>
          <p:cNvSpPr>
            <a:spLocks noGrp="1"/>
          </p:cNvSpPr>
          <p:nvPr>
            <p:ph idx="1"/>
          </p:nvPr>
        </p:nvSpPr>
        <p:spPr>
          <a:xfrm>
            <a:off x="955964" y="2660072"/>
            <a:ext cx="9940633" cy="3491345"/>
          </a:xfrm>
        </p:spPr>
        <p:txBody>
          <a:bodyPr>
            <a:noAutofit/>
          </a:bodyPr>
          <a:lstStyle/>
          <a:p>
            <a:pPr algn="just"/>
            <a:r>
              <a:rPr lang="en-US" sz="2800" dirty="0"/>
              <a:t>When a textile fiber absorb moisture or water it gives of some amount of heat which is called heat of wetting or heat of absorption. Heat of absorption resulting from changes in moisture regain rather than the thermal conductivity</a:t>
            </a:r>
            <a:r>
              <a:rPr lang="en-US" sz="2800" dirty="0" smtClean="0"/>
              <a:t>.</a:t>
            </a:r>
            <a:endParaRPr lang="en-US" sz="2800" dirty="0"/>
          </a:p>
          <a:p>
            <a:pPr algn="just"/>
            <a:r>
              <a:rPr lang="en-US" sz="2800" dirty="0"/>
              <a:t>If 1gm of dried textile fiber is completely wetted then heat in calorie/gm is involved which is known as heat of wetting for that fiber</a:t>
            </a:r>
            <a:r>
              <a:rPr lang="en-US" sz="2800" dirty="0" smtClean="0"/>
              <a:t>.</a:t>
            </a:r>
            <a:endParaRPr lang="en-US" sz="2800" dirty="0"/>
          </a:p>
        </p:txBody>
      </p:sp>
    </p:spTree>
    <p:extLst>
      <p:ext uri="{BB962C8B-B14F-4D97-AF65-F5344CB8AC3E}">
        <p14:creationId xmlns:p14="http://schemas.microsoft.com/office/powerpoint/2010/main" val="339241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Glass transition temperature(</a:t>
            </a:r>
            <a:r>
              <a:rPr lang="en-US" b="1" dirty="0" err="1"/>
              <a:t>Tg</a:t>
            </a:r>
            <a:r>
              <a:rPr lang="en-US" b="1" dirty="0"/>
              <a:t>)</a:t>
            </a:r>
            <a:endParaRPr lang="en-US" dirty="0"/>
          </a:p>
        </p:txBody>
      </p:sp>
      <p:sp>
        <p:nvSpPr>
          <p:cNvPr id="3" name="Content Placeholder 2"/>
          <p:cNvSpPr>
            <a:spLocks noGrp="1"/>
          </p:cNvSpPr>
          <p:nvPr>
            <p:ph idx="1"/>
          </p:nvPr>
        </p:nvSpPr>
        <p:spPr>
          <a:xfrm>
            <a:off x="1773382" y="2937163"/>
            <a:ext cx="8853054" cy="2701637"/>
          </a:xfrm>
        </p:spPr>
        <p:txBody>
          <a:bodyPr>
            <a:noAutofit/>
          </a:bodyPr>
          <a:lstStyle/>
          <a:p>
            <a:pPr algn="just">
              <a:spcBef>
                <a:spcPts val="0"/>
              </a:spcBef>
              <a:spcAft>
                <a:spcPts val="0"/>
              </a:spcAft>
            </a:pPr>
            <a:r>
              <a:rPr lang="en-US" sz="2800" dirty="0"/>
              <a:t>The temperature up to which a fiber behaves hard as like glass and after which it behaves soft as like rubber is called Glass transition temperature and it is denoted by </a:t>
            </a:r>
            <a:r>
              <a:rPr lang="en-US" sz="2800" dirty="0" err="1"/>
              <a:t>Tg</a:t>
            </a:r>
            <a:r>
              <a:rPr lang="en-US" sz="2800" dirty="0" smtClean="0"/>
              <a:t>.</a:t>
            </a:r>
          </a:p>
          <a:p>
            <a:pPr marL="0" indent="0" algn="just">
              <a:spcBef>
                <a:spcPts val="0"/>
              </a:spcBef>
              <a:spcAft>
                <a:spcPts val="0"/>
              </a:spcAft>
              <a:buNone/>
            </a:pPr>
            <a:endParaRPr lang="en-US" sz="1200" dirty="0"/>
          </a:p>
          <a:p>
            <a:pPr marL="0" indent="0" algn="just">
              <a:spcBef>
                <a:spcPts val="0"/>
              </a:spcBef>
              <a:spcAft>
                <a:spcPts val="0"/>
              </a:spcAft>
              <a:buNone/>
            </a:pPr>
            <a:r>
              <a:rPr lang="en-US" sz="2800" dirty="0" smtClean="0"/>
              <a:t>The </a:t>
            </a:r>
            <a:r>
              <a:rPr lang="en-US" sz="2800" dirty="0"/>
              <a:t>range of </a:t>
            </a:r>
            <a:r>
              <a:rPr lang="en-US" sz="2800" dirty="0" err="1"/>
              <a:t>Tg</a:t>
            </a:r>
            <a:r>
              <a:rPr lang="en-US" sz="2800" dirty="0"/>
              <a:t> is lies between -100˚C to 300˚</a:t>
            </a:r>
            <a:r>
              <a:rPr lang="en-US" sz="2800" dirty="0" smtClean="0"/>
              <a:t>C</a:t>
            </a:r>
            <a:endParaRPr lang="en-US" sz="2800" dirty="0"/>
          </a:p>
        </p:txBody>
      </p:sp>
    </p:spTree>
    <p:extLst>
      <p:ext uri="{BB962C8B-B14F-4D97-AF65-F5344CB8AC3E}">
        <p14:creationId xmlns:p14="http://schemas.microsoft.com/office/powerpoint/2010/main" val="324211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Melting temperature</a:t>
            </a:r>
            <a:endParaRPr lang="en-US" dirty="0"/>
          </a:p>
        </p:txBody>
      </p:sp>
      <p:sp>
        <p:nvSpPr>
          <p:cNvPr id="3" name="Content Placeholder 2"/>
          <p:cNvSpPr>
            <a:spLocks noGrp="1"/>
          </p:cNvSpPr>
          <p:nvPr>
            <p:ph idx="1"/>
          </p:nvPr>
        </p:nvSpPr>
        <p:spPr/>
        <p:txBody>
          <a:bodyPr>
            <a:normAutofit/>
          </a:bodyPr>
          <a:lstStyle/>
          <a:p>
            <a:pPr algn="just"/>
            <a:r>
              <a:rPr lang="en-US" sz="2800" dirty="0">
                <a:solidFill>
                  <a:schemeClr val="tx1"/>
                </a:solidFill>
              </a:rPr>
              <a:t>A temperature at which fiber melt completely is called melting temperature.</a:t>
            </a:r>
          </a:p>
          <a:p>
            <a:pPr algn="just"/>
            <a:r>
              <a:rPr lang="en-US" sz="2800" dirty="0">
                <a:solidFill>
                  <a:schemeClr val="tx1"/>
                </a:solidFill>
              </a:rPr>
              <a:t>At melting temperature fiber losses its identity and convert it into a viscous liquid.</a:t>
            </a:r>
          </a:p>
          <a:p>
            <a:pPr algn="just"/>
            <a:r>
              <a:rPr lang="en-US" sz="2800" dirty="0">
                <a:solidFill>
                  <a:schemeClr val="tx1"/>
                </a:solidFill>
              </a:rPr>
              <a:t>At melting temperature fiber also loses its strength and some molecular weight.</a:t>
            </a:r>
          </a:p>
        </p:txBody>
      </p:sp>
    </p:spTree>
    <p:extLst>
      <p:ext uri="{BB962C8B-B14F-4D97-AF65-F5344CB8AC3E}">
        <p14:creationId xmlns:p14="http://schemas.microsoft.com/office/powerpoint/2010/main" val="280252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Thermal expansion</a:t>
            </a:r>
            <a:endParaRPr lang="en-US" dirty="0"/>
          </a:p>
        </p:txBody>
      </p:sp>
      <p:sp>
        <p:nvSpPr>
          <p:cNvPr id="3" name="Content Placeholder 2"/>
          <p:cNvSpPr>
            <a:spLocks noGrp="1"/>
          </p:cNvSpPr>
          <p:nvPr>
            <p:ph idx="1"/>
          </p:nvPr>
        </p:nvSpPr>
        <p:spPr>
          <a:xfrm>
            <a:off x="1773381" y="2598495"/>
            <a:ext cx="8922328" cy="3566778"/>
          </a:xfrm>
        </p:spPr>
        <p:txBody>
          <a:bodyPr>
            <a:noAutofit/>
          </a:bodyPr>
          <a:lstStyle/>
          <a:p>
            <a:pPr algn="just">
              <a:spcBef>
                <a:spcPts val="0"/>
              </a:spcBef>
              <a:spcAft>
                <a:spcPts val="0"/>
              </a:spcAft>
            </a:pPr>
            <a:r>
              <a:rPr lang="en-US" sz="2800" dirty="0">
                <a:solidFill>
                  <a:schemeClr val="tx1"/>
                </a:solidFill>
              </a:rPr>
              <a:t>Thermal expansion can be measured by co-efficient of thermal expansion and which is defined as the fractional increase in length of a specimen to rise in temperature by 1˚C.</a:t>
            </a:r>
          </a:p>
          <a:p>
            <a:pPr marL="0" indent="0" algn="just">
              <a:spcBef>
                <a:spcPts val="0"/>
              </a:spcBef>
              <a:spcAft>
                <a:spcPts val="0"/>
              </a:spcAft>
              <a:buNone/>
            </a:pPr>
            <a:endParaRPr lang="en-US" sz="600" dirty="0" smtClean="0">
              <a:solidFill>
                <a:schemeClr val="tx1"/>
              </a:solidFill>
            </a:endParaRPr>
          </a:p>
          <a:p>
            <a:pPr marL="0" indent="0" algn="just">
              <a:spcBef>
                <a:spcPts val="0"/>
              </a:spcBef>
              <a:spcAft>
                <a:spcPts val="0"/>
              </a:spcAft>
              <a:buNone/>
            </a:pPr>
            <a:r>
              <a:rPr lang="en-US" sz="2800" dirty="0" smtClean="0">
                <a:solidFill>
                  <a:schemeClr val="tx1"/>
                </a:solidFill>
              </a:rPr>
              <a:t>Co-efficient </a:t>
            </a:r>
            <a:r>
              <a:rPr lang="en-US" sz="2800" dirty="0">
                <a:solidFill>
                  <a:schemeClr val="tx1"/>
                </a:solidFill>
              </a:rPr>
              <a:t>of thermal expansion:</a:t>
            </a:r>
          </a:p>
          <a:p>
            <a:pPr marL="0" indent="0" algn="just">
              <a:spcBef>
                <a:spcPts val="0"/>
              </a:spcBef>
              <a:spcAft>
                <a:spcPts val="0"/>
              </a:spcAft>
              <a:buNone/>
            </a:pPr>
            <a:r>
              <a:rPr lang="en-US" sz="2800" dirty="0">
                <a:solidFill>
                  <a:schemeClr val="tx1"/>
                </a:solidFill>
              </a:rPr>
              <a:t>                  ═ Length increased / initial length of specimen</a:t>
            </a:r>
          </a:p>
          <a:p>
            <a:pPr marL="0" indent="0" algn="just">
              <a:spcBef>
                <a:spcPts val="0"/>
              </a:spcBef>
              <a:spcAft>
                <a:spcPts val="0"/>
              </a:spcAft>
              <a:buNone/>
            </a:pPr>
            <a:r>
              <a:rPr lang="en-US" sz="2800" dirty="0">
                <a:solidFill>
                  <a:schemeClr val="tx1"/>
                </a:solidFill>
              </a:rPr>
              <a:t>                  ═ ∆L / L</a:t>
            </a:r>
          </a:p>
          <a:p>
            <a:pPr marL="0" indent="0" algn="just">
              <a:spcBef>
                <a:spcPts val="0"/>
              </a:spcBef>
              <a:spcAft>
                <a:spcPts val="0"/>
              </a:spcAft>
              <a:buNone/>
            </a:pPr>
            <a:r>
              <a:rPr lang="en-US" sz="2800" dirty="0" smtClean="0">
                <a:solidFill>
                  <a:schemeClr val="tx1"/>
                </a:solidFill>
              </a:rPr>
              <a:t>                  </a:t>
            </a:r>
            <a:r>
              <a:rPr lang="en-US" sz="2800" dirty="0">
                <a:solidFill>
                  <a:schemeClr val="tx1"/>
                </a:solidFill>
              </a:rPr>
              <a:t>═ L2-L1 / </a:t>
            </a:r>
            <a:r>
              <a:rPr lang="en-US" sz="2800" dirty="0" smtClean="0">
                <a:solidFill>
                  <a:schemeClr val="tx1"/>
                </a:solidFill>
              </a:rPr>
              <a:t>L1 </a:t>
            </a:r>
            <a:endParaRPr lang="en-US" sz="2800" dirty="0">
              <a:solidFill>
                <a:schemeClr val="tx1"/>
              </a:solidFill>
            </a:endParaRPr>
          </a:p>
        </p:txBody>
      </p:sp>
    </p:spTree>
    <p:extLst>
      <p:ext uri="{BB962C8B-B14F-4D97-AF65-F5344CB8AC3E}">
        <p14:creationId xmlns:p14="http://schemas.microsoft.com/office/powerpoint/2010/main" val="294531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Heat setting</a:t>
            </a:r>
            <a:endParaRPr lang="en-US" dirty="0"/>
          </a:p>
        </p:txBody>
      </p:sp>
      <p:sp>
        <p:nvSpPr>
          <p:cNvPr id="3" name="Content Placeholder 2"/>
          <p:cNvSpPr>
            <a:spLocks noGrp="1"/>
          </p:cNvSpPr>
          <p:nvPr>
            <p:ph idx="1"/>
          </p:nvPr>
        </p:nvSpPr>
        <p:spPr>
          <a:xfrm>
            <a:off x="858982" y="2410691"/>
            <a:ext cx="10626436" cy="3823854"/>
          </a:xfrm>
        </p:spPr>
        <p:txBody>
          <a:bodyPr>
            <a:noAutofit/>
          </a:bodyPr>
          <a:lstStyle/>
          <a:p>
            <a:pPr marL="0" lvl="0" indent="0" algn="just">
              <a:spcBef>
                <a:spcPts val="0"/>
              </a:spcBef>
              <a:spcAft>
                <a:spcPts val="0"/>
              </a:spcAft>
              <a:buNone/>
            </a:pPr>
            <a:r>
              <a:rPr lang="en-US" dirty="0"/>
              <a:t>Heat setting is the process of stabilizing the form of fibers, yarns, fabric or garment by means of successive heating or cooling in dry and wet condition</a:t>
            </a:r>
            <a:r>
              <a:rPr lang="en-US" dirty="0" smtClean="0"/>
              <a:t>.</a:t>
            </a:r>
          </a:p>
          <a:p>
            <a:pPr marL="0" lvl="0" indent="0" algn="just">
              <a:spcBef>
                <a:spcPts val="0"/>
              </a:spcBef>
              <a:spcAft>
                <a:spcPts val="0"/>
              </a:spcAft>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4270046760"/>
              </p:ext>
            </p:extLst>
          </p:nvPr>
        </p:nvGraphicFramePr>
        <p:xfrm>
          <a:off x="1295401" y="3255817"/>
          <a:ext cx="9601197" cy="2832558"/>
        </p:xfrm>
        <a:graphic>
          <a:graphicData uri="http://schemas.openxmlformats.org/drawingml/2006/table">
            <a:tbl>
              <a:tblPr firstRow="1" firstCol="1" lastRow="1" lastCol="1" bandRow="1" bandCol="1">
                <a:tableStyleId>{5C22544A-7EE6-4342-B048-85BDC9FD1C3A}</a:tableStyleId>
              </a:tblPr>
              <a:tblGrid>
                <a:gridCol w="3200399">
                  <a:extLst>
                    <a:ext uri="{9D8B030D-6E8A-4147-A177-3AD203B41FA5}">
                      <a16:colId xmlns:a16="http://schemas.microsoft.com/office/drawing/2014/main" val="3608996125"/>
                    </a:ext>
                  </a:extLst>
                </a:gridCol>
                <a:gridCol w="3200399">
                  <a:extLst>
                    <a:ext uri="{9D8B030D-6E8A-4147-A177-3AD203B41FA5}">
                      <a16:colId xmlns:a16="http://schemas.microsoft.com/office/drawing/2014/main" val="1905962867"/>
                    </a:ext>
                  </a:extLst>
                </a:gridCol>
                <a:gridCol w="3200399">
                  <a:extLst>
                    <a:ext uri="{9D8B030D-6E8A-4147-A177-3AD203B41FA5}">
                      <a16:colId xmlns:a16="http://schemas.microsoft.com/office/drawing/2014/main" val="3935525385"/>
                    </a:ext>
                  </a:extLst>
                </a:gridCol>
              </a:tblGrid>
              <a:tr h="356754">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Fiber</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 Tg(˚C)</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Tm(˚C)</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231346773"/>
                  </a:ext>
                </a:extLst>
              </a:tr>
              <a:tr h="356754">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Polyester</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64</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269</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899900005"/>
                  </a:ext>
                </a:extLst>
              </a:tr>
              <a:tr h="356754">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PVC</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81</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310</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598848474"/>
                  </a:ext>
                </a:extLst>
              </a:tr>
              <a:tr h="356754">
                <a:tc>
                  <a:txBody>
                    <a:bodyPr/>
                    <a:lstStyle/>
                    <a:p>
                      <a:pPr marL="0" marR="0" lvl="1" algn="ctr">
                        <a:lnSpc>
                          <a:spcPct val="100000"/>
                        </a:lnSpc>
                        <a:spcBef>
                          <a:spcPts val="0"/>
                        </a:spcBef>
                        <a:spcAft>
                          <a:spcPts val="0"/>
                        </a:spcAft>
                        <a:tabLst>
                          <a:tab pos="1647825" algn="l"/>
                        </a:tabLst>
                      </a:pPr>
                      <a:r>
                        <a:rPr lang="en-US" sz="2200">
                          <a:solidFill>
                            <a:schemeClr val="tx1"/>
                          </a:solidFill>
                          <a:effectLst/>
                        </a:rPr>
                        <a:t>PAN</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97</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314</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46509314"/>
                  </a:ext>
                </a:extLst>
              </a:tr>
              <a:tr h="356754">
                <a:tc>
                  <a:txBody>
                    <a:bodyPr/>
                    <a:lstStyle/>
                    <a:p>
                      <a:pPr marL="0" marR="0" lvl="1" algn="ctr">
                        <a:lnSpc>
                          <a:spcPct val="100000"/>
                        </a:lnSpc>
                        <a:spcBef>
                          <a:spcPts val="0"/>
                        </a:spcBef>
                        <a:spcAft>
                          <a:spcPts val="0"/>
                        </a:spcAft>
                        <a:tabLst>
                          <a:tab pos="1647825" algn="l"/>
                        </a:tabLst>
                      </a:pPr>
                      <a:r>
                        <a:rPr lang="en-US" sz="2200">
                          <a:solidFill>
                            <a:schemeClr val="tx1"/>
                          </a:solidFill>
                          <a:effectLst/>
                        </a:rPr>
                        <a:t>Rubber</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36</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924860910"/>
                  </a:ext>
                </a:extLst>
              </a:tr>
              <a:tr h="356754">
                <a:tc>
                  <a:txBody>
                    <a:bodyPr/>
                    <a:lstStyle/>
                    <a:p>
                      <a:pPr marL="0" marR="0" lvl="1" algn="ctr">
                        <a:lnSpc>
                          <a:spcPct val="100000"/>
                        </a:lnSpc>
                        <a:spcBef>
                          <a:spcPts val="0"/>
                        </a:spcBef>
                        <a:spcAft>
                          <a:spcPts val="0"/>
                        </a:spcAft>
                        <a:tabLst>
                          <a:tab pos="1647825" algn="l"/>
                        </a:tabLst>
                      </a:pPr>
                      <a:r>
                        <a:rPr lang="en-US" sz="2200">
                          <a:solidFill>
                            <a:schemeClr val="tx1"/>
                          </a:solidFill>
                          <a:effectLst/>
                        </a:rPr>
                        <a:t>Tri-acetate</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73</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306</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651235739"/>
                  </a:ext>
                </a:extLst>
              </a:tr>
              <a:tr h="0">
                <a:tc>
                  <a:txBody>
                    <a:bodyPr/>
                    <a:lstStyle/>
                    <a:p>
                      <a:pPr marL="0" marR="0" lvl="1" algn="ctr">
                        <a:lnSpc>
                          <a:spcPct val="100000"/>
                        </a:lnSpc>
                        <a:spcBef>
                          <a:spcPts val="0"/>
                        </a:spcBef>
                        <a:spcAft>
                          <a:spcPts val="0"/>
                        </a:spcAft>
                        <a:tabLst>
                          <a:tab pos="1647825" algn="l"/>
                        </a:tabLst>
                      </a:pPr>
                      <a:r>
                        <a:rPr lang="en-US" sz="2200">
                          <a:solidFill>
                            <a:schemeClr val="tx1"/>
                          </a:solidFill>
                          <a:effectLst/>
                        </a:rPr>
                        <a:t>Nylon-6</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50</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250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191534678"/>
                  </a:ext>
                </a:extLst>
              </a:tr>
              <a:tr h="356754">
                <a:tc>
                  <a:txBody>
                    <a:bodyPr/>
                    <a:lstStyle/>
                    <a:p>
                      <a:pPr marL="0" marR="0" lvl="1" algn="ctr">
                        <a:lnSpc>
                          <a:spcPct val="100000"/>
                        </a:lnSpc>
                        <a:spcBef>
                          <a:spcPts val="0"/>
                        </a:spcBef>
                        <a:spcAft>
                          <a:spcPts val="0"/>
                        </a:spcAft>
                        <a:tabLst>
                          <a:tab pos="1647825" algn="l"/>
                        </a:tabLst>
                      </a:pPr>
                      <a:r>
                        <a:rPr lang="en-US" sz="2200">
                          <a:solidFill>
                            <a:schemeClr val="tx1"/>
                          </a:solidFill>
                          <a:effectLst/>
                        </a:rPr>
                        <a:t>Nylon 6:6</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a:solidFill>
                            <a:schemeClr val="tx1"/>
                          </a:solidFill>
                          <a:effectLst/>
                        </a:rPr>
                        <a:t>50</a:t>
                      </a:r>
                      <a:endParaRPr lang="en-US"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lvl="1" algn="ctr">
                        <a:lnSpc>
                          <a:spcPct val="100000"/>
                        </a:lnSpc>
                        <a:spcBef>
                          <a:spcPts val="0"/>
                        </a:spcBef>
                        <a:spcAft>
                          <a:spcPts val="0"/>
                        </a:spcAft>
                        <a:tabLst>
                          <a:tab pos="1647825" algn="l"/>
                        </a:tabLst>
                      </a:pPr>
                      <a:r>
                        <a:rPr lang="en-US" sz="2200" dirty="0">
                          <a:solidFill>
                            <a:schemeClr val="tx1"/>
                          </a:solidFill>
                          <a:effectLst/>
                        </a:rPr>
                        <a:t>270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4283261849"/>
                  </a:ext>
                </a:extLst>
              </a:tr>
            </a:tbl>
          </a:graphicData>
        </a:graphic>
      </p:graphicFrame>
    </p:spTree>
    <p:extLst>
      <p:ext uri="{BB962C8B-B14F-4D97-AF65-F5344CB8AC3E}">
        <p14:creationId xmlns:p14="http://schemas.microsoft.com/office/powerpoint/2010/main" val="208687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165" y="2155151"/>
            <a:ext cx="9601196" cy="3318936"/>
          </a:xfrm>
        </p:spPr>
        <p:txBody>
          <a:bodyPr/>
          <a:lstStyle/>
          <a:p>
            <a:pPr marL="0" indent="0" algn="ctr">
              <a:buNone/>
            </a:pPr>
            <a:endParaRPr lang="en-US" b="1" dirty="0" smtClean="0">
              <a:solidFill>
                <a:schemeClr val="accent4"/>
              </a:solidFill>
            </a:endParaRPr>
          </a:p>
          <a:p>
            <a:pPr marL="0" indent="0" algn="ctr">
              <a:buNone/>
            </a:pPr>
            <a:endParaRPr lang="en-US" b="1" dirty="0">
              <a:solidFill>
                <a:schemeClr val="accent4"/>
              </a:solidFill>
            </a:endParaRPr>
          </a:p>
          <a:p>
            <a:pPr marL="0" indent="0" algn="ctr">
              <a:buNone/>
            </a:pPr>
            <a:r>
              <a:rPr lang="en-US" sz="4600" b="1" dirty="0" smtClean="0">
                <a:solidFill>
                  <a:schemeClr val="accent4"/>
                </a:solidFill>
              </a:rPr>
              <a:t>Thank You All</a:t>
            </a:r>
            <a:endParaRPr lang="en-US" sz="4600" b="1" dirty="0">
              <a:solidFill>
                <a:schemeClr val="accent4"/>
              </a:solidFill>
            </a:endParaRPr>
          </a:p>
        </p:txBody>
      </p:sp>
    </p:spTree>
    <p:extLst>
      <p:ext uri="{BB962C8B-B14F-4D97-AF65-F5344CB8AC3E}">
        <p14:creationId xmlns:p14="http://schemas.microsoft.com/office/powerpoint/2010/main" val="1886945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376</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Times New Roman</vt:lpstr>
      <vt:lpstr>Organic</vt:lpstr>
      <vt:lpstr>Thermal Property</vt:lpstr>
      <vt:lpstr>Thermal property</vt:lpstr>
      <vt:lpstr>Thermal conductivity</vt:lpstr>
      <vt:lpstr>Heat of wetting</vt:lpstr>
      <vt:lpstr>Glass transition temperature(Tg)</vt:lpstr>
      <vt:lpstr>Melting temperature</vt:lpstr>
      <vt:lpstr>Thermal expansion</vt:lpstr>
      <vt:lpstr>Heat setting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Tanvir Ahmed Chowdhury</dc:creator>
  <cp:lastModifiedBy>Tanvir Ahmed Chowdhury</cp:lastModifiedBy>
  <cp:revision>125</cp:revision>
  <dcterms:created xsi:type="dcterms:W3CDTF">2020-12-28T05:15:28Z</dcterms:created>
  <dcterms:modified xsi:type="dcterms:W3CDTF">2020-12-28T09:42:03Z</dcterms:modified>
</cp:coreProperties>
</file>