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Limelight"/>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JEP2chsm7PjxqkrWCE64hM8UL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E7B86C1-F5AF-41D4-968E-9A1CB8A0DDCC}">
  <a:tblStyle styleId="{9E7B86C1-F5AF-41D4-968E-9A1CB8A0DDCC}"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A2FC8E47-F79C-4024-B8D3-F3DB3B725AE5}" styleName="Table_1">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accent1"/>
              </a:solidFill>
              <a:prstDash val="solid"/>
              <a:round/>
              <a:headEnd len="sm" w="sm" type="none"/>
              <a:tailEnd len="sm" w="sm" type="none"/>
            </a:ln>
          </a:top>
          <a:bottom>
            <a:ln cap="flat" cmpd="sng" w="12700">
              <a:solidFill>
                <a:schemeClr val="accen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fill>
          <a:solidFill>
            <a:schemeClr val="accent1">
              <a:alpha val="20000"/>
            </a:schemeClr>
          </a:solidFill>
        </a:fill>
      </a:tcStyle>
    </a:band1H>
    <a:band2H>
      <a:tcTxStyle/>
    </a:band2H>
    <a:band1V>
      <a:tcTxStyle/>
      <a:tcStyle>
        <a:fill>
          <a:solidFill>
            <a:schemeClr val="accent1">
              <a:alpha val="20000"/>
            </a:schemeClr>
          </a:solidFill>
        </a:fill>
      </a:tcStyle>
    </a:band1V>
    <a:band2V>
      <a:tcTxStyle/>
    </a:band2V>
    <a:lastCol>
      <a:tcTxStyle b="on" i="off"/>
    </a:lastCol>
    <a:firstCol>
      <a:tcTxStyle b="on" i="off"/>
    </a:firstCol>
    <a:lastRow>
      <a:tcTxStyle b="on" i="off"/>
      <a:tcStyle>
        <a:tcBdr>
          <a:top>
            <a:ln cap="flat" cmpd="sng" w="12700">
              <a:solidFill>
                <a:schemeClr val="accent1"/>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12700">
              <a:solidFill>
                <a:schemeClr val="accent1"/>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imelight-regular.fntdata"/><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title"/>
          </p:nvPr>
        </p:nvSpPr>
        <p:spPr>
          <a:xfrm>
            <a:off x="838200" y="365125"/>
            <a:ext cx="10515600" cy="26628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lang="en-US" sz="4000">
                <a:latin typeface="Calibri"/>
                <a:ea typeface="Calibri"/>
                <a:cs typeface="Calibri"/>
                <a:sym typeface="Calibri"/>
              </a:rPr>
              <a:t>Daffodil International University </a:t>
            </a:r>
            <a:br>
              <a:rPr b="1" lang="en-US" sz="4000">
                <a:latin typeface="Calibri"/>
                <a:ea typeface="Calibri"/>
                <a:cs typeface="Calibri"/>
                <a:sym typeface="Calibri"/>
              </a:rPr>
            </a:br>
            <a:r>
              <a:rPr b="1" lang="en-US" sz="4000">
                <a:latin typeface="Calibri"/>
                <a:ea typeface="Calibri"/>
                <a:cs typeface="Calibri"/>
                <a:sym typeface="Calibri"/>
              </a:rPr>
              <a:t>Dept. of CSE </a:t>
            </a:r>
            <a:br>
              <a:rPr b="1" lang="en-US" sz="4000">
                <a:latin typeface="Calibri"/>
                <a:ea typeface="Calibri"/>
                <a:cs typeface="Calibri"/>
                <a:sym typeface="Calibri"/>
              </a:rPr>
            </a:br>
            <a:r>
              <a:rPr b="1" lang="en-US" sz="4000">
                <a:latin typeface="Calibri"/>
                <a:ea typeface="Calibri"/>
                <a:cs typeface="Calibri"/>
                <a:sym typeface="Calibri"/>
              </a:rPr>
              <a:t>Information Security</a:t>
            </a:r>
            <a:endParaRPr/>
          </a:p>
        </p:txBody>
      </p:sp>
      <p:sp>
        <p:nvSpPr>
          <p:cNvPr id="85" name="Google Shape;85;p1"/>
          <p:cNvSpPr txBox="1"/>
          <p:nvPr>
            <p:ph idx="1" type="body"/>
          </p:nvPr>
        </p:nvSpPr>
        <p:spPr>
          <a:xfrm>
            <a:off x="838200" y="3028014"/>
            <a:ext cx="10515600" cy="3829986"/>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rgbClr val="C00000"/>
              </a:buClr>
              <a:buSzPts val="3000"/>
              <a:buNone/>
            </a:pPr>
            <a:r>
              <a:rPr b="1" lang="en-US" sz="3000">
                <a:solidFill>
                  <a:srgbClr val="C00000"/>
                </a:solidFill>
              </a:rPr>
              <a:t>Chapter 3</a:t>
            </a:r>
            <a:endParaRPr/>
          </a:p>
          <a:p>
            <a:pPr indent="0" lvl="0" marL="0" rtl="0" algn="ctr">
              <a:lnSpc>
                <a:spcPct val="90000"/>
              </a:lnSpc>
              <a:spcBef>
                <a:spcPts val="1000"/>
              </a:spcBef>
              <a:spcAft>
                <a:spcPts val="0"/>
              </a:spcAft>
              <a:buClr>
                <a:srgbClr val="C00000"/>
              </a:buClr>
              <a:buSzPts val="3000"/>
              <a:buNone/>
            </a:pPr>
            <a:r>
              <a:rPr b="1" lang="en-US" sz="3000">
                <a:solidFill>
                  <a:srgbClr val="C00000"/>
                </a:solidFill>
              </a:rPr>
              <a:t>Security Risk Management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72915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Information Assurance</a:t>
            </a:r>
            <a:endParaRPr/>
          </a:p>
        </p:txBody>
      </p:sp>
      <p:sp>
        <p:nvSpPr>
          <p:cNvPr id="91" name="Google Shape;91;p2"/>
          <p:cNvSpPr txBox="1"/>
          <p:nvPr>
            <p:ph idx="1" type="body"/>
          </p:nvPr>
        </p:nvSpPr>
        <p:spPr>
          <a:xfrm>
            <a:off x="838200" y="947058"/>
            <a:ext cx="10515600" cy="522990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C0C0C"/>
              </a:buClr>
              <a:buSzPts val="2400"/>
              <a:buNone/>
            </a:pPr>
            <a:r>
              <a:rPr b="0" i="0" lang="en-US" sz="2400">
                <a:solidFill>
                  <a:srgbClr val="0C0C0C"/>
                </a:solidFill>
              </a:rPr>
              <a:t>Information assurance is the practice of assuring information and managing risks related to the use, processing, storage, and transmission of information.</a:t>
            </a:r>
            <a:endParaRPr/>
          </a:p>
          <a:p>
            <a:pPr indent="0" lvl="0" marL="0" rtl="0" algn="l">
              <a:lnSpc>
                <a:spcPct val="90000"/>
              </a:lnSpc>
              <a:spcBef>
                <a:spcPts val="1000"/>
              </a:spcBef>
              <a:spcAft>
                <a:spcPts val="0"/>
              </a:spcAft>
              <a:buClr>
                <a:srgbClr val="0C0C0C"/>
              </a:buClr>
              <a:buSzPts val="2400"/>
              <a:buNone/>
            </a:pPr>
            <a:r>
              <a:rPr b="0" i="0" lang="en-US" sz="2400">
                <a:solidFill>
                  <a:srgbClr val="0C0C0C"/>
                </a:solidFill>
              </a:rPr>
              <a:t>Information assurance includes protection of the integrity, availability, authenticity, non-repudiation and confidentiality of user data.</a:t>
            </a:r>
            <a:endParaRPr sz="2400">
              <a:solidFill>
                <a:srgbClr val="0C0C0C"/>
              </a:solidFill>
            </a:endParaRPr>
          </a:p>
        </p:txBody>
      </p:sp>
      <p:pic>
        <p:nvPicPr>
          <p:cNvPr id="92" name="Google Shape;92;p2"/>
          <p:cNvPicPr preferRelativeResize="0"/>
          <p:nvPr/>
        </p:nvPicPr>
        <p:blipFill rotWithShape="1">
          <a:blip r:embed="rId3">
            <a:alphaModFix/>
          </a:blip>
          <a:srcRect b="0" l="0" r="0" t="0"/>
          <a:stretch/>
        </p:blipFill>
        <p:spPr>
          <a:xfrm>
            <a:off x="3747541" y="2789407"/>
            <a:ext cx="4736891" cy="33875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ph type="title"/>
          </p:nvPr>
        </p:nvSpPr>
        <p:spPr>
          <a:xfrm>
            <a:off x="304800" y="331449"/>
            <a:ext cx="10515600" cy="69917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What is Risk, Purpose and Risk Level </a:t>
            </a:r>
            <a:endParaRPr/>
          </a:p>
        </p:txBody>
      </p:sp>
      <p:sp>
        <p:nvSpPr>
          <p:cNvPr id="98" name="Google Shape;98;p3"/>
          <p:cNvSpPr txBox="1"/>
          <p:nvPr>
            <p:ph idx="1" type="body"/>
          </p:nvPr>
        </p:nvSpPr>
        <p:spPr>
          <a:xfrm>
            <a:off x="358140" y="937260"/>
            <a:ext cx="10515600" cy="617219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C0C0C"/>
              </a:buClr>
              <a:buSzPts val="2400"/>
              <a:buNone/>
            </a:pPr>
            <a:r>
              <a:rPr lang="en-US" sz="2400">
                <a:solidFill>
                  <a:srgbClr val="0C0C0C"/>
                </a:solidFill>
              </a:rPr>
              <a:t>R</a:t>
            </a:r>
            <a:r>
              <a:rPr b="0" i="0" lang="en-US" sz="2400">
                <a:solidFill>
                  <a:srgbClr val="0C0C0C"/>
                </a:solidFill>
              </a:rPr>
              <a:t>isk is </a:t>
            </a:r>
            <a:r>
              <a:rPr b="1" i="0" lang="en-US" sz="2400">
                <a:solidFill>
                  <a:srgbClr val="0C0C0C"/>
                </a:solidFill>
              </a:rPr>
              <a:t>the potential for loss, damage or </a:t>
            </a:r>
            <a:endParaRPr b="1" i="0" sz="2400">
              <a:solidFill>
                <a:srgbClr val="0C0C0C"/>
              </a:solidFill>
            </a:endParaRPr>
          </a:p>
          <a:p>
            <a:pPr indent="0" lvl="0" marL="0" rtl="0" algn="l">
              <a:lnSpc>
                <a:spcPct val="90000"/>
              </a:lnSpc>
              <a:spcBef>
                <a:spcPts val="1000"/>
              </a:spcBef>
              <a:spcAft>
                <a:spcPts val="0"/>
              </a:spcAft>
              <a:buClr>
                <a:srgbClr val="0C0C0C"/>
              </a:buClr>
              <a:buSzPts val="2400"/>
              <a:buNone/>
            </a:pPr>
            <a:r>
              <a:rPr b="1" i="0" lang="en-US" sz="2400">
                <a:solidFill>
                  <a:srgbClr val="0C0C0C"/>
                </a:solidFill>
              </a:rPr>
              <a:t>destruction of assets or data.</a:t>
            </a:r>
            <a:endParaRPr/>
          </a:p>
          <a:p>
            <a:pPr indent="0" lvl="0" marL="0" rtl="0" algn="l">
              <a:lnSpc>
                <a:spcPct val="90000"/>
              </a:lnSpc>
              <a:spcBef>
                <a:spcPts val="1000"/>
              </a:spcBef>
              <a:spcAft>
                <a:spcPts val="0"/>
              </a:spcAft>
              <a:buClr>
                <a:srgbClr val="0C0C0C"/>
              </a:buClr>
              <a:buSzPts val="2400"/>
              <a:buNone/>
            </a:pPr>
            <a:r>
              <a:rPr lang="en-US" sz="2400">
                <a:solidFill>
                  <a:srgbClr val="0C0C0C"/>
                </a:solidFill>
              </a:rPr>
              <a:t>It </a:t>
            </a:r>
            <a:r>
              <a:rPr b="0" i="0" lang="en-US" sz="2400">
                <a:solidFill>
                  <a:srgbClr val="0C0C0C"/>
                </a:solidFill>
              </a:rPr>
              <a:t>comprises the impacts to an organization and its </a:t>
            </a:r>
            <a:endParaRPr b="0" i="0" sz="2400">
              <a:solidFill>
                <a:srgbClr val="0C0C0C"/>
              </a:solidFill>
            </a:endParaRPr>
          </a:p>
          <a:p>
            <a:pPr indent="0" lvl="0" marL="0" rtl="0" algn="l">
              <a:lnSpc>
                <a:spcPct val="90000"/>
              </a:lnSpc>
              <a:spcBef>
                <a:spcPts val="1000"/>
              </a:spcBef>
              <a:spcAft>
                <a:spcPts val="0"/>
              </a:spcAft>
              <a:buClr>
                <a:srgbClr val="0C0C0C"/>
              </a:buClr>
              <a:buSzPts val="2400"/>
              <a:buNone/>
            </a:pPr>
            <a:r>
              <a:rPr b="0" i="0" lang="en-US" sz="2400">
                <a:solidFill>
                  <a:srgbClr val="0C0C0C"/>
                </a:solidFill>
              </a:rPr>
              <a:t>stakeholders that could occur due to the threats and vulnerabilities associated with </a:t>
            </a:r>
            <a:endParaRPr b="0" i="0" sz="2400">
              <a:solidFill>
                <a:srgbClr val="0C0C0C"/>
              </a:solidFill>
            </a:endParaRPr>
          </a:p>
          <a:p>
            <a:pPr indent="0" lvl="0" marL="0" rtl="0" algn="l">
              <a:lnSpc>
                <a:spcPct val="90000"/>
              </a:lnSpc>
              <a:spcBef>
                <a:spcPts val="1000"/>
              </a:spcBef>
              <a:spcAft>
                <a:spcPts val="0"/>
              </a:spcAft>
              <a:buClr>
                <a:srgbClr val="0C0C0C"/>
              </a:buClr>
              <a:buSzPts val="2400"/>
              <a:buNone/>
            </a:pPr>
            <a:r>
              <a:rPr b="0" i="0" lang="en-US" sz="2400">
                <a:solidFill>
                  <a:srgbClr val="0C0C0C"/>
                </a:solidFill>
              </a:rPr>
              <a:t>the operation and use of </a:t>
            </a:r>
            <a:r>
              <a:rPr lang="en-US" sz="2400">
                <a:solidFill>
                  <a:srgbClr val="0C0C0C"/>
                </a:solidFill>
              </a:rPr>
              <a:t>IS</a:t>
            </a:r>
            <a:r>
              <a:rPr b="0" i="0" lang="en-US" sz="2400">
                <a:solidFill>
                  <a:srgbClr val="0C0C0C"/>
                </a:solidFill>
              </a:rPr>
              <a:t> and the environments in </a:t>
            </a:r>
            <a:endParaRPr b="0" i="0" sz="2400">
              <a:solidFill>
                <a:srgbClr val="0C0C0C"/>
              </a:solidFill>
            </a:endParaRPr>
          </a:p>
          <a:p>
            <a:pPr indent="0" lvl="0" marL="0" rtl="0" algn="l">
              <a:lnSpc>
                <a:spcPct val="90000"/>
              </a:lnSpc>
              <a:spcBef>
                <a:spcPts val="1000"/>
              </a:spcBef>
              <a:spcAft>
                <a:spcPts val="0"/>
              </a:spcAft>
              <a:buClr>
                <a:srgbClr val="0C0C0C"/>
              </a:buClr>
              <a:buSzPts val="2400"/>
              <a:buNone/>
            </a:pPr>
            <a:r>
              <a:rPr b="0" i="0" lang="en-US" sz="2400">
                <a:solidFill>
                  <a:srgbClr val="0C0C0C"/>
                </a:solidFill>
              </a:rPr>
              <a:t>which those systems operate.</a:t>
            </a:r>
            <a:endParaRPr/>
          </a:p>
          <a:p>
            <a:pPr indent="0" lvl="0" marL="0" rtl="0" algn="l">
              <a:lnSpc>
                <a:spcPct val="90000"/>
              </a:lnSpc>
              <a:spcBef>
                <a:spcPts val="1000"/>
              </a:spcBef>
              <a:spcAft>
                <a:spcPts val="0"/>
              </a:spcAft>
              <a:buClr>
                <a:srgbClr val="C00000"/>
              </a:buClr>
              <a:buSzPts val="2400"/>
              <a:buNone/>
            </a:pPr>
            <a:r>
              <a:rPr b="1" lang="en-US" sz="2400">
                <a:solidFill>
                  <a:srgbClr val="C00000"/>
                </a:solidFill>
              </a:rPr>
              <a:t>Purpose of Risk Management: </a:t>
            </a:r>
            <a:endParaRPr/>
          </a:p>
          <a:p>
            <a:pPr indent="-228600" lvl="0" marL="228600" rtl="0" algn="l">
              <a:lnSpc>
                <a:spcPct val="90000"/>
              </a:lnSpc>
              <a:spcBef>
                <a:spcPts val="1000"/>
              </a:spcBef>
              <a:spcAft>
                <a:spcPts val="0"/>
              </a:spcAft>
              <a:buClr>
                <a:srgbClr val="0C0C0C"/>
              </a:buClr>
              <a:buSzPts val="2400"/>
              <a:buChar char="•"/>
            </a:pPr>
            <a:r>
              <a:rPr b="1" i="0" lang="en-US" sz="2400">
                <a:solidFill>
                  <a:srgbClr val="0C0C0C"/>
                </a:solidFill>
              </a:rPr>
              <a:t>to identify potential problems before they occur</a:t>
            </a:r>
            <a:endParaRPr/>
          </a:p>
          <a:p>
            <a:pPr indent="-228600" lvl="0" marL="228600" rtl="0" algn="l">
              <a:lnSpc>
                <a:spcPct val="90000"/>
              </a:lnSpc>
              <a:spcBef>
                <a:spcPts val="1000"/>
              </a:spcBef>
              <a:spcAft>
                <a:spcPts val="0"/>
              </a:spcAft>
              <a:buClr>
                <a:schemeClr val="dk1"/>
              </a:buClr>
              <a:buSzPts val="2400"/>
              <a:buChar char="•"/>
            </a:pPr>
            <a:r>
              <a:rPr b="1" lang="en-US" sz="2400"/>
              <a:t>to ensure the desired business outcomes are </a:t>
            </a:r>
            <a:endParaRPr b="1" sz="2400"/>
          </a:p>
          <a:p>
            <a:pPr indent="0" lvl="0" marL="0" rtl="0" algn="l">
              <a:lnSpc>
                <a:spcPct val="90000"/>
              </a:lnSpc>
              <a:spcBef>
                <a:spcPts val="1000"/>
              </a:spcBef>
              <a:spcAft>
                <a:spcPts val="0"/>
              </a:spcAft>
              <a:buClr>
                <a:schemeClr val="dk1"/>
              </a:buClr>
              <a:buSzPts val="2400"/>
              <a:buNone/>
            </a:pPr>
            <a:r>
              <a:rPr b="1" lang="en-US" sz="2400"/>
              <a:t>   achieved</a:t>
            </a:r>
            <a:endParaRPr b="0" i="0" sz="2400">
              <a:solidFill>
                <a:srgbClr val="0C0C0C"/>
              </a:solidFill>
            </a:endParaRPr>
          </a:p>
        </p:txBody>
      </p:sp>
      <p:pic>
        <p:nvPicPr>
          <p:cNvPr id="99" name="Google Shape;99;p3"/>
          <p:cNvPicPr preferRelativeResize="0"/>
          <p:nvPr/>
        </p:nvPicPr>
        <p:blipFill rotWithShape="1">
          <a:blip r:embed="rId3">
            <a:alphaModFix/>
          </a:blip>
          <a:srcRect b="0" l="0" r="0" t="0"/>
          <a:stretch/>
        </p:blipFill>
        <p:spPr>
          <a:xfrm>
            <a:off x="8254825" y="331450"/>
            <a:ext cx="3748274" cy="5036825"/>
          </a:xfrm>
          <a:prstGeom prst="rect">
            <a:avLst/>
          </a:prstGeom>
          <a:noFill/>
          <a:ln>
            <a:noFill/>
          </a:ln>
        </p:spPr>
      </p:pic>
      <p:sp>
        <p:nvSpPr>
          <p:cNvPr id="100" name="Google Shape;100;p3"/>
          <p:cNvSpPr txBox="1"/>
          <p:nvPr/>
        </p:nvSpPr>
        <p:spPr>
          <a:xfrm>
            <a:off x="7962900" y="5401945"/>
            <a:ext cx="368045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Fig: Risk Management Process</a:t>
            </a:r>
            <a:endParaRPr b="1"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723900" y="341201"/>
            <a:ext cx="10515600" cy="69917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What is Risk, Purpose and Risk Level </a:t>
            </a:r>
            <a:endParaRPr/>
          </a:p>
        </p:txBody>
      </p:sp>
      <p:sp>
        <p:nvSpPr>
          <p:cNvPr id="106" name="Google Shape;106;p4"/>
          <p:cNvSpPr txBox="1"/>
          <p:nvPr>
            <p:ph idx="1" type="body"/>
          </p:nvPr>
        </p:nvSpPr>
        <p:spPr>
          <a:xfrm>
            <a:off x="838200" y="853440"/>
            <a:ext cx="10515600" cy="56394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C00000"/>
              </a:buClr>
              <a:buSzPts val="2400"/>
              <a:buNone/>
            </a:pPr>
            <a:r>
              <a:rPr b="1" lang="en-US" sz="2400">
                <a:solidFill>
                  <a:srgbClr val="C00000"/>
                </a:solidFill>
                <a:latin typeface="Calibri"/>
                <a:ea typeface="Calibri"/>
                <a:cs typeface="Calibri"/>
                <a:sym typeface="Calibri"/>
              </a:rPr>
              <a:t>Risk Level: </a:t>
            </a:r>
            <a:r>
              <a:rPr lang="en-US" sz="2400">
                <a:solidFill>
                  <a:srgbClr val="0C0C0C"/>
                </a:solidFill>
              </a:rPr>
              <a:t>T</a:t>
            </a:r>
            <a:r>
              <a:rPr b="0" i="0" lang="en-US" sz="2400">
                <a:solidFill>
                  <a:srgbClr val="0C0C0C"/>
                </a:solidFill>
              </a:rPr>
              <a:t>hree distinct levels are used for risk assessment: </a:t>
            </a:r>
            <a:endParaRPr/>
          </a:p>
        </p:txBody>
      </p:sp>
      <p:pic>
        <p:nvPicPr>
          <p:cNvPr id="107" name="Google Shape;107;p4"/>
          <p:cNvPicPr preferRelativeResize="0"/>
          <p:nvPr/>
        </p:nvPicPr>
        <p:blipFill rotWithShape="1">
          <a:blip r:embed="rId3">
            <a:alphaModFix/>
          </a:blip>
          <a:srcRect b="0" l="0" r="0" t="0"/>
          <a:stretch/>
        </p:blipFill>
        <p:spPr>
          <a:xfrm>
            <a:off x="732063" y="1308536"/>
            <a:ext cx="10727870" cy="4940664"/>
          </a:xfrm>
          <a:prstGeom prst="rect">
            <a:avLst/>
          </a:prstGeom>
          <a:noFill/>
          <a:ln>
            <a:noFill/>
          </a:ln>
        </p:spPr>
      </p:pic>
      <p:sp>
        <p:nvSpPr>
          <p:cNvPr id="108" name="Google Shape;108;p4"/>
          <p:cNvSpPr txBox="1"/>
          <p:nvPr/>
        </p:nvSpPr>
        <p:spPr>
          <a:xfrm>
            <a:off x="4914900" y="6341664"/>
            <a:ext cx="23622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Fig: Risk Levels</a:t>
            </a:r>
            <a:endParaRPr b="1"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type="title"/>
          </p:nvPr>
        </p:nvSpPr>
        <p:spPr>
          <a:xfrm>
            <a:off x="283029" y="235835"/>
            <a:ext cx="10515600" cy="48383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Identification of Assets</a:t>
            </a:r>
            <a:endParaRPr/>
          </a:p>
        </p:txBody>
      </p:sp>
      <p:sp>
        <p:nvSpPr>
          <p:cNvPr id="114" name="Google Shape;114;p5"/>
          <p:cNvSpPr txBox="1"/>
          <p:nvPr>
            <p:ph idx="1" type="body"/>
          </p:nvPr>
        </p:nvSpPr>
        <p:spPr>
          <a:xfrm>
            <a:off x="283029" y="635197"/>
            <a:ext cx="11342914" cy="605789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lang="en-US" sz="2400"/>
              <a:t>A </a:t>
            </a:r>
            <a:r>
              <a:rPr b="1" lang="en-US" sz="2400"/>
              <a:t>Risk management strategy</a:t>
            </a:r>
            <a:r>
              <a:rPr lang="en-US" sz="2400"/>
              <a:t> requires that information security professionals know their organizations’ information assets—that is, identify, classify, and prioritize them.</a:t>
            </a:r>
            <a:endParaRPr/>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a:p>
            <a:pPr indent="0" lvl="0" marL="0" rtl="0" algn="l">
              <a:lnSpc>
                <a:spcPct val="90000"/>
              </a:lnSpc>
              <a:spcBef>
                <a:spcPts val="1000"/>
              </a:spcBef>
              <a:spcAft>
                <a:spcPts val="0"/>
              </a:spcAft>
              <a:buClr>
                <a:schemeClr val="dk1"/>
              </a:buClr>
              <a:buSzPts val="1800"/>
              <a:buNone/>
            </a:pPr>
            <a:r>
              <a:t/>
            </a:r>
            <a:endParaRPr b="1" sz="1800"/>
          </a:p>
        </p:txBody>
      </p:sp>
      <p:graphicFrame>
        <p:nvGraphicFramePr>
          <p:cNvPr id="115" name="Google Shape;115;p5"/>
          <p:cNvGraphicFramePr/>
          <p:nvPr/>
        </p:nvGraphicFramePr>
        <p:xfrm>
          <a:off x="283029" y="1396208"/>
          <a:ext cx="3000000" cy="3000000"/>
        </p:xfrm>
        <a:graphic>
          <a:graphicData uri="http://schemas.openxmlformats.org/drawingml/2006/table">
            <a:tbl>
              <a:tblPr bandRow="1" firstRow="1">
                <a:noFill/>
                <a:tableStyleId>{9E7B86C1-F5AF-41D4-968E-9A1CB8A0DDCC}</a:tableStyleId>
              </a:tblPr>
              <a:tblGrid>
                <a:gridCol w="3060425"/>
                <a:gridCol w="7549275"/>
                <a:gridCol w="1103325"/>
              </a:tblGrid>
              <a:tr h="352200">
                <a:tc>
                  <a:txBody>
                    <a:bodyPr/>
                    <a:lstStyle/>
                    <a:p>
                      <a:pPr indent="0" lvl="0" marL="0" marR="0" rtl="0" algn="l">
                        <a:lnSpc>
                          <a:spcPct val="100000"/>
                        </a:lnSpc>
                        <a:spcBef>
                          <a:spcPts val="0"/>
                        </a:spcBef>
                        <a:spcAft>
                          <a:spcPts val="0"/>
                        </a:spcAft>
                        <a:buClr>
                          <a:schemeClr val="lt1"/>
                        </a:buClr>
                        <a:buSzPts val="1800"/>
                        <a:buFont typeface="Calibri"/>
                        <a:buNone/>
                      </a:pPr>
                      <a:r>
                        <a:rPr b="1" i="0" lang="en-US" sz="1800" u="none" cap="none" strike="noStrike">
                          <a:solidFill>
                            <a:schemeClr val="lt1"/>
                          </a:solidFill>
                          <a:latin typeface="Calibri"/>
                          <a:ea typeface="Calibri"/>
                          <a:cs typeface="Calibri"/>
                          <a:sym typeface="Calibri"/>
                        </a:rPr>
                        <a:t>Asset Type / Category </a:t>
                      </a:r>
                      <a:endParaRPr b="0" i="0" sz="1800" u="none" cap="none" strike="noStrike">
                        <a:solidFill>
                          <a:schemeClr val="lt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US" sz="1800" u="none" cap="none" strike="noStrike"/>
                        <a:t>Particulars</a:t>
                      </a:r>
                      <a:endParaRPr sz="1800"/>
                    </a:p>
                  </a:txBody>
                  <a:tcPr marT="45725" marB="45725" marR="91450" marL="91450"/>
                </a:tc>
                <a:tc>
                  <a:txBody>
                    <a:bodyPr/>
                    <a:lstStyle/>
                    <a:p>
                      <a:pPr indent="0" lvl="0" marL="0" marR="0" rtl="0" algn="l">
                        <a:spcBef>
                          <a:spcPts val="0"/>
                        </a:spcBef>
                        <a:spcAft>
                          <a:spcPts val="0"/>
                        </a:spcAft>
                        <a:buNone/>
                      </a:pPr>
                      <a:r>
                        <a:rPr lang="en-US" sz="1800"/>
                        <a:t>Criticality</a:t>
                      </a:r>
                      <a:endParaRPr sz="1800"/>
                    </a:p>
                  </a:txBody>
                  <a:tcPr marT="45725" marB="45725" marR="91450" marL="91450"/>
                </a:tc>
              </a:tr>
              <a:tr h="872750">
                <a:tc>
                  <a:txBody>
                    <a:bodyPr/>
                    <a:lstStyle/>
                    <a:p>
                      <a:pPr indent="0" lvl="0" marL="0" marR="0" rtl="0" algn="l">
                        <a:spcBef>
                          <a:spcPts val="0"/>
                        </a:spcBef>
                        <a:spcAft>
                          <a:spcPts val="0"/>
                        </a:spcAft>
                        <a:buNone/>
                      </a:pPr>
                      <a:r>
                        <a:rPr b="1" lang="en-US" sz="1800"/>
                        <a:t>Core Application</a:t>
                      </a:r>
                      <a:r>
                        <a:rPr b="1" lang="en-US" sz="1800"/>
                        <a:t> Software</a:t>
                      </a:r>
                      <a:endParaRPr b="1" sz="1800"/>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Core Banking Systems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Card issuing, Authorizations &amp; Switching Systems </a:t>
                      </a:r>
                      <a:endParaRPr/>
                    </a:p>
                    <a:p>
                      <a:pPr indent="0" lvl="0" marL="0" marR="0" rtl="0" algn="l">
                        <a:lnSpc>
                          <a:spcPct val="100000"/>
                        </a:lnSpc>
                        <a:spcBef>
                          <a:spcPts val="0"/>
                        </a:spcBef>
                        <a:spcAft>
                          <a:spcPts val="0"/>
                        </a:spcAft>
                        <a:buClr>
                          <a:schemeClr val="dk1"/>
                        </a:buClr>
                        <a:buSzPts val="1800"/>
                        <a:buFont typeface="Calibri"/>
                        <a:buNone/>
                      </a:pPr>
                      <a:r>
                        <a:rPr b="0" i="0" lang="en-US" sz="1800" u="none" strike="noStrike">
                          <a:solidFill>
                            <a:schemeClr val="dk1"/>
                          </a:solidFill>
                          <a:latin typeface="Calibri"/>
                          <a:ea typeface="Calibri"/>
                          <a:cs typeface="Calibri"/>
                          <a:sym typeface="Calibri"/>
                        </a:rPr>
                        <a:t>Call Center Management 	</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M</a:t>
                      </a:r>
                      <a:endParaRPr sz="1800"/>
                    </a:p>
                  </a:txBody>
                  <a:tcPr marT="45725" marB="45725" marR="91450" marL="91450">
                    <a:gradFill>
                      <a:gsLst>
                        <a:gs pos="0">
                          <a:srgbClr val="F5F7FC"/>
                        </a:gs>
                        <a:gs pos="74000">
                          <a:srgbClr val="A9BEE4"/>
                        </a:gs>
                        <a:gs pos="83000">
                          <a:srgbClr val="A9BEE4"/>
                        </a:gs>
                        <a:gs pos="100000">
                          <a:srgbClr val="C5D3ED"/>
                        </a:gs>
                      </a:gsLst>
                      <a:lin ang="5400000" scaled="0"/>
                    </a:gradFill>
                  </a:tcPr>
                </a:tc>
              </a:tr>
              <a:tr h="872750">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Intranet Applications 	 	</a:t>
                      </a:r>
                      <a:endParaRPr b="1" sz="1800"/>
                    </a:p>
                  </a:txBody>
                  <a:tcPr marT="45725" marB="45725" marR="91450" marL="91450">
                    <a:solidFill>
                      <a:schemeClr val="lt1"/>
                    </a:solidFill>
                  </a:tcPr>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ANYORG Document Management System</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HR Management System</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Employee information PortalS</a:t>
                      </a:r>
                      <a:endParaRPr b="0" i="0" sz="1800" u="none" strike="noStrike">
                        <a:solidFill>
                          <a:schemeClr val="dk1"/>
                        </a:solidFill>
                        <a:latin typeface="Calibri"/>
                        <a:ea typeface="Calibri"/>
                        <a:cs typeface="Calibri"/>
                        <a:sym typeface="Calibri"/>
                      </a:endParaRPr>
                    </a:p>
                  </a:txBody>
                  <a:tcPr marT="45725" marB="45725" marR="91450" marL="91450">
                    <a:solidFill>
                      <a:schemeClr val="lt1"/>
                    </a:solidFill>
                  </a:tcPr>
                </a:tc>
                <a:tc>
                  <a:txBody>
                    <a:bodyPr/>
                    <a:lstStyle/>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M</a:t>
                      </a:r>
                      <a:endParaRPr/>
                    </a:p>
                    <a:p>
                      <a:pPr indent="0" lvl="0" marL="0" marR="0" rtl="0" algn="l">
                        <a:spcBef>
                          <a:spcPts val="0"/>
                        </a:spcBef>
                        <a:spcAft>
                          <a:spcPts val="0"/>
                        </a:spcAft>
                        <a:buNone/>
                      </a:pPr>
                      <a:r>
                        <a:rPr lang="en-US" sz="1800"/>
                        <a:t>M</a:t>
                      </a:r>
                      <a:endParaRPr/>
                    </a:p>
                  </a:txBody>
                  <a:tcPr marT="45725" marB="45725" marR="91450" marL="91450">
                    <a:solidFill>
                      <a:schemeClr val="lt1"/>
                    </a:solidFill>
                  </a:tcPr>
                </a:tc>
              </a:tr>
              <a:tr h="610925">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Database 			</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CBS Database (Customer data and Financial Data) </a:t>
                      </a:r>
                      <a:endParaRPr b="0" i="0" sz="1800" u="none" strike="noStrike">
                        <a:solidFill>
                          <a:schemeClr val="dk1"/>
                        </a:solidFill>
                        <a:latin typeface="Calibri"/>
                        <a:ea typeface="Calibri"/>
                        <a:cs typeface="Calibri"/>
                        <a:sym typeface="Calibri"/>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800"/>
                        <a:t>H</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r>
              <a:tr h="1134575">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Information (Data) 		</a:t>
                      </a:r>
                      <a:endParaRPr/>
                    </a:p>
                  </a:txBody>
                  <a:tcPr marT="45725" marB="45725" marR="91450" marL="91450">
                    <a:solidFill>
                      <a:schemeClr val="lt1"/>
                    </a:solidFill>
                  </a:tcPr>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Sensitive data of different devices (Passwords, configurations)</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Source code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Network infrastructure design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Strategic plans </a:t>
                      </a:r>
                      <a:endParaRPr sz="1800"/>
                    </a:p>
                  </a:txBody>
                  <a:tcPr marT="45725" marB="45725" marR="91450" marL="91450">
                    <a:solidFill>
                      <a:schemeClr val="lt1"/>
                    </a:solidFill>
                  </a:tcPr>
                </a:tc>
                <a:tc>
                  <a:txBody>
                    <a:bodyPr/>
                    <a:lstStyle/>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M</a:t>
                      </a:r>
                      <a:endParaRPr sz="1800"/>
                    </a:p>
                  </a:txBody>
                  <a:tcPr marT="45725" marB="45725" marR="91450" marL="91450">
                    <a:solidFill>
                      <a:schemeClr val="lt1"/>
                    </a:solidFill>
                  </a:tcPr>
                </a:tc>
              </a:tr>
              <a:tr h="1134575">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Human Resources (People) 	</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800"/>
                        <a:t>Decision</a:t>
                      </a:r>
                      <a:r>
                        <a:rPr lang="en-US" sz="1800"/>
                        <a:t> Makers</a:t>
                      </a:r>
                      <a:endParaRPr/>
                    </a:p>
                    <a:p>
                      <a:pPr indent="0" lvl="0" marL="0" marR="0" rtl="0" algn="l">
                        <a:spcBef>
                          <a:spcPts val="0"/>
                        </a:spcBef>
                        <a:spcAft>
                          <a:spcPts val="0"/>
                        </a:spcAft>
                        <a:buNone/>
                      </a:pPr>
                      <a:r>
                        <a:rPr lang="en-US" sz="1800"/>
                        <a:t>End Users</a:t>
                      </a:r>
                      <a:endParaRPr/>
                    </a:p>
                    <a:p>
                      <a:pPr indent="0" lvl="0" marL="0" marR="0" rtl="0" algn="l">
                        <a:spcBef>
                          <a:spcPts val="0"/>
                        </a:spcBef>
                        <a:spcAft>
                          <a:spcPts val="0"/>
                        </a:spcAft>
                        <a:buNone/>
                      </a:pPr>
                      <a:r>
                        <a:rPr lang="en-US" sz="1800"/>
                        <a:t>Operation/Maintenance Staff</a:t>
                      </a:r>
                      <a:endParaRPr/>
                    </a:p>
                    <a:p>
                      <a:pPr indent="0" lvl="0" marL="0" marR="0" rtl="0" algn="l">
                        <a:spcBef>
                          <a:spcPts val="0"/>
                        </a:spcBef>
                        <a:spcAft>
                          <a:spcPts val="0"/>
                        </a:spcAft>
                        <a:buNone/>
                      </a:pPr>
                      <a:r>
                        <a:rPr lang="en-US" sz="1800"/>
                        <a:t>Subject Matter Experts</a:t>
                      </a:r>
                      <a:endParaRPr sz="1800"/>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H</a:t>
                      </a:r>
                      <a:endParaRPr/>
                    </a:p>
                    <a:p>
                      <a:pPr indent="0" lvl="0" marL="0" marR="0" rtl="0" algn="l">
                        <a:spcBef>
                          <a:spcPts val="0"/>
                        </a:spcBef>
                        <a:spcAft>
                          <a:spcPts val="0"/>
                        </a:spcAft>
                        <a:buNone/>
                      </a:pPr>
                      <a:r>
                        <a:rPr lang="en-US" sz="1800"/>
                        <a:t>M</a:t>
                      </a:r>
                      <a:endParaRPr sz="1800"/>
                    </a:p>
                  </a:txBody>
                  <a:tcPr marT="45725" marB="45725" marR="91450" marL="91450">
                    <a:gradFill>
                      <a:gsLst>
                        <a:gs pos="0">
                          <a:srgbClr val="F5F7FC"/>
                        </a:gs>
                        <a:gs pos="74000">
                          <a:srgbClr val="A9BEE4"/>
                        </a:gs>
                        <a:gs pos="83000">
                          <a:srgbClr val="A9BEE4"/>
                        </a:gs>
                        <a:gs pos="100000">
                          <a:srgbClr val="C5D3ED"/>
                        </a:gs>
                      </a:gsLst>
                      <a:lin ang="5400000" scaled="0"/>
                    </a:gradFill>
                  </a:tcPr>
                </a:tc>
              </a:tr>
            </a:tbl>
          </a:graphicData>
        </a:graphic>
      </p:graphicFrame>
      <p:sp>
        <p:nvSpPr>
          <p:cNvPr id="116" name="Google Shape;116;p5"/>
          <p:cNvSpPr txBox="1"/>
          <p:nvPr/>
        </p:nvSpPr>
        <p:spPr>
          <a:xfrm>
            <a:off x="4134428" y="6565391"/>
            <a:ext cx="4664528"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Calibri"/>
                <a:ea typeface="Calibri"/>
                <a:cs typeface="Calibri"/>
                <a:sym typeface="Calibri"/>
              </a:rPr>
              <a:t>Fig: Example of Assets of a Banking System  </a:t>
            </a:r>
            <a:endParaRPr b="1" sz="16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6"/>
          <p:cNvSpPr txBox="1"/>
          <p:nvPr>
            <p:ph idx="1" type="body"/>
          </p:nvPr>
        </p:nvSpPr>
        <p:spPr>
          <a:xfrm>
            <a:off x="538957" y="223157"/>
            <a:ext cx="10798500" cy="64116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None/>
            </a:pPr>
            <a:r>
              <a:rPr b="1" lang="en-US">
                <a:solidFill>
                  <a:srgbClr val="C00000"/>
                </a:solidFill>
              </a:rPr>
              <a:t>Identification of Key Risk Indicators (KRIs)</a:t>
            </a:r>
            <a:endParaRPr b="0" i="0">
              <a:solidFill>
                <a:srgbClr val="0C0C0C"/>
              </a:solidFill>
            </a:endParaRPr>
          </a:p>
          <a:p>
            <a:pPr indent="0" lvl="0" marL="0" rtl="0" algn="l">
              <a:lnSpc>
                <a:spcPct val="90000"/>
              </a:lnSpc>
              <a:spcBef>
                <a:spcPts val="1000"/>
              </a:spcBef>
              <a:spcAft>
                <a:spcPts val="0"/>
              </a:spcAft>
              <a:buClr>
                <a:schemeClr val="dk1"/>
              </a:buClr>
              <a:buSzPts val="2800"/>
              <a:buNone/>
            </a:pPr>
            <a:r>
              <a:rPr lang="en-US"/>
              <a:t>A key risk indicator (KRI) is a measure used in management to indicate how risky an activity is. KRI’s are metrics used by organizations to provide an early signal of increasing risk exposures in various areas.</a:t>
            </a:r>
            <a:endParaRPr/>
          </a:p>
          <a:p>
            <a:pPr indent="0" lvl="0" marL="0" rtl="0" algn="l">
              <a:lnSpc>
                <a:spcPct val="90000"/>
              </a:lnSpc>
              <a:spcBef>
                <a:spcPts val="1000"/>
              </a:spcBef>
              <a:spcAft>
                <a:spcPts val="0"/>
              </a:spcAft>
              <a:buClr>
                <a:srgbClr val="C00000"/>
              </a:buClr>
              <a:buSzPts val="2800"/>
              <a:buNone/>
            </a:pPr>
            <a:r>
              <a:rPr b="1" lang="en-US">
                <a:solidFill>
                  <a:srgbClr val="C00000"/>
                </a:solidFill>
              </a:rPr>
              <a:t>Identification of Risk-Scenarios</a:t>
            </a:r>
            <a:endParaRPr b="1" i="0">
              <a:solidFill>
                <a:srgbClr val="C00000"/>
              </a:solidFill>
            </a:endParaRPr>
          </a:p>
          <a:p>
            <a:pPr indent="0" lvl="0" marL="0" rtl="0" algn="l">
              <a:lnSpc>
                <a:spcPct val="90000"/>
              </a:lnSpc>
              <a:spcBef>
                <a:spcPts val="1000"/>
              </a:spcBef>
              <a:spcAft>
                <a:spcPts val="0"/>
              </a:spcAft>
              <a:buClr>
                <a:srgbClr val="0C0C0C"/>
              </a:buClr>
              <a:buSzPts val="2400"/>
              <a:buNone/>
            </a:pPr>
            <a:r>
              <a:rPr i="0" lang="en-US" sz="2400">
                <a:solidFill>
                  <a:srgbClr val="0C0C0C"/>
                </a:solidFill>
              </a:rPr>
              <a:t>Any </a:t>
            </a:r>
            <a:r>
              <a:rPr b="1" i="0" lang="en-US" sz="2400">
                <a:solidFill>
                  <a:srgbClr val="0C0C0C"/>
                </a:solidFill>
              </a:rPr>
              <a:t>event </a:t>
            </a:r>
            <a:r>
              <a:rPr i="0" lang="en-US" sz="2400">
                <a:solidFill>
                  <a:srgbClr val="0C0C0C"/>
                </a:solidFill>
              </a:rPr>
              <a:t>that triggers an </a:t>
            </a:r>
            <a:r>
              <a:rPr b="1" i="0" lang="en-US" sz="2400">
                <a:solidFill>
                  <a:srgbClr val="0C0C0C"/>
                </a:solidFill>
              </a:rPr>
              <a:t>undesired scenario </a:t>
            </a:r>
            <a:r>
              <a:rPr i="0" lang="en-US" sz="2400">
                <a:solidFill>
                  <a:srgbClr val="0C0C0C"/>
                </a:solidFill>
              </a:rPr>
              <a:t>alternative is identified as </a:t>
            </a:r>
            <a:r>
              <a:rPr b="1" i="0" lang="en-US" sz="2400">
                <a:solidFill>
                  <a:srgbClr val="0C0C0C"/>
                </a:solidFill>
              </a:rPr>
              <a:t>Risk</a:t>
            </a:r>
            <a:r>
              <a:rPr i="0" lang="en-US" sz="2400">
                <a:solidFill>
                  <a:srgbClr val="0C0C0C"/>
                </a:solidFill>
              </a:rPr>
              <a:t>.</a:t>
            </a:r>
            <a:endParaRPr sz="2400">
              <a:solidFill>
                <a:srgbClr val="0C0C0C"/>
              </a:solidFill>
            </a:endParaRPr>
          </a:p>
        </p:txBody>
      </p:sp>
      <p:graphicFrame>
        <p:nvGraphicFramePr>
          <p:cNvPr id="122" name="Google Shape;122;p6"/>
          <p:cNvGraphicFramePr/>
          <p:nvPr/>
        </p:nvGraphicFramePr>
        <p:xfrm>
          <a:off x="326571" y="2884714"/>
          <a:ext cx="3000000" cy="3000000"/>
        </p:xfrm>
        <a:graphic>
          <a:graphicData uri="http://schemas.openxmlformats.org/drawingml/2006/table">
            <a:tbl>
              <a:tblPr bandRow="1" firstRow="1">
                <a:noFill/>
                <a:tableStyleId>{A2FC8E47-F79C-4024-B8D3-F3DB3B725AE5}</a:tableStyleId>
              </a:tblPr>
              <a:tblGrid>
                <a:gridCol w="1684150"/>
                <a:gridCol w="4889475"/>
                <a:gridCol w="5128525"/>
              </a:tblGrid>
              <a:tr h="646750">
                <a:tc>
                  <a:txBody>
                    <a:bodyPr/>
                    <a:lstStyle/>
                    <a:p>
                      <a:pPr indent="0" lvl="0" marL="0" marR="0" rtl="0" algn="l">
                        <a:spcBef>
                          <a:spcPts val="0"/>
                        </a:spcBef>
                        <a:spcAft>
                          <a:spcPts val="0"/>
                        </a:spcAft>
                        <a:buNone/>
                      </a:pPr>
                      <a:r>
                        <a:rPr b="1" i="0" lang="en-US" sz="1800" u="none" strike="noStrike">
                          <a:solidFill>
                            <a:schemeClr val="lt1"/>
                          </a:solidFill>
                          <a:latin typeface="Calibri"/>
                          <a:ea typeface="Calibri"/>
                          <a:cs typeface="Calibri"/>
                          <a:sym typeface="Calibri"/>
                        </a:rPr>
                        <a:t>Threat Category</a:t>
                      </a:r>
                      <a:endParaRPr/>
                    </a:p>
                  </a:txBody>
                  <a:tcPr marT="45725" marB="45725" marR="91450" marL="91450">
                    <a:solidFill>
                      <a:schemeClr val="accent1"/>
                    </a:solidFill>
                  </a:tcPr>
                </a:tc>
                <a:tc>
                  <a:txBody>
                    <a:bodyPr/>
                    <a:lstStyle/>
                    <a:p>
                      <a:pPr indent="0" lvl="0" marL="0" marR="0" rtl="0" algn="l">
                        <a:spcBef>
                          <a:spcPts val="0"/>
                        </a:spcBef>
                        <a:spcAft>
                          <a:spcPts val="0"/>
                        </a:spcAft>
                        <a:buNone/>
                      </a:pPr>
                      <a:r>
                        <a:rPr lang="en-US" sz="1800">
                          <a:solidFill>
                            <a:schemeClr val="lt1"/>
                          </a:solidFill>
                        </a:rPr>
                        <a:t>Threat Sources</a:t>
                      </a:r>
                      <a:endParaRPr sz="1800">
                        <a:solidFill>
                          <a:schemeClr val="lt1"/>
                        </a:solidFill>
                      </a:endParaRPr>
                    </a:p>
                  </a:txBody>
                  <a:tcPr marT="45725" marB="45725" marR="91450" marL="91450">
                    <a:solidFill>
                      <a:schemeClr val="accent1"/>
                    </a:solidFill>
                  </a:tcPr>
                </a:tc>
                <a:tc>
                  <a:txBody>
                    <a:bodyPr/>
                    <a:lstStyle/>
                    <a:p>
                      <a:pPr indent="0" lvl="0" marL="0" marR="0" rtl="0" algn="l">
                        <a:spcBef>
                          <a:spcPts val="0"/>
                        </a:spcBef>
                        <a:spcAft>
                          <a:spcPts val="0"/>
                        </a:spcAft>
                        <a:buNone/>
                      </a:pPr>
                      <a:r>
                        <a:rPr b="1" i="0" lang="en-US" sz="1800" u="none" strike="noStrike">
                          <a:solidFill>
                            <a:schemeClr val="lt1"/>
                          </a:solidFill>
                          <a:latin typeface="Calibri"/>
                          <a:ea typeface="Calibri"/>
                          <a:cs typeface="Calibri"/>
                          <a:sym typeface="Calibri"/>
                        </a:rPr>
                        <a:t>Risk Scenarios</a:t>
                      </a:r>
                      <a:endParaRPr/>
                    </a:p>
                  </a:txBody>
                  <a:tcPr marT="45725" marB="45725" marR="91450" marL="91450">
                    <a:solidFill>
                      <a:schemeClr val="accent1"/>
                    </a:solidFill>
                  </a:tcPr>
                </a:tc>
              </a:tr>
              <a:tr h="369575">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Human 	</a:t>
                      </a:r>
                      <a:endParaRPr/>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Acts of human error or failure </a:t>
                      </a:r>
                      <a:endParaRPr sz="1800"/>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Accidents, Disclosure of password</a:t>
                      </a:r>
                      <a:endParaRPr/>
                    </a:p>
                  </a:txBody>
                  <a:tcPr marT="45725" marB="45725" marR="91450" marL="91450"/>
                </a:tc>
              </a:tr>
              <a:tr h="1478300">
                <a:tc>
                  <a:txBody>
                    <a:bodyPr/>
                    <a:lstStyle/>
                    <a:p>
                      <a:pPr indent="0" lvl="0" marL="0" marR="0" rtl="0" algn="l">
                        <a:spcBef>
                          <a:spcPts val="0"/>
                        </a:spcBef>
                        <a:spcAft>
                          <a:spcPts val="0"/>
                        </a:spcAft>
                        <a:buNone/>
                      </a:pPr>
                      <a:r>
                        <a:rPr b="1" lang="en-US" sz="1800"/>
                        <a:t>Technical</a:t>
                      </a:r>
                      <a:endParaRPr b="1" sz="1800"/>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Technical software failures or errors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Technical hardware failures or errors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Deviation in quality of service from service providers 	</a:t>
                      </a:r>
                      <a:endParaRPr/>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Software failure (System, OS, database etc.) Hardware/ Disk malfunction, failure, damages 	</a:t>
                      </a:r>
                      <a:endParaRPr/>
                    </a:p>
                    <a:p>
                      <a:pPr indent="0" lvl="0" marL="0" marR="0" rtl="0" algn="l">
                        <a:lnSpc>
                          <a:spcPct val="100000"/>
                        </a:lnSpc>
                        <a:spcBef>
                          <a:spcPts val="0"/>
                        </a:spcBef>
                        <a:spcAft>
                          <a:spcPts val="0"/>
                        </a:spcAft>
                        <a:buClr>
                          <a:schemeClr val="dk1"/>
                        </a:buClr>
                        <a:buSzPts val="1800"/>
                        <a:buFont typeface="Calibri"/>
                        <a:buNone/>
                      </a:pPr>
                      <a:r>
                        <a:rPr b="0" i="0" lang="en-US" sz="1800" u="none" strike="noStrike">
                          <a:solidFill>
                            <a:schemeClr val="dk1"/>
                          </a:solidFill>
                          <a:latin typeface="Calibri"/>
                          <a:ea typeface="Calibri"/>
                          <a:cs typeface="Calibri"/>
                          <a:sym typeface="Calibri"/>
                        </a:rPr>
                        <a:t>Communications link down, Damage caused by service provider 	</a:t>
                      </a:r>
                      <a:endParaRPr/>
                    </a:p>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	</a:t>
                      </a:r>
                      <a:endParaRPr sz="1800"/>
                    </a:p>
                  </a:txBody>
                  <a:tcPr marT="45725" marB="45725" marR="91450" marL="91450"/>
                </a:tc>
              </a:tr>
              <a:tr h="646750">
                <a:tc>
                  <a:txBody>
                    <a:bodyPr/>
                    <a:lstStyle/>
                    <a:p>
                      <a:pPr indent="0" lvl="0" marL="0" marR="0" rtl="0" algn="l">
                        <a:spcBef>
                          <a:spcPts val="0"/>
                        </a:spcBef>
                        <a:spcAft>
                          <a:spcPts val="0"/>
                        </a:spcAft>
                        <a:buNone/>
                      </a:pPr>
                      <a:r>
                        <a:rPr b="1" i="0" lang="en-US" sz="1800" u="none" strike="noStrike">
                          <a:solidFill>
                            <a:schemeClr val="dk1"/>
                          </a:solidFill>
                          <a:latin typeface="Calibri"/>
                          <a:ea typeface="Calibri"/>
                          <a:cs typeface="Calibri"/>
                          <a:sym typeface="Calibri"/>
                        </a:rPr>
                        <a:t>Cyber-attack activities 	</a:t>
                      </a:r>
                      <a:endParaRPr/>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Deliberate cyber-attack activities </a:t>
                      </a:r>
                      <a:endParaRPr sz="1800"/>
                    </a:p>
                  </a:txBody>
                  <a:tcPr marT="45725" marB="45725" marR="91450" marL="91450"/>
                </a:tc>
                <a:tc>
                  <a:txBody>
                    <a:bodyPr/>
                    <a:lstStyle/>
                    <a:p>
                      <a:pPr indent="0" lvl="0" marL="0" marR="0" rtl="0" algn="l">
                        <a:spcBef>
                          <a:spcPts val="0"/>
                        </a:spcBef>
                        <a:spcAft>
                          <a:spcPts val="0"/>
                        </a:spcAft>
                        <a:buNone/>
                      </a:pPr>
                      <a:r>
                        <a:rPr b="0" i="0" lang="en-US" sz="1800" u="none" strike="noStrike">
                          <a:solidFill>
                            <a:schemeClr val="dk1"/>
                          </a:solidFill>
                          <a:latin typeface="Calibri"/>
                          <a:ea typeface="Calibri"/>
                          <a:cs typeface="Calibri"/>
                          <a:sym typeface="Calibri"/>
                        </a:rPr>
                        <a:t>Malicious code inject by insider or outsider, DDOS, Social Engineering, Corruption Data, Data Theft</a:t>
                      </a:r>
                      <a:endParaRPr sz="1800"/>
                    </a:p>
                  </a:txBody>
                  <a:tcPr marT="45725" marB="45725" marR="91450" marL="91450"/>
                </a:tc>
              </a:tr>
              <a:tr h="374700">
                <a:tc>
                  <a:txBody>
                    <a:bodyPr/>
                    <a:lstStyle/>
                    <a:p>
                      <a:pPr indent="0" lvl="0" marL="0" marR="0" rtl="0" algn="l">
                        <a:spcBef>
                          <a:spcPts val="0"/>
                        </a:spcBef>
                        <a:spcAft>
                          <a:spcPts val="0"/>
                        </a:spcAft>
                        <a:buNone/>
                      </a:pPr>
                      <a:r>
                        <a:rPr b="1" lang="en-US" sz="1800"/>
                        <a:t>Natural</a:t>
                      </a:r>
                      <a:r>
                        <a:rPr b="1" lang="en-US" sz="1800"/>
                        <a:t> Forces</a:t>
                      </a:r>
                      <a:endParaRPr b="1" sz="1800"/>
                    </a:p>
                  </a:txBody>
                  <a:tcPr marT="45725" marB="45725" marR="91450" marL="91450"/>
                </a:tc>
                <a:tc>
                  <a:txBody>
                    <a:bodyPr/>
                    <a:lstStyle/>
                    <a:p>
                      <a:pPr indent="0" lvl="0" marL="0" marR="0" rtl="0" algn="l">
                        <a:spcBef>
                          <a:spcPts val="0"/>
                        </a:spcBef>
                        <a:spcAft>
                          <a:spcPts val="0"/>
                        </a:spcAft>
                        <a:buNone/>
                      </a:pPr>
                      <a:r>
                        <a:rPr lang="en-US" sz="1800"/>
                        <a:t>Natural Disaster</a:t>
                      </a:r>
                      <a:endParaRPr sz="1800"/>
                    </a:p>
                  </a:txBody>
                  <a:tcPr marT="45725" marB="45725" marR="91450" marL="91450"/>
                </a:tc>
                <a:tc>
                  <a:txBody>
                    <a:bodyPr/>
                    <a:lstStyle/>
                    <a:p>
                      <a:pPr indent="0" lvl="0" marL="0" marR="0" rtl="0" algn="l">
                        <a:spcBef>
                          <a:spcPts val="0"/>
                        </a:spcBef>
                        <a:spcAft>
                          <a:spcPts val="0"/>
                        </a:spcAft>
                        <a:buNone/>
                      </a:pPr>
                      <a:r>
                        <a:rPr lang="en-US" sz="1800"/>
                        <a:t>Flood,</a:t>
                      </a:r>
                      <a:r>
                        <a:rPr lang="en-US" sz="1800"/>
                        <a:t> Fire, Power Failure, Supply Shortage</a:t>
                      </a:r>
                      <a:endParaRPr sz="1800"/>
                    </a:p>
                  </a:txBody>
                  <a:tcPr marT="45725" marB="45725" marR="91450" marL="91450"/>
                </a:tc>
              </a:tr>
            </a:tbl>
          </a:graphicData>
        </a:graphic>
      </p:graphicFrame>
      <p:sp>
        <p:nvSpPr>
          <p:cNvPr id="123" name="Google Shape;123;p6"/>
          <p:cNvSpPr txBox="1"/>
          <p:nvPr/>
        </p:nvSpPr>
        <p:spPr>
          <a:xfrm>
            <a:off x="3913414" y="6428409"/>
            <a:ext cx="505641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Fig: Example of Risk Scenarios of an IS System</a:t>
            </a:r>
            <a:endParaRPr b="1"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ph type="title"/>
          </p:nvPr>
        </p:nvSpPr>
        <p:spPr>
          <a:xfrm>
            <a:off x="286961" y="92982"/>
            <a:ext cx="11273667" cy="70167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Relationship between Vulnerabilities and Risk Scenarios based on Assets</a:t>
            </a:r>
            <a:endParaRPr/>
          </a:p>
        </p:txBody>
      </p:sp>
      <p:sp>
        <p:nvSpPr>
          <p:cNvPr id="129" name="Google Shape;129;p7"/>
          <p:cNvSpPr txBox="1"/>
          <p:nvPr>
            <p:ph idx="1" type="body"/>
          </p:nvPr>
        </p:nvSpPr>
        <p:spPr>
          <a:xfrm>
            <a:off x="381000" y="674914"/>
            <a:ext cx="11647714" cy="552494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lang="en-US" sz="2400"/>
              <a:t>Vulnerability is the weakness of assets which can be exploited by a threat Actor, such as an attacker, to perform unauthorized actions within a computer system. This </a:t>
            </a:r>
            <a:r>
              <a:rPr b="1" lang="en-US" sz="2400"/>
              <a:t>unauthorized actions </a:t>
            </a:r>
            <a:r>
              <a:rPr lang="en-US" sz="2400"/>
              <a:t>are the Risk Scenarios that an organization might face.</a:t>
            </a:r>
            <a:endParaRPr/>
          </a:p>
          <a:p>
            <a:pPr indent="0" lvl="0" marL="0" rtl="0" algn="l">
              <a:lnSpc>
                <a:spcPct val="90000"/>
              </a:lnSpc>
              <a:spcBef>
                <a:spcPts val="1000"/>
              </a:spcBef>
              <a:spcAft>
                <a:spcPts val="0"/>
              </a:spcAft>
              <a:buClr>
                <a:schemeClr val="dk1"/>
              </a:buClr>
              <a:buSzPts val="2400"/>
              <a:buNone/>
            </a:pPr>
            <a:r>
              <a:rPr lang="en-US" sz="2400"/>
              <a:t> </a:t>
            </a:r>
            <a:endParaRPr sz="2400"/>
          </a:p>
        </p:txBody>
      </p:sp>
      <p:graphicFrame>
        <p:nvGraphicFramePr>
          <p:cNvPr id="130" name="Google Shape;130;p7"/>
          <p:cNvGraphicFramePr/>
          <p:nvPr/>
        </p:nvGraphicFramePr>
        <p:xfrm>
          <a:off x="381000" y="1676400"/>
          <a:ext cx="3000000" cy="3000000"/>
        </p:xfrm>
        <a:graphic>
          <a:graphicData uri="http://schemas.openxmlformats.org/drawingml/2006/table">
            <a:tbl>
              <a:tblPr bandRow="1" firstRow="1">
                <a:noFill/>
                <a:tableStyleId>{9E7B86C1-F5AF-41D4-968E-9A1CB8A0DDCC}</a:tableStyleId>
              </a:tblPr>
              <a:tblGrid>
                <a:gridCol w="2997850"/>
                <a:gridCol w="6087150"/>
                <a:gridCol w="2388550"/>
              </a:tblGrid>
              <a:tr h="336825">
                <a:tc>
                  <a:txBody>
                    <a:bodyPr/>
                    <a:lstStyle/>
                    <a:p>
                      <a:pPr indent="0" lvl="0" marL="0" marR="0" rtl="0" algn="l">
                        <a:lnSpc>
                          <a:spcPct val="100000"/>
                        </a:lnSpc>
                        <a:spcBef>
                          <a:spcPts val="0"/>
                        </a:spcBef>
                        <a:spcAft>
                          <a:spcPts val="0"/>
                        </a:spcAft>
                        <a:buClr>
                          <a:schemeClr val="lt1"/>
                        </a:buClr>
                        <a:buSzPts val="1600"/>
                        <a:buFont typeface="Calibri"/>
                        <a:buNone/>
                      </a:pPr>
                      <a:r>
                        <a:rPr b="1" i="0" lang="en-US" sz="1600" u="none" strike="noStrike">
                          <a:solidFill>
                            <a:schemeClr val="lt1"/>
                          </a:solidFill>
                          <a:latin typeface="Calibri"/>
                          <a:ea typeface="Calibri"/>
                          <a:cs typeface="Calibri"/>
                          <a:sym typeface="Calibri"/>
                        </a:rPr>
                        <a:t>Asset Type / Category </a:t>
                      </a:r>
                      <a:endParaRPr b="0" i="0" sz="1600" u="none" strike="noStrike">
                        <a:solidFill>
                          <a:schemeClr val="lt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US" sz="1600"/>
                        <a:t>Vulnerabilities</a:t>
                      </a:r>
                      <a:endParaRPr sz="1600"/>
                    </a:p>
                  </a:txBody>
                  <a:tcPr marT="45725" marB="45725" marR="91450" marL="91450"/>
                </a:tc>
                <a:tc>
                  <a:txBody>
                    <a:bodyPr/>
                    <a:lstStyle/>
                    <a:p>
                      <a:pPr indent="0" lvl="0" marL="0" marR="0" rtl="0" algn="l">
                        <a:spcBef>
                          <a:spcPts val="0"/>
                        </a:spcBef>
                        <a:spcAft>
                          <a:spcPts val="0"/>
                        </a:spcAft>
                        <a:buNone/>
                      </a:pPr>
                      <a:r>
                        <a:rPr lang="en-US" sz="1600"/>
                        <a:t>Risk Scenarios</a:t>
                      </a:r>
                      <a:endParaRPr sz="1600"/>
                    </a:p>
                  </a:txBody>
                  <a:tcPr marT="45725" marB="45725" marR="91450" marL="91450"/>
                </a:tc>
              </a:tr>
              <a:tr h="1347275">
                <a:tc>
                  <a:txBody>
                    <a:bodyPr/>
                    <a:lstStyle/>
                    <a:p>
                      <a:pPr indent="0" lvl="0" marL="0" marR="0" rtl="0" algn="l">
                        <a:spcBef>
                          <a:spcPts val="0"/>
                        </a:spcBef>
                        <a:spcAft>
                          <a:spcPts val="0"/>
                        </a:spcAft>
                        <a:buNone/>
                      </a:pPr>
                      <a:r>
                        <a:rPr b="1" lang="en-US" sz="1600"/>
                        <a:t>Core Application</a:t>
                      </a:r>
                      <a:r>
                        <a:rPr b="1" lang="en-US" sz="1600"/>
                        <a:t> Software</a:t>
                      </a:r>
                      <a:endParaRPr b="1" sz="1600"/>
                    </a:p>
                  </a:txBody>
                  <a:tcPr marT="45725" marB="45725" marR="91450" marL="91450">
                    <a:solidFill>
                      <a:schemeClr val="lt1"/>
                    </a:solidFill>
                  </a:tcPr>
                </a:tc>
                <a:tc>
                  <a:txBody>
                    <a:bodyPr/>
                    <a:lstStyle/>
                    <a:p>
                      <a:pPr indent="0" lvl="0" marL="0" marR="0" rtl="0" algn="l">
                        <a:spcBef>
                          <a:spcPts val="0"/>
                        </a:spcBef>
                        <a:spcAft>
                          <a:spcPts val="0"/>
                        </a:spcAft>
                        <a:buClr>
                          <a:schemeClr val="dk1"/>
                        </a:buClr>
                        <a:buSzPts val="1600"/>
                        <a:buFont typeface="Calibri"/>
                        <a:buNone/>
                      </a:pPr>
                      <a:r>
                        <a:rPr b="0" i="0" lang="en-US" sz="1600" u="none" strike="noStrike">
                          <a:solidFill>
                            <a:schemeClr val="dk1"/>
                          </a:solidFill>
                          <a:latin typeface="Calibri"/>
                          <a:ea typeface="Calibri"/>
                          <a:cs typeface="Calibri"/>
                          <a:sym typeface="Calibri"/>
                        </a:rPr>
                        <a:t>Well-known flaws in the software. 2. Unauthorized system changes </a:t>
                      </a:r>
                      <a:endParaRPr/>
                    </a:p>
                    <a:p>
                      <a:pPr indent="0" lvl="0" marL="0" marR="0" rtl="0" algn="l">
                        <a:spcBef>
                          <a:spcPts val="0"/>
                        </a:spcBef>
                        <a:spcAft>
                          <a:spcPts val="0"/>
                        </a:spcAft>
                        <a:buClr>
                          <a:schemeClr val="dk1"/>
                        </a:buClr>
                        <a:buSzPts val="1600"/>
                        <a:buFont typeface="Calibri"/>
                        <a:buNone/>
                      </a:pPr>
                      <a:r>
                        <a:rPr b="0" i="0" lang="en-US" sz="1600" u="none" strike="noStrike">
                          <a:solidFill>
                            <a:schemeClr val="dk1"/>
                          </a:solidFill>
                          <a:latin typeface="Calibri"/>
                          <a:ea typeface="Calibri"/>
                          <a:cs typeface="Calibri"/>
                          <a:sym typeface="Calibri"/>
                        </a:rPr>
                        <a:t>Due to Unauthorized software, users are not aware of safe browsing policy. </a:t>
                      </a:r>
                      <a:endParaRPr/>
                    </a:p>
                    <a:p>
                      <a:pPr indent="0" lvl="0" marL="0" marR="0" rtl="0" algn="l">
                        <a:spcBef>
                          <a:spcPts val="0"/>
                        </a:spcBef>
                        <a:spcAft>
                          <a:spcPts val="0"/>
                        </a:spcAft>
                        <a:buClr>
                          <a:schemeClr val="dk1"/>
                        </a:buClr>
                        <a:buSzPts val="1600"/>
                        <a:buFont typeface="Calibri"/>
                        <a:buNone/>
                      </a:pPr>
                      <a:r>
                        <a:rPr b="0" i="0" lang="en-US" sz="1600" u="none" strike="noStrike">
                          <a:solidFill>
                            <a:schemeClr val="dk1"/>
                          </a:solidFill>
                          <a:latin typeface="Calibri"/>
                          <a:ea typeface="Calibri"/>
                          <a:cs typeface="Calibri"/>
                          <a:sym typeface="Calibri"/>
                        </a:rPr>
                        <a:t>Application weakness, No input validation</a:t>
                      </a:r>
                      <a:endParaRPr/>
                    </a:p>
                  </a:txBody>
                  <a:tcPr marT="45725" marB="45725" marR="91450" marL="91450">
                    <a:solidFill>
                      <a:schemeClr val="lt1"/>
                    </a:solidFill>
                  </a:tcPr>
                </a:tc>
                <a:tc>
                  <a:txBody>
                    <a:bodyPr/>
                    <a:lstStyle/>
                    <a:p>
                      <a:pPr indent="0" lvl="0" marL="0" marR="0" rtl="0" algn="l">
                        <a:spcBef>
                          <a:spcPts val="0"/>
                        </a:spcBef>
                        <a:spcAft>
                          <a:spcPts val="0"/>
                        </a:spcAft>
                        <a:buNone/>
                      </a:pPr>
                      <a:r>
                        <a:rPr b="0" i="0" lang="en-US" sz="1600" u="none" strike="noStrike">
                          <a:solidFill>
                            <a:schemeClr val="dk1"/>
                          </a:solidFill>
                          <a:latin typeface="Calibri"/>
                          <a:ea typeface="Calibri"/>
                          <a:cs typeface="Calibri"/>
                          <a:sym typeface="Calibri"/>
                        </a:rPr>
                        <a:t>Software failure</a:t>
                      </a:r>
                      <a:endParaRPr/>
                    </a:p>
                    <a:p>
                      <a:pPr indent="0" lvl="0" marL="0" marR="0" rtl="0" algn="l">
                        <a:spcBef>
                          <a:spcPts val="0"/>
                        </a:spcBef>
                        <a:spcAft>
                          <a:spcPts val="0"/>
                        </a:spcAft>
                        <a:buNone/>
                      </a:pPr>
                      <a:r>
                        <a:rPr b="0" i="0" lang="en-US" sz="1600" u="none" strike="noStrike">
                          <a:solidFill>
                            <a:schemeClr val="dk1"/>
                          </a:solidFill>
                          <a:latin typeface="Calibri"/>
                          <a:ea typeface="Calibri"/>
                          <a:cs typeface="Calibri"/>
                          <a:sym typeface="Calibri"/>
                        </a:rPr>
                        <a:t>Compromising confidential information</a:t>
                      </a:r>
                      <a:endParaRPr/>
                    </a:p>
                    <a:p>
                      <a:pPr indent="0" lvl="0" marL="0" marR="0" rtl="0" algn="l">
                        <a:lnSpc>
                          <a:spcPct val="100000"/>
                        </a:lnSpc>
                        <a:spcBef>
                          <a:spcPts val="0"/>
                        </a:spcBef>
                        <a:spcAft>
                          <a:spcPts val="0"/>
                        </a:spcAft>
                        <a:buClr>
                          <a:schemeClr val="dk1"/>
                        </a:buClr>
                        <a:buSzPts val="1600"/>
                        <a:buFont typeface="Calibri"/>
                        <a:buNone/>
                      </a:pPr>
                      <a:r>
                        <a:rPr b="0" i="0" lang="en-US" sz="1600" u="none" strike="noStrike">
                          <a:solidFill>
                            <a:schemeClr val="dk1"/>
                          </a:solidFill>
                          <a:latin typeface="Calibri"/>
                          <a:ea typeface="Calibri"/>
                          <a:cs typeface="Calibri"/>
                          <a:sym typeface="Calibri"/>
                        </a:rPr>
                        <a:t>Malicious code inject by insider or outsider </a:t>
                      </a:r>
                      <a:r>
                        <a:rPr b="0" i="0" lang="en-US" sz="1800" u="none" strike="noStrike">
                          <a:solidFill>
                            <a:schemeClr val="dk1"/>
                          </a:solidFill>
                          <a:latin typeface="Calibri"/>
                          <a:ea typeface="Calibri"/>
                          <a:cs typeface="Calibri"/>
                          <a:sym typeface="Calibri"/>
                        </a:rPr>
                        <a:t>	</a:t>
                      </a:r>
                      <a:endParaRPr/>
                    </a:p>
                  </a:txBody>
                  <a:tcPr marT="45725" marB="45725" marR="91450" marL="91450">
                    <a:solidFill>
                      <a:schemeClr val="lt1"/>
                    </a:solidFill>
                  </a:tcPr>
                </a:tc>
              </a:tr>
              <a:tr h="826750">
                <a:tc>
                  <a:txBody>
                    <a:bodyPr/>
                    <a:lstStyle/>
                    <a:p>
                      <a:pPr indent="0" lvl="0" marL="0" marR="0" rtl="0" algn="l">
                        <a:spcBef>
                          <a:spcPts val="0"/>
                        </a:spcBef>
                        <a:spcAft>
                          <a:spcPts val="0"/>
                        </a:spcAft>
                        <a:buNone/>
                      </a:pPr>
                      <a:r>
                        <a:rPr b="1" i="0" lang="en-US" sz="1600" u="none" strike="noStrike">
                          <a:solidFill>
                            <a:schemeClr val="dk1"/>
                          </a:solidFill>
                          <a:latin typeface="Calibri"/>
                          <a:ea typeface="Calibri"/>
                          <a:cs typeface="Calibri"/>
                          <a:sym typeface="Calibri"/>
                        </a:rPr>
                        <a:t>Database 			</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b="0" i="0" lang="en-US" sz="1600" u="none" strike="noStrike">
                          <a:solidFill>
                            <a:schemeClr val="dk1"/>
                          </a:solidFill>
                          <a:latin typeface="Calibri"/>
                          <a:ea typeface="Calibri"/>
                          <a:cs typeface="Calibri"/>
                          <a:sym typeface="Calibri"/>
                        </a:rPr>
                        <a:t>Power failure, No redundant on storage media, No high Availability. Application weakness, No input validation,unwanted open ports,Internet access from server</a:t>
                      </a:r>
                      <a:endParaRPr b="0" i="0" sz="1600" u="none" strike="noStrike">
                        <a:solidFill>
                          <a:schemeClr val="dk1"/>
                        </a:solidFill>
                        <a:latin typeface="Calibri"/>
                        <a:ea typeface="Calibri"/>
                        <a:cs typeface="Calibri"/>
                        <a:sym typeface="Calibri"/>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600"/>
                        <a:t>Database</a:t>
                      </a:r>
                      <a:r>
                        <a:rPr lang="en-US" sz="1600"/>
                        <a:t> System failure</a:t>
                      </a:r>
                      <a:endParaRPr/>
                    </a:p>
                    <a:p>
                      <a:pPr indent="0" lvl="0" marL="0" marR="0" rtl="0" algn="l">
                        <a:spcBef>
                          <a:spcPts val="0"/>
                        </a:spcBef>
                        <a:spcAft>
                          <a:spcPts val="0"/>
                        </a:spcAft>
                        <a:buNone/>
                      </a:pPr>
                      <a:r>
                        <a:rPr b="0" i="0" lang="en-US" sz="1600" u="none" strike="noStrike">
                          <a:solidFill>
                            <a:schemeClr val="dk1"/>
                          </a:solidFill>
                          <a:latin typeface="Calibri"/>
                          <a:ea typeface="Calibri"/>
                          <a:cs typeface="Calibri"/>
                          <a:sym typeface="Calibri"/>
                        </a:rPr>
                        <a:t>Malicious code inject by insider or outsider </a:t>
                      </a:r>
                      <a:endParaRPr sz="1600"/>
                    </a:p>
                  </a:txBody>
                  <a:tcPr marT="45725" marB="45725" marR="91450" marL="91450">
                    <a:gradFill>
                      <a:gsLst>
                        <a:gs pos="0">
                          <a:srgbClr val="F5F7FC"/>
                        </a:gs>
                        <a:gs pos="74000">
                          <a:srgbClr val="A9BEE4"/>
                        </a:gs>
                        <a:gs pos="83000">
                          <a:srgbClr val="A9BEE4"/>
                        </a:gs>
                        <a:gs pos="100000">
                          <a:srgbClr val="C5D3ED"/>
                        </a:gs>
                      </a:gsLst>
                      <a:lin ang="5400000" scaled="0"/>
                    </a:gradFill>
                  </a:tcPr>
                </a:tc>
              </a:tr>
              <a:tr h="1076575">
                <a:tc>
                  <a:txBody>
                    <a:bodyPr/>
                    <a:lstStyle/>
                    <a:p>
                      <a:pPr indent="0" lvl="0" marL="0" marR="0" rtl="0" algn="l">
                        <a:spcBef>
                          <a:spcPts val="0"/>
                        </a:spcBef>
                        <a:spcAft>
                          <a:spcPts val="0"/>
                        </a:spcAft>
                        <a:buNone/>
                      </a:pPr>
                      <a:r>
                        <a:rPr b="1" i="0" lang="en-US" sz="1600" u="none" strike="noStrike">
                          <a:solidFill>
                            <a:schemeClr val="dk1"/>
                          </a:solidFill>
                          <a:latin typeface="Calibri"/>
                          <a:ea typeface="Calibri"/>
                          <a:cs typeface="Calibri"/>
                          <a:sym typeface="Calibri"/>
                        </a:rPr>
                        <a:t>Information (Data) 		</a:t>
                      </a:r>
                      <a:endParaRPr/>
                    </a:p>
                  </a:txBody>
                  <a:tcPr marT="45725" marB="45725" marR="91450" marL="91450">
                    <a:solidFill>
                      <a:schemeClr val="lt1"/>
                    </a:solidFill>
                  </a:tcPr>
                </a:tc>
                <a:tc>
                  <a:txBody>
                    <a:bodyPr/>
                    <a:lstStyle/>
                    <a:p>
                      <a:pPr indent="0" lvl="0" marL="0" marR="0" rtl="0" algn="l">
                        <a:spcBef>
                          <a:spcPts val="0"/>
                        </a:spcBef>
                        <a:spcAft>
                          <a:spcPts val="0"/>
                        </a:spcAft>
                        <a:buNone/>
                      </a:pPr>
                      <a:r>
                        <a:rPr b="0" i="0" lang="en-US" sz="1600" u="none" strike="noStrike">
                          <a:solidFill>
                            <a:schemeClr val="dk1"/>
                          </a:solidFill>
                          <a:latin typeface="Calibri"/>
                          <a:ea typeface="Calibri"/>
                          <a:cs typeface="Calibri"/>
                          <a:sym typeface="Calibri"/>
                        </a:rPr>
                        <a:t>Due to Unauthorized software, Users are not aware of safe browsing policy, Operating System and security patch is not updated, Due to Unauthorized software, Antivirus not updated 6. Unrestricted remote access</a:t>
                      </a:r>
                      <a:endParaRPr/>
                    </a:p>
                  </a:txBody>
                  <a:tcPr marT="45725" marB="45725" marR="91450" marL="91450">
                    <a:solidFill>
                      <a:schemeClr val="lt1"/>
                    </a:solidFill>
                  </a:tcPr>
                </a:tc>
                <a:tc>
                  <a:txBody>
                    <a:bodyPr/>
                    <a:lstStyle/>
                    <a:p>
                      <a:pPr indent="0" lvl="0" marL="0" marR="0" rtl="0" algn="l">
                        <a:spcBef>
                          <a:spcPts val="0"/>
                        </a:spcBef>
                        <a:spcAft>
                          <a:spcPts val="0"/>
                        </a:spcAft>
                        <a:buNone/>
                      </a:pPr>
                      <a:r>
                        <a:rPr lang="en-US" sz="1600"/>
                        <a:t>Cyber Crime / Attack</a:t>
                      </a:r>
                      <a:endParaRPr sz="1600"/>
                    </a:p>
                  </a:txBody>
                  <a:tcPr marT="45725" marB="45725" marR="91450" marL="91450">
                    <a:solidFill>
                      <a:schemeClr val="lt1"/>
                    </a:solidFill>
                  </a:tcPr>
                </a:tc>
              </a:tr>
              <a:tr h="1316675">
                <a:tc>
                  <a:txBody>
                    <a:bodyPr/>
                    <a:lstStyle/>
                    <a:p>
                      <a:pPr indent="0" lvl="0" marL="0" marR="0" rtl="0" algn="l">
                        <a:spcBef>
                          <a:spcPts val="0"/>
                        </a:spcBef>
                        <a:spcAft>
                          <a:spcPts val="0"/>
                        </a:spcAft>
                        <a:buNone/>
                      </a:pPr>
                      <a:r>
                        <a:rPr b="1" i="0" lang="en-US" sz="1600" u="none" strike="noStrike">
                          <a:solidFill>
                            <a:schemeClr val="dk1"/>
                          </a:solidFill>
                          <a:latin typeface="Calibri"/>
                          <a:ea typeface="Calibri"/>
                          <a:cs typeface="Calibri"/>
                          <a:sym typeface="Calibri"/>
                        </a:rPr>
                        <a:t>Human Resources (People) 	</a:t>
                      </a:r>
                      <a:endParaRPr/>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600"/>
                        <a:t>Aggressive, Anger and resentment,</a:t>
                      </a:r>
                      <a:r>
                        <a:rPr lang="en-US" sz="1600"/>
                        <a:t> </a:t>
                      </a:r>
                      <a:r>
                        <a:rPr lang="en-US" sz="1600"/>
                        <a:t>Arrogant,</a:t>
                      </a:r>
                      <a:r>
                        <a:rPr lang="en-US" sz="1600"/>
                        <a:t> </a:t>
                      </a:r>
                      <a:r>
                        <a:rPr lang="en-US" sz="1600"/>
                        <a:t>Insecurity,</a:t>
                      </a:r>
                      <a:r>
                        <a:rPr lang="en-US" sz="1600"/>
                        <a:t> </a:t>
                      </a:r>
                      <a:r>
                        <a:rPr lang="en-US" sz="1600"/>
                        <a:t>Naïve, Short-sighted,</a:t>
                      </a:r>
                      <a:r>
                        <a:rPr lang="en-US" sz="1600"/>
                        <a:t> </a:t>
                      </a:r>
                      <a:r>
                        <a:rPr lang="en-US" sz="1600"/>
                        <a:t>Low Employee Morale</a:t>
                      </a:r>
                      <a:endParaRPr sz="1600"/>
                    </a:p>
                  </a:txBody>
                  <a:tcPr marT="45725" marB="45725" marR="91450" marL="91450">
                    <a:gradFill>
                      <a:gsLst>
                        <a:gs pos="0">
                          <a:srgbClr val="F5F7FC"/>
                        </a:gs>
                        <a:gs pos="74000">
                          <a:srgbClr val="A9BEE4"/>
                        </a:gs>
                        <a:gs pos="83000">
                          <a:srgbClr val="A9BEE4"/>
                        </a:gs>
                        <a:gs pos="100000">
                          <a:srgbClr val="C5D3ED"/>
                        </a:gs>
                      </a:gsLst>
                      <a:lin ang="5400000" scaled="0"/>
                    </a:gradFill>
                  </a:tcPr>
                </a:tc>
                <a:tc>
                  <a:txBody>
                    <a:bodyPr/>
                    <a:lstStyle/>
                    <a:p>
                      <a:pPr indent="0" lvl="0" marL="0" marR="0" rtl="0" algn="l">
                        <a:spcBef>
                          <a:spcPts val="0"/>
                        </a:spcBef>
                        <a:spcAft>
                          <a:spcPts val="0"/>
                        </a:spcAft>
                        <a:buNone/>
                      </a:pPr>
                      <a:r>
                        <a:rPr lang="en-US" sz="1600"/>
                        <a:t>Disgruntled Employee</a:t>
                      </a:r>
                      <a:endParaRPr/>
                    </a:p>
                    <a:p>
                      <a:pPr indent="0" lvl="0" marL="0" marR="0" rtl="0" algn="l">
                        <a:spcBef>
                          <a:spcPts val="0"/>
                        </a:spcBef>
                        <a:spcAft>
                          <a:spcPts val="0"/>
                        </a:spcAft>
                        <a:buNone/>
                      </a:pPr>
                      <a:r>
                        <a:rPr lang="en-US" sz="1600"/>
                        <a:t>Political Spying human intervention</a:t>
                      </a:r>
                      <a:endParaRPr/>
                    </a:p>
                    <a:p>
                      <a:pPr indent="0" lvl="0" marL="0" marR="0" rtl="0" algn="l">
                        <a:spcBef>
                          <a:spcPts val="0"/>
                        </a:spcBef>
                        <a:spcAft>
                          <a:spcPts val="0"/>
                        </a:spcAft>
                        <a:buNone/>
                      </a:pPr>
                      <a:r>
                        <a:rPr lang="en-US" sz="1600"/>
                        <a:t>- Pandemic Flu</a:t>
                      </a:r>
                      <a:endParaRPr/>
                    </a:p>
                    <a:p>
                      <a:pPr indent="0" lvl="0" marL="0" marR="0" rtl="0" algn="l">
                        <a:spcBef>
                          <a:spcPts val="0"/>
                        </a:spcBef>
                        <a:spcAft>
                          <a:spcPts val="0"/>
                        </a:spcAft>
                        <a:buNone/>
                      </a:pPr>
                      <a:r>
                        <a:rPr lang="en-US" sz="1600"/>
                        <a:t>- Dengue Fever</a:t>
                      </a:r>
                      <a:endParaRPr sz="1600"/>
                    </a:p>
                  </a:txBody>
                  <a:tcPr marT="45725" marB="45725" marR="91450" marL="91450">
                    <a:gradFill>
                      <a:gsLst>
                        <a:gs pos="0">
                          <a:srgbClr val="F5F7FC"/>
                        </a:gs>
                        <a:gs pos="74000">
                          <a:srgbClr val="A9BEE4"/>
                        </a:gs>
                        <a:gs pos="83000">
                          <a:srgbClr val="A9BEE4"/>
                        </a:gs>
                        <a:gs pos="100000">
                          <a:srgbClr val="C5D3ED"/>
                        </a:gs>
                      </a:gsLst>
                      <a:lin ang="5400000" scaled="0"/>
                    </a:gradFill>
                  </a:tcPr>
                </a:tc>
              </a:tr>
            </a:tbl>
          </a:graphicData>
        </a:graphic>
      </p:graphicFrame>
      <p:sp>
        <p:nvSpPr>
          <p:cNvPr id="131" name="Google Shape;131;p7"/>
          <p:cNvSpPr txBox="1"/>
          <p:nvPr/>
        </p:nvSpPr>
        <p:spPr>
          <a:xfrm>
            <a:off x="2862944" y="6505080"/>
            <a:ext cx="766354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Fig: Relation Between Vulnerabilities and Risk Scenarios based on Assets</a:t>
            </a:r>
            <a:endParaRPr b="1"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ph type="title"/>
          </p:nvPr>
        </p:nvSpPr>
        <p:spPr>
          <a:xfrm>
            <a:off x="468085" y="212726"/>
            <a:ext cx="10515600" cy="68418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2800"/>
              <a:buFont typeface="Calibri"/>
              <a:buNone/>
            </a:pPr>
            <a:r>
              <a:rPr b="1" lang="en-US" sz="2800">
                <a:solidFill>
                  <a:srgbClr val="C00000"/>
                </a:solidFill>
                <a:latin typeface="Calibri"/>
                <a:ea typeface="Calibri"/>
                <a:cs typeface="Calibri"/>
                <a:sym typeface="Calibri"/>
              </a:rPr>
              <a:t>Risk Frequency Evaluation </a:t>
            </a:r>
            <a:endParaRPr/>
          </a:p>
        </p:txBody>
      </p:sp>
      <p:sp>
        <p:nvSpPr>
          <p:cNvPr id="137" name="Google Shape;137;p8"/>
          <p:cNvSpPr txBox="1"/>
          <p:nvPr>
            <p:ph idx="1" type="body"/>
          </p:nvPr>
        </p:nvSpPr>
        <p:spPr>
          <a:xfrm>
            <a:off x="468085" y="896912"/>
            <a:ext cx="10657114" cy="58086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lang="en-US" sz="2400"/>
              <a:t>Risk frequency may be defined in terms of the chance (likelihood). </a:t>
            </a:r>
            <a:endParaRPr/>
          </a:p>
          <a:p>
            <a:pPr indent="0" lvl="0" marL="0" rtl="0" algn="l">
              <a:lnSpc>
                <a:spcPct val="90000"/>
              </a:lnSpc>
              <a:spcBef>
                <a:spcPts val="1000"/>
              </a:spcBef>
              <a:spcAft>
                <a:spcPts val="0"/>
              </a:spcAft>
              <a:buClr>
                <a:schemeClr val="dk1"/>
              </a:buClr>
              <a:buSzPts val="2400"/>
              <a:buNone/>
            </a:pPr>
            <a:r>
              <a:rPr lang="en-US" sz="2400"/>
              <a:t>Measure of risk frequency evaluation: </a:t>
            </a:r>
            <a:endParaRPr/>
          </a:p>
          <a:p>
            <a:pPr indent="-228600" lvl="0" marL="228600" rtl="0" algn="l">
              <a:lnSpc>
                <a:spcPct val="90000"/>
              </a:lnSpc>
              <a:spcBef>
                <a:spcPts val="1000"/>
              </a:spcBef>
              <a:spcAft>
                <a:spcPts val="0"/>
              </a:spcAft>
              <a:buClr>
                <a:schemeClr val="dk1"/>
              </a:buClr>
              <a:buSzPts val="2400"/>
              <a:buChar char="•"/>
            </a:pPr>
            <a:r>
              <a:rPr lang="en-US" sz="2400"/>
              <a:t>likelihood – chance of the risk happening </a:t>
            </a:r>
            <a:endParaRPr/>
          </a:p>
          <a:p>
            <a:pPr indent="0" lvl="0" marL="0" rtl="0" algn="l">
              <a:lnSpc>
                <a:spcPct val="90000"/>
              </a:lnSpc>
              <a:spcBef>
                <a:spcPts val="1000"/>
              </a:spcBef>
              <a:spcAft>
                <a:spcPts val="0"/>
              </a:spcAft>
              <a:buClr>
                <a:schemeClr val="dk1"/>
              </a:buClr>
              <a:buSzPts val="2400"/>
              <a:buNone/>
            </a:pPr>
            <a:r>
              <a:rPr b="1" lang="en-US" sz="2400"/>
              <a:t>Likelihood Scale </a:t>
            </a:r>
            <a:endParaRPr sz="2400"/>
          </a:p>
          <a:p>
            <a:pPr indent="0" lvl="0" marL="0" rtl="0" algn="l">
              <a:lnSpc>
                <a:spcPct val="90000"/>
              </a:lnSpc>
              <a:spcBef>
                <a:spcPts val="1000"/>
              </a:spcBef>
              <a:spcAft>
                <a:spcPts val="0"/>
              </a:spcAft>
              <a:buClr>
                <a:schemeClr val="dk1"/>
              </a:buClr>
              <a:buSzPts val="2400"/>
              <a:buNone/>
            </a:pPr>
            <a:r>
              <a:rPr b="1" lang="en-US" sz="2400"/>
              <a:t> </a:t>
            </a:r>
            <a:r>
              <a:rPr b="1" lang="en-US" sz="2400">
                <a:solidFill>
                  <a:srgbClr val="C00000"/>
                </a:solidFill>
              </a:rPr>
              <a:t>Rating </a:t>
            </a:r>
            <a:r>
              <a:rPr lang="en-US" sz="2400">
                <a:solidFill>
                  <a:srgbClr val="C00000"/>
                </a:solidFill>
              </a:rPr>
              <a:t>    </a:t>
            </a:r>
            <a:r>
              <a:rPr b="1" lang="en-US" sz="2400">
                <a:solidFill>
                  <a:srgbClr val="C00000"/>
                </a:solidFill>
              </a:rPr>
              <a:t>Likelihood         Likelihood of Occurrence </a:t>
            </a:r>
            <a:r>
              <a:rPr lang="en-US" sz="2400"/>
              <a:t>	</a:t>
            </a:r>
            <a:endParaRPr/>
          </a:p>
          <a:p>
            <a:pPr indent="0" lvl="0" marL="0" rtl="0" algn="l">
              <a:lnSpc>
                <a:spcPct val="90000"/>
              </a:lnSpc>
              <a:spcBef>
                <a:spcPts val="1000"/>
              </a:spcBef>
              <a:spcAft>
                <a:spcPts val="0"/>
              </a:spcAft>
              <a:buClr>
                <a:schemeClr val="dk1"/>
              </a:buClr>
              <a:buSzPts val="2400"/>
              <a:buNone/>
            </a:pPr>
            <a:r>
              <a:rPr b="1" lang="en-US" sz="2400"/>
              <a:t> 0.1 </a:t>
            </a:r>
            <a:r>
              <a:rPr lang="en-US" sz="2400"/>
              <a:t>	      Low 	      Not expected, but there's a slight possibility it </a:t>
            </a:r>
            <a:endParaRPr sz="2400"/>
          </a:p>
          <a:p>
            <a:pPr indent="0" lvl="0" marL="0" rtl="0" algn="l">
              <a:lnSpc>
                <a:spcPct val="90000"/>
              </a:lnSpc>
              <a:spcBef>
                <a:spcPts val="1000"/>
              </a:spcBef>
              <a:spcAft>
                <a:spcPts val="0"/>
              </a:spcAft>
              <a:buClr>
                <a:schemeClr val="dk1"/>
              </a:buClr>
              <a:buSzPts val="2400"/>
              <a:buNone/>
            </a:pPr>
            <a:r>
              <a:rPr lang="en-US" sz="2400"/>
              <a:t>                                              may occur at some time. 	</a:t>
            </a:r>
            <a:endParaRPr/>
          </a:p>
          <a:p>
            <a:pPr indent="0" lvl="0" marL="0" rtl="0" algn="l">
              <a:lnSpc>
                <a:spcPct val="90000"/>
              </a:lnSpc>
              <a:spcBef>
                <a:spcPts val="1000"/>
              </a:spcBef>
              <a:spcAft>
                <a:spcPts val="0"/>
              </a:spcAft>
              <a:buClr>
                <a:schemeClr val="dk1"/>
              </a:buClr>
              <a:buSzPts val="2400"/>
              <a:buNone/>
            </a:pPr>
            <a:r>
              <a:rPr b="1" lang="en-US" sz="2400"/>
              <a:t> 0.5 </a:t>
            </a:r>
            <a:r>
              <a:rPr lang="en-US" sz="2400"/>
              <a:t>	    Moderate           The event   might occur at some time as there is a</a:t>
            </a:r>
            <a:endParaRPr/>
          </a:p>
          <a:p>
            <a:pPr indent="0" lvl="0" marL="0" rtl="0" algn="l">
              <a:lnSpc>
                <a:spcPct val="90000"/>
              </a:lnSpc>
              <a:spcBef>
                <a:spcPts val="1000"/>
              </a:spcBef>
              <a:spcAft>
                <a:spcPts val="0"/>
              </a:spcAft>
              <a:buClr>
                <a:schemeClr val="dk1"/>
              </a:buClr>
              <a:buSzPts val="2400"/>
              <a:buNone/>
            </a:pPr>
            <a:r>
              <a:rPr lang="en-US" sz="2400"/>
              <a:t>                                               history of casual occurrence. 	</a:t>
            </a:r>
            <a:endParaRPr/>
          </a:p>
          <a:p>
            <a:pPr indent="0" lvl="0" marL="0" rtl="0" algn="l">
              <a:lnSpc>
                <a:spcPct val="90000"/>
              </a:lnSpc>
              <a:spcBef>
                <a:spcPts val="1000"/>
              </a:spcBef>
              <a:spcAft>
                <a:spcPts val="0"/>
              </a:spcAft>
              <a:buClr>
                <a:schemeClr val="dk1"/>
              </a:buClr>
              <a:buSzPts val="2400"/>
              <a:buNone/>
            </a:pPr>
            <a:r>
              <a:rPr b="1" lang="en-US" sz="2400"/>
              <a:t> 1 </a:t>
            </a:r>
            <a:r>
              <a:rPr lang="en-US" sz="2400"/>
              <a:t>	      High 	      There is a strong possibility the event will occur as</a:t>
            </a:r>
            <a:endParaRPr/>
          </a:p>
          <a:p>
            <a:pPr indent="0" lvl="0" marL="0" rtl="0" algn="l">
              <a:lnSpc>
                <a:spcPct val="90000"/>
              </a:lnSpc>
              <a:spcBef>
                <a:spcPts val="1000"/>
              </a:spcBef>
              <a:spcAft>
                <a:spcPts val="0"/>
              </a:spcAft>
              <a:buClr>
                <a:schemeClr val="dk1"/>
              </a:buClr>
              <a:buSzPts val="2400"/>
              <a:buNone/>
            </a:pPr>
            <a:r>
              <a:rPr lang="en-US" sz="2400"/>
              <a:t>                                               there is a history of frequent occurrence. 	</a:t>
            </a:r>
            <a:endParaRPr/>
          </a:p>
          <a:p>
            <a:pPr indent="0" lvl="0" marL="0" rtl="0" algn="l">
              <a:lnSpc>
                <a:spcPct val="90000"/>
              </a:lnSpc>
              <a:spcBef>
                <a:spcPts val="1000"/>
              </a:spcBef>
              <a:spcAft>
                <a:spcPts val="0"/>
              </a:spcAft>
              <a:buClr>
                <a:schemeClr val="dk1"/>
              </a:buClr>
              <a:buSzPts val="2400"/>
              <a:buNone/>
            </a:pPr>
            <a:r>
              <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9"/>
          <p:cNvSpPr txBox="1"/>
          <p:nvPr>
            <p:ph idx="1" type="body"/>
          </p:nvPr>
        </p:nvSpPr>
        <p:spPr>
          <a:xfrm>
            <a:off x="838200" y="629587"/>
            <a:ext cx="10515600" cy="5547376"/>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5400"/>
              <a:buNone/>
            </a:pPr>
            <a:r>
              <a:t/>
            </a:r>
            <a:endParaRPr sz="5400">
              <a:latin typeface="Limelight"/>
              <a:ea typeface="Limelight"/>
              <a:cs typeface="Limelight"/>
              <a:sym typeface="Limelight"/>
            </a:endParaRPr>
          </a:p>
          <a:p>
            <a:pPr indent="0" lvl="0" marL="0" rtl="0" algn="ctr">
              <a:lnSpc>
                <a:spcPct val="90000"/>
              </a:lnSpc>
              <a:spcBef>
                <a:spcPts val="1000"/>
              </a:spcBef>
              <a:spcAft>
                <a:spcPts val="0"/>
              </a:spcAft>
              <a:buClr>
                <a:schemeClr val="dk1"/>
              </a:buClr>
              <a:buSzPts val="5400"/>
              <a:buNone/>
            </a:pPr>
            <a:r>
              <a:t/>
            </a:r>
            <a:endParaRPr sz="5400">
              <a:latin typeface="Limelight"/>
              <a:ea typeface="Limelight"/>
              <a:cs typeface="Limelight"/>
              <a:sym typeface="Limelight"/>
            </a:endParaRPr>
          </a:p>
          <a:p>
            <a:pPr indent="0" lvl="0" marL="0" rtl="0" algn="ctr">
              <a:lnSpc>
                <a:spcPct val="90000"/>
              </a:lnSpc>
              <a:spcBef>
                <a:spcPts val="1000"/>
              </a:spcBef>
              <a:spcAft>
                <a:spcPts val="0"/>
              </a:spcAft>
              <a:buClr>
                <a:schemeClr val="dk1"/>
              </a:buClr>
              <a:buSzPts val="5400"/>
              <a:buNone/>
            </a:pPr>
            <a:r>
              <a:t/>
            </a:r>
            <a:endParaRPr sz="5400">
              <a:latin typeface="Limelight"/>
              <a:ea typeface="Limelight"/>
              <a:cs typeface="Limelight"/>
              <a:sym typeface="Limelight"/>
            </a:endParaRPr>
          </a:p>
          <a:p>
            <a:pPr indent="0" lvl="0" marL="0" rtl="0" algn="ctr">
              <a:lnSpc>
                <a:spcPct val="90000"/>
              </a:lnSpc>
              <a:spcBef>
                <a:spcPts val="1000"/>
              </a:spcBef>
              <a:spcAft>
                <a:spcPts val="0"/>
              </a:spcAft>
              <a:buClr>
                <a:schemeClr val="dk1"/>
              </a:buClr>
              <a:buSzPts val="5400"/>
              <a:buNone/>
            </a:pPr>
            <a:r>
              <a:rPr lang="en-US" sz="5400">
                <a:latin typeface="Limelight"/>
                <a:ea typeface="Limelight"/>
                <a:cs typeface="Limelight"/>
                <a:sym typeface="Limelight"/>
              </a:rPr>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2022-08-05T14:34:33Z</dcterms:created>
  <dc:creator>KOTHA</dc:creator>
</cp:coreProperties>
</file>