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6" r:id="rId2"/>
    <p:sldId id="616" r:id="rId3"/>
    <p:sldId id="617" r:id="rId4"/>
    <p:sldId id="618" r:id="rId5"/>
    <p:sldId id="625" r:id="rId6"/>
    <p:sldId id="626" r:id="rId7"/>
    <p:sldId id="627" r:id="rId8"/>
    <p:sldId id="628" r:id="rId9"/>
    <p:sldId id="629" r:id="rId10"/>
    <p:sldId id="630" r:id="rId11"/>
    <p:sldId id="631" r:id="rId12"/>
    <p:sldId id="633" r:id="rId13"/>
    <p:sldId id="632" r:id="rId14"/>
    <p:sldId id="634" r:id="rId15"/>
    <p:sldId id="635" r:id="rId16"/>
    <p:sldId id="31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8F4E9-C850-FD4C-867E-59BA5F69EE4E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DEA80-24DB-3248-836D-9D3B5287C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80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6F5D-5D4F-40EF-B9C2-BDDE6F7798E4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8EDD9-6238-426A-992D-99F06BAF565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70622-1AAB-476B-AB7D-227F995A1B25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07752-5868-41E8-B45B-AC23EF694237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4DBCF-D17B-453F-9DCF-57D1612C2CE6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6E762-AD2D-48D7-8446-148BFBFEC73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2B91B-19B4-4B85-B7F3-10EE8328B30C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3D484-6B5A-4586-8643-2CB45128015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A355-C948-4000-A707-80D64BA3FF8C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152F-EFFC-44D0-9AFA-6B88E39BB55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6A4DF-615D-49EA-B22F-6E1D0EB8B291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644F7-9A78-4380-87D0-5F99A9FC540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480CE-70C8-4E4E-937B-FB2D74229E2F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5BD0C-9EF5-46BD-994A-CA9011FB0E3B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B2DE-8BCB-42EE-A3E2-E0970718F26B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1A3BA-9FCA-4ED6-B718-CB9FDEE68ED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EF7E8-278B-4C55-A59E-B8D2226BA2DE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8C7B7-3BB0-4CD7-BE2E-74BB2B90F0E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9E768-2AB6-4B65-AC12-4155DAA543EC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F9726-CF39-4497-9EC1-0B1EDD4D778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551A0-4F41-4614-8FA0-CA8BFADC129E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94F39-059F-4CE6-B04F-0DDB51909A3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EBCD4A-FBF3-4DD8-9A58-8E4173EB6C68}" type="datetimeFigureOut">
              <a:rPr lang="en-MY"/>
              <a:pPr>
                <a:defRPr/>
              </a:pPr>
              <a:t>24/9/2022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B11AF1-E895-417D-B59D-2D3825517EB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mailto:amin@unimap.edu.my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980728"/>
            <a:ext cx="6264696" cy="5178335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836459" y="1405510"/>
            <a:ext cx="6120680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algn="ctr"/>
            <a:endParaRPr lang="en-US" sz="2800" b="1" spc="9" dirty="0">
              <a:solidFill>
                <a:srgbClr val="7030A0"/>
              </a:solidFill>
              <a:latin typeface="+mj-lt"/>
              <a:cs typeface="Arial"/>
            </a:endParaRPr>
          </a:p>
          <a:p>
            <a:pPr algn="ctr" eaLnBrk="1" hangingPunct="1"/>
            <a:r>
              <a:rPr lang="en-US" altLang="en-US" sz="2800" b="1" dirty="0"/>
              <a:t>FINANCING INTERNATIONAL TRADE</a:t>
            </a:r>
          </a:p>
          <a:p>
            <a:pPr algn="ctr"/>
            <a:endParaRPr lang="en-US" sz="1400" spc="9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353" y="146629"/>
            <a:ext cx="2735288" cy="88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00456" y="2595493"/>
            <a:ext cx="6192687" cy="36933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spc="300" dirty="0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PROFESSOR DR. MD. AMINUL ISLAM</a:t>
            </a:r>
          </a:p>
          <a:p>
            <a:pPr algn="ctr"/>
            <a:r>
              <a:rPr lang="en-US" sz="1800" spc="300" dirty="0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FACULTY OF APPLIED AND HUMAN SCIENCES</a:t>
            </a:r>
          </a:p>
          <a:p>
            <a:pPr algn="ctr"/>
            <a:r>
              <a:rPr lang="en-US" sz="1800" spc="300" dirty="0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UNIVERSITI MALAYSIA PERLIS</a:t>
            </a:r>
          </a:p>
          <a:p>
            <a:pPr algn="ctr"/>
            <a:endParaRPr lang="en-US" sz="1800" spc="300" dirty="0">
              <a:solidFill>
                <a:srgbClr val="0000FF"/>
              </a:solidFill>
              <a:latin typeface="Abadi MT Condensed Extra Bold"/>
              <a:cs typeface="Abadi MT Condensed Extra Bold"/>
            </a:endParaRPr>
          </a:p>
          <a:p>
            <a:pPr algn="ctr"/>
            <a:r>
              <a:rPr lang="en-US" sz="1800" spc="300" dirty="0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VISITING PROGFESSOR</a:t>
            </a:r>
          </a:p>
          <a:p>
            <a:pPr algn="ctr"/>
            <a:r>
              <a:rPr lang="en-US" sz="1800" spc="300" dirty="0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DAFFODIL INTERNATIONAL UNIVERSITY</a:t>
            </a:r>
          </a:p>
          <a:p>
            <a:pPr algn="ctr"/>
            <a:endParaRPr lang="en-US" sz="1800" spc="300" dirty="0">
              <a:solidFill>
                <a:srgbClr val="0000FF"/>
              </a:solidFill>
              <a:latin typeface="Abadi MT Condensed Extra Bold"/>
              <a:cs typeface="Abadi MT Condensed Extra Bold"/>
              <a:hlinkClick r:id="rId4"/>
            </a:endParaRPr>
          </a:p>
          <a:p>
            <a:pPr algn="ctr"/>
            <a:r>
              <a:rPr lang="en-US" sz="1800" spc="300" dirty="0">
                <a:solidFill>
                  <a:srgbClr val="0000FF"/>
                </a:solidFill>
                <a:latin typeface="Abadi MT Condensed Extra Bold"/>
                <a:cs typeface="Abadi MT Condensed Extra Bold"/>
              </a:rPr>
              <a:t>aminsazea@gmail.com</a:t>
            </a:r>
          </a:p>
          <a:p>
            <a:pPr algn="ctr"/>
            <a:endParaRPr lang="en-US" sz="1800" spc="300" dirty="0">
              <a:solidFill>
                <a:srgbClr val="0000FF"/>
              </a:solidFill>
              <a:latin typeface="Abadi MT Condensed Extra Bold"/>
              <a:cs typeface="Abadi MT Condensed Extra Bold"/>
            </a:endParaRPr>
          </a:p>
          <a:p>
            <a:pPr algn="ctr"/>
            <a:r>
              <a:rPr lang="en-US" sz="1800" b="1" spc="300" dirty="0" err="1">
                <a:solidFill>
                  <a:srgbClr val="660066"/>
                </a:solidFill>
                <a:latin typeface="Abadi MT Condensed Extra Bold"/>
                <a:cs typeface="Abadi MT Condensed Extra Bold"/>
              </a:rPr>
              <a:t>WhatsApp</a:t>
            </a:r>
            <a:r>
              <a:rPr lang="en-US" sz="1800" b="1" spc="300" dirty="0">
                <a:solidFill>
                  <a:srgbClr val="660066"/>
                </a:solidFill>
                <a:latin typeface="Abadi MT Condensed Extra Bold"/>
                <a:cs typeface="Abadi MT Condensed Extra Bold"/>
              </a:rPr>
              <a:t>: +60164049087</a:t>
            </a:r>
          </a:p>
          <a:p>
            <a:pPr algn="ctr"/>
            <a:endParaRPr lang="en-US" sz="1800" spc="300" dirty="0">
              <a:solidFill>
                <a:srgbClr val="0000FF"/>
              </a:solidFill>
              <a:latin typeface="Abadi MT Condensed Extra Bold"/>
              <a:cs typeface="Abadi MT Condensed Extra Bold"/>
            </a:endParaRPr>
          </a:p>
          <a:p>
            <a:pPr algn="ctr">
              <a:defRPr/>
            </a:pPr>
            <a:r>
              <a:rPr lang="en-US" sz="1800" b="1" spc="300" dirty="0">
                <a:solidFill>
                  <a:srgbClr val="C00000"/>
                </a:solidFill>
                <a:latin typeface="Abadi MT Condensed Extra Bold"/>
                <a:cs typeface="Abadi MT Condensed Extra Bold"/>
              </a:rPr>
              <a:t>MY YOUTUBE CHANNEL:</a:t>
            </a:r>
          </a:p>
          <a:p>
            <a:pPr algn="ctr">
              <a:defRPr/>
            </a:pPr>
            <a:r>
              <a:rPr lang="en-US" sz="1800" b="1" spc="300" dirty="0">
                <a:latin typeface="Abadi MT Condensed Extra Bold"/>
                <a:cs typeface="Abadi MT Condensed Extra Bold"/>
              </a:rPr>
              <a:t>PLATFORM FOR RESEARCH AND DEVELOPMENT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384593"/>
            <a:ext cx="91440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Knowledge  		                          Sincerity  			Excellence                       		</a:t>
            </a:r>
            <a:r>
              <a:rPr lang="en-US" dirty="0" err="1">
                <a:solidFill>
                  <a:schemeClr val="bg1"/>
                </a:solidFill>
              </a:rPr>
              <a:t>UniMAP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 descr="My photo Oct2020.pdf">
            <a:extLst>
              <a:ext uri="{FF2B5EF4-FFF2-40B4-BE49-F238E27FC236}">
                <a16:creationId xmlns:a16="http://schemas.microsoft.com/office/drawing/2014/main" id="{713F7E3E-534F-5147-AAA0-B1D8A0A674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2735288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9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The Credit Procedure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2A13BA-D47E-4E1B-AFDC-DEDF0282F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056" y="1678836"/>
            <a:ext cx="6973887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342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Trade Finance Methods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428384" cy="37899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lvl="1">
              <a:lnSpc>
                <a:spcPct val="150000"/>
              </a:lnSpc>
              <a:tabLst>
                <a:tab pos="401638" algn="l"/>
              </a:tabLst>
            </a:pPr>
            <a:r>
              <a:rPr lang="en-US" altLang="en-US" sz="2000" b="1" dirty="0"/>
              <a:t>4. Banker’s Acceptance </a:t>
            </a:r>
          </a:p>
          <a:p>
            <a:pPr lvl="1">
              <a:lnSpc>
                <a:spcPct val="150000"/>
              </a:lnSpc>
              <a:tabLst>
                <a:tab pos="401638" algn="l"/>
              </a:tabLst>
            </a:pPr>
            <a:r>
              <a:rPr lang="en-US" altLang="en-US" sz="2000" dirty="0"/>
              <a:t>Bill of exchange, or time draft, drawn on and accepted by a bank. It is the accepting bank’s obligation to pay the holder of the draft at maturity.</a:t>
            </a:r>
          </a:p>
          <a:p>
            <a:pPr marL="914400" lvl="1" indent="-457200">
              <a:lnSpc>
                <a:spcPct val="150000"/>
              </a:lnSpc>
              <a:buAutoNum type="arabicPeriod" startAt="5"/>
              <a:tabLst>
                <a:tab pos="401638" algn="l"/>
              </a:tabLst>
            </a:pPr>
            <a:r>
              <a:rPr lang="en-US" altLang="en-US" sz="2000" b="1" dirty="0"/>
              <a:t>Working Capital Financing</a:t>
            </a:r>
          </a:p>
          <a:p>
            <a:pPr marL="914400" lvl="1" indent="-457200">
              <a:lnSpc>
                <a:spcPct val="150000"/>
              </a:lnSpc>
              <a:buAutoNum type="arabicPeriod" startAt="5"/>
              <a:tabLst>
                <a:tab pos="401638" algn="l"/>
              </a:tabLst>
            </a:pPr>
            <a:r>
              <a:rPr lang="en-US" altLang="en-US" sz="2000" b="1" dirty="0"/>
              <a:t>Medium-Term Capital Goods Financing (Forfaiting)</a:t>
            </a:r>
          </a:p>
          <a:p>
            <a:pPr marL="800100" lvl="2" indent="119063">
              <a:lnSpc>
                <a:spcPct val="80000"/>
              </a:lnSpc>
              <a:tabLst>
                <a:tab pos="401638" algn="l"/>
              </a:tabLst>
            </a:pPr>
            <a:r>
              <a:rPr lang="en-US" altLang="en-US" sz="2000" dirty="0"/>
              <a:t>Similar to factoring in that the </a:t>
            </a:r>
            <a:r>
              <a:rPr lang="en-US" altLang="en-US" sz="2000" dirty="0" err="1"/>
              <a:t>forfaiter</a:t>
            </a:r>
            <a:r>
              <a:rPr lang="en-US" altLang="en-US" sz="2000" dirty="0"/>
              <a:t> (or factor) assumes 			responsibility for the collection of payment from the buyer, the 		underlying credit risk, and the risk pertaining to the countries 		Involved.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5538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en-US" sz="2800" b="0" dirty="0">
                <a:latin typeface="Times New Roman" panose="02020603050405020304" pitchFamily="18" charset="0"/>
              </a:rPr>
              <a:t>Life Cycle of a Typical Banker’s Acceptance</a:t>
            </a:r>
            <a:br>
              <a:rPr lang="en-US" altLang="en-US" sz="2800" b="0" dirty="0">
                <a:latin typeface="Times New Roman" panose="02020603050405020304" pitchFamily="18" charset="0"/>
              </a:rPr>
            </a:br>
            <a:r>
              <a:rPr lang="en-US" altLang="en-US" sz="2800" b="0" dirty="0">
                <a:latin typeface="Times New Roman" panose="02020603050405020304" pitchFamily="18" charset="0"/>
              </a:rPr>
              <a:t>(B/A)</a:t>
            </a:r>
            <a:br>
              <a:rPr lang="en-US" altLang="en-US" sz="2800" b="0" dirty="0"/>
            </a:b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pic>
        <p:nvPicPr>
          <p:cNvPr id="7" name="Picture 6" descr="C:\Documents and Settings\csem\Desktop\19.5.JPG">
            <a:extLst>
              <a:ext uri="{FF2B5EF4-FFF2-40B4-BE49-F238E27FC236}">
                <a16:creationId xmlns:a16="http://schemas.microsoft.com/office/drawing/2014/main" id="{61E94D34-C296-4552-98BA-14092FEBA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349375"/>
            <a:ext cx="7999040" cy="5031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085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Trade Finance Methods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428384" cy="4374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7.  Countertrade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a.  Denotes all types of foreign trade transactions in which the sale of goods to one country is linked to the purchase or exchange of goods from that same country.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b.  Some types of countertrade, such as barter, have been in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		existence for thousands of years.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c.   Recently countertrade gained popularity and importance.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4102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dirty="0">
                <a:latin typeface="Times New Roman" panose="02020603050405020304" pitchFamily="18" charset="0"/>
              </a:rPr>
              <a:t>Agencies That Motivate International Trade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428384" cy="34513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566738" algn="l"/>
                <a:tab pos="973138" algn="l"/>
              </a:tabLst>
            </a:pPr>
            <a:r>
              <a:rPr lang="en-US" altLang="en-US" sz="2000" dirty="0"/>
              <a:t>1.  Export-Import Banks</a:t>
            </a:r>
          </a:p>
          <a:p>
            <a:pPr marL="860425" lvl="1" indent="-403225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66738" algn="l"/>
                <a:tab pos="973138" algn="l"/>
              </a:tabLst>
            </a:pPr>
            <a:r>
              <a:rPr lang="en-US" altLang="en-US" sz="2000" dirty="0"/>
              <a:t>		</a:t>
            </a:r>
          </a:p>
          <a:p>
            <a:pPr marL="860425" lvl="1" indent="-403225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66738" algn="l"/>
                <a:tab pos="973138" algn="l"/>
              </a:tabLst>
            </a:pPr>
            <a:r>
              <a:rPr lang="en-US" altLang="en-US" sz="2000" dirty="0"/>
              <a:t>		b.  Its mission today is to finance and facilitate the export of goods and services</a:t>
            </a:r>
          </a:p>
          <a:p>
            <a:pPr marL="860425" lvl="1" indent="-403225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66738" algn="l"/>
                <a:tab pos="973138" algn="l"/>
              </a:tabLst>
            </a:pPr>
            <a:r>
              <a:rPr lang="en-US" altLang="en-US" sz="2000" dirty="0"/>
              <a:t>		c.  Maintain the competitiveness of companies in overseas markets.</a:t>
            </a:r>
          </a:p>
          <a:p>
            <a:pPr marL="860425" lvl="1" indent="-403225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66738" algn="l"/>
                <a:tab pos="973138" algn="l"/>
              </a:tabLst>
            </a:pPr>
            <a:r>
              <a:rPr lang="en-US" altLang="en-US" sz="2000" dirty="0"/>
              <a:t>		d.  Programs that are classified as</a:t>
            </a:r>
          </a:p>
          <a:p>
            <a:pPr marL="1139825" lvl="3" indent="-682625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66738" algn="l"/>
                <a:tab pos="973138" algn="l"/>
              </a:tabLst>
            </a:pPr>
            <a:r>
              <a:rPr lang="en-US" altLang="en-US" sz="2000" dirty="0">
                <a:latin typeface="Times New Roman" panose="02020603050405020304" pitchFamily="18" charset="0"/>
              </a:rPr>
              <a:t>		   1.)  guarantees</a:t>
            </a:r>
          </a:p>
          <a:p>
            <a:pPr marL="1139825" lvl="2" indent="-682625" eaLnBrk="1" hangingPunct="1">
              <a:lnSpc>
                <a:spcPct val="90000"/>
              </a:lnSpc>
              <a:buFontTx/>
              <a:buNone/>
              <a:tabLst>
                <a:tab pos="566738" algn="l"/>
                <a:tab pos="973138" algn="l"/>
              </a:tabLst>
            </a:pPr>
            <a:r>
              <a:rPr lang="en-US" altLang="en-US" sz="2000" dirty="0"/>
              <a:t>			2.)  loans</a:t>
            </a:r>
          </a:p>
          <a:p>
            <a:pPr marL="1139825" lvl="2" indent="-682625" eaLnBrk="1" hangingPunct="1">
              <a:lnSpc>
                <a:spcPct val="90000"/>
              </a:lnSpc>
              <a:buFontTx/>
              <a:buNone/>
              <a:tabLst>
                <a:tab pos="566738" algn="l"/>
                <a:tab pos="973138" algn="l"/>
              </a:tabLst>
            </a:pPr>
            <a:r>
              <a:rPr lang="en-US" altLang="en-US" sz="2000" dirty="0"/>
              <a:t>			3.)  bank insurance</a:t>
            </a:r>
          </a:p>
          <a:p>
            <a:pPr marL="1139825" lvl="2" indent="-682625" eaLnBrk="1" hangingPunct="1">
              <a:lnSpc>
                <a:spcPct val="90000"/>
              </a:lnSpc>
              <a:buFontTx/>
              <a:buNone/>
              <a:tabLst>
                <a:tab pos="566738" algn="l"/>
                <a:tab pos="973138" algn="l"/>
              </a:tabLst>
            </a:pPr>
            <a:r>
              <a:rPr lang="en-US" altLang="en-US" sz="2000" dirty="0"/>
              <a:t>			4.)  export credit insurance.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0583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dirty="0">
                <a:latin typeface="Times New Roman" panose="02020603050405020304" pitchFamily="18" charset="0"/>
              </a:rPr>
              <a:t>Agencies That Motivate International Trade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428384" cy="39130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39775" algn="l"/>
                <a:tab pos="1089025" algn="l"/>
              </a:tabLst>
            </a:pPr>
            <a:r>
              <a:rPr lang="en-US" altLang="en-US" sz="2000" b="1" dirty="0"/>
              <a:t>2.  Private Export Funding Co. (PEFCO)</a:t>
            </a:r>
          </a:p>
          <a:p>
            <a:pPr marL="342900" lvl="1"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39775" algn="l"/>
                <a:tab pos="1089025" algn="l"/>
              </a:tabLst>
            </a:pPr>
            <a:r>
              <a:rPr lang="en-US" altLang="en-US" sz="2000" dirty="0"/>
              <a:t>	   a.  Is owned by a consortium of commercial banks and </a:t>
            </a:r>
          </a:p>
          <a:p>
            <a:pPr marL="342900" lvl="1"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39775" algn="l"/>
                <a:tab pos="1089025" algn="l"/>
              </a:tabLst>
            </a:pPr>
            <a:r>
              <a:rPr lang="en-US" altLang="en-US" sz="2000" dirty="0"/>
              <a:t>             industrial companies.</a:t>
            </a:r>
          </a:p>
          <a:p>
            <a:pPr marL="342900" lvl="1"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39775" algn="l"/>
                <a:tab pos="1089025" algn="l"/>
              </a:tabLst>
            </a:pPr>
            <a:r>
              <a:rPr lang="en-US" altLang="en-US" sz="2000" dirty="0"/>
              <a:t>	   b.  Provides medium and long-term fixed rate financing to foreign  		        buyers.</a:t>
            </a:r>
          </a:p>
          <a:p>
            <a:pPr indent="119063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39775" algn="l"/>
                <a:tab pos="1089025" algn="l"/>
              </a:tabLst>
            </a:pPr>
            <a:r>
              <a:rPr lang="en-US" altLang="en-US" sz="2000" b="1" dirty="0"/>
              <a:t>3.  Overseas Private Investment Corporation (OPIC)</a:t>
            </a:r>
          </a:p>
          <a:p>
            <a:pPr marL="342900" lvl="1" indent="119063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39775" algn="l"/>
                <a:tab pos="1089025" algn="l"/>
              </a:tabLst>
            </a:pPr>
            <a:r>
              <a:rPr lang="en-US" altLang="en-US" sz="2000" dirty="0"/>
              <a:t>	A self-sustaining federal agency responsible for insuring direct   		investments in foreign countries against the risks of currency 		inconvertibility, expropriation, and other political risks.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4518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532" y="2722991"/>
            <a:ext cx="7659480" cy="20447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384593"/>
            <a:ext cx="9144000" cy="27699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Knowledge  			Sincerity  			Excellence                       		</a:t>
            </a:r>
            <a:r>
              <a:rPr lang="en-US" dirty="0" err="1">
                <a:solidFill>
                  <a:schemeClr val="bg1"/>
                </a:solidFill>
              </a:rPr>
              <a:t>UniMAP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353" y="146629"/>
            <a:ext cx="2209869" cy="88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993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LEARNING OUTCOMES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2108319"/>
            <a:ext cx="8068344" cy="27127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lvl="1" indent="-742950" eaLnBrk="1" hangingPunct="1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None/>
            </a:pPr>
            <a:r>
              <a:rPr lang="en-US" altLang="en-US" sz="2400" b="1" dirty="0"/>
              <a:t>After this session participants will be able to:</a:t>
            </a:r>
          </a:p>
          <a:p>
            <a:pPr lvl="1" indent="-742950" eaLnBrk="1" hangingPunct="1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Describe methods of payment for international trade</a:t>
            </a:r>
          </a:p>
          <a:p>
            <a:pPr lvl="1" indent="-742950" eaLnBrk="1" hangingPunct="1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Explain common trade finance methods</a:t>
            </a:r>
          </a:p>
          <a:p>
            <a:pPr lvl="1" indent="-742950" eaLnBrk="1" hangingPunct="1">
              <a:lnSpc>
                <a:spcPct val="150000"/>
              </a:lnSpc>
              <a:buClr>
                <a:srgbClr val="0D0D0D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Describe the major agencies that facilitate international </a:t>
            </a:r>
          </a:p>
          <a:p>
            <a:pPr marL="0" lvl="1" eaLnBrk="1" hangingPunct="1">
              <a:lnSpc>
                <a:spcPct val="150000"/>
              </a:lnSpc>
              <a:buClr>
                <a:srgbClr val="0D0D0D"/>
              </a:buClr>
            </a:pPr>
            <a:r>
              <a:rPr lang="en-US" altLang="en-US" sz="2400" dirty="0"/>
              <a:t>           trade with export insurance and/or loan programs</a:t>
            </a:r>
          </a:p>
        </p:txBody>
      </p:sp>
    </p:spTree>
    <p:extLst>
      <p:ext uri="{BB962C8B-B14F-4D97-AF65-F5344CB8AC3E}">
        <p14:creationId xmlns:p14="http://schemas.microsoft.com/office/powerpoint/2010/main" val="10756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Payment Methods for International Trade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73021" y="1469286"/>
            <a:ext cx="8068344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09600" indent="-147638" eaLnBrk="1" hangingPunct="1">
              <a:lnSpc>
                <a:spcPct val="150000"/>
              </a:lnSpc>
              <a:buClr>
                <a:schemeClr val="tx1">
                  <a:lumMod val="95000"/>
                  <a:lumOff val="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US" sz="2400" b="1" dirty="0"/>
              <a:t>1.  Prepayment</a:t>
            </a:r>
          </a:p>
          <a:p>
            <a:pPr marL="990600" lvl="1" indent="-13017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a.  Same as cash in advance</a:t>
            </a:r>
          </a:p>
          <a:p>
            <a:pPr marL="990600" lvl="1" indent="-13017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b.  Payment usually by wire transfer</a:t>
            </a:r>
          </a:p>
          <a:p>
            <a:pPr marL="990600" lvl="1" indent="-13017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c.  Method offers exporter greatest degree of protection</a:t>
            </a:r>
          </a:p>
          <a:p>
            <a:pPr marL="990600" lvl="1" indent="-13017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d.  Usually requested when</a:t>
            </a:r>
          </a:p>
          <a:p>
            <a:pPr marL="1139825" lvl="2" indent="0" eaLnBrk="1" hangingPunct="1">
              <a:lnSpc>
                <a:spcPct val="150000"/>
              </a:lnSpc>
              <a:buFontTx/>
              <a:buNone/>
              <a:defRPr/>
            </a:pPr>
            <a:r>
              <a:rPr lang="en-US" sz="2400" dirty="0"/>
              <a:t>1.)  First time buyer</a:t>
            </a:r>
          </a:p>
          <a:p>
            <a:pPr marL="1139825" lvl="2" indent="0" eaLnBrk="1" hangingPunct="1">
              <a:lnSpc>
                <a:spcPct val="150000"/>
              </a:lnSpc>
              <a:buFontTx/>
              <a:buNone/>
              <a:defRPr/>
            </a:pPr>
            <a:r>
              <a:rPr lang="en-US" sz="2400" dirty="0"/>
              <a:t>2.)  Danger of pre shipment cancellation</a:t>
            </a:r>
          </a:p>
          <a:p>
            <a:pPr marL="1139825" lvl="2" indent="0" eaLnBrk="1" hangingPunct="1">
              <a:lnSpc>
                <a:spcPct val="150000"/>
              </a:lnSpc>
              <a:buFontTx/>
              <a:buNone/>
              <a:defRPr/>
            </a:pPr>
            <a:r>
              <a:rPr lang="en-US" sz="2400" dirty="0"/>
              <a:t>3.)  Importer country has high political risk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2158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Payment Methods for International Trade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068344" cy="4374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2.  Letters of Credit (L/C)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a.  An instrument issued by a bank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b.  on behalf of the importer (buyer)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	c.  promising to pay the exporter (beneficiary) upon presentation </a:t>
            </a:r>
            <a:r>
              <a:rPr lang="en-US" altLang="en-US" sz="2400"/>
              <a:t>of shipping </a:t>
            </a:r>
            <a:r>
              <a:rPr lang="en-US" altLang="en-US" sz="2400" dirty="0"/>
              <a:t>documents in compliance with the terms stipulated therein.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e.  In effect, the bank is substituting its credit for that of the buyer.</a:t>
            </a:r>
          </a:p>
        </p:txBody>
      </p:sp>
    </p:spTree>
    <p:extLst>
      <p:ext uri="{BB962C8B-B14F-4D97-AF65-F5344CB8AC3E}">
        <p14:creationId xmlns:p14="http://schemas.microsoft.com/office/powerpoint/2010/main" val="202339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Payment Methods for International Trade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428384" cy="502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855663" algn="l"/>
              </a:tabLst>
            </a:pPr>
            <a:r>
              <a:rPr lang="en-US" altLang="en-US" sz="2200" b="1" dirty="0"/>
              <a:t>3.  Drafts (or bill of exchange)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855663" algn="l"/>
              </a:tabLst>
            </a:pPr>
            <a:r>
              <a:rPr lang="en-US" altLang="en-US" sz="2200" dirty="0"/>
              <a:t>	a.  An unconditional promise drawn by one party, usually the exporter,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855663" algn="l"/>
              </a:tabLst>
            </a:pPr>
            <a:r>
              <a:rPr lang="en-US" altLang="en-US" sz="2200" dirty="0"/>
              <a:t>	b.  instructing the buyer to pay the face amount of the draft upon presentation.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855663" algn="l"/>
              </a:tabLst>
            </a:pPr>
            <a:r>
              <a:rPr lang="en-US" altLang="en-US" sz="2200" dirty="0"/>
              <a:t>	c.  draft represents the exporter’s formal demand for payment from the buyer.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855663" algn="l"/>
              </a:tabLst>
            </a:pPr>
            <a:r>
              <a:rPr lang="en-US" altLang="en-US" sz="2200" dirty="0"/>
              <a:t>	d.  draft affords the exporter less protection than an L/C because the banks are not obligated to honor payments on the buyer’s behalf.</a:t>
            </a:r>
          </a:p>
        </p:txBody>
      </p:sp>
    </p:spTree>
    <p:extLst>
      <p:ext uri="{BB962C8B-B14F-4D97-AF65-F5344CB8AC3E}">
        <p14:creationId xmlns:p14="http://schemas.microsoft.com/office/powerpoint/2010/main" val="365632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Payment Methods for International Trade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428384" cy="502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200" b="1" dirty="0"/>
              <a:t>4.  Consignment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200" dirty="0"/>
              <a:t>	a.  exporter ships the goods to the importer while still retaining 	    actual title to the merchandise.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200" dirty="0"/>
              <a:t>	b.  The importer has access to the inventory but does not have to   	     pay for the goods until they have been sold to a third party.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200" dirty="0"/>
              <a:t>	c.  The exporter is trusting the importer to remit payment for the 	    goods sold at that time.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200" dirty="0"/>
              <a:t>	d.  If the importer fails to pay, the exporter has limited recourse 	    because no draft is involved and the goods have already been 	    sold.</a:t>
            </a:r>
          </a:p>
        </p:txBody>
      </p:sp>
    </p:spTree>
    <p:extLst>
      <p:ext uri="{BB962C8B-B14F-4D97-AF65-F5344CB8AC3E}">
        <p14:creationId xmlns:p14="http://schemas.microsoft.com/office/powerpoint/2010/main" val="3027569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Payment Methods for International Trade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428384" cy="4374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/>
              <a:t>5.  Open Account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a.  The opposite of prepayment - the exporter ships the merchandise and expects the buyer to remit payment according to the agreed upon terms.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b.  The exporter is relying fully upon the financial creditworthiness, integrity, and reputation of the buyer. </a:t>
            </a:r>
          </a:p>
          <a:p>
            <a:pPr marL="860425" lvl="1" indent="-403225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c.  method is used when the seller and buyer have mutual trust and a great deal of experience with each other.</a:t>
            </a:r>
          </a:p>
        </p:txBody>
      </p:sp>
    </p:spTree>
    <p:extLst>
      <p:ext uri="{BB962C8B-B14F-4D97-AF65-F5344CB8AC3E}">
        <p14:creationId xmlns:p14="http://schemas.microsoft.com/office/powerpoint/2010/main" val="185934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Trade Finance Methods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428384" cy="38207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98513" algn="l"/>
              </a:tabLst>
              <a:defRPr/>
            </a:pPr>
            <a:r>
              <a:rPr lang="en-US" sz="2400" b="1" dirty="0"/>
              <a:t>1.  Accounts Receivable Financing</a:t>
            </a:r>
          </a:p>
          <a:p>
            <a:pPr marL="342900" lvl="1"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98513" algn="l"/>
              </a:tabLst>
              <a:defRPr/>
            </a:pPr>
            <a:r>
              <a:rPr lang="en-US" sz="2400" dirty="0"/>
              <a:t>	a.  could take the form of an open account shipment or a</a:t>
            </a:r>
          </a:p>
          <a:p>
            <a:pPr marL="342900" lvl="1"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98513" algn="l"/>
              </a:tabLst>
              <a:defRPr/>
            </a:pPr>
            <a:r>
              <a:rPr lang="en-US" sz="2400" dirty="0"/>
              <a:t>      time draft</a:t>
            </a:r>
          </a:p>
          <a:p>
            <a:pPr marL="342900" lvl="1"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98513" algn="l"/>
              </a:tabLst>
              <a:defRPr/>
            </a:pPr>
            <a:r>
              <a:rPr lang="en-US" sz="2400" dirty="0"/>
              <a:t>	b.  the bank will provide a loan to the exporter secured by an   		   assignment of the account receivable.</a:t>
            </a:r>
          </a:p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98513" algn="l"/>
              </a:tabLst>
              <a:defRPr/>
            </a:pPr>
            <a:r>
              <a:rPr lang="en-US" sz="2400" b="1" dirty="0"/>
              <a:t>2.  Factoring Receivables</a:t>
            </a:r>
          </a:p>
          <a:p>
            <a:pPr marL="342900" lvl="1"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98513" algn="l"/>
              </a:tabLst>
              <a:defRPr/>
            </a:pPr>
            <a:r>
              <a:rPr lang="en-US" sz="2400" dirty="0"/>
              <a:t>	 the exporter sells the accounts receivable without recourse.</a:t>
            </a:r>
          </a:p>
        </p:txBody>
      </p:sp>
    </p:spTree>
    <p:extLst>
      <p:ext uri="{BB962C8B-B14F-4D97-AF65-F5344CB8AC3E}">
        <p14:creationId xmlns:p14="http://schemas.microsoft.com/office/powerpoint/2010/main" val="352615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2" y="32998"/>
            <a:ext cx="8924528" cy="6857999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28600" y="969114"/>
            <a:ext cx="8863880" cy="5855887"/>
          </a:xfrm>
          <a:custGeom>
            <a:avLst/>
            <a:gdLst/>
            <a:ahLst/>
            <a:cxnLst/>
            <a:rect l="l" t="t" r="r" b="b"/>
            <a:pathLst>
              <a:path w="8356854" h="5766054">
                <a:moveTo>
                  <a:pt x="25527" y="810006"/>
                </a:moveTo>
                <a:cubicBezTo>
                  <a:pt x="25527" y="376809"/>
                  <a:pt x="376758" y="25527"/>
                  <a:pt x="810031" y="25527"/>
                </a:cubicBezTo>
                <a:lnTo>
                  <a:pt x="7546848" y="25527"/>
                </a:lnTo>
                <a:cubicBezTo>
                  <a:pt x="7980045" y="25527"/>
                  <a:pt x="8331327" y="376809"/>
                  <a:pt x="8331327" y="810006"/>
                </a:cubicBezTo>
                <a:lnTo>
                  <a:pt x="8331327" y="4956048"/>
                </a:lnTo>
                <a:cubicBezTo>
                  <a:pt x="8331327" y="5389296"/>
                  <a:pt x="7980045" y="5740527"/>
                  <a:pt x="7546848" y="5740527"/>
                </a:cubicBezTo>
                <a:lnTo>
                  <a:pt x="810031" y="5740527"/>
                </a:lnTo>
                <a:cubicBezTo>
                  <a:pt x="376758" y="5740527"/>
                  <a:pt x="25527" y="5389296"/>
                  <a:pt x="25527" y="4956048"/>
                </a:cubicBezTo>
                <a:close/>
              </a:path>
            </a:pathLst>
          </a:cu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188640"/>
            <a:ext cx="8800355" cy="1063558"/>
          </a:xfrm>
          <a:custGeom>
            <a:avLst/>
            <a:gdLst/>
            <a:ahLst/>
            <a:cxnLst/>
            <a:rect l="l" t="t" r="r" b="b"/>
            <a:pathLst>
              <a:path w="8534400" h="1219200">
                <a:moveTo>
                  <a:pt x="0" y="0"/>
                </a:moveTo>
                <a:lnTo>
                  <a:pt x="7923530" y="0"/>
                </a:lnTo>
                <a:cubicBezTo>
                  <a:pt x="8261350" y="0"/>
                  <a:pt x="8534400" y="271907"/>
                  <a:pt x="8534400" y="609600"/>
                </a:cubicBezTo>
                <a:cubicBezTo>
                  <a:pt x="8534400" y="946150"/>
                  <a:pt x="8261350" y="1217930"/>
                  <a:pt x="7924800" y="1219200"/>
                </a:cubicBez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n-US" altLang="en-US" sz="2800" b="1" dirty="0"/>
          </a:p>
          <a:p>
            <a:pPr algn="ctr"/>
            <a:r>
              <a:rPr lang="en-US" altLang="en-US" sz="2800" b="1" dirty="0">
                <a:latin typeface="Times New Roman" panose="02020603050405020304" pitchFamily="18" charset="0"/>
              </a:rPr>
              <a:t>Trade Finance Methods</a:t>
            </a:r>
            <a:endParaRPr sz="2800" b="1" dirty="0"/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8096250" cy="38100"/>
          </a:xfrm>
          <a:prstGeom prst="rect">
            <a:avLst/>
          </a:prstGeom>
        </p:spPr>
      </p:pic>
      <p:sp>
        <p:nvSpPr>
          <p:cNvPr id="9" name="text 1">
            <a:extLst>
              <a:ext uri="{FF2B5EF4-FFF2-40B4-BE49-F238E27FC236}">
                <a16:creationId xmlns:a16="http://schemas.microsoft.com/office/drawing/2014/main" id="{661DACF4-DCAB-2D43-A2B0-7097B732C5BE}"/>
              </a:ext>
            </a:extLst>
          </p:cNvPr>
          <p:cNvSpPr txBox="1"/>
          <p:nvPr/>
        </p:nvSpPr>
        <p:spPr>
          <a:xfrm>
            <a:off x="248072" y="1378631"/>
            <a:ext cx="8428384" cy="27127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indent="119063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/>
              <a:t>3.  Letters of Credit ( L/C )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	a.  Types of Letters of Credit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	b.  Use of Drafts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	c.  Bill of Lading: Key Document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	d.  Commercial Invoice (currency)</a:t>
            </a:r>
          </a:p>
        </p:txBody>
      </p:sp>
    </p:spTree>
    <p:extLst>
      <p:ext uri="{BB962C8B-B14F-4D97-AF65-F5344CB8AC3E}">
        <p14:creationId xmlns:p14="http://schemas.microsoft.com/office/powerpoint/2010/main" val="43796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7446</TotalTime>
  <Words>987</Words>
  <Application>Microsoft Office PowerPoint</Application>
  <PresentationFormat>On-screen Show (4:3)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Abadi MT Condensed Extra Bold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Tengku Hizam</dc:creator>
  <cp:lastModifiedBy>aminul islam</cp:lastModifiedBy>
  <cp:revision>629</cp:revision>
  <cp:lastPrinted>2020-05-19T08:58:37Z</cp:lastPrinted>
  <dcterms:created xsi:type="dcterms:W3CDTF">2014-04-22T13:43:09Z</dcterms:created>
  <dcterms:modified xsi:type="dcterms:W3CDTF">2022-09-24T11:46:55Z</dcterms:modified>
</cp:coreProperties>
</file>