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7" r:id="rId2"/>
    <p:sldMasterId id="2147483689" r:id="rId3"/>
  </p:sldMasterIdLst>
  <p:notesMasterIdLst>
    <p:notesMasterId r:id="rId47"/>
  </p:notesMasterIdLst>
  <p:sldIdLst>
    <p:sldId id="295" r:id="rId4"/>
    <p:sldId id="296" r:id="rId5"/>
    <p:sldId id="286" r:id="rId6"/>
    <p:sldId id="277" r:id="rId7"/>
    <p:sldId id="278" r:id="rId8"/>
    <p:sldId id="279" r:id="rId9"/>
    <p:sldId id="280" r:id="rId10"/>
    <p:sldId id="281" r:id="rId11"/>
    <p:sldId id="282" r:id="rId12"/>
    <p:sldId id="283" r:id="rId13"/>
    <p:sldId id="284" r:id="rId14"/>
    <p:sldId id="285" r:id="rId15"/>
    <p:sldId id="260" r:id="rId16"/>
    <p:sldId id="297" r:id="rId17"/>
    <p:sldId id="268" r:id="rId18"/>
    <p:sldId id="262" r:id="rId19"/>
    <p:sldId id="269" r:id="rId20"/>
    <p:sldId id="298" r:id="rId21"/>
    <p:sldId id="299" r:id="rId22"/>
    <p:sldId id="264" r:id="rId23"/>
    <p:sldId id="266" r:id="rId24"/>
    <p:sldId id="288" r:id="rId25"/>
    <p:sldId id="289" r:id="rId26"/>
    <p:sldId id="302" r:id="rId27"/>
    <p:sldId id="290" r:id="rId28"/>
    <p:sldId id="291" r:id="rId29"/>
    <p:sldId id="293" r:id="rId30"/>
    <p:sldId id="304" r:id="rId31"/>
    <p:sldId id="305" r:id="rId32"/>
    <p:sldId id="306" r:id="rId33"/>
    <p:sldId id="307" r:id="rId34"/>
    <p:sldId id="294" r:id="rId35"/>
    <p:sldId id="292" r:id="rId36"/>
    <p:sldId id="303" r:id="rId37"/>
    <p:sldId id="270" r:id="rId38"/>
    <p:sldId id="271" r:id="rId39"/>
    <p:sldId id="272" r:id="rId40"/>
    <p:sldId id="273" r:id="rId41"/>
    <p:sldId id="275" r:id="rId42"/>
    <p:sldId id="274" r:id="rId43"/>
    <p:sldId id="276" r:id="rId44"/>
    <p:sldId id="300" r:id="rId45"/>
    <p:sldId id="301"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969" autoAdjust="0"/>
  </p:normalViewPr>
  <p:slideViewPr>
    <p:cSldViewPr snapToGrid="0">
      <p:cViewPr varScale="1">
        <p:scale>
          <a:sx n="60" d="100"/>
          <a:sy n="60" d="100"/>
        </p:scale>
        <p:origin x="24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presProps" Target="presProps.xml"/><Relationship Id="rId8" Type="http://schemas.openxmlformats.org/officeDocument/2006/relationships/slide" Target="slides/slide5.xml"/><Relationship Id="rId51"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E:\TEXTILE\M.Sc%20%20DIU%20IN%20TEXTILE%20ENGINEERING\APPERAL%20MERCHANDISING\THESIS\COSTING\COSTING1.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E:\TEXTILE\M.Sc%20%20DIU%20IN%20TEXTILE%20ENGINEERING\APPERAL%20MERCHANDISING\THESIS\COSTING\COSTING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E:\Downloads\THESI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E:\TEXTILE\M.Sc%20%20DIU%20IN%20TEXTILE%20ENGINEERING\APPERAL%20MERCHANDISING\THESIS\THESI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E:\TEXTILE\M.Sc%20%20DIU%20IN%20TEXTILE%20ENGINEERING\APPERAL%20MERCHANDISING\THESIS\THESI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E:\TEXTILE\M.Sc%20%20DIU%20IN%20TEXTILE%20ENGINEERING\APPERAL%20MERCHANDISING\THESIS\THESIS.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E:\TEXTILE\M.Sc%20%20DIU%20IN%20TEXTILE%20ENGINEERING\APPERAL%20MERCHANDISING\THESIS\THESI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manualLayout>
          <c:layoutTarget val="inner"/>
          <c:xMode val="edge"/>
          <c:yMode val="edge"/>
          <c:x val="3.0555555555555555E-2"/>
          <c:y val="4.7129629629629632E-2"/>
          <c:w val="0.93888888888888888"/>
          <c:h val="0.78038568095654715"/>
        </c:manualLayout>
      </c:layout>
      <c:bar3DChart>
        <c:barDir val="col"/>
        <c:grouping val="clustered"/>
        <c:varyColors val="0"/>
        <c:ser>
          <c:idx val="0"/>
          <c:order val="0"/>
          <c:invertIfNegative val="0"/>
          <c:dLbls>
            <c:spPr>
              <a:noFill/>
              <a:ln>
                <a:noFill/>
              </a:ln>
              <a:effectLst/>
            </c:spPr>
            <c:txPr>
              <a:bodyPr/>
              <a:lstStyle/>
              <a:p>
                <a:pPr>
                  <a:defRPr sz="3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Sheet3!$A$23:$E$23</c:f>
              <c:strCache>
                <c:ptCount val="5"/>
                <c:pt idx="0">
                  <c:v>FOB</c:v>
                </c:pt>
                <c:pt idx="1">
                  <c:v>WOVEN</c:v>
                </c:pt>
                <c:pt idx="2">
                  <c:v>KNIT</c:v>
                </c:pt>
                <c:pt idx="3">
                  <c:v>SWEATER</c:v>
                </c:pt>
                <c:pt idx="4">
                  <c:v>AVG</c:v>
                </c:pt>
              </c:strCache>
            </c:strRef>
          </c:cat>
          <c:val>
            <c:numRef>
              <c:f>Sheet3!$A$24:$E$24</c:f>
              <c:numCache>
                <c:formatCode>0.00%</c:formatCode>
                <c:ptCount val="5"/>
                <c:pt idx="0" formatCode="0%">
                  <c:v>1</c:v>
                </c:pt>
                <c:pt idx="1">
                  <c:v>0.219</c:v>
                </c:pt>
                <c:pt idx="2">
                  <c:v>0.16819999999999999</c:v>
                </c:pt>
                <c:pt idx="3">
                  <c:v>0.1641</c:v>
                </c:pt>
                <c:pt idx="4">
                  <c:v>0.18379999999999999</c:v>
                </c:pt>
              </c:numCache>
            </c:numRef>
          </c:val>
        </c:ser>
        <c:dLbls>
          <c:showLegendKey val="0"/>
          <c:showVal val="1"/>
          <c:showCatName val="0"/>
          <c:showSerName val="0"/>
          <c:showPercent val="0"/>
          <c:showBubbleSize val="0"/>
        </c:dLbls>
        <c:gapWidth val="150"/>
        <c:shape val="box"/>
        <c:axId val="201757896"/>
        <c:axId val="201756328"/>
        <c:axId val="0"/>
      </c:bar3DChart>
      <c:catAx>
        <c:axId val="201757896"/>
        <c:scaling>
          <c:orientation val="minMax"/>
        </c:scaling>
        <c:delete val="0"/>
        <c:axPos val="b"/>
        <c:numFmt formatCode="General" sourceLinked="0"/>
        <c:majorTickMark val="none"/>
        <c:minorTickMark val="none"/>
        <c:tickLblPos val="nextTo"/>
        <c:crossAx val="201756328"/>
        <c:crosses val="autoZero"/>
        <c:auto val="0"/>
        <c:lblAlgn val="ctr"/>
        <c:lblOffset val="100"/>
        <c:noMultiLvlLbl val="0"/>
      </c:catAx>
      <c:valAx>
        <c:axId val="201756328"/>
        <c:scaling>
          <c:orientation val="minMax"/>
        </c:scaling>
        <c:delete val="1"/>
        <c:axPos val="l"/>
        <c:numFmt formatCode="0%" sourceLinked="1"/>
        <c:majorTickMark val="out"/>
        <c:minorTickMark val="none"/>
        <c:tickLblPos val="nextTo"/>
        <c:crossAx val="201757896"/>
        <c:crosses val="autoZero"/>
        <c:crossBetween val="between"/>
      </c:valAx>
    </c:plotArea>
    <c:plotVisOnly val="1"/>
    <c:dispBlanksAs val="gap"/>
    <c:showDLblsOverMax val="0"/>
  </c:chart>
  <c:spPr>
    <a:gradFill flip="none" rotWithShape="1">
      <a:gsLst>
        <a:gs pos="0">
          <a:srgbClr val="DDEBCF"/>
        </a:gs>
        <a:gs pos="49000">
          <a:srgbClr val="9CB86E"/>
        </a:gs>
        <a:gs pos="100000">
          <a:srgbClr val="156B13"/>
        </a:gs>
      </a:gsLst>
      <a:path path="shape">
        <a:fillToRect l="50000" t="50000" r="50000" b="50000"/>
      </a:path>
      <a:tileRect/>
    </a:gradFill>
  </c:spPr>
  <c:txPr>
    <a:bodyPr/>
    <a:lstStyle/>
    <a:p>
      <a:pPr>
        <a:defRPr sz="1800" b="1">
          <a:latin typeface="Times New Roman" pitchFamily="18" charset="0"/>
          <a:cs typeface="Times New Roman" pitchFamily="18"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sz="2800"/>
            </a:pPr>
            <a:r>
              <a:rPr lang="en-US" sz="2800"/>
              <a:t>FABRIC</a:t>
            </a:r>
          </a:p>
          <a:p>
            <a:pPr algn="l">
              <a:defRPr sz="2800"/>
            </a:pPr>
            <a:r>
              <a:rPr lang="en-US" sz="2800"/>
              <a:t>CM</a:t>
            </a:r>
          </a:p>
          <a:p>
            <a:pPr algn="l">
              <a:defRPr sz="2800"/>
            </a:pPr>
            <a:r>
              <a:rPr lang="en-US" sz="2800"/>
              <a:t>ACCESSORIES</a:t>
            </a:r>
          </a:p>
        </c:rich>
      </c:tx>
      <c:layout>
        <c:manualLayout>
          <c:xMode val="edge"/>
          <c:yMode val="edge"/>
          <c:x val="0.70702077865266844"/>
          <c:y val="1.3793103448275862E-2"/>
        </c:manualLayout>
      </c:layout>
      <c:overlay val="0"/>
    </c:title>
    <c:autoTitleDeleted val="0"/>
    <c:view3D>
      <c:rotX val="0"/>
      <c:rotY val="10"/>
      <c:rAngAx val="0"/>
      <c:perspective val="60"/>
    </c:view3D>
    <c:floor>
      <c:thickness val="0"/>
    </c:floor>
    <c:sideWall>
      <c:thickness val="0"/>
      <c:spPr>
        <a:noFill/>
        <a:ln w="25400">
          <a:noFill/>
        </a:ln>
      </c:spPr>
    </c:sideWall>
    <c:backWall>
      <c:thickness val="0"/>
      <c:spPr>
        <a:noFill/>
        <a:ln w="25400">
          <a:noFill/>
        </a:ln>
      </c:spPr>
    </c:backWall>
    <c:plotArea>
      <c:layout>
        <c:manualLayout>
          <c:layoutTarget val="inner"/>
          <c:xMode val="edge"/>
          <c:yMode val="edge"/>
          <c:x val="0"/>
          <c:y val="1.087428752252282E-2"/>
          <c:w val="0.96666666666666667"/>
          <c:h val="0.72018507157068212"/>
        </c:manualLayout>
      </c:layout>
      <c:bar3DChart>
        <c:barDir val="col"/>
        <c:grouping val="clustered"/>
        <c:varyColors val="0"/>
        <c:ser>
          <c:idx val="1"/>
          <c:order val="1"/>
          <c:invertIfNegative val="0"/>
          <c:dLbls>
            <c:dLbl>
              <c:idx val="0"/>
              <c:delete val="1"/>
              <c:extLst>
                <c:ext xmlns:c15="http://schemas.microsoft.com/office/drawing/2012/chart" uri="{CE6537A1-D6FC-4f65-9D91-7224C49458BB}"/>
              </c:extLst>
            </c:dLbl>
            <c:spPr>
              <a:noFill/>
              <a:ln>
                <a:noFill/>
              </a:ln>
              <a:effectLst/>
            </c:spPr>
            <c:txPr>
              <a:bodyPr/>
              <a:lstStyle/>
              <a:p>
                <a:pPr>
                  <a:defRPr sz="2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Sheet3!$A$4:$A$8</c:f>
              <c:strCache>
                <c:ptCount val="5"/>
                <c:pt idx="0">
                  <c:v>FOB</c:v>
                </c:pt>
                <c:pt idx="1">
                  <c:v>WOVEN</c:v>
                </c:pt>
                <c:pt idx="2">
                  <c:v>KNIT</c:v>
                </c:pt>
                <c:pt idx="3">
                  <c:v>SWEATER</c:v>
                </c:pt>
                <c:pt idx="4">
                  <c:v>AVG</c:v>
                </c:pt>
              </c:strCache>
            </c:strRef>
          </c:cat>
          <c:val>
            <c:numRef>
              <c:f>Sheet3!$B$4:$B$8</c:f>
              <c:numCache>
                <c:formatCode>0.00%</c:formatCode>
                <c:ptCount val="5"/>
                <c:pt idx="0" formatCode="0%">
                  <c:v>0</c:v>
                </c:pt>
                <c:pt idx="1">
                  <c:v>0.52539999999999998</c:v>
                </c:pt>
                <c:pt idx="2">
                  <c:v>0.58760000000000001</c:v>
                </c:pt>
                <c:pt idx="3">
                  <c:v>0.46700000000000003</c:v>
                </c:pt>
                <c:pt idx="4">
                  <c:v>0.52666666666666673</c:v>
                </c:pt>
              </c:numCache>
            </c:numRef>
          </c:val>
        </c:ser>
        <c:ser>
          <c:idx val="2"/>
          <c:order val="2"/>
          <c:invertIfNegative val="0"/>
          <c:dLbls>
            <c:spPr>
              <a:noFill/>
              <a:ln>
                <a:noFill/>
              </a:ln>
              <a:effectLst/>
            </c:spPr>
            <c:txPr>
              <a:bodyPr/>
              <a:lstStyle/>
              <a:p>
                <a:pPr>
                  <a:defRPr sz="2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Sheet3!$A$11:$A$15</c:f>
              <c:strCache>
                <c:ptCount val="5"/>
                <c:pt idx="0">
                  <c:v>FOB</c:v>
                </c:pt>
                <c:pt idx="1">
                  <c:v>WOVEN</c:v>
                </c:pt>
                <c:pt idx="2">
                  <c:v>KNIT</c:v>
                </c:pt>
                <c:pt idx="3">
                  <c:v>SWEATER</c:v>
                </c:pt>
                <c:pt idx="4">
                  <c:v>AVG</c:v>
                </c:pt>
              </c:strCache>
            </c:strRef>
          </c:cat>
          <c:val>
            <c:numRef>
              <c:f>Sheet3!$B$11:$B$15</c:f>
              <c:numCache>
                <c:formatCode>0.00%</c:formatCode>
                <c:ptCount val="5"/>
                <c:pt idx="0" formatCode="0%">
                  <c:v>1</c:v>
                </c:pt>
                <c:pt idx="1">
                  <c:v>0.15870000000000001</c:v>
                </c:pt>
                <c:pt idx="2">
                  <c:v>0.1153</c:v>
                </c:pt>
                <c:pt idx="3">
                  <c:v>0.1208</c:v>
                </c:pt>
                <c:pt idx="4">
                  <c:v>0.13160000000000002</c:v>
                </c:pt>
              </c:numCache>
            </c:numRef>
          </c:val>
        </c:ser>
        <c:ser>
          <c:idx val="0"/>
          <c:order val="0"/>
          <c:invertIfNegative val="0"/>
          <c:dLbls>
            <c:dLbl>
              <c:idx val="0"/>
              <c:delete val="1"/>
              <c:extLst>
                <c:ext xmlns:c15="http://schemas.microsoft.com/office/drawing/2012/chart" uri="{CE6537A1-D6FC-4f65-9D91-7224C49458BB}"/>
              </c:extLst>
            </c:dLbl>
            <c:spPr>
              <a:noFill/>
              <a:ln>
                <a:noFill/>
              </a:ln>
              <a:effectLst/>
            </c:spPr>
            <c:txPr>
              <a:bodyPr/>
              <a:lstStyle/>
              <a:p>
                <a:pPr>
                  <a:defRPr sz="2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Sheet3!$A$18:$A$22</c:f>
              <c:strCache>
                <c:ptCount val="5"/>
                <c:pt idx="0">
                  <c:v>FOB</c:v>
                </c:pt>
                <c:pt idx="1">
                  <c:v>WOVEN</c:v>
                </c:pt>
                <c:pt idx="2">
                  <c:v>KNIT</c:v>
                </c:pt>
                <c:pt idx="3">
                  <c:v>SWEATER</c:v>
                </c:pt>
                <c:pt idx="4">
                  <c:v>AVG</c:v>
                </c:pt>
              </c:strCache>
            </c:strRef>
          </c:cat>
          <c:val>
            <c:numRef>
              <c:f>Sheet3!$B$18:$B$22</c:f>
              <c:numCache>
                <c:formatCode>0.00%</c:formatCode>
                <c:ptCount val="5"/>
                <c:pt idx="0" formatCode="0%">
                  <c:v>0</c:v>
                </c:pt>
                <c:pt idx="1">
                  <c:v>0.31590000000000001</c:v>
                </c:pt>
                <c:pt idx="2">
                  <c:v>0.29709999999999998</c:v>
                </c:pt>
                <c:pt idx="3">
                  <c:v>0.41220000000000001</c:v>
                </c:pt>
                <c:pt idx="4">
                  <c:v>0.34173333333333328</c:v>
                </c:pt>
              </c:numCache>
            </c:numRef>
          </c:val>
        </c:ser>
        <c:dLbls>
          <c:showLegendKey val="0"/>
          <c:showVal val="1"/>
          <c:showCatName val="0"/>
          <c:showSerName val="0"/>
          <c:showPercent val="0"/>
          <c:showBubbleSize val="0"/>
        </c:dLbls>
        <c:gapWidth val="150"/>
        <c:shape val="box"/>
        <c:axId val="201759464"/>
        <c:axId val="201757112"/>
        <c:axId val="0"/>
      </c:bar3DChart>
      <c:catAx>
        <c:axId val="201759464"/>
        <c:scaling>
          <c:orientation val="minMax"/>
        </c:scaling>
        <c:delete val="0"/>
        <c:axPos val="b"/>
        <c:numFmt formatCode="General" sourceLinked="0"/>
        <c:majorTickMark val="none"/>
        <c:minorTickMark val="none"/>
        <c:tickLblPos val="nextTo"/>
        <c:txPr>
          <a:bodyPr/>
          <a:lstStyle/>
          <a:p>
            <a:pPr>
              <a:defRPr sz="1800"/>
            </a:pPr>
            <a:endParaRPr lang="en-US"/>
          </a:p>
        </c:txPr>
        <c:crossAx val="201757112"/>
        <c:crosses val="autoZero"/>
        <c:auto val="1"/>
        <c:lblAlgn val="ctr"/>
        <c:lblOffset val="100"/>
        <c:noMultiLvlLbl val="0"/>
      </c:catAx>
      <c:valAx>
        <c:axId val="201757112"/>
        <c:scaling>
          <c:orientation val="minMax"/>
        </c:scaling>
        <c:delete val="1"/>
        <c:axPos val="l"/>
        <c:numFmt formatCode="0%" sourceLinked="1"/>
        <c:majorTickMark val="out"/>
        <c:minorTickMark val="none"/>
        <c:tickLblPos val="nextTo"/>
        <c:crossAx val="201759464"/>
        <c:crosses val="autoZero"/>
        <c:crossBetween val="between"/>
      </c:valAx>
    </c:plotArea>
    <c:plotVisOnly val="1"/>
    <c:dispBlanksAs val="gap"/>
    <c:showDLblsOverMax val="0"/>
  </c:chart>
  <c:spPr>
    <a:gradFill>
      <a:gsLst>
        <a:gs pos="0">
          <a:srgbClr val="DDEBCF"/>
        </a:gs>
        <a:gs pos="50000">
          <a:srgbClr val="9CB86E"/>
        </a:gs>
        <a:gs pos="100000">
          <a:srgbClr val="156B13"/>
        </a:gs>
      </a:gsLst>
      <a:path path="shape">
        <a:fillToRect l="50000" t="50000" r="50000" b="50000"/>
      </a:path>
    </a:gradFill>
  </c:spPr>
  <c:txPr>
    <a:bodyPr/>
    <a:lstStyle/>
    <a:p>
      <a:pPr>
        <a:defRPr sz="1800" b="1">
          <a:latin typeface="Times New Roman" pitchFamily="18" charset="0"/>
          <a:cs typeface="Times New Roman" pitchFamily="18" charset="0"/>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0"/>
          <c:y val="0"/>
          <c:w val="1"/>
          <c:h val="1"/>
        </c:manualLayout>
      </c:layout>
      <c:pie3DChart>
        <c:varyColors val="1"/>
        <c:ser>
          <c:idx val="0"/>
          <c:order val="0"/>
          <c:explosion val="25"/>
          <c:dLbls>
            <c:dLbl>
              <c:idx val="0"/>
              <c:tx>
                <c:rich>
                  <a:bodyPr/>
                  <a:lstStyle/>
                  <a:p>
                    <a:r>
                      <a:rPr lang="en-US" sz="1800" b="1" dirty="0">
                        <a:latin typeface="Times New Roman" pitchFamily="18" charset="0"/>
                        <a:cs typeface="Times New Roman" pitchFamily="18" charset="0"/>
                      </a:rPr>
                      <a:t>FABRIC
</a:t>
                    </a:r>
                    <a:r>
                      <a:rPr lang="en-US" sz="1800" b="1" dirty="0" smtClean="0">
                        <a:latin typeface="Times New Roman" pitchFamily="18" charset="0"/>
                        <a:cs typeface="Times New Roman" pitchFamily="18" charset="0"/>
                      </a:rPr>
                      <a:t>52.54%</a:t>
                    </a:r>
                    <a:endParaRPr lang="en-US" sz="1600" dirty="0">
                      <a:latin typeface="Times New Roman" pitchFamily="18" charset="0"/>
                      <a:cs typeface="Times New Roman" pitchFamily="18" charset="0"/>
                    </a:endParaRPr>
                  </a:p>
                </c:rich>
              </c:tx>
              <c:dLblPos val="ctr"/>
              <c:showLegendKey val="0"/>
              <c:showVal val="0"/>
              <c:showCatName val="1"/>
              <c:showSerName val="0"/>
              <c:showPercent val="1"/>
              <c:showBubbleSize val="0"/>
              <c:extLst>
                <c:ext xmlns:c15="http://schemas.microsoft.com/office/drawing/2012/chart" uri="{CE6537A1-D6FC-4f65-9D91-7224C49458BB}"/>
              </c:extLst>
            </c:dLbl>
            <c:dLbl>
              <c:idx val="1"/>
              <c:tx>
                <c:rich>
                  <a:bodyPr/>
                  <a:lstStyle/>
                  <a:p>
                    <a:pPr>
                      <a:defRPr sz="1600" b="1">
                        <a:latin typeface="Times New Roman" pitchFamily="18" charset="0"/>
                        <a:cs typeface="Times New Roman" pitchFamily="18" charset="0"/>
                      </a:defRPr>
                    </a:pPr>
                    <a:r>
                      <a:rPr lang="en-US" sz="1600" b="1" dirty="0"/>
                      <a:t>ACCESSORIES
</a:t>
                    </a:r>
                    <a:r>
                      <a:rPr lang="en-US" sz="1600" b="1" dirty="0" smtClean="0"/>
                      <a:t>15.87%</a:t>
                    </a:r>
                    <a:endParaRPr lang="en-US" sz="1600" dirty="0"/>
                  </a:p>
                </c:rich>
              </c:tx>
              <c:spPr/>
              <c:dLblPos val="ctr"/>
              <c:showLegendKey val="0"/>
              <c:showVal val="0"/>
              <c:showCatName val="1"/>
              <c:showSerName val="0"/>
              <c:showPercent val="1"/>
              <c:showBubbleSize val="0"/>
              <c:extLst>
                <c:ext xmlns:c15="http://schemas.microsoft.com/office/drawing/2012/chart" uri="{CE6537A1-D6FC-4f65-9D91-7224C49458BB}"/>
              </c:extLst>
            </c:dLbl>
            <c:dLbl>
              <c:idx val="2"/>
              <c:tx>
                <c:rich>
                  <a:bodyPr/>
                  <a:lstStyle/>
                  <a:p>
                    <a:r>
                      <a:rPr lang="en-US" sz="1800" b="1" dirty="0">
                        <a:latin typeface="Times New Roman" pitchFamily="18" charset="0"/>
                        <a:cs typeface="Times New Roman" pitchFamily="18" charset="0"/>
                      </a:rPr>
                      <a:t>CM
</a:t>
                    </a:r>
                    <a:r>
                      <a:rPr lang="en-US" sz="1800" b="1" dirty="0" smtClean="0">
                        <a:latin typeface="Times New Roman" pitchFamily="18" charset="0"/>
                        <a:cs typeface="Times New Roman" pitchFamily="18" charset="0"/>
                      </a:rPr>
                      <a:t>31.59%</a:t>
                    </a:r>
                    <a:endParaRPr lang="en-US" sz="1600" dirty="0">
                      <a:latin typeface="Times New Roman" pitchFamily="18" charset="0"/>
                      <a:cs typeface="Times New Roman" pitchFamily="18" charset="0"/>
                    </a:endParaRPr>
                  </a:p>
                </c:rich>
              </c:tx>
              <c:dLblPos val="ctr"/>
              <c:showLegendKey val="0"/>
              <c:showVal val="0"/>
              <c:showCatName val="1"/>
              <c:showSerName val="0"/>
              <c:showPercent val="1"/>
              <c:showBubbleSize val="0"/>
              <c:extLst>
                <c:ext xmlns:c15="http://schemas.microsoft.com/office/drawing/2012/chart" uri="{CE6537A1-D6FC-4f65-9D91-7224C49458BB}"/>
              </c:extLst>
            </c:dLbl>
            <c:spPr>
              <a:noFill/>
              <a:ln>
                <a:noFill/>
              </a:ln>
              <a:effectLst/>
            </c:spPr>
            <c:txPr>
              <a:bodyPr/>
              <a:lstStyle/>
              <a:p>
                <a:pPr>
                  <a:defRPr sz="1800" b="1">
                    <a:latin typeface="Times New Roman" pitchFamily="18" charset="0"/>
                    <a:cs typeface="Times New Roman" pitchFamily="18" charset="0"/>
                  </a:defRPr>
                </a:pPr>
                <a:endParaRPr lang="en-US"/>
              </a:p>
            </c:txPr>
            <c:dLblPos val="ctr"/>
            <c:showLegendKey val="0"/>
            <c:showVal val="0"/>
            <c:showCatName val="1"/>
            <c:showSerName val="0"/>
            <c:showPercent val="1"/>
            <c:showBubbleSize val="0"/>
            <c:showLeaderLines val="0"/>
            <c:extLst>
              <c:ext xmlns:c15="http://schemas.microsoft.com/office/drawing/2012/chart" uri="{CE6537A1-D6FC-4f65-9D91-7224C49458BB}"/>
            </c:extLst>
          </c:dLbls>
          <c:cat>
            <c:strRef>
              <c:f>Sheet1!$G$2:$I$2</c:f>
              <c:strCache>
                <c:ptCount val="3"/>
                <c:pt idx="0">
                  <c:v>FABRIC</c:v>
                </c:pt>
                <c:pt idx="1">
                  <c:v>ACCESSORIES</c:v>
                </c:pt>
                <c:pt idx="2">
                  <c:v>CM</c:v>
                </c:pt>
              </c:strCache>
            </c:strRef>
          </c:cat>
          <c:val>
            <c:numRef>
              <c:f>Sheet1!$G$23:$I$23</c:f>
              <c:numCache>
                <c:formatCode>0%</c:formatCode>
                <c:ptCount val="3"/>
                <c:pt idx="0">
                  <c:v>0.5474457541113662</c:v>
                </c:pt>
                <c:pt idx="1">
                  <c:v>0.15444414537048701</c:v>
                </c:pt>
                <c:pt idx="2">
                  <c:v>0.29811010051815384</c:v>
                </c:pt>
              </c:numCache>
            </c:numRef>
          </c:val>
        </c:ser>
        <c:dLbls>
          <c:showLegendKey val="0"/>
          <c:showVal val="0"/>
          <c:showCatName val="1"/>
          <c:showSerName val="0"/>
          <c:showPercent val="1"/>
          <c:showBubbleSize val="0"/>
          <c:showLeaderLines val="0"/>
        </c:dLbls>
      </c:pie3DChart>
    </c:plotArea>
    <c:plotVisOnly val="1"/>
    <c:dispBlanksAs val="zero"/>
    <c:showDLblsOverMax val="0"/>
  </c:chart>
  <c:spPr>
    <a:gradFill flip="none" rotWithShape="1">
      <a:gsLst>
        <a:gs pos="0">
          <a:srgbClr val="DDEBCF"/>
        </a:gs>
        <a:gs pos="50000">
          <a:srgbClr val="9CB86E"/>
        </a:gs>
        <a:gs pos="100000">
          <a:srgbClr val="156B13"/>
        </a:gs>
      </a:gsLst>
      <a:path path="shape">
        <a:fillToRect l="50000" t="50000" r="50000" b="50000"/>
      </a:path>
      <a:tileRect/>
    </a:gradFill>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pPr>
        <a:noFill/>
        <a:ln w="25400">
          <a:noFill/>
        </a:ln>
      </c:spPr>
    </c:sideWall>
    <c:backWall>
      <c:thickness val="0"/>
      <c:spPr>
        <a:noFill/>
        <a:ln w="25400">
          <a:noFill/>
        </a:ln>
      </c:spPr>
    </c:backWall>
    <c:plotArea>
      <c:layout>
        <c:manualLayout>
          <c:layoutTarget val="inner"/>
          <c:xMode val="edge"/>
          <c:yMode val="edge"/>
          <c:x val="2.1568627450980388E-2"/>
          <c:y val="2.6960784313725481E-2"/>
          <c:w val="0.97843137254901991"/>
          <c:h val="0.96813725490196056"/>
        </c:manualLayout>
      </c:layout>
      <c:pie3DChart>
        <c:varyColors val="1"/>
        <c:ser>
          <c:idx val="0"/>
          <c:order val="0"/>
          <c:explosion val="25"/>
          <c:dLbls>
            <c:dLbl>
              <c:idx val="0"/>
              <c:tx>
                <c:rich>
                  <a:bodyPr/>
                  <a:lstStyle/>
                  <a:p>
                    <a:r>
                      <a:rPr lang="en-US" sz="1600" b="1" dirty="0"/>
                      <a:t>FABRIC
</a:t>
                    </a:r>
                    <a:r>
                      <a:rPr lang="en-US" sz="1600" b="1" dirty="0" smtClean="0"/>
                      <a:t>58.76%</a:t>
                    </a:r>
                    <a:endParaRPr lang="en-US" dirty="0"/>
                  </a:p>
                </c:rich>
              </c:tx>
              <c:dLblPos val="ctr"/>
              <c:showLegendKey val="0"/>
              <c:showVal val="0"/>
              <c:showCatName val="1"/>
              <c:showSerName val="0"/>
              <c:showPercent val="1"/>
              <c:showBubbleSize val="0"/>
              <c:extLst>
                <c:ext xmlns:c15="http://schemas.microsoft.com/office/drawing/2012/chart" uri="{CE6537A1-D6FC-4f65-9D91-7224C49458BB}"/>
              </c:extLst>
            </c:dLbl>
            <c:dLbl>
              <c:idx val="1"/>
              <c:tx>
                <c:rich>
                  <a:bodyPr/>
                  <a:lstStyle/>
                  <a:p>
                    <a:pPr>
                      <a:defRPr sz="1400" b="1">
                        <a:latin typeface="Times New Roman" pitchFamily="18" charset="0"/>
                        <a:cs typeface="Times New Roman" pitchFamily="18" charset="0"/>
                      </a:defRPr>
                    </a:pPr>
                    <a:r>
                      <a:rPr lang="en-US" sz="1400" b="1" dirty="0"/>
                      <a:t>ACCESSORIES
</a:t>
                    </a:r>
                    <a:r>
                      <a:rPr lang="en-US" sz="1400" b="1" dirty="0" smtClean="0"/>
                      <a:t>11.53%</a:t>
                    </a:r>
                    <a:endParaRPr lang="en-US" sz="1400" dirty="0"/>
                  </a:p>
                </c:rich>
              </c:tx>
              <c:spPr/>
              <c:dLblPos val="ctr"/>
              <c:showLegendKey val="0"/>
              <c:showVal val="0"/>
              <c:showCatName val="1"/>
              <c:showSerName val="0"/>
              <c:showPercent val="1"/>
              <c:showBubbleSize val="0"/>
              <c:extLst>
                <c:ext xmlns:c15="http://schemas.microsoft.com/office/drawing/2012/chart" uri="{CE6537A1-D6FC-4f65-9D91-7224C49458BB}"/>
              </c:extLst>
            </c:dLbl>
            <c:dLbl>
              <c:idx val="2"/>
              <c:tx>
                <c:rich>
                  <a:bodyPr/>
                  <a:lstStyle/>
                  <a:p>
                    <a:r>
                      <a:rPr lang="en-US" sz="1600" b="1" dirty="0">
                        <a:latin typeface="Times New Roman" pitchFamily="18" charset="0"/>
                        <a:cs typeface="Times New Roman" pitchFamily="18" charset="0"/>
                      </a:rPr>
                      <a:t>CM
</a:t>
                    </a:r>
                    <a:r>
                      <a:rPr lang="en-US" sz="1600" b="1" dirty="0" smtClean="0">
                        <a:latin typeface="Times New Roman" pitchFamily="18" charset="0"/>
                        <a:cs typeface="Times New Roman" pitchFamily="18" charset="0"/>
                      </a:rPr>
                      <a:t>29.71%</a:t>
                    </a:r>
                    <a:endParaRPr lang="en-US" sz="1200" dirty="0">
                      <a:latin typeface="Times New Roman" pitchFamily="18" charset="0"/>
                      <a:cs typeface="Times New Roman" pitchFamily="18" charset="0"/>
                    </a:endParaRPr>
                  </a:p>
                </c:rich>
              </c:tx>
              <c:dLblPos val="ctr"/>
              <c:showLegendKey val="0"/>
              <c:showVal val="0"/>
              <c:showCatName val="1"/>
              <c:showSerName val="0"/>
              <c:showPercent val="1"/>
              <c:showBubbleSize val="0"/>
              <c:extLst>
                <c:ext xmlns:c15="http://schemas.microsoft.com/office/drawing/2012/chart" uri="{CE6537A1-D6FC-4f65-9D91-7224C49458BB}"/>
              </c:extLst>
            </c:dLbl>
            <c:spPr>
              <a:noFill/>
              <a:ln>
                <a:noFill/>
              </a:ln>
              <a:effectLst/>
            </c:spPr>
            <c:txPr>
              <a:bodyPr/>
              <a:lstStyle/>
              <a:p>
                <a:pPr>
                  <a:defRPr sz="1600" b="1">
                    <a:latin typeface="Times New Roman" pitchFamily="18" charset="0"/>
                    <a:cs typeface="Times New Roman" pitchFamily="18" charset="0"/>
                  </a:defRPr>
                </a:pPr>
                <a:endParaRPr lang="en-US"/>
              </a:p>
            </c:txPr>
            <c:dLblPos val="ctr"/>
            <c:showLegendKey val="0"/>
            <c:showVal val="0"/>
            <c:showCatName val="1"/>
            <c:showSerName val="0"/>
            <c:showPercent val="1"/>
            <c:showBubbleSize val="0"/>
            <c:showLeaderLines val="0"/>
            <c:extLst>
              <c:ext xmlns:c15="http://schemas.microsoft.com/office/drawing/2012/chart" uri="{CE6537A1-D6FC-4f65-9D91-7224C49458BB}"/>
            </c:extLst>
          </c:dLbls>
          <c:cat>
            <c:strRef>
              <c:f>Sheet1!$H$37:$J$37</c:f>
              <c:strCache>
                <c:ptCount val="3"/>
                <c:pt idx="0">
                  <c:v>FABRIC</c:v>
                </c:pt>
                <c:pt idx="1">
                  <c:v>ACCESSORIES</c:v>
                </c:pt>
                <c:pt idx="2">
                  <c:v>CIF/FOB</c:v>
                </c:pt>
              </c:strCache>
            </c:strRef>
          </c:cat>
          <c:val>
            <c:numRef>
              <c:f>Sheet1!$H$59:$J$59</c:f>
              <c:numCache>
                <c:formatCode>0%</c:formatCode>
                <c:ptCount val="3"/>
                <c:pt idx="0">
                  <c:v>0.58361051928051244</c:v>
                </c:pt>
                <c:pt idx="1">
                  <c:v>0.11538085507488258</c:v>
                </c:pt>
                <c:pt idx="2">
                  <c:v>0.30100862564461678</c:v>
                </c:pt>
              </c:numCache>
            </c:numRef>
          </c:val>
        </c:ser>
        <c:dLbls>
          <c:showLegendKey val="0"/>
          <c:showVal val="0"/>
          <c:showCatName val="1"/>
          <c:showSerName val="0"/>
          <c:showPercent val="1"/>
          <c:showBubbleSize val="0"/>
          <c:showLeaderLines val="0"/>
        </c:dLbls>
      </c:pie3DChart>
    </c:plotArea>
    <c:plotVisOnly val="1"/>
    <c:dispBlanksAs val="zero"/>
    <c:showDLblsOverMax val="0"/>
  </c:chart>
  <c:spPr>
    <a:gradFill flip="none" rotWithShape="1">
      <a:gsLst>
        <a:gs pos="0">
          <a:srgbClr val="DDEBCF"/>
        </a:gs>
        <a:gs pos="50000">
          <a:srgbClr val="9CB86E"/>
        </a:gs>
        <a:gs pos="100000">
          <a:srgbClr val="156B13"/>
        </a:gs>
      </a:gsLst>
      <a:path path="shape">
        <a:fillToRect l="50000" t="50000" r="50000" b="50000"/>
      </a:path>
      <a:tileRect/>
    </a:gradFill>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pPr>
        <a:noFill/>
        <a:ln w="25400">
          <a:noFill/>
        </a:ln>
      </c:spPr>
    </c:sideWall>
    <c:backWall>
      <c:thickness val="0"/>
      <c:spPr>
        <a:noFill/>
        <a:ln w="25400">
          <a:noFill/>
        </a:ln>
      </c:spPr>
    </c:backWall>
    <c:plotArea>
      <c:layout>
        <c:manualLayout>
          <c:layoutTarget val="inner"/>
          <c:xMode val="edge"/>
          <c:yMode val="edge"/>
          <c:x val="2.1568627450980388E-2"/>
          <c:y val="2.6960784313725481E-2"/>
          <c:w val="0.97843137254901991"/>
          <c:h val="0.96813725490196056"/>
        </c:manualLayout>
      </c:layout>
      <c:pie3DChart>
        <c:varyColors val="1"/>
        <c:ser>
          <c:idx val="0"/>
          <c:order val="0"/>
          <c:explosion val="25"/>
          <c:dLbls>
            <c:dLbl>
              <c:idx val="0"/>
              <c:tx>
                <c:rich>
                  <a:bodyPr/>
                  <a:lstStyle/>
                  <a:p>
                    <a:r>
                      <a:rPr lang="en-US" sz="1600" b="1" dirty="0"/>
                      <a:t>FABRIC
</a:t>
                    </a:r>
                    <a:r>
                      <a:rPr lang="en-US" sz="1600" b="1" dirty="0" smtClean="0"/>
                      <a:t>58.76%</a:t>
                    </a:r>
                    <a:endParaRPr lang="en-US" dirty="0"/>
                  </a:p>
                </c:rich>
              </c:tx>
              <c:dLblPos val="ctr"/>
              <c:showLegendKey val="0"/>
              <c:showVal val="0"/>
              <c:showCatName val="1"/>
              <c:showSerName val="0"/>
              <c:showPercent val="1"/>
              <c:showBubbleSize val="0"/>
              <c:extLst>
                <c:ext xmlns:c15="http://schemas.microsoft.com/office/drawing/2012/chart" uri="{CE6537A1-D6FC-4f65-9D91-7224C49458BB}"/>
              </c:extLst>
            </c:dLbl>
            <c:dLbl>
              <c:idx val="1"/>
              <c:tx>
                <c:rich>
                  <a:bodyPr/>
                  <a:lstStyle/>
                  <a:p>
                    <a:pPr>
                      <a:defRPr sz="1400" b="1">
                        <a:latin typeface="Times New Roman" pitchFamily="18" charset="0"/>
                        <a:cs typeface="Times New Roman" pitchFamily="18" charset="0"/>
                      </a:defRPr>
                    </a:pPr>
                    <a:r>
                      <a:rPr lang="en-US" sz="1400" b="1" dirty="0"/>
                      <a:t>ACCESSORIES
</a:t>
                    </a:r>
                    <a:r>
                      <a:rPr lang="en-US" sz="1400" b="1" dirty="0" smtClean="0"/>
                      <a:t>11.53%</a:t>
                    </a:r>
                    <a:endParaRPr lang="en-US" sz="1400" dirty="0"/>
                  </a:p>
                </c:rich>
              </c:tx>
              <c:spPr/>
              <c:dLblPos val="ctr"/>
              <c:showLegendKey val="0"/>
              <c:showVal val="0"/>
              <c:showCatName val="1"/>
              <c:showSerName val="0"/>
              <c:showPercent val="1"/>
              <c:showBubbleSize val="0"/>
              <c:extLst>
                <c:ext xmlns:c15="http://schemas.microsoft.com/office/drawing/2012/chart" uri="{CE6537A1-D6FC-4f65-9D91-7224C49458BB}"/>
              </c:extLst>
            </c:dLbl>
            <c:dLbl>
              <c:idx val="2"/>
              <c:tx>
                <c:rich>
                  <a:bodyPr/>
                  <a:lstStyle/>
                  <a:p>
                    <a:r>
                      <a:rPr lang="en-US" sz="1600" b="1" dirty="0">
                        <a:latin typeface="Times New Roman" pitchFamily="18" charset="0"/>
                        <a:cs typeface="Times New Roman" pitchFamily="18" charset="0"/>
                      </a:rPr>
                      <a:t>CM
</a:t>
                    </a:r>
                    <a:r>
                      <a:rPr lang="en-US" sz="1600" b="1" dirty="0" smtClean="0">
                        <a:latin typeface="Times New Roman" pitchFamily="18" charset="0"/>
                        <a:cs typeface="Times New Roman" pitchFamily="18" charset="0"/>
                      </a:rPr>
                      <a:t>29.71%</a:t>
                    </a:r>
                    <a:endParaRPr lang="en-US" sz="1200" dirty="0">
                      <a:latin typeface="Times New Roman" pitchFamily="18" charset="0"/>
                      <a:cs typeface="Times New Roman" pitchFamily="18" charset="0"/>
                    </a:endParaRPr>
                  </a:p>
                </c:rich>
              </c:tx>
              <c:dLblPos val="ctr"/>
              <c:showLegendKey val="0"/>
              <c:showVal val="0"/>
              <c:showCatName val="1"/>
              <c:showSerName val="0"/>
              <c:showPercent val="1"/>
              <c:showBubbleSize val="0"/>
              <c:extLst>
                <c:ext xmlns:c15="http://schemas.microsoft.com/office/drawing/2012/chart" uri="{CE6537A1-D6FC-4f65-9D91-7224C49458BB}"/>
              </c:extLst>
            </c:dLbl>
            <c:spPr>
              <a:noFill/>
              <a:ln>
                <a:noFill/>
              </a:ln>
              <a:effectLst/>
            </c:spPr>
            <c:txPr>
              <a:bodyPr/>
              <a:lstStyle/>
              <a:p>
                <a:pPr>
                  <a:defRPr sz="1600" b="1">
                    <a:latin typeface="Times New Roman" pitchFamily="18" charset="0"/>
                    <a:cs typeface="Times New Roman" pitchFamily="18" charset="0"/>
                  </a:defRPr>
                </a:pPr>
                <a:endParaRPr lang="en-US"/>
              </a:p>
            </c:txPr>
            <c:dLblPos val="ctr"/>
            <c:showLegendKey val="0"/>
            <c:showVal val="0"/>
            <c:showCatName val="1"/>
            <c:showSerName val="0"/>
            <c:showPercent val="1"/>
            <c:showBubbleSize val="0"/>
            <c:showLeaderLines val="0"/>
            <c:extLst>
              <c:ext xmlns:c15="http://schemas.microsoft.com/office/drawing/2012/chart" uri="{CE6537A1-D6FC-4f65-9D91-7224C49458BB}"/>
            </c:extLst>
          </c:dLbls>
          <c:cat>
            <c:strRef>
              <c:f>Sheet1!$H$37:$J$37</c:f>
              <c:strCache>
                <c:ptCount val="3"/>
                <c:pt idx="0">
                  <c:v>FABRIC</c:v>
                </c:pt>
                <c:pt idx="1">
                  <c:v>ACCESSORIES</c:v>
                </c:pt>
                <c:pt idx="2">
                  <c:v>CIF/FOB</c:v>
                </c:pt>
              </c:strCache>
            </c:strRef>
          </c:cat>
          <c:val>
            <c:numRef>
              <c:f>Sheet1!$H$59:$J$59</c:f>
              <c:numCache>
                <c:formatCode>0%</c:formatCode>
                <c:ptCount val="3"/>
                <c:pt idx="0">
                  <c:v>0.58361051928051244</c:v>
                </c:pt>
                <c:pt idx="1">
                  <c:v>0.11538085507488258</c:v>
                </c:pt>
                <c:pt idx="2">
                  <c:v>0.30100862564461678</c:v>
                </c:pt>
              </c:numCache>
            </c:numRef>
          </c:val>
        </c:ser>
        <c:dLbls>
          <c:showLegendKey val="0"/>
          <c:showVal val="0"/>
          <c:showCatName val="1"/>
          <c:showSerName val="0"/>
          <c:showPercent val="1"/>
          <c:showBubbleSize val="0"/>
          <c:showLeaderLines val="0"/>
        </c:dLbls>
      </c:pie3DChart>
    </c:plotArea>
    <c:plotVisOnly val="1"/>
    <c:dispBlanksAs val="zero"/>
    <c:showDLblsOverMax val="0"/>
  </c:chart>
  <c:spPr>
    <a:gradFill flip="none" rotWithShape="1">
      <a:gsLst>
        <a:gs pos="0">
          <a:srgbClr val="DDEBCF"/>
        </a:gs>
        <a:gs pos="50000">
          <a:srgbClr val="9CB86E"/>
        </a:gs>
        <a:gs pos="100000">
          <a:srgbClr val="156B13"/>
        </a:gs>
      </a:gsLst>
      <a:path path="shape">
        <a:fillToRect l="50000" t="50000" r="50000" b="50000"/>
      </a:path>
      <a:tileRect/>
    </a:gradFill>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0"/>
          <c:y val="0.10396202983636782"/>
          <c:w val="1"/>
          <c:h val="0.87467209623804176"/>
        </c:manualLayout>
      </c:layout>
      <c:pie3DChart>
        <c:varyColors val="1"/>
        <c:ser>
          <c:idx val="0"/>
          <c:order val="0"/>
          <c:explosion val="25"/>
          <c:dLbls>
            <c:dLbl>
              <c:idx val="0"/>
              <c:tx>
                <c:rich>
                  <a:bodyPr/>
                  <a:lstStyle/>
                  <a:p>
                    <a:r>
                      <a:rPr lang="en-US" sz="1600" b="1" dirty="0"/>
                      <a:t>YARN
</a:t>
                    </a:r>
                    <a:r>
                      <a:rPr lang="en-US" sz="1600" b="1" dirty="0" smtClean="0"/>
                      <a:t>46.70%</a:t>
                    </a:r>
                    <a:endParaRPr lang="en-US" dirty="0"/>
                  </a:p>
                </c:rich>
              </c:tx>
              <c:dLblPos val="ctr"/>
              <c:showLegendKey val="0"/>
              <c:showVal val="0"/>
              <c:showCatName val="1"/>
              <c:showSerName val="0"/>
              <c:showPercent val="1"/>
              <c:showBubbleSize val="0"/>
              <c:extLst>
                <c:ext xmlns:c15="http://schemas.microsoft.com/office/drawing/2012/chart" uri="{CE6537A1-D6FC-4f65-9D91-7224C49458BB}"/>
              </c:extLst>
            </c:dLbl>
            <c:dLbl>
              <c:idx val="1"/>
              <c:tx>
                <c:rich>
                  <a:bodyPr/>
                  <a:lstStyle/>
                  <a:p>
                    <a:pPr>
                      <a:defRPr sz="1400" b="1">
                        <a:latin typeface="Times New Roman" pitchFamily="18" charset="0"/>
                        <a:cs typeface="Times New Roman" pitchFamily="18" charset="0"/>
                      </a:defRPr>
                    </a:pPr>
                    <a:r>
                      <a:rPr lang="en-US" sz="1400" b="1" dirty="0"/>
                      <a:t>ACCESSORIES
</a:t>
                    </a:r>
                    <a:r>
                      <a:rPr lang="en-US" sz="1400" b="1" dirty="0" smtClean="0"/>
                      <a:t>12.08%</a:t>
                    </a:r>
                    <a:endParaRPr lang="en-US" sz="1400" dirty="0"/>
                  </a:p>
                </c:rich>
              </c:tx>
              <c:spPr/>
              <c:dLblPos val="ctr"/>
              <c:showLegendKey val="0"/>
              <c:showVal val="0"/>
              <c:showCatName val="1"/>
              <c:showSerName val="0"/>
              <c:showPercent val="1"/>
              <c:showBubbleSize val="0"/>
              <c:extLst>
                <c:ext xmlns:c15="http://schemas.microsoft.com/office/drawing/2012/chart" uri="{CE6537A1-D6FC-4f65-9D91-7224C49458BB}"/>
              </c:extLst>
            </c:dLbl>
            <c:dLbl>
              <c:idx val="2"/>
              <c:tx>
                <c:rich>
                  <a:bodyPr/>
                  <a:lstStyle/>
                  <a:p>
                    <a:r>
                      <a:rPr lang="en-US" sz="1600" b="1" dirty="0" smtClean="0">
                        <a:latin typeface="Times New Roman" pitchFamily="18" charset="0"/>
                        <a:cs typeface="Times New Roman" pitchFamily="18" charset="0"/>
                      </a:rPr>
                      <a:t>CM</a:t>
                    </a:r>
                    <a:r>
                      <a:rPr lang="en-US" sz="1600" b="1" dirty="0">
                        <a:latin typeface="Times New Roman" pitchFamily="18" charset="0"/>
                        <a:cs typeface="Times New Roman" pitchFamily="18" charset="0"/>
                      </a:rPr>
                      <a:t>
</a:t>
                    </a:r>
                    <a:r>
                      <a:rPr lang="en-US" sz="1600" b="1" dirty="0" smtClean="0">
                        <a:latin typeface="Times New Roman" pitchFamily="18" charset="0"/>
                        <a:cs typeface="Times New Roman" pitchFamily="18" charset="0"/>
                      </a:rPr>
                      <a:t>41.22%</a:t>
                    </a:r>
                    <a:endParaRPr lang="en-US" dirty="0">
                      <a:latin typeface="Times New Roman" pitchFamily="18" charset="0"/>
                      <a:cs typeface="Times New Roman" pitchFamily="18" charset="0"/>
                    </a:endParaRPr>
                  </a:p>
                </c:rich>
              </c:tx>
              <c:dLblPos val="ctr"/>
              <c:showLegendKey val="0"/>
              <c:showVal val="0"/>
              <c:showCatName val="1"/>
              <c:showSerName val="0"/>
              <c:showPercent val="1"/>
              <c:showBubbleSize val="0"/>
              <c:extLst>
                <c:ext xmlns:c15="http://schemas.microsoft.com/office/drawing/2012/chart" uri="{CE6537A1-D6FC-4f65-9D91-7224C49458BB}"/>
              </c:extLst>
            </c:dLbl>
            <c:spPr>
              <a:noFill/>
              <a:ln>
                <a:noFill/>
              </a:ln>
              <a:effectLst/>
            </c:spPr>
            <c:txPr>
              <a:bodyPr/>
              <a:lstStyle/>
              <a:p>
                <a:pPr>
                  <a:defRPr sz="1600" b="1">
                    <a:latin typeface="Times New Roman" pitchFamily="18" charset="0"/>
                    <a:cs typeface="Times New Roman" pitchFamily="18" charset="0"/>
                  </a:defRPr>
                </a:pPr>
                <a:endParaRPr lang="en-US"/>
              </a:p>
            </c:txPr>
            <c:dLblPos val="ctr"/>
            <c:showLegendKey val="0"/>
            <c:showVal val="0"/>
            <c:showCatName val="1"/>
            <c:showSerName val="0"/>
            <c:showPercent val="1"/>
            <c:showBubbleSize val="0"/>
            <c:showLeaderLines val="0"/>
            <c:extLst>
              <c:ext xmlns:c15="http://schemas.microsoft.com/office/drawing/2012/chart" uri="{CE6537A1-D6FC-4f65-9D91-7224C49458BB}"/>
            </c:extLst>
          </c:dLbls>
          <c:cat>
            <c:strRef>
              <c:f>Sheet1!$H$73:$J$73</c:f>
              <c:strCache>
                <c:ptCount val="3"/>
                <c:pt idx="0">
                  <c:v>YARN</c:v>
                </c:pt>
                <c:pt idx="1">
                  <c:v>ACCESSORIES</c:v>
                </c:pt>
                <c:pt idx="2">
                  <c:v>CMT</c:v>
                </c:pt>
              </c:strCache>
            </c:strRef>
          </c:cat>
          <c:val>
            <c:numRef>
              <c:f>Sheet1!$H$94:$J$94</c:f>
              <c:numCache>
                <c:formatCode>0%</c:formatCode>
                <c:ptCount val="3"/>
                <c:pt idx="0">
                  <c:v>0.46695545978985986</c:v>
                </c:pt>
                <c:pt idx="1">
                  <c:v>0.12084619060212143</c:v>
                </c:pt>
                <c:pt idx="2">
                  <c:v>0.41219834960802693</c:v>
                </c:pt>
              </c:numCache>
            </c:numRef>
          </c:val>
        </c:ser>
        <c:dLbls>
          <c:showLegendKey val="0"/>
          <c:showVal val="0"/>
          <c:showCatName val="1"/>
          <c:showSerName val="0"/>
          <c:showPercent val="1"/>
          <c:showBubbleSize val="0"/>
          <c:showLeaderLines val="0"/>
        </c:dLbls>
      </c:pie3DChart>
    </c:plotArea>
    <c:plotVisOnly val="1"/>
    <c:dispBlanksAs val="zero"/>
    <c:showDLblsOverMax val="0"/>
  </c:chart>
  <c:spPr>
    <a:gradFill flip="none" rotWithShape="1">
      <a:gsLst>
        <a:gs pos="0">
          <a:srgbClr val="DDEBCF"/>
        </a:gs>
        <a:gs pos="50000">
          <a:srgbClr val="9CB86E"/>
        </a:gs>
        <a:gs pos="100000">
          <a:srgbClr val="156B13"/>
        </a:gs>
      </a:gsLst>
      <a:path path="shape">
        <a:fillToRect l="50000" t="50000" r="50000" b="50000"/>
      </a:path>
      <a:tileRect/>
    </a:gradFill>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0"/>
          <c:y val="0.10396202983636782"/>
          <c:w val="1"/>
          <c:h val="0.87467209623804176"/>
        </c:manualLayout>
      </c:layout>
      <c:pie3DChart>
        <c:varyColors val="1"/>
        <c:ser>
          <c:idx val="0"/>
          <c:order val="0"/>
          <c:explosion val="25"/>
          <c:dLbls>
            <c:dLbl>
              <c:idx val="0"/>
              <c:tx>
                <c:rich>
                  <a:bodyPr/>
                  <a:lstStyle/>
                  <a:p>
                    <a:r>
                      <a:rPr lang="en-US" sz="1600" b="1" dirty="0"/>
                      <a:t>YARN
</a:t>
                    </a:r>
                    <a:r>
                      <a:rPr lang="en-US" sz="1600" b="1" dirty="0" smtClean="0"/>
                      <a:t>46.70%</a:t>
                    </a:r>
                    <a:endParaRPr lang="en-US" dirty="0"/>
                  </a:p>
                </c:rich>
              </c:tx>
              <c:dLblPos val="ctr"/>
              <c:showLegendKey val="0"/>
              <c:showVal val="0"/>
              <c:showCatName val="1"/>
              <c:showSerName val="0"/>
              <c:showPercent val="1"/>
              <c:showBubbleSize val="0"/>
              <c:extLst>
                <c:ext xmlns:c15="http://schemas.microsoft.com/office/drawing/2012/chart" uri="{CE6537A1-D6FC-4f65-9D91-7224C49458BB}"/>
              </c:extLst>
            </c:dLbl>
            <c:dLbl>
              <c:idx val="1"/>
              <c:tx>
                <c:rich>
                  <a:bodyPr/>
                  <a:lstStyle/>
                  <a:p>
                    <a:pPr>
                      <a:defRPr sz="1400" b="1">
                        <a:latin typeface="Times New Roman" pitchFamily="18" charset="0"/>
                        <a:cs typeface="Times New Roman" pitchFamily="18" charset="0"/>
                      </a:defRPr>
                    </a:pPr>
                    <a:r>
                      <a:rPr lang="en-US" sz="1400" b="1" dirty="0"/>
                      <a:t>ACCESSORIES
</a:t>
                    </a:r>
                    <a:r>
                      <a:rPr lang="en-US" sz="1400" b="1" dirty="0" smtClean="0"/>
                      <a:t>12.08%</a:t>
                    </a:r>
                    <a:endParaRPr lang="en-US" sz="1400" dirty="0"/>
                  </a:p>
                </c:rich>
              </c:tx>
              <c:spPr/>
              <c:dLblPos val="ctr"/>
              <c:showLegendKey val="0"/>
              <c:showVal val="0"/>
              <c:showCatName val="1"/>
              <c:showSerName val="0"/>
              <c:showPercent val="1"/>
              <c:showBubbleSize val="0"/>
              <c:extLst>
                <c:ext xmlns:c15="http://schemas.microsoft.com/office/drawing/2012/chart" uri="{CE6537A1-D6FC-4f65-9D91-7224C49458BB}"/>
              </c:extLst>
            </c:dLbl>
            <c:dLbl>
              <c:idx val="2"/>
              <c:tx>
                <c:rich>
                  <a:bodyPr/>
                  <a:lstStyle/>
                  <a:p>
                    <a:r>
                      <a:rPr lang="en-US" sz="1600" b="1" dirty="0" smtClean="0">
                        <a:latin typeface="Times New Roman" pitchFamily="18" charset="0"/>
                        <a:cs typeface="Times New Roman" pitchFamily="18" charset="0"/>
                      </a:rPr>
                      <a:t>CM</a:t>
                    </a:r>
                    <a:r>
                      <a:rPr lang="en-US" sz="1600" b="1" dirty="0">
                        <a:latin typeface="Times New Roman" pitchFamily="18" charset="0"/>
                        <a:cs typeface="Times New Roman" pitchFamily="18" charset="0"/>
                      </a:rPr>
                      <a:t>
</a:t>
                    </a:r>
                    <a:r>
                      <a:rPr lang="en-US" sz="1600" b="1" dirty="0" smtClean="0">
                        <a:latin typeface="Times New Roman" pitchFamily="18" charset="0"/>
                        <a:cs typeface="Times New Roman" pitchFamily="18" charset="0"/>
                      </a:rPr>
                      <a:t>41.22%</a:t>
                    </a:r>
                    <a:endParaRPr lang="en-US" dirty="0">
                      <a:latin typeface="Times New Roman" pitchFamily="18" charset="0"/>
                      <a:cs typeface="Times New Roman" pitchFamily="18" charset="0"/>
                    </a:endParaRPr>
                  </a:p>
                </c:rich>
              </c:tx>
              <c:dLblPos val="ctr"/>
              <c:showLegendKey val="0"/>
              <c:showVal val="0"/>
              <c:showCatName val="1"/>
              <c:showSerName val="0"/>
              <c:showPercent val="1"/>
              <c:showBubbleSize val="0"/>
              <c:extLst>
                <c:ext xmlns:c15="http://schemas.microsoft.com/office/drawing/2012/chart" uri="{CE6537A1-D6FC-4f65-9D91-7224C49458BB}"/>
              </c:extLst>
            </c:dLbl>
            <c:spPr>
              <a:noFill/>
              <a:ln>
                <a:noFill/>
              </a:ln>
              <a:effectLst/>
            </c:spPr>
            <c:txPr>
              <a:bodyPr/>
              <a:lstStyle/>
              <a:p>
                <a:pPr>
                  <a:defRPr sz="1600" b="1">
                    <a:latin typeface="Times New Roman" pitchFamily="18" charset="0"/>
                    <a:cs typeface="Times New Roman" pitchFamily="18" charset="0"/>
                  </a:defRPr>
                </a:pPr>
                <a:endParaRPr lang="en-US"/>
              </a:p>
            </c:txPr>
            <c:dLblPos val="ctr"/>
            <c:showLegendKey val="0"/>
            <c:showVal val="0"/>
            <c:showCatName val="1"/>
            <c:showSerName val="0"/>
            <c:showPercent val="1"/>
            <c:showBubbleSize val="0"/>
            <c:showLeaderLines val="0"/>
            <c:extLst>
              <c:ext xmlns:c15="http://schemas.microsoft.com/office/drawing/2012/chart" uri="{CE6537A1-D6FC-4f65-9D91-7224C49458BB}"/>
            </c:extLst>
          </c:dLbls>
          <c:cat>
            <c:strRef>
              <c:f>Sheet1!$H$73:$J$73</c:f>
              <c:strCache>
                <c:ptCount val="3"/>
                <c:pt idx="0">
                  <c:v>YARN</c:v>
                </c:pt>
                <c:pt idx="1">
                  <c:v>ACCESSORIES</c:v>
                </c:pt>
                <c:pt idx="2">
                  <c:v>CMT</c:v>
                </c:pt>
              </c:strCache>
            </c:strRef>
          </c:cat>
          <c:val>
            <c:numRef>
              <c:f>Sheet1!$H$94:$J$94</c:f>
              <c:numCache>
                <c:formatCode>0%</c:formatCode>
                <c:ptCount val="3"/>
                <c:pt idx="0">
                  <c:v>0.46695545978985986</c:v>
                </c:pt>
                <c:pt idx="1">
                  <c:v>0.12084619060212143</c:v>
                </c:pt>
                <c:pt idx="2">
                  <c:v>0.41219834960802693</c:v>
                </c:pt>
              </c:numCache>
            </c:numRef>
          </c:val>
        </c:ser>
        <c:dLbls>
          <c:showLegendKey val="0"/>
          <c:showVal val="0"/>
          <c:showCatName val="1"/>
          <c:showSerName val="0"/>
          <c:showPercent val="1"/>
          <c:showBubbleSize val="0"/>
          <c:showLeaderLines val="0"/>
        </c:dLbls>
      </c:pie3DChart>
    </c:plotArea>
    <c:plotVisOnly val="1"/>
    <c:dispBlanksAs val="zero"/>
    <c:showDLblsOverMax val="0"/>
  </c:chart>
  <c:spPr>
    <a:gradFill flip="none" rotWithShape="1">
      <a:gsLst>
        <a:gs pos="0">
          <a:srgbClr val="DDEBCF"/>
        </a:gs>
        <a:gs pos="50000">
          <a:srgbClr val="9CB86E"/>
        </a:gs>
        <a:gs pos="100000">
          <a:srgbClr val="156B13"/>
        </a:gs>
      </a:gsLst>
      <a:path path="shape">
        <a:fillToRect l="50000" t="50000" r="50000" b="50000"/>
      </a:path>
      <a:tileRect/>
    </a:gradFill>
  </c:sp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0.62037</cdr:x>
      <cdr:y>0.09776</cdr:y>
    </cdr:from>
    <cdr:to>
      <cdr:x>0.67454</cdr:x>
      <cdr:y>0.17252</cdr:y>
    </cdr:to>
    <cdr:sp macro="" textlink="">
      <cdr:nvSpPr>
        <cdr:cNvPr id="2" name="Cube 1"/>
        <cdr:cNvSpPr/>
      </cdr:nvSpPr>
      <cdr:spPr>
        <a:xfrm xmlns:a="http://schemas.openxmlformats.org/drawingml/2006/main">
          <a:off x="5105400" y="533400"/>
          <a:ext cx="445797" cy="407908"/>
        </a:xfrm>
        <a:prstGeom xmlns:a="http://schemas.openxmlformats.org/drawingml/2006/main" prst="cube">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0.62037</cdr:x>
      <cdr:y>0.01397</cdr:y>
    </cdr:from>
    <cdr:to>
      <cdr:x>0.67662</cdr:x>
      <cdr:y>0.08183</cdr:y>
    </cdr:to>
    <cdr:sp macro="" textlink="">
      <cdr:nvSpPr>
        <cdr:cNvPr id="3" name="Cube 2"/>
        <cdr:cNvSpPr/>
      </cdr:nvSpPr>
      <cdr:spPr>
        <a:xfrm xmlns:a="http://schemas.openxmlformats.org/drawingml/2006/main">
          <a:off x="5105400" y="76200"/>
          <a:ext cx="462915" cy="370260"/>
        </a:xfrm>
        <a:prstGeom xmlns:a="http://schemas.openxmlformats.org/drawingml/2006/main" prst="cube">
          <a:avLst/>
        </a:prstGeom>
      </cdr:spPr>
      <cdr:style>
        <a:lnRef xmlns:a="http://schemas.openxmlformats.org/drawingml/2006/main" idx="2">
          <a:schemeClr val="accent2">
            <a:shade val="50000"/>
          </a:schemeClr>
        </a:lnRef>
        <a:fillRef xmlns:a="http://schemas.openxmlformats.org/drawingml/2006/main" idx="1">
          <a:schemeClr val="accent2"/>
        </a:fillRef>
        <a:effectRef xmlns:a="http://schemas.openxmlformats.org/drawingml/2006/main" idx="0">
          <a:schemeClr val="accent2"/>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0.62037</cdr:x>
      <cdr:y>0.18155</cdr:y>
    </cdr:from>
    <cdr:to>
      <cdr:x>0.6787</cdr:x>
      <cdr:y>0.25286</cdr:y>
    </cdr:to>
    <cdr:sp macro="" textlink="">
      <cdr:nvSpPr>
        <cdr:cNvPr id="4" name="Cube 3"/>
        <cdr:cNvSpPr/>
      </cdr:nvSpPr>
      <cdr:spPr>
        <a:xfrm xmlns:a="http://schemas.openxmlformats.org/drawingml/2006/main">
          <a:off x="5105400" y="990600"/>
          <a:ext cx="480033" cy="389084"/>
        </a:xfrm>
        <a:prstGeom xmlns:a="http://schemas.openxmlformats.org/drawingml/2006/main" prst="cube">
          <a:avLst/>
        </a:prstGeom>
      </cdr:spPr>
      <cdr:style>
        <a:lnRef xmlns:a="http://schemas.openxmlformats.org/drawingml/2006/main" idx="2">
          <a:schemeClr val="accent3">
            <a:shade val="50000"/>
          </a:schemeClr>
        </a:lnRef>
        <a:fillRef xmlns:a="http://schemas.openxmlformats.org/drawingml/2006/main" idx="1">
          <a:schemeClr val="accent3"/>
        </a:fillRef>
        <a:effectRef xmlns:a="http://schemas.openxmlformats.org/drawingml/2006/main" idx="0">
          <a:schemeClr val="accent3"/>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1155A5-B15C-413F-92CD-490DBEC39531}" type="datetimeFigureOut">
              <a:rPr lang="en-US" smtClean="0"/>
              <a:t>6/19/2019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063890-D829-442D-8111-7575F2B57649}" type="slidenum">
              <a:rPr lang="en-US" smtClean="0"/>
              <a:t>‹#›</a:t>
            </a:fld>
            <a:endParaRPr lang="en-US"/>
          </a:p>
        </p:txBody>
      </p:sp>
    </p:spTree>
    <p:extLst>
      <p:ext uri="{BB962C8B-B14F-4D97-AF65-F5344CB8AC3E}">
        <p14:creationId xmlns:p14="http://schemas.microsoft.com/office/powerpoint/2010/main" val="12816276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063890-D829-442D-8111-7575F2B57649}" type="slidenum">
              <a:rPr lang="en-US" smtClean="0"/>
              <a:t>8</a:t>
            </a:fld>
            <a:endParaRPr lang="en-US"/>
          </a:p>
        </p:txBody>
      </p:sp>
    </p:spTree>
    <p:extLst>
      <p:ext uri="{BB962C8B-B14F-4D97-AF65-F5344CB8AC3E}">
        <p14:creationId xmlns:p14="http://schemas.microsoft.com/office/powerpoint/2010/main" val="3391725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063890-D829-442D-8111-7575F2B57649}" type="slidenum">
              <a:rPr lang="en-US" smtClean="0"/>
              <a:t>26</a:t>
            </a:fld>
            <a:endParaRPr lang="en-US"/>
          </a:p>
        </p:txBody>
      </p:sp>
    </p:spTree>
    <p:extLst>
      <p:ext uri="{BB962C8B-B14F-4D97-AF65-F5344CB8AC3E}">
        <p14:creationId xmlns:p14="http://schemas.microsoft.com/office/powerpoint/2010/main" val="403652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D4F4D1F-9348-4BAE-8868-DD598B48184C}" type="datetimeFigureOut">
              <a:rPr lang="en-US" smtClean="0"/>
              <a:t>6/19/2019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03DBA5-26AD-446B-8695-022B4BBB9410}" type="slidenum">
              <a:rPr lang="en-US" smtClean="0"/>
              <a:t>‹#›</a:t>
            </a:fld>
            <a:endParaRPr lang="en-US"/>
          </a:p>
        </p:txBody>
      </p:sp>
    </p:spTree>
    <p:extLst>
      <p:ext uri="{BB962C8B-B14F-4D97-AF65-F5344CB8AC3E}">
        <p14:creationId xmlns:p14="http://schemas.microsoft.com/office/powerpoint/2010/main" val="1761814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4F4D1F-9348-4BAE-8868-DD598B48184C}" type="datetimeFigureOut">
              <a:rPr lang="en-US" smtClean="0"/>
              <a:t>6/19/2019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03DBA5-26AD-446B-8695-022B4BBB9410}" type="slidenum">
              <a:rPr lang="en-US" smtClean="0"/>
              <a:t>‹#›</a:t>
            </a:fld>
            <a:endParaRPr lang="en-US"/>
          </a:p>
        </p:txBody>
      </p:sp>
    </p:spTree>
    <p:extLst>
      <p:ext uri="{BB962C8B-B14F-4D97-AF65-F5344CB8AC3E}">
        <p14:creationId xmlns:p14="http://schemas.microsoft.com/office/powerpoint/2010/main" val="4136614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4F4D1F-9348-4BAE-8868-DD598B48184C}" type="datetimeFigureOut">
              <a:rPr lang="en-US" smtClean="0"/>
              <a:t>6/19/2019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03DBA5-26AD-446B-8695-022B4BBB9410}"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3862546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4F4D1F-9348-4BAE-8868-DD598B48184C}" type="datetimeFigureOut">
              <a:rPr lang="en-US" smtClean="0"/>
              <a:t>6/19/2019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03DBA5-26AD-446B-8695-022B4BBB9410}" type="slidenum">
              <a:rPr lang="en-US" smtClean="0"/>
              <a:t>‹#›</a:t>
            </a:fld>
            <a:endParaRPr lang="en-US"/>
          </a:p>
        </p:txBody>
      </p:sp>
    </p:spTree>
    <p:extLst>
      <p:ext uri="{BB962C8B-B14F-4D97-AF65-F5344CB8AC3E}">
        <p14:creationId xmlns:p14="http://schemas.microsoft.com/office/powerpoint/2010/main" val="34917144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4F4D1F-9348-4BAE-8868-DD598B48184C}" type="datetimeFigureOut">
              <a:rPr lang="en-US" smtClean="0"/>
              <a:t>6/19/2019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03DBA5-26AD-446B-8695-022B4BBB941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690324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4F4D1F-9348-4BAE-8868-DD598B48184C}" type="datetimeFigureOut">
              <a:rPr lang="en-US" smtClean="0"/>
              <a:t>6/19/2019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03DBA5-26AD-446B-8695-022B4BBB9410}" type="slidenum">
              <a:rPr lang="en-US" smtClean="0"/>
              <a:t>‹#›</a:t>
            </a:fld>
            <a:endParaRPr lang="en-US"/>
          </a:p>
        </p:txBody>
      </p:sp>
    </p:spTree>
    <p:extLst>
      <p:ext uri="{BB962C8B-B14F-4D97-AF65-F5344CB8AC3E}">
        <p14:creationId xmlns:p14="http://schemas.microsoft.com/office/powerpoint/2010/main" val="7655697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D4F4D1F-9348-4BAE-8868-DD598B48184C}" type="datetimeFigureOut">
              <a:rPr lang="en-US" smtClean="0"/>
              <a:t>6/19/2019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03DBA5-26AD-446B-8695-022B4BBB9410}" type="slidenum">
              <a:rPr lang="en-US" smtClean="0"/>
              <a:t>‹#›</a:t>
            </a:fld>
            <a:endParaRPr lang="en-US"/>
          </a:p>
        </p:txBody>
      </p:sp>
    </p:spTree>
    <p:extLst>
      <p:ext uri="{BB962C8B-B14F-4D97-AF65-F5344CB8AC3E}">
        <p14:creationId xmlns:p14="http://schemas.microsoft.com/office/powerpoint/2010/main" val="2911125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D4F4D1F-9348-4BAE-8868-DD598B48184C}" type="datetimeFigureOut">
              <a:rPr lang="en-US" smtClean="0"/>
              <a:t>6/19/2019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03DBA5-26AD-446B-8695-022B4BBB9410}" type="slidenum">
              <a:rPr lang="en-US" smtClean="0"/>
              <a:t>‹#›</a:t>
            </a:fld>
            <a:endParaRPr lang="en-US"/>
          </a:p>
        </p:txBody>
      </p:sp>
    </p:spTree>
    <p:extLst>
      <p:ext uri="{BB962C8B-B14F-4D97-AF65-F5344CB8AC3E}">
        <p14:creationId xmlns:p14="http://schemas.microsoft.com/office/powerpoint/2010/main" val="42465804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F3B6EBE-4CDE-4629-955E-AEDDFABAAE08}" type="datetime1">
              <a:rPr lang="en-US" smtClean="0">
                <a:solidFill>
                  <a:srgbClr val="DBF5F9">
                    <a:shade val="90000"/>
                  </a:srgbClr>
                </a:solidFill>
              </a:rPr>
              <a:pPr/>
              <a:t>6/19/2019</a:t>
            </a:fld>
            <a:endParaRPr lang="en-US" dirty="0">
              <a:solidFill>
                <a:srgbClr val="DBF5F9">
                  <a:shade val="90000"/>
                </a:srgbClr>
              </a:solidFill>
            </a:endParaRPr>
          </a:p>
        </p:txBody>
      </p:sp>
      <p:sp>
        <p:nvSpPr>
          <p:cNvPr id="19" name="Footer Placeholder 18"/>
          <p:cNvSpPr>
            <a:spLocks noGrp="1"/>
          </p:cNvSpPr>
          <p:nvPr>
            <p:ph type="ftr" sz="quarter" idx="11"/>
          </p:nvPr>
        </p:nvSpPr>
        <p:spPr/>
        <p:txBody>
          <a:bodyPr/>
          <a:lstStyle/>
          <a:p>
            <a:r>
              <a:rPr lang="en-US" smtClean="0">
                <a:solidFill>
                  <a:srgbClr val="DBF5F9">
                    <a:shade val="90000"/>
                  </a:srgbClr>
                </a:solidFill>
              </a:rPr>
              <a:t>“©Daffodil International University”</a:t>
            </a:r>
            <a:endParaRPr lang="en-US" dirty="0">
              <a:solidFill>
                <a:srgbClr val="DBF5F9">
                  <a:shade val="90000"/>
                </a:srgbClr>
              </a:solidFill>
            </a:endParaRPr>
          </a:p>
        </p:txBody>
      </p:sp>
      <p:sp>
        <p:nvSpPr>
          <p:cNvPr id="27" name="Slide Number Placeholder 26"/>
          <p:cNvSpPr>
            <a:spLocks noGrp="1"/>
          </p:cNvSpPr>
          <p:nvPr>
            <p:ph type="sldNum" sz="quarter" idx="12"/>
          </p:nvPr>
        </p:nvSpPr>
        <p:spPr/>
        <p:txBody>
          <a:bodyPr/>
          <a:lstStyle/>
          <a:p>
            <a:fld id="{475ECE7C-3EAD-44B4-9551-DD9BD8486B5E}" type="slidenum">
              <a:rPr lang="en-US" smtClean="0">
                <a:solidFill>
                  <a:srgbClr val="DBF5F9">
                    <a:shade val="90000"/>
                  </a:srgbClr>
                </a:solidFill>
              </a:rPr>
              <a:pPr/>
              <a:t>‹#›</a:t>
            </a:fld>
            <a:endParaRPr lang="en-US" dirty="0">
              <a:solidFill>
                <a:srgbClr val="DBF5F9">
                  <a:shade val="90000"/>
                </a:srgbClr>
              </a:solidFill>
            </a:endParaRPr>
          </a:p>
        </p:txBody>
      </p:sp>
    </p:spTree>
    <p:extLst>
      <p:ext uri="{BB962C8B-B14F-4D97-AF65-F5344CB8AC3E}">
        <p14:creationId xmlns:p14="http://schemas.microsoft.com/office/powerpoint/2010/main" val="749396712"/>
      </p:ext>
    </p:extLst>
  </p:cSld>
  <p:clrMapOvr>
    <a:overrideClrMapping bg1="dk1" tx1="lt1" bg2="dk2" tx2="lt2" accent1="accent1" accent2="accent2" accent3="accent3" accent4="accent4" accent5="accent5" accent6="accent6" hlink="hlink" folHlink="folHlink"/>
  </p:clrMapOvr>
  <p:transition spd="med">
    <p:wheel spokes="8"/>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0D0720-5CCB-4D43-A60B-FAEE8BFA299C}" type="datetime1">
              <a:rPr lang="en-US" smtClean="0">
                <a:solidFill>
                  <a:srgbClr val="04617B">
                    <a:shade val="90000"/>
                  </a:srgbClr>
                </a:solidFill>
              </a:rPr>
              <a:pPr/>
              <a:t>6/19/2019</a:t>
            </a:fld>
            <a:endParaRPr lang="en-US" dirty="0">
              <a:solidFill>
                <a:srgbClr val="04617B">
                  <a:shade val="90000"/>
                </a:srgbClr>
              </a:solidFill>
            </a:endParaRPr>
          </a:p>
        </p:txBody>
      </p:sp>
      <p:sp>
        <p:nvSpPr>
          <p:cNvPr id="5" name="Footer Placeholder 4"/>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475ECE7C-3EAD-44B4-9551-DD9BD8486B5E}"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2628320917"/>
      </p:ext>
    </p:extLst>
  </p:cSld>
  <p:clrMapOvr>
    <a:masterClrMapping/>
  </p:clrMapOvr>
  <p:transition spd="med">
    <p:wheel spokes="8"/>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0BC034E-2D98-4A74-B180-534BDCEEDBF4}" type="datetime1">
              <a:rPr lang="en-US" smtClean="0">
                <a:solidFill>
                  <a:srgbClr val="DBF5F9">
                    <a:shade val="90000"/>
                  </a:srgbClr>
                </a:solidFill>
              </a:rPr>
              <a:pPr/>
              <a:t>6/19/2019</a:t>
            </a:fld>
            <a:endParaRPr lang="en-US" dirty="0">
              <a:solidFill>
                <a:srgbClr val="DBF5F9">
                  <a:shade val="90000"/>
                </a:srgbClr>
              </a:solidFill>
            </a:endParaRPr>
          </a:p>
        </p:txBody>
      </p:sp>
      <p:sp>
        <p:nvSpPr>
          <p:cNvPr id="5" name="Footer Placeholder 4"/>
          <p:cNvSpPr>
            <a:spLocks noGrp="1"/>
          </p:cNvSpPr>
          <p:nvPr>
            <p:ph type="ftr" sz="quarter" idx="11"/>
          </p:nvPr>
        </p:nvSpPr>
        <p:spPr/>
        <p:txBody>
          <a:bodyPr/>
          <a:lstStyle/>
          <a:p>
            <a:r>
              <a:rPr lang="en-US" smtClean="0">
                <a:solidFill>
                  <a:srgbClr val="DBF5F9">
                    <a:shade val="90000"/>
                  </a:srgbClr>
                </a:solidFill>
              </a:rPr>
              <a:t>“©Daffodil International University”</a:t>
            </a:r>
            <a:endParaRPr lang="en-US" dirty="0">
              <a:solidFill>
                <a:srgbClr val="DBF5F9">
                  <a:shade val="90000"/>
                </a:srgbClr>
              </a:solidFill>
            </a:endParaRPr>
          </a:p>
        </p:txBody>
      </p:sp>
      <p:sp>
        <p:nvSpPr>
          <p:cNvPr id="6" name="Slide Number Placeholder 5"/>
          <p:cNvSpPr>
            <a:spLocks noGrp="1"/>
          </p:cNvSpPr>
          <p:nvPr>
            <p:ph type="sldNum" sz="quarter" idx="12"/>
          </p:nvPr>
        </p:nvSpPr>
        <p:spPr/>
        <p:txBody>
          <a:bodyPr/>
          <a:lstStyle/>
          <a:p>
            <a:fld id="{475ECE7C-3EAD-44B4-9551-DD9BD8486B5E}" type="slidenum">
              <a:rPr lang="en-US" smtClean="0">
                <a:solidFill>
                  <a:srgbClr val="DBF5F9">
                    <a:shade val="90000"/>
                  </a:srgbClr>
                </a:solidFill>
              </a:rPr>
              <a:pPr/>
              <a:t>‹#›</a:t>
            </a:fld>
            <a:endParaRPr lang="en-US" dirty="0">
              <a:solidFill>
                <a:srgbClr val="DBF5F9">
                  <a:shade val="90000"/>
                </a:srgbClr>
              </a:solidFill>
            </a:endParaRPr>
          </a:p>
        </p:txBody>
      </p:sp>
    </p:spTree>
    <p:extLst>
      <p:ext uri="{BB962C8B-B14F-4D97-AF65-F5344CB8AC3E}">
        <p14:creationId xmlns:p14="http://schemas.microsoft.com/office/powerpoint/2010/main" val="113822957"/>
      </p:ext>
    </p:extLst>
  </p:cSld>
  <p:clrMapOvr>
    <a:overrideClrMapping bg1="dk1" tx1="lt1" bg2="dk2" tx2="lt2" accent1="accent1" accent2="accent2" accent3="accent3" accent4="accent4" accent5="accent5" accent6="accent6" hlink="hlink" folHlink="folHlink"/>
  </p:clrMapOvr>
  <p:transition spd="med">
    <p:wheel spokes="8"/>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D4F4D1F-9348-4BAE-8868-DD598B48184C}" type="datetimeFigureOut">
              <a:rPr lang="en-US" smtClean="0"/>
              <a:t>6/19/2019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03DBA5-26AD-446B-8695-022B4BBB9410}" type="slidenum">
              <a:rPr lang="en-US" smtClean="0"/>
              <a:t>‹#›</a:t>
            </a:fld>
            <a:endParaRPr lang="en-US"/>
          </a:p>
        </p:txBody>
      </p:sp>
    </p:spTree>
    <p:extLst>
      <p:ext uri="{BB962C8B-B14F-4D97-AF65-F5344CB8AC3E}">
        <p14:creationId xmlns:p14="http://schemas.microsoft.com/office/powerpoint/2010/main" val="32283290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6AB4DD3-EE0D-4F55-95CB-289ED0D3A0A7}" type="datetime1">
              <a:rPr lang="en-US" smtClean="0">
                <a:solidFill>
                  <a:srgbClr val="04617B">
                    <a:shade val="90000"/>
                  </a:srgbClr>
                </a:solidFill>
              </a:rPr>
              <a:pPr/>
              <a:t>6/19/2019</a:t>
            </a:fld>
            <a:endParaRPr lang="en-US" dirty="0">
              <a:solidFill>
                <a:srgbClr val="04617B">
                  <a:shade val="90000"/>
                </a:srgbClr>
              </a:solidFill>
            </a:endParaRPr>
          </a:p>
        </p:txBody>
      </p:sp>
      <p:sp>
        <p:nvSpPr>
          <p:cNvPr id="6" name="Footer Placeholder 5"/>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475ECE7C-3EAD-44B4-9551-DD9BD8486B5E}"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2157743000"/>
      </p:ext>
    </p:extLst>
  </p:cSld>
  <p:clrMapOvr>
    <a:masterClrMapping/>
  </p:clrMapOvr>
  <p:transition spd="med">
    <p:wheel spokes="8"/>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76456EA-641F-4060-85A3-3C94A59B57CB}" type="datetime1">
              <a:rPr lang="en-US" smtClean="0">
                <a:solidFill>
                  <a:srgbClr val="04617B">
                    <a:shade val="90000"/>
                  </a:srgbClr>
                </a:solidFill>
              </a:rPr>
              <a:pPr/>
              <a:t>6/19/2019</a:t>
            </a:fld>
            <a:endParaRPr lang="en-US" dirty="0">
              <a:solidFill>
                <a:srgbClr val="04617B">
                  <a:shade val="90000"/>
                </a:srgbClr>
              </a:solidFill>
            </a:endParaRPr>
          </a:p>
        </p:txBody>
      </p:sp>
      <p:sp>
        <p:nvSpPr>
          <p:cNvPr id="8" name="Footer Placeholder 7"/>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9" name="Slide Number Placeholder 8"/>
          <p:cNvSpPr>
            <a:spLocks noGrp="1"/>
          </p:cNvSpPr>
          <p:nvPr>
            <p:ph type="sldNum" sz="quarter" idx="12"/>
          </p:nvPr>
        </p:nvSpPr>
        <p:spPr/>
        <p:txBody>
          <a:bodyPr/>
          <a:lstStyle/>
          <a:p>
            <a:fld id="{475ECE7C-3EAD-44B4-9551-DD9BD8486B5E}"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1641503755"/>
      </p:ext>
    </p:extLst>
  </p:cSld>
  <p:clrMapOvr>
    <a:masterClrMapping/>
  </p:clrMapOvr>
  <p:transition spd="med">
    <p:wheel spokes="8"/>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783D27B-3D11-486B-808A-1C3E2561599D}" type="datetime1">
              <a:rPr lang="en-US" smtClean="0">
                <a:solidFill>
                  <a:srgbClr val="04617B">
                    <a:shade val="90000"/>
                  </a:srgbClr>
                </a:solidFill>
              </a:rPr>
              <a:pPr/>
              <a:t>6/19/2019</a:t>
            </a:fld>
            <a:endParaRPr lang="en-US" dirty="0">
              <a:solidFill>
                <a:srgbClr val="04617B">
                  <a:shade val="90000"/>
                </a:srgbClr>
              </a:solidFill>
            </a:endParaRPr>
          </a:p>
        </p:txBody>
      </p:sp>
      <p:sp>
        <p:nvSpPr>
          <p:cNvPr id="4" name="Footer Placeholder 3"/>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5" name="Slide Number Placeholder 4"/>
          <p:cNvSpPr>
            <a:spLocks noGrp="1"/>
          </p:cNvSpPr>
          <p:nvPr>
            <p:ph type="sldNum" sz="quarter" idx="12"/>
          </p:nvPr>
        </p:nvSpPr>
        <p:spPr/>
        <p:txBody>
          <a:bodyPr/>
          <a:lstStyle/>
          <a:p>
            <a:fld id="{475ECE7C-3EAD-44B4-9551-DD9BD8486B5E}"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4221222915"/>
      </p:ext>
    </p:extLst>
  </p:cSld>
  <p:clrMapOvr>
    <a:masterClrMapping/>
  </p:clrMapOvr>
  <p:transition spd="med">
    <p:wheel spokes="8"/>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832B54-6B4A-4F89-ADAB-4312238B97A2}" type="datetime1">
              <a:rPr lang="en-US" smtClean="0">
                <a:solidFill>
                  <a:srgbClr val="04617B">
                    <a:shade val="90000"/>
                  </a:srgbClr>
                </a:solidFill>
              </a:rPr>
              <a:pPr/>
              <a:t>6/19/2019</a:t>
            </a:fld>
            <a:endParaRPr lang="en-US" dirty="0">
              <a:solidFill>
                <a:srgbClr val="04617B">
                  <a:shade val="90000"/>
                </a:srgbClr>
              </a:solidFill>
            </a:endParaRPr>
          </a:p>
        </p:txBody>
      </p:sp>
      <p:sp>
        <p:nvSpPr>
          <p:cNvPr id="3" name="Footer Placeholder 2"/>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4" name="Slide Number Placeholder 3"/>
          <p:cNvSpPr>
            <a:spLocks noGrp="1"/>
          </p:cNvSpPr>
          <p:nvPr>
            <p:ph type="sldNum" sz="quarter" idx="12"/>
          </p:nvPr>
        </p:nvSpPr>
        <p:spPr/>
        <p:txBody>
          <a:bodyPr/>
          <a:lstStyle/>
          <a:p>
            <a:fld id="{475ECE7C-3EAD-44B4-9551-DD9BD8486B5E}"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3868665064"/>
      </p:ext>
    </p:extLst>
  </p:cSld>
  <p:clrMapOvr>
    <a:masterClrMapping/>
  </p:clrMapOvr>
  <p:transition spd="med">
    <p:wheel spokes="8"/>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B5F021B-96C9-43C1-A4C6-B8E5E40C2B16}" type="datetime1">
              <a:rPr lang="en-US" smtClean="0">
                <a:solidFill>
                  <a:srgbClr val="04617B">
                    <a:shade val="90000"/>
                  </a:srgbClr>
                </a:solidFill>
              </a:rPr>
              <a:pPr/>
              <a:t>6/19/2019</a:t>
            </a:fld>
            <a:endParaRPr lang="en-US" dirty="0">
              <a:solidFill>
                <a:srgbClr val="04617B">
                  <a:shade val="90000"/>
                </a:srgbClr>
              </a:solidFill>
            </a:endParaRPr>
          </a:p>
        </p:txBody>
      </p:sp>
      <p:sp>
        <p:nvSpPr>
          <p:cNvPr id="6" name="Footer Placeholder 5"/>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475ECE7C-3EAD-44B4-9551-DD9BD8486B5E}"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3651905131"/>
      </p:ext>
    </p:extLst>
  </p:cSld>
  <p:clrMapOvr>
    <a:masterClrMapping/>
  </p:clrMapOvr>
  <p:transition spd="med">
    <p:wheel spokes="8"/>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9C83F5C-30F1-48BC-B4C9-499A738A9BA5}" type="datetime1">
              <a:rPr lang="en-US" smtClean="0">
                <a:solidFill>
                  <a:srgbClr val="04617B">
                    <a:shade val="90000"/>
                  </a:srgbClr>
                </a:solidFill>
              </a:rPr>
              <a:pPr/>
              <a:t>6/19/2019</a:t>
            </a:fld>
            <a:endParaRPr lang="en-US" dirty="0">
              <a:solidFill>
                <a:srgbClr val="04617B">
                  <a:shade val="90000"/>
                </a:srgbClr>
              </a:solidFill>
            </a:endParaRPr>
          </a:p>
        </p:txBody>
      </p:sp>
      <p:sp>
        <p:nvSpPr>
          <p:cNvPr id="6" name="Footer Placeholder 5"/>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7" name="Slide Number Placeholder 6"/>
          <p:cNvSpPr>
            <a:spLocks noGrp="1"/>
          </p:cNvSpPr>
          <p:nvPr>
            <p:ph type="sldNum" sz="quarter" idx="12"/>
          </p:nvPr>
        </p:nvSpPr>
        <p:spPr>
          <a:xfrm>
            <a:off x="10769600" y="6356351"/>
            <a:ext cx="812800" cy="365125"/>
          </a:xfrm>
        </p:spPr>
        <p:txBody>
          <a:bodyPr/>
          <a:lstStyle/>
          <a:p>
            <a:fld id="{475ECE7C-3EAD-44B4-9551-DD9BD8486B5E}" type="slidenum">
              <a:rPr lang="en-US" smtClean="0">
                <a:solidFill>
                  <a:srgbClr val="04617B">
                    <a:shade val="90000"/>
                  </a:srgbClr>
                </a:solidFill>
              </a:rPr>
              <a:pPr/>
              <a:t>‹#›</a:t>
            </a:fld>
            <a:endParaRPr lang="en-US" dirty="0">
              <a:solidFill>
                <a:srgbClr val="04617B">
                  <a:shade val="90000"/>
                </a:srgbClr>
              </a:solidFill>
            </a:endParaRPr>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sz="1800" dirty="0">
              <a:solidFill>
                <a:prstClr val="black"/>
              </a:solidFill>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sz="1800" dirty="0">
              <a:solidFill>
                <a:prstClr val="black"/>
              </a:solidFill>
            </a:endParaRPr>
          </a:p>
        </p:txBody>
      </p:sp>
    </p:spTree>
    <p:extLst>
      <p:ext uri="{BB962C8B-B14F-4D97-AF65-F5344CB8AC3E}">
        <p14:creationId xmlns:p14="http://schemas.microsoft.com/office/powerpoint/2010/main" val="2731990662"/>
      </p:ext>
    </p:extLst>
  </p:cSld>
  <p:clrMapOvr>
    <a:masterClrMapping/>
  </p:clrMapOvr>
  <p:transition spd="med">
    <p:wheel spokes="8"/>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29B2A3E-11CA-4063-960C-5E9DAF0DF040}" type="datetime1">
              <a:rPr lang="en-US" smtClean="0">
                <a:solidFill>
                  <a:srgbClr val="04617B">
                    <a:shade val="90000"/>
                  </a:srgbClr>
                </a:solidFill>
              </a:rPr>
              <a:pPr/>
              <a:t>6/19/2019</a:t>
            </a:fld>
            <a:endParaRPr lang="en-US" dirty="0">
              <a:solidFill>
                <a:srgbClr val="04617B">
                  <a:shade val="90000"/>
                </a:srgbClr>
              </a:solidFill>
            </a:endParaRPr>
          </a:p>
        </p:txBody>
      </p:sp>
      <p:sp>
        <p:nvSpPr>
          <p:cNvPr id="5" name="Footer Placeholder 4"/>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475ECE7C-3EAD-44B4-9551-DD9BD8486B5E}"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2384516182"/>
      </p:ext>
    </p:extLst>
  </p:cSld>
  <p:clrMapOvr>
    <a:masterClrMapping/>
  </p:clrMapOvr>
  <p:transition spd="med">
    <p:wheel spokes="8"/>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37C5560-BF43-4B6B-BBC0-B3260E823930}" type="datetime1">
              <a:rPr lang="en-US" smtClean="0">
                <a:solidFill>
                  <a:srgbClr val="04617B">
                    <a:shade val="90000"/>
                  </a:srgbClr>
                </a:solidFill>
              </a:rPr>
              <a:pPr/>
              <a:t>6/19/2019</a:t>
            </a:fld>
            <a:endParaRPr lang="en-US" dirty="0">
              <a:solidFill>
                <a:srgbClr val="04617B">
                  <a:shade val="90000"/>
                </a:srgbClr>
              </a:solidFill>
            </a:endParaRPr>
          </a:p>
        </p:txBody>
      </p:sp>
      <p:sp>
        <p:nvSpPr>
          <p:cNvPr id="5" name="Footer Placeholder 4"/>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475ECE7C-3EAD-44B4-9551-DD9BD8486B5E}"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2191797741"/>
      </p:ext>
    </p:extLst>
  </p:cSld>
  <p:clrMapOvr>
    <a:masterClrMapping/>
  </p:clrMapOvr>
  <p:transition spd="med">
    <p:wheel spokes="8"/>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F3B6EBE-4CDE-4629-955E-AEDDFABAAE08}" type="datetime1">
              <a:rPr lang="en-US" smtClean="0">
                <a:solidFill>
                  <a:srgbClr val="DBF5F9">
                    <a:shade val="90000"/>
                  </a:srgbClr>
                </a:solidFill>
              </a:rPr>
              <a:pPr/>
              <a:t>6/19/2019</a:t>
            </a:fld>
            <a:endParaRPr lang="en-US" dirty="0">
              <a:solidFill>
                <a:srgbClr val="DBF5F9">
                  <a:shade val="90000"/>
                </a:srgbClr>
              </a:solidFill>
            </a:endParaRPr>
          </a:p>
        </p:txBody>
      </p:sp>
      <p:sp>
        <p:nvSpPr>
          <p:cNvPr id="19" name="Footer Placeholder 18"/>
          <p:cNvSpPr>
            <a:spLocks noGrp="1"/>
          </p:cNvSpPr>
          <p:nvPr>
            <p:ph type="ftr" sz="quarter" idx="11"/>
          </p:nvPr>
        </p:nvSpPr>
        <p:spPr/>
        <p:txBody>
          <a:bodyPr/>
          <a:lstStyle/>
          <a:p>
            <a:r>
              <a:rPr lang="en-US" smtClean="0">
                <a:solidFill>
                  <a:srgbClr val="DBF5F9">
                    <a:shade val="90000"/>
                  </a:srgbClr>
                </a:solidFill>
              </a:rPr>
              <a:t>“©Daffodil International University”</a:t>
            </a:r>
            <a:endParaRPr lang="en-US" dirty="0">
              <a:solidFill>
                <a:srgbClr val="DBF5F9">
                  <a:shade val="90000"/>
                </a:srgbClr>
              </a:solidFill>
            </a:endParaRPr>
          </a:p>
        </p:txBody>
      </p:sp>
      <p:sp>
        <p:nvSpPr>
          <p:cNvPr id="27" name="Slide Number Placeholder 26"/>
          <p:cNvSpPr>
            <a:spLocks noGrp="1"/>
          </p:cNvSpPr>
          <p:nvPr>
            <p:ph type="sldNum" sz="quarter" idx="12"/>
          </p:nvPr>
        </p:nvSpPr>
        <p:spPr/>
        <p:txBody>
          <a:bodyPr/>
          <a:lstStyle/>
          <a:p>
            <a:fld id="{475ECE7C-3EAD-44B4-9551-DD9BD8486B5E}" type="slidenum">
              <a:rPr lang="en-US" smtClean="0">
                <a:solidFill>
                  <a:srgbClr val="DBF5F9">
                    <a:shade val="90000"/>
                  </a:srgbClr>
                </a:solidFill>
              </a:rPr>
              <a:pPr/>
              <a:t>‹#›</a:t>
            </a:fld>
            <a:endParaRPr lang="en-US" dirty="0">
              <a:solidFill>
                <a:srgbClr val="DBF5F9">
                  <a:shade val="90000"/>
                </a:srgbClr>
              </a:solidFill>
            </a:endParaRPr>
          </a:p>
        </p:txBody>
      </p:sp>
    </p:spTree>
    <p:extLst>
      <p:ext uri="{BB962C8B-B14F-4D97-AF65-F5344CB8AC3E}">
        <p14:creationId xmlns:p14="http://schemas.microsoft.com/office/powerpoint/2010/main" val="2057918313"/>
      </p:ext>
    </p:extLst>
  </p:cSld>
  <p:clrMapOvr>
    <a:overrideClrMapping bg1="dk1" tx1="lt1" bg2="dk2" tx2="lt2" accent1="accent1" accent2="accent2" accent3="accent3" accent4="accent4" accent5="accent5" accent6="accent6" hlink="hlink" folHlink="folHlink"/>
  </p:clrMapOvr>
  <p:transition spd="med">
    <p:wheel spokes="8"/>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0D0720-5CCB-4D43-A60B-FAEE8BFA299C}" type="datetime1">
              <a:rPr lang="en-US" smtClean="0">
                <a:solidFill>
                  <a:srgbClr val="04617B">
                    <a:shade val="90000"/>
                  </a:srgbClr>
                </a:solidFill>
              </a:rPr>
              <a:pPr/>
              <a:t>6/19/2019</a:t>
            </a:fld>
            <a:endParaRPr lang="en-US" dirty="0">
              <a:solidFill>
                <a:srgbClr val="04617B">
                  <a:shade val="90000"/>
                </a:srgbClr>
              </a:solidFill>
            </a:endParaRPr>
          </a:p>
        </p:txBody>
      </p:sp>
      <p:sp>
        <p:nvSpPr>
          <p:cNvPr id="5" name="Footer Placeholder 4"/>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475ECE7C-3EAD-44B4-9551-DD9BD8486B5E}"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3885135316"/>
      </p:ext>
    </p:extLst>
  </p:cSld>
  <p:clrMapOvr>
    <a:masterClrMapping/>
  </p:clrMapOvr>
  <p:transition spd="med">
    <p:wheel spokes="8"/>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4F4D1F-9348-4BAE-8868-DD598B48184C}" type="datetimeFigureOut">
              <a:rPr lang="en-US" smtClean="0"/>
              <a:t>6/19/2019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03DBA5-26AD-446B-8695-022B4BBB9410}" type="slidenum">
              <a:rPr lang="en-US" smtClean="0"/>
              <a:t>‹#›</a:t>
            </a:fld>
            <a:endParaRPr lang="en-US"/>
          </a:p>
        </p:txBody>
      </p:sp>
    </p:spTree>
    <p:extLst>
      <p:ext uri="{BB962C8B-B14F-4D97-AF65-F5344CB8AC3E}">
        <p14:creationId xmlns:p14="http://schemas.microsoft.com/office/powerpoint/2010/main" val="279113159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0BC034E-2D98-4A74-B180-534BDCEEDBF4}" type="datetime1">
              <a:rPr lang="en-US" smtClean="0">
                <a:solidFill>
                  <a:srgbClr val="DBF5F9">
                    <a:shade val="90000"/>
                  </a:srgbClr>
                </a:solidFill>
              </a:rPr>
              <a:pPr/>
              <a:t>6/19/2019</a:t>
            </a:fld>
            <a:endParaRPr lang="en-US" dirty="0">
              <a:solidFill>
                <a:srgbClr val="DBF5F9">
                  <a:shade val="90000"/>
                </a:srgbClr>
              </a:solidFill>
            </a:endParaRPr>
          </a:p>
        </p:txBody>
      </p:sp>
      <p:sp>
        <p:nvSpPr>
          <p:cNvPr id="5" name="Footer Placeholder 4"/>
          <p:cNvSpPr>
            <a:spLocks noGrp="1"/>
          </p:cNvSpPr>
          <p:nvPr>
            <p:ph type="ftr" sz="quarter" idx="11"/>
          </p:nvPr>
        </p:nvSpPr>
        <p:spPr/>
        <p:txBody>
          <a:bodyPr/>
          <a:lstStyle/>
          <a:p>
            <a:r>
              <a:rPr lang="en-US" smtClean="0">
                <a:solidFill>
                  <a:srgbClr val="DBF5F9">
                    <a:shade val="90000"/>
                  </a:srgbClr>
                </a:solidFill>
              </a:rPr>
              <a:t>“©Daffodil International University”</a:t>
            </a:r>
            <a:endParaRPr lang="en-US" dirty="0">
              <a:solidFill>
                <a:srgbClr val="DBF5F9">
                  <a:shade val="90000"/>
                </a:srgbClr>
              </a:solidFill>
            </a:endParaRPr>
          </a:p>
        </p:txBody>
      </p:sp>
      <p:sp>
        <p:nvSpPr>
          <p:cNvPr id="6" name="Slide Number Placeholder 5"/>
          <p:cNvSpPr>
            <a:spLocks noGrp="1"/>
          </p:cNvSpPr>
          <p:nvPr>
            <p:ph type="sldNum" sz="quarter" idx="12"/>
          </p:nvPr>
        </p:nvSpPr>
        <p:spPr/>
        <p:txBody>
          <a:bodyPr/>
          <a:lstStyle/>
          <a:p>
            <a:fld id="{475ECE7C-3EAD-44B4-9551-DD9BD8486B5E}" type="slidenum">
              <a:rPr lang="en-US" smtClean="0">
                <a:solidFill>
                  <a:srgbClr val="DBF5F9">
                    <a:shade val="90000"/>
                  </a:srgbClr>
                </a:solidFill>
              </a:rPr>
              <a:pPr/>
              <a:t>‹#›</a:t>
            </a:fld>
            <a:endParaRPr lang="en-US" dirty="0">
              <a:solidFill>
                <a:srgbClr val="DBF5F9">
                  <a:shade val="90000"/>
                </a:srgbClr>
              </a:solidFill>
            </a:endParaRPr>
          </a:p>
        </p:txBody>
      </p:sp>
    </p:spTree>
    <p:extLst>
      <p:ext uri="{BB962C8B-B14F-4D97-AF65-F5344CB8AC3E}">
        <p14:creationId xmlns:p14="http://schemas.microsoft.com/office/powerpoint/2010/main" val="3006561724"/>
      </p:ext>
    </p:extLst>
  </p:cSld>
  <p:clrMapOvr>
    <a:overrideClrMapping bg1="dk1" tx1="lt1" bg2="dk2" tx2="lt2" accent1="accent1" accent2="accent2" accent3="accent3" accent4="accent4" accent5="accent5" accent6="accent6" hlink="hlink" folHlink="folHlink"/>
  </p:clrMapOvr>
  <p:transition spd="med">
    <p:wheel spokes="8"/>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6AB4DD3-EE0D-4F55-95CB-289ED0D3A0A7}" type="datetime1">
              <a:rPr lang="en-US" smtClean="0">
                <a:solidFill>
                  <a:srgbClr val="04617B">
                    <a:shade val="90000"/>
                  </a:srgbClr>
                </a:solidFill>
              </a:rPr>
              <a:pPr/>
              <a:t>6/19/2019</a:t>
            </a:fld>
            <a:endParaRPr lang="en-US" dirty="0">
              <a:solidFill>
                <a:srgbClr val="04617B">
                  <a:shade val="90000"/>
                </a:srgbClr>
              </a:solidFill>
            </a:endParaRPr>
          </a:p>
        </p:txBody>
      </p:sp>
      <p:sp>
        <p:nvSpPr>
          <p:cNvPr id="6" name="Footer Placeholder 5"/>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475ECE7C-3EAD-44B4-9551-DD9BD8486B5E}"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3176881417"/>
      </p:ext>
    </p:extLst>
  </p:cSld>
  <p:clrMapOvr>
    <a:masterClrMapping/>
  </p:clrMapOvr>
  <p:transition spd="med">
    <p:wheel spokes="8"/>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76456EA-641F-4060-85A3-3C94A59B57CB}" type="datetime1">
              <a:rPr lang="en-US" smtClean="0">
                <a:solidFill>
                  <a:srgbClr val="04617B">
                    <a:shade val="90000"/>
                  </a:srgbClr>
                </a:solidFill>
              </a:rPr>
              <a:pPr/>
              <a:t>6/19/2019</a:t>
            </a:fld>
            <a:endParaRPr lang="en-US" dirty="0">
              <a:solidFill>
                <a:srgbClr val="04617B">
                  <a:shade val="90000"/>
                </a:srgbClr>
              </a:solidFill>
            </a:endParaRPr>
          </a:p>
        </p:txBody>
      </p:sp>
      <p:sp>
        <p:nvSpPr>
          <p:cNvPr id="8" name="Footer Placeholder 7"/>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9" name="Slide Number Placeholder 8"/>
          <p:cNvSpPr>
            <a:spLocks noGrp="1"/>
          </p:cNvSpPr>
          <p:nvPr>
            <p:ph type="sldNum" sz="quarter" idx="12"/>
          </p:nvPr>
        </p:nvSpPr>
        <p:spPr/>
        <p:txBody>
          <a:bodyPr/>
          <a:lstStyle/>
          <a:p>
            <a:fld id="{475ECE7C-3EAD-44B4-9551-DD9BD8486B5E}"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266481092"/>
      </p:ext>
    </p:extLst>
  </p:cSld>
  <p:clrMapOvr>
    <a:masterClrMapping/>
  </p:clrMapOvr>
  <p:transition spd="med">
    <p:wheel spokes="8"/>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783D27B-3D11-486B-808A-1C3E2561599D}" type="datetime1">
              <a:rPr lang="en-US" smtClean="0">
                <a:solidFill>
                  <a:srgbClr val="04617B">
                    <a:shade val="90000"/>
                  </a:srgbClr>
                </a:solidFill>
              </a:rPr>
              <a:pPr/>
              <a:t>6/19/2019</a:t>
            </a:fld>
            <a:endParaRPr lang="en-US" dirty="0">
              <a:solidFill>
                <a:srgbClr val="04617B">
                  <a:shade val="90000"/>
                </a:srgbClr>
              </a:solidFill>
            </a:endParaRPr>
          </a:p>
        </p:txBody>
      </p:sp>
      <p:sp>
        <p:nvSpPr>
          <p:cNvPr id="4" name="Footer Placeholder 3"/>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5" name="Slide Number Placeholder 4"/>
          <p:cNvSpPr>
            <a:spLocks noGrp="1"/>
          </p:cNvSpPr>
          <p:nvPr>
            <p:ph type="sldNum" sz="quarter" idx="12"/>
          </p:nvPr>
        </p:nvSpPr>
        <p:spPr/>
        <p:txBody>
          <a:bodyPr/>
          <a:lstStyle/>
          <a:p>
            <a:fld id="{475ECE7C-3EAD-44B4-9551-DD9BD8486B5E}"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862332259"/>
      </p:ext>
    </p:extLst>
  </p:cSld>
  <p:clrMapOvr>
    <a:masterClrMapping/>
  </p:clrMapOvr>
  <p:transition spd="med">
    <p:wheel spokes="8"/>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832B54-6B4A-4F89-ADAB-4312238B97A2}" type="datetime1">
              <a:rPr lang="en-US" smtClean="0">
                <a:solidFill>
                  <a:srgbClr val="04617B">
                    <a:shade val="90000"/>
                  </a:srgbClr>
                </a:solidFill>
              </a:rPr>
              <a:pPr/>
              <a:t>6/19/2019</a:t>
            </a:fld>
            <a:endParaRPr lang="en-US" dirty="0">
              <a:solidFill>
                <a:srgbClr val="04617B">
                  <a:shade val="90000"/>
                </a:srgbClr>
              </a:solidFill>
            </a:endParaRPr>
          </a:p>
        </p:txBody>
      </p:sp>
      <p:sp>
        <p:nvSpPr>
          <p:cNvPr id="3" name="Footer Placeholder 2"/>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4" name="Slide Number Placeholder 3"/>
          <p:cNvSpPr>
            <a:spLocks noGrp="1"/>
          </p:cNvSpPr>
          <p:nvPr>
            <p:ph type="sldNum" sz="quarter" idx="12"/>
          </p:nvPr>
        </p:nvSpPr>
        <p:spPr/>
        <p:txBody>
          <a:bodyPr/>
          <a:lstStyle/>
          <a:p>
            <a:fld id="{475ECE7C-3EAD-44B4-9551-DD9BD8486B5E}"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3666299219"/>
      </p:ext>
    </p:extLst>
  </p:cSld>
  <p:clrMapOvr>
    <a:masterClrMapping/>
  </p:clrMapOvr>
  <p:transition spd="med">
    <p:wheel spokes="8"/>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B5F021B-96C9-43C1-A4C6-B8E5E40C2B16}" type="datetime1">
              <a:rPr lang="en-US" smtClean="0">
                <a:solidFill>
                  <a:srgbClr val="04617B">
                    <a:shade val="90000"/>
                  </a:srgbClr>
                </a:solidFill>
              </a:rPr>
              <a:pPr/>
              <a:t>6/19/2019</a:t>
            </a:fld>
            <a:endParaRPr lang="en-US" dirty="0">
              <a:solidFill>
                <a:srgbClr val="04617B">
                  <a:shade val="90000"/>
                </a:srgbClr>
              </a:solidFill>
            </a:endParaRPr>
          </a:p>
        </p:txBody>
      </p:sp>
      <p:sp>
        <p:nvSpPr>
          <p:cNvPr id="6" name="Footer Placeholder 5"/>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475ECE7C-3EAD-44B4-9551-DD9BD8486B5E}"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4090611242"/>
      </p:ext>
    </p:extLst>
  </p:cSld>
  <p:clrMapOvr>
    <a:masterClrMapping/>
  </p:clrMapOvr>
  <p:transition spd="med">
    <p:wheel spokes="8"/>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9C83F5C-30F1-48BC-B4C9-499A738A9BA5}" type="datetime1">
              <a:rPr lang="en-US" smtClean="0">
                <a:solidFill>
                  <a:srgbClr val="04617B">
                    <a:shade val="90000"/>
                  </a:srgbClr>
                </a:solidFill>
              </a:rPr>
              <a:pPr/>
              <a:t>6/19/2019</a:t>
            </a:fld>
            <a:endParaRPr lang="en-US" dirty="0">
              <a:solidFill>
                <a:srgbClr val="04617B">
                  <a:shade val="90000"/>
                </a:srgbClr>
              </a:solidFill>
            </a:endParaRPr>
          </a:p>
        </p:txBody>
      </p:sp>
      <p:sp>
        <p:nvSpPr>
          <p:cNvPr id="6" name="Footer Placeholder 5"/>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7" name="Slide Number Placeholder 6"/>
          <p:cNvSpPr>
            <a:spLocks noGrp="1"/>
          </p:cNvSpPr>
          <p:nvPr>
            <p:ph type="sldNum" sz="quarter" idx="12"/>
          </p:nvPr>
        </p:nvSpPr>
        <p:spPr>
          <a:xfrm>
            <a:off x="10769600" y="6356351"/>
            <a:ext cx="812800" cy="365125"/>
          </a:xfrm>
        </p:spPr>
        <p:txBody>
          <a:bodyPr/>
          <a:lstStyle/>
          <a:p>
            <a:fld id="{475ECE7C-3EAD-44B4-9551-DD9BD8486B5E}" type="slidenum">
              <a:rPr lang="en-US" smtClean="0">
                <a:solidFill>
                  <a:srgbClr val="04617B">
                    <a:shade val="90000"/>
                  </a:srgbClr>
                </a:solidFill>
              </a:rPr>
              <a:pPr/>
              <a:t>‹#›</a:t>
            </a:fld>
            <a:endParaRPr lang="en-US" dirty="0">
              <a:solidFill>
                <a:srgbClr val="04617B">
                  <a:shade val="90000"/>
                </a:srgbClr>
              </a:solidFill>
            </a:endParaRPr>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sz="1800" dirty="0">
              <a:solidFill>
                <a:prstClr val="black"/>
              </a:solidFill>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sz="1800" dirty="0">
              <a:solidFill>
                <a:prstClr val="black"/>
              </a:solidFill>
            </a:endParaRPr>
          </a:p>
        </p:txBody>
      </p:sp>
    </p:spTree>
    <p:extLst>
      <p:ext uri="{BB962C8B-B14F-4D97-AF65-F5344CB8AC3E}">
        <p14:creationId xmlns:p14="http://schemas.microsoft.com/office/powerpoint/2010/main" val="1486307920"/>
      </p:ext>
    </p:extLst>
  </p:cSld>
  <p:clrMapOvr>
    <a:masterClrMapping/>
  </p:clrMapOvr>
  <p:transition spd="med">
    <p:wheel spokes="8"/>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29B2A3E-11CA-4063-960C-5E9DAF0DF040}" type="datetime1">
              <a:rPr lang="en-US" smtClean="0">
                <a:solidFill>
                  <a:srgbClr val="04617B">
                    <a:shade val="90000"/>
                  </a:srgbClr>
                </a:solidFill>
              </a:rPr>
              <a:pPr/>
              <a:t>6/19/2019</a:t>
            </a:fld>
            <a:endParaRPr lang="en-US" dirty="0">
              <a:solidFill>
                <a:srgbClr val="04617B">
                  <a:shade val="90000"/>
                </a:srgbClr>
              </a:solidFill>
            </a:endParaRPr>
          </a:p>
        </p:txBody>
      </p:sp>
      <p:sp>
        <p:nvSpPr>
          <p:cNvPr id="5" name="Footer Placeholder 4"/>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475ECE7C-3EAD-44B4-9551-DD9BD8486B5E}"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2515351036"/>
      </p:ext>
    </p:extLst>
  </p:cSld>
  <p:clrMapOvr>
    <a:masterClrMapping/>
  </p:clrMapOvr>
  <p:transition spd="med">
    <p:wheel spokes="8"/>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37C5560-BF43-4B6B-BBC0-B3260E823930}" type="datetime1">
              <a:rPr lang="en-US" smtClean="0">
                <a:solidFill>
                  <a:srgbClr val="04617B">
                    <a:shade val="90000"/>
                  </a:srgbClr>
                </a:solidFill>
              </a:rPr>
              <a:pPr/>
              <a:t>6/19/2019</a:t>
            </a:fld>
            <a:endParaRPr lang="en-US" dirty="0">
              <a:solidFill>
                <a:srgbClr val="04617B">
                  <a:shade val="90000"/>
                </a:srgbClr>
              </a:solidFill>
            </a:endParaRPr>
          </a:p>
        </p:txBody>
      </p:sp>
      <p:sp>
        <p:nvSpPr>
          <p:cNvPr id="5" name="Footer Placeholder 4"/>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475ECE7C-3EAD-44B4-9551-DD9BD8486B5E}"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484353949"/>
      </p:ext>
    </p:extLst>
  </p:cSld>
  <p:clrMapOvr>
    <a:masterClrMapping/>
  </p:clrMapOvr>
  <p:transition spd="med">
    <p:wheel spokes="8"/>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D4F4D1F-9348-4BAE-8868-DD598B48184C}" type="datetimeFigureOut">
              <a:rPr lang="en-US" smtClean="0"/>
              <a:t>6/19/2019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03DBA5-26AD-446B-8695-022B4BBB9410}" type="slidenum">
              <a:rPr lang="en-US" smtClean="0"/>
              <a:t>‹#›</a:t>
            </a:fld>
            <a:endParaRPr lang="en-US"/>
          </a:p>
        </p:txBody>
      </p:sp>
    </p:spTree>
    <p:extLst>
      <p:ext uri="{BB962C8B-B14F-4D97-AF65-F5344CB8AC3E}">
        <p14:creationId xmlns:p14="http://schemas.microsoft.com/office/powerpoint/2010/main" val="521991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D4F4D1F-9348-4BAE-8868-DD598B48184C}" type="datetimeFigureOut">
              <a:rPr lang="en-US" smtClean="0"/>
              <a:t>6/19/2019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03DBA5-26AD-446B-8695-022B4BBB9410}" type="slidenum">
              <a:rPr lang="en-US" smtClean="0"/>
              <a:t>‹#›</a:t>
            </a:fld>
            <a:endParaRPr lang="en-US"/>
          </a:p>
        </p:txBody>
      </p:sp>
    </p:spTree>
    <p:extLst>
      <p:ext uri="{BB962C8B-B14F-4D97-AF65-F5344CB8AC3E}">
        <p14:creationId xmlns:p14="http://schemas.microsoft.com/office/powerpoint/2010/main" val="340220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D4F4D1F-9348-4BAE-8868-DD598B48184C}" type="datetimeFigureOut">
              <a:rPr lang="en-US" smtClean="0"/>
              <a:t>6/19/2019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03DBA5-26AD-446B-8695-022B4BBB9410}" type="slidenum">
              <a:rPr lang="en-US" smtClean="0"/>
              <a:t>‹#›</a:t>
            </a:fld>
            <a:endParaRPr lang="en-US"/>
          </a:p>
        </p:txBody>
      </p:sp>
    </p:spTree>
    <p:extLst>
      <p:ext uri="{BB962C8B-B14F-4D97-AF65-F5344CB8AC3E}">
        <p14:creationId xmlns:p14="http://schemas.microsoft.com/office/powerpoint/2010/main" val="1236694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4F4D1F-9348-4BAE-8868-DD598B48184C}" type="datetimeFigureOut">
              <a:rPr lang="en-US" smtClean="0"/>
              <a:t>6/19/2019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03DBA5-26AD-446B-8695-022B4BBB9410}" type="slidenum">
              <a:rPr lang="en-US" smtClean="0"/>
              <a:t>‹#›</a:t>
            </a:fld>
            <a:endParaRPr lang="en-US"/>
          </a:p>
        </p:txBody>
      </p:sp>
    </p:spTree>
    <p:extLst>
      <p:ext uri="{BB962C8B-B14F-4D97-AF65-F5344CB8AC3E}">
        <p14:creationId xmlns:p14="http://schemas.microsoft.com/office/powerpoint/2010/main" val="945890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4F4D1F-9348-4BAE-8868-DD598B48184C}" type="datetimeFigureOut">
              <a:rPr lang="en-US" smtClean="0"/>
              <a:t>6/19/2019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03DBA5-26AD-446B-8695-022B4BBB9410}" type="slidenum">
              <a:rPr lang="en-US" smtClean="0"/>
              <a:t>‹#›</a:t>
            </a:fld>
            <a:endParaRPr lang="en-US"/>
          </a:p>
        </p:txBody>
      </p:sp>
    </p:spTree>
    <p:extLst>
      <p:ext uri="{BB962C8B-B14F-4D97-AF65-F5344CB8AC3E}">
        <p14:creationId xmlns:p14="http://schemas.microsoft.com/office/powerpoint/2010/main" val="2831596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4F4D1F-9348-4BAE-8868-DD598B48184C}" type="datetimeFigureOut">
              <a:rPr lang="en-US" smtClean="0"/>
              <a:t>6/19/2019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03DBA5-26AD-446B-8695-022B4BBB9410}" type="slidenum">
              <a:rPr lang="en-US" smtClean="0"/>
              <a:t>‹#›</a:t>
            </a:fld>
            <a:endParaRPr lang="en-US"/>
          </a:p>
        </p:txBody>
      </p:sp>
    </p:spTree>
    <p:extLst>
      <p:ext uri="{BB962C8B-B14F-4D97-AF65-F5344CB8AC3E}">
        <p14:creationId xmlns:p14="http://schemas.microsoft.com/office/powerpoint/2010/main" val="788980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theme" Target="../theme/theme3.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D4F4D1F-9348-4BAE-8868-DD598B48184C}" type="datetimeFigureOut">
              <a:rPr lang="en-US" smtClean="0"/>
              <a:t>6/19/2019</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603DBA5-26AD-446B-8695-022B4BBB9410}" type="slidenum">
              <a:rPr lang="en-US" smtClean="0"/>
              <a:t>‹#›</a:t>
            </a:fld>
            <a:endParaRPr lang="en-US"/>
          </a:p>
        </p:txBody>
      </p:sp>
    </p:spTree>
    <p:extLst>
      <p:ext uri="{BB962C8B-B14F-4D97-AF65-F5344CB8AC3E}">
        <p14:creationId xmlns:p14="http://schemas.microsoft.com/office/powerpoint/2010/main" val="266386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sz="1800" dirty="0">
              <a:solidFill>
                <a:prstClr val="black"/>
              </a:solidFill>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sz="1800" dirty="0">
              <a:solidFill>
                <a:prstClr val="black"/>
              </a:solidFill>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EBD6520-FC20-4CE5-8C6D-4BD0587B28FB}" type="datetime1">
              <a:rPr lang="en-US" smtClean="0">
                <a:solidFill>
                  <a:srgbClr val="04617B">
                    <a:shade val="90000"/>
                  </a:srgbClr>
                </a:solidFill>
              </a:rPr>
              <a:pPr/>
              <a:t>6/19/2019</a:t>
            </a:fld>
            <a:endParaRPr lang="en-US" dirty="0">
              <a:solidFill>
                <a:srgbClr val="04617B">
                  <a:shade val="90000"/>
                </a:srgbClr>
              </a:solidFill>
            </a:endParaRPr>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75ECE7C-3EAD-44B4-9551-DD9BD8486B5E}" type="slidenum">
              <a:rPr lang="en-US" smtClean="0">
                <a:solidFill>
                  <a:srgbClr val="04617B">
                    <a:shade val="90000"/>
                  </a:srgbClr>
                </a:solidFill>
              </a:rPr>
              <a:pPr/>
              <a:t>‹#›</a:t>
            </a:fld>
            <a:endParaRPr lang="en-US" dirty="0">
              <a:solidFill>
                <a:srgbClr val="04617B">
                  <a:shade val="90000"/>
                </a:srgbClr>
              </a:solidFill>
            </a:endParaRPr>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sz="1800" dirty="0">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sz="1800" dirty="0">
                <a:solidFill>
                  <a:prstClr val="black"/>
                </a:solidFill>
              </a:endParaRPr>
            </a:p>
          </p:txBody>
        </p:sp>
      </p:grpSp>
    </p:spTree>
    <p:extLst>
      <p:ext uri="{BB962C8B-B14F-4D97-AF65-F5344CB8AC3E}">
        <p14:creationId xmlns:p14="http://schemas.microsoft.com/office/powerpoint/2010/main" val="297724102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ransition spd="med">
    <p:wheel spokes="8"/>
  </p:transition>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sz="1800" dirty="0">
              <a:solidFill>
                <a:prstClr val="black"/>
              </a:solidFill>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sz="1800" dirty="0">
              <a:solidFill>
                <a:prstClr val="black"/>
              </a:solidFill>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EBD6520-FC20-4CE5-8C6D-4BD0587B28FB}" type="datetime1">
              <a:rPr lang="en-US" smtClean="0">
                <a:solidFill>
                  <a:srgbClr val="04617B">
                    <a:shade val="90000"/>
                  </a:srgbClr>
                </a:solidFill>
              </a:rPr>
              <a:pPr/>
              <a:t>6/19/2019</a:t>
            </a:fld>
            <a:endParaRPr lang="en-US" dirty="0">
              <a:solidFill>
                <a:srgbClr val="04617B">
                  <a:shade val="90000"/>
                </a:srgbClr>
              </a:solidFill>
            </a:endParaRPr>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75ECE7C-3EAD-44B4-9551-DD9BD8486B5E}" type="slidenum">
              <a:rPr lang="en-US" smtClean="0">
                <a:solidFill>
                  <a:srgbClr val="04617B">
                    <a:shade val="90000"/>
                  </a:srgbClr>
                </a:solidFill>
              </a:rPr>
              <a:pPr/>
              <a:t>‹#›</a:t>
            </a:fld>
            <a:endParaRPr lang="en-US" dirty="0">
              <a:solidFill>
                <a:srgbClr val="04617B">
                  <a:shade val="90000"/>
                </a:srgbClr>
              </a:solidFill>
            </a:endParaRPr>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sz="1800" dirty="0">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sz="1800" dirty="0">
                <a:solidFill>
                  <a:prstClr val="black"/>
                </a:solidFill>
              </a:endParaRPr>
            </a:p>
          </p:txBody>
        </p:sp>
      </p:grpSp>
    </p:spTree>
    <p:extLst>
      <p:ext uri="{BB962C8B-B14F-4D97-AF65-F5344CB8AC3E}">
        <p14:creationId xmlns:p14="http://schemas.microsoft.com/office/powerpoint/2010/main" val="2630069677"/>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ransition spd="med">
    <p:wheel spokes="8"/>
  </p:transition>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60421"/>
            <a:ext cx="8596668" cy="802105"/>
          </a:xfrm>
        </p:spPr>
        <p:txBody>
          <a:bodyPr/>
          <a:lstStyle/>
          <a:p>
            <a:pPr algn="ctr"/>
            <a:r>
              <a:rPr lang="en-US" dirty="0" smtClean="0"/>
              <a:t>Processing of Textiles</a:t>
            </a:r>
            <a:endParaRPr lang="en-US" dirty="0"/>
          </a:p>
        </p:txBody>
      </p:sp>
      <p:sp>
        <p:nvSpPr>
          <p:cNvPr id="3" name="Content Placeholder 2"/>
          <p:cNvSpPr>
            <a:spLocks noGrp="1"/>
          </p:cNvSpPr>
          <p:nvPr>
            <p:ph idx="1"/>
          </p:nvPr>
        </p:nvSpPr>
        <p:spPr>
          <a:xfrm>
            <a:off x="677334" y="1331495"/>
            <a:ext cx="8596668" cy="4709867"/>
          </a:xfrm>
        </p:spPr>
        <p:txBody>
          <a:bodyPr/>
          <a:lstStyle/>
          <a:p>
            <a:r>
              <a:rPr lang="en-US" dirty="0" smtClean="0"/>
              <a:t> Sub sectors of Textiles are majorly divided into</a:t>
            </a:r>
          </a:p>
          <a:p>
            <a:pPr lvl="2"/>
            <a:r>
              <a:rPr lang="en-US" dirty="0"/>
              <a:t> </a:t>
            </a:r>
            <a:r>
              <a:rPr lang="en-US" dirty="0" smtClean="0"/>
              <a:t> Spinning </a:t>
            </a:r>
          </a:p>
          <a:p>
            <a:pPr lvl="2"/>
            <a:r>
              <a:rPr lang="en-US" dirty="0"/>
              <a:t> </a:t>
            </a:r>
            <a:r>
              <a:rPr lang="en-US" dirty="0" smtClean="0"/>
              <a:t> Fabric (Weaving/Knitting)</a:t>
            </a:r>
          </a:p>
          <a:p>
            <a:pPr lvl="2"/>
            <a:r>
              <a:rPr lang="en-US" dirty="0"/>
              <a:t> </a:t>
            </a:r>
            <a:r>
              <a:rPr lang="en-US" dirty="0" smtClean="0"/>
              <a:t> Dyeing and Finishing</a:t>
            </a:r>
          </a:p>
          <a:p>
            <a:pPr lvl="2"/>
            <a:r>
              <a:rPr lang="en-US" dirty="0"/>
              <a:t> </a:t>
            </a:r>
            <a:r>
              <a:rPr lang="en-US" dirty="0" smtClean="0"/>
              <a:t> Garments/ Apparel</a:t>
            </a:r>
          </a:p>
          <a:p>
            <a:pPr lvl="4"/>
            <a:r>
              <a:rPr lang="en-US" dirty="0" smtClean="0"/>
              <a:t>Woven</a:t>
            </a:r>
          </a:p>
          <a:p>
            <a:pPr lvl="4"/>
            <a:r>
              <a:rPr lang="en-US" dirty="0" smtClean="0"/>
              <a:t>Knit</a:t>
            </a:r>
          </a:p>
          <a:p>
            <a:pPr lvl="4"/>
            <a:r>
              <a:rPr lang="en-US" dirty="0" smtClean="0"/>
              <a:t>Home textile</a:t>
            </a:r>
          </a:p>
          <a:p>
            <a:pPr lvl="4"/>
            <a:r>
              <a:rPr lang="en-US" dirty="0"/>
              <a:t> </a:t>
            </a:r>
            <a:r>
              <a:rPr lang="en-US" dirty="0" smtClean="0"/>
              <a:t>Sweater</a:t>
            </a:r>
            <a:endParaRPr lang="en-US" dirty="0"/>
          </a:p>
        </p:txBody>
      </p:sp>
      <p:sp>
        <p:nvSpPr>
          <p:cNvPr id="4" name="Oval 3"/>
          <p:cNvSpPr/>
          <p:nvPr/>
        </p:nvSpPr>
        <p:spPr>
          <a:xfrm>
            <a:off x="1748589" y="1828800"/>
            <a:ext cx="208547" cy="1283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1748589" y="2173705"/>
            <a:ext cx="208547" cy="1283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1748589" y="2486526"/>
            <a:ext cx="208547" cy="1283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1748589" y="2808122"/>
            <a:ext cx="208547" cy="1283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06427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
            <a:ext cx="8596668" cy="866274"/>
          </a:xfrm>
        </p:spPr>
        <p:txBody>
          <a:bodyPr/>
          <a:lstStyle/>
          <a:p>
            <a:pPr algn="ctr"/>
            <a:r>
              <a:rPr lang="en-US" dirty="0"/>
              <a:t>Investment in Spinning Sector</a:t>
            </a:r>
          </a:p>
        </p:txBody>
      </p:sp>
      <p:sp>
        <p:nvSpPr>
          <p:cNvPr id="3" name="Content Placeholder 2"/>
          <p:cNvSpPr>
            <a:spLocks noGrp="1"/>
          </p:cNvSpPr>
          <p:nvPr>
            <p:ph idx="1"/>
          </p:nvPr>
        </p:nvSpPr>
        <p:spPr>
          <a:xfrm>
            <a:off x="677334" y="1122947"/>
            <a:ext cx="8596668" cy="4918415"/>
          </a:xfrm>
        </p:spPr>
        <p:txBody>
          <a:bodyPr>
            <a:normAutofit lnSpcReduction="10000"/>
          </a:bodyPr>
          <a:lstStyle/>
          <a:p>
            <a:r>
              <a:rPr lang="en-US" dirty="0"/>
              <a:t>According to BTMA officials ‘’Necessity is the mother of </a:t>
            </a:r>
            <a:r>
              <a:rPr lang="en-US" dirty="0" smtClean="0"/>
              <a:t>invention. At </a:t>
            </a:r>
            <a:r>
              <a:rPr lang="en-US" dirty="0"/>
              <a:t>present there is no need for new investment. We are capable to meet up the all demand. At present 100 spinning industries are prevailing idle that is the crucial issue for spinning sector</a:t>
            </a:r>
            <a:r>
              <a:rPr lang="en-US" dirty="0" smtClean="0"/>
              <a:t>.”</a:t>
            </a:r>
          </a:p>
          <a:p>
            <a:r>
              <a:rPr lang="en-US" dirty="0"/>
              <a:t> Generally 20,30, 34 and 40 count yarn are mostly used but diversified yarn is needed for woven market. It is very easy to meet up the demand of the knit sector. On the contrary we have the ability to meet up the demand the woven market by our proper capacity utilization, market analysis, skilled man power creation and updated technology adaptation. Good this for us that many spinning industries have started different diversified yarn production. As a result our demand supply gap will be reduced within short </a:t>
            </a:r>
            <a:r>
              <a:rPr lang="en-US" dirty="0" smtClean="0"/>
              <a:t>time. It </a:t>
            </a:r>
            <a:r>
              <a:rPr lang="en-US" dirty="0"/>
              <a:t>must reduce the lead time and foreign LC order complexity and paves the way of sustainable RMG </a:t>
            </a:r>
            <a:r>
              <a:rPr lang="en-US" dirty="0" smtClean="0"/>
              <a:t>business.</a:t>
            </a:r>
          </a:p>
          <a:p>
            <a:r>
              <a:rPr lang="en-US" dirty="0"/>
              <a:t>We must focus on different fiber and its production and spinning procedure development such as flax, ramie, modal etc. if we coordinate total task properly within time period, our spinning sector will be most prosperous industrial sector in our country.</a:t>
            </a:r>
          </a:p>
        </p:txBody>
      </p:sp>
    </p:spTree>
    <p:extLst>
      <p:ext uri="{BB962C8B-B14F-4D97-AF65-F5344CB8AC3E}">
        <p14:creationId xmlns:p14="http://schemas.microsoft.com/office/powerpoint/2010/main" val="21578304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1138989"/>
          </a:xfrm>
        </p:spPr>
        <p:txBody>
          <a:bodyPr>
            <a:normAutofit/>
          </a:bodyPr>
          <a:lstStyle/>
          <a:p>
            <a:pPr algn="ctr"/>
            <a:r>
              <a:rPr lang="en-US" dirty="0" smtClean="0"/>
              <a:t>Spinning sector in a brief</a:t>
            </a:r>
            <a:endParaRPr lang="en-US" dirty="0"/>
          </a:p>
        </p:txBody>
      </p:sp>
      <p:pic>
        <p:nvPicPr>
          <p:cNvPr id="2050" name="Picture 2" descr="Yarn Manufacturing Industry in Bangladesh à¦à¦° à¦à¦¬à¦¿à¦° à¦«à¦²à¦¾à¦«à¦²"/>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35242" y="1138989"/>
            <a:ext cx="8040263" cy="48928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60195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887680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Processing Cost: Cotton to Yarn</a:t>
            </a:r>
            <a:endParaRPr lang="en-US" dirty="0"/>
          </a:p>
        </p:txBody>
      </p:sp>
      <p:sp>
        <p:nvSpPr>
          <p:cNvPr id="3" name="Content Placeholder 2"/>
          <p:cNvSpPr>
            <a:spLocks noGrp="1"/>
          </p:cNvSpPr>
          <p:nvPr>
            <p:ph idx="1"/>
          </p:nvPr>
        </p:nvSpPr>
        <p:spPr/>
        <p:txBody>
          <a:bodyPr/>
          <a:lstStyle/>
          <a:p>
            <a:r>
              <a:rPr lang="en-US" dirty="0" smtClean="0"/>
              <a:t> Conversion cost BDT 15+  per pounds</a:t>
            </a:r>
            <a:endParaRPr lang="en-US" dirty="0"/>
          </a:p>
        </p:txBody>
      </p:sp>
    </p:spTree>
    <p:extLst>
      <p:ext uri="{BB962C8B-B14F-4D97-AF65-F5344CB8AC3E}">
        <p14:creationId xmlns:p14="http://schemas.microsoft.com/office/powerpoint/2010/main" val="33581295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12296"/>
            <a:ext cx="8596668" cy="721893"/>
          </a:xfrm>
        </p:spPr>
        <p:txBody>
          <a:bodyPr/>
          <a:lstStyle/>
          <a:p>
            <a:pPr algn="ctr"/>
            <a:r>
              <a:rPr lang="en-US" dirty="0" smtClean="0"/>
              <a:t>Fabric (Weaving and Knitting) sub Sector</a:t>
            </a:r>
            <a:endParaRPr lang="en-US" dirty="0"/>
          </a:p>
        </p:txBody>
      </p:sp>
      <p:sp>
        <p:nvSpPr>
          <p:cNvPr id="3" name="Content Placeholder 2"/>
          <p:cNvSpPr>
            <a:spLocks noGrp="1"/>
          </p:cNvSpPr>
          <p:nvPr>
            <p:ph idx="1"/>
          </p:nvPr>
        </p:nvSpPr>
        <p:spPr>
          <a:xfrm>
            <a:off x="677334" y="1155033"/>
            <a:ext cx="8596668" cy="4886330"/>
          </a:xfrm>
        </p:spPr>
        <p:txBody>
          <a:bodyPr/>
          <a:lstStyle/>
          <a:p>
            <a:r>
              <a:rPr lang="en-US" dirty="0" smtClean="0"/>
              <a:t>Numbers of Fabric Manufacturing Unit in Bangladesh: 796 (BTMA)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15272" y="2135158"/>
            <a:ext cx="5138928" cy="2926080"/>
          </a:xfrm>
          <a:prstGeom prst="rect">
            <a:avLst/>
          </a:prstGeom>
        </p:spPr>
      </p:pic>
    </p:spTree>
    <p:extLst>
      <p:ext uri="{BB962C8B-B14F-4D97-AF65-F5344CB8AC3E}">
        <p14:creationId xmlns:p14="http://schemas.microsoft.com/office/powerpoint/2010/main" val="33412806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053" y="609600"/>
            <a:ext cx="9705473" cy="1320800"/>
          </a:xfrm>
        </p:spPr>
        <p:txBody>
          <a:bodyPr/>
          <a:lstStyle/>
          <a:p>
            <a:r>
              <a:rPr lang="en-US" dirty="0"/>
              <a:t>Processing Cost: Yarn to Fabric (Knit</a:t>
            </a:r>
            <a:r>
              <a:rPr lang="en-US" dirty="0" smtClean="0"/>
              <a:t>) per KG</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20230772"/>
              </p:ext>
            </p:extLst>
          </p:nvPr>
        </p:nvGraphicFramePr>
        <p:xfrm>
          <a:off x="677863" y="2160588"/>
          <a:ext cx="8596312" cy="2595880"/>
        </p:xfrm>
        <a:graphic>
          <a:graphicData uri="http://schemas.openxmlformats.org/drawingml/2006/table">
            <a:tbl>
              <a:tblPr firstRow="1" bandRow="1">
                <a:tableStyleId>{5C22544A-7EE6-4342-B048-85BDC9FD1C3A}</a:tableStyleId>
              </a:tblPr>
              <a:tblGrid>
                <a:gridCol w="4298156"/>
                <a:gridCol w="4298156"/>
              </a:tblGrid>
              <a:tr h="370840">
                <a:tc>
                  <a:txBody>
                    <a:bodyPr/>
                    <a:lstStyle/>
                    <a:p>
                      <a:r>
                        <a:rPr lang="en-US" dirty="0" smtClean="0"/>
                        <a:t>Types of Fabric </a:t>
                      </a:r>
                      <a:endParaRPr lang="en-US" dirty="0"/>
                    </a:p>
                  </a:txBody>
                  <a:tcPr/>
                </a:tc>
                <a:tc>
                  <a:txBody>
                    <a:bodyPr/>
                    <a:lstStyle/>
                    <a:p>
                      <a:r>
                        <a:rPr lang="en-US" dirty="0" smtClean="0"/>
                        <a:t> Knitting Charge</a:t>
                      </a:r>
                      <a:endParaRPr lang="en-US" dirty="0"/>
                    </a:p>
                  </a:txBody>
                  <a:tcPr/>
                </a:tc>
              </a:tr>
              <a:tr h="370840">
                <a:tc>
                  <a:txBody>
                    <a:bodyPr/>
                    <a:lstStyle/>
                    <a:p>
                      <a:r>
                        <a:rPr lang="en-US" dirty="0" smtClean="0"/>
                        <a:t>Single jersey </a:t>
                      </a:r>
                      <a:endParaRPr lang="en-US" dirty="0"/>
                    </a:p>
                  </a:txBody>
                  <a:tcPr/>
                </a:tc>
                <a:tc>
                  <a:txBody>
                    <a:bodyPr/>
                    <a:lstStyle/>
                    <a:p>
                      <a:r>
                        <a:rPr lang="en-US" dirty="0" smtClean="0"/>
                        <a:t>BDT</a:t>
                      </a:r>
                      <a:r>
                        <a:rPr lang="en-US" baseline="0" dirty="0" smtClean="0"/>
                        <a:t> </a:t>
                      </a:r>
                      <a:r>
                        <a:rPr lang="en-US" dirty="0" smtClean="0"/>
                        <a:t>10-15</a:t>
                      </a:r>
                      <a:endParaRPr lang="en-US" dirty="0"/>
                    </a:p>
                  </a:txBody>
                  <a:tcPr/>
                </a:tc>
              </a:tr>
              <a:tr h="370840">
                <a:tc>
                  <a:txBody>
                    <a:bodyPr/>
                    <a:lstStyle/>
                    <a:p>
                      <a:r>
                        <a:rPr lang="en-US" smtClean="0"/>
                        <a:t>Rib/Interlock</a:t>
                      </a:r>
                      <a:endParaRPr lang="en-US" dirty="0"/>
                    </a:p>
                  </a:txBody>
                  <a:tcPr/>
                </a:tc>
                <a:tc>
                  <a:txBody>
                    <a:bodyPr/>
                    <a:lstStyle/>
                    <a:p>
                      <a:r>
                        <a:rPr lang="en-US" dirty="0" smtClean="0"/>
                        <a:t>BDT 20-25</a:t>
                      </a:r>
                      <a:endParaRPr lang="en-US" dirty="0"/>
                    </a:p>
                  </a:txBody>
                  <a:tcPr/>
                </a:tc>
              </a:tr>
              <a:tr h="370840">
                <a:tc>
                  <a:txBody>
                    <a:bodyPr/>
                    <a:lstStyle/>
                    <a:p>
                      <a:r>
                        <a:rPr lang="en-US" dirty="0" smtClean="0"/>
                        <a:t>Fleece</a:t>
                      </a:r>
                      <a:endParaRPr lang="en-US" dirty="0"/>
                    </a:p>
                  </a:txBody>
                  <a:tcPr/>
                </a:tc>
                <a:tc>
                  <a:txBody>
                    <a:bodyPr/>
                    <a:lstStyle/>
                    <a:p>
                      <a:r>
                        <a:rPr lang="en-US" dirty="0" smtClean="0"/>
                        <a:t>BDT 20-25</a:t>
                      </a:r>
                      <a:endParaRPr lang="en-US" dirty="0"/>
                    </a:p>
                  </a:txBody>
                  <a:tcPr/>
                </a:tc>
              </a:tr>
              <a:tr h="370840">
                <a:tc>
                  <a:txBody>
                    <a:bodyPr/>
                    <a:lstStyle/>
                    <a:p>
                      <a:r>
                        <a:rPr lang="en-US" dirty="0" smtClean="0"/>
                        <a:t>Terry</a:t>
                      </a:r>
                      <a:endParaRPr lang="en-US" dirty="0"/>
                    </a:p>
                  </a:txBody>
                  <a:tcPr/>
                </a:tc>
                <a:tc>
                  <a:txBody>
                    <a:bodyPr/>
                    <a:lstStyle/>
                    <a:p>
                      <a:r>
                        <a:rPr lang="en-US" dirty="0" smtClean="0"/>
                        <a:t>BDT 35</a:t>
                      </a:r>
                      <a:endParaRPr lang="en-US" dirty="0"/>
                    </a:p>
                  </a:txBody>
                  <a:tcPr/>
                </a:tc>
              </a:tr>
              <a:tr h="370840">
                <a:tc>
                  <a:txBody>
                    <a:bodyPr/>
                    <a:lstStyle/>
                    <a:p>
                      <a:r>
                        <a:rPr lang="en-US" dirty="0" smtClean="0"/>
                        <a:t>Engineering Stripe</a:t>
                      </a:r>
                      <a:endParaRPr lang="en-US" dirty="0"/>
                    </a:p>
                  </a:txBody>
                  <a:tcPr/>
                </a:tc>
                <a:tc>
                  <a:txBody>
                    <a:bodyPr/>
                    <a:lstStyle/>
                    <a:p>
                      <a:r>
                        <a:rPr lang="en-US" dirty="0" smtClean="0"/>
                        <a:t>BDT 150-200</a:t>
                      </a:r>
                      <a:endParaRPr lang="en-US" dirty="0"/>
                    </a:p>
                  </a:txBody>
                  <a:tcPr/>
                </a:tc>
              </a:tr>
              <a:tr h="370840">
                <a:tc>
                  <a:txBody>
                    <a:bodyPr/>
                    <a:lstStyle/>
                    <a:p>
                      <a:r>
                        <a:rPr lang="en-US" dirty="0" smtClean="0"/>
                        <a:t>Lycra attached S/J</a:t>
                      </a:r>
                      <a:endParaRPr lang="en-US" dirty="0"/>
                    </a:p>
                  </a:txBody>
                  <a:tcPr/>
                </a:tc>
                <a:tc>
                  <a:txBody>
                    <a:bodyPr/>
                    <a:lstStyle/>
                    <a:p>
                      <a:r>
                        <a:rPr lang="en-US" dirty="0" smtClean="0"/>
                        <a:t>BDT 16-20</a:t>
                      </a:r>
                      <a:endParaRPr lang="en-US" dirty="0"/>
                    </a:p>
                  </a:txBody>
                  <a:tcPr/>
                </a:tc>
              </a:tr>
            </a:tbl>
          </a:graphicData>
        </a:graphic>
      </p:graphicFrame>
    </p:spTree>
    <p:extLst>
      <p:ext uri="{BB962C8B-B14F-4D97-AF65-F5344CB8AC3E}">
        <p14:creationId xmlns:p14="http://schemas.microsoft.com/office/powerpoint/2010/main" val="11622203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08548"/>
            <a:ext cx="8596668" cy="898358"/>
          </a:xfrm>
        </p:spPr>
        <p:txBody>
          <a:bodyPr/>
          <a:lstStyle/>
          <a:p>
            <a:pPr algn="ctr"/>
            <a:r>
              <a:rPr lang="en-US" dirty="0"/>
              <a:t>Processing </a:t>
            </a:r>
            <a:r>
              <a:rPr lang="en-US" dirty="0" smtClean="0"/>
              <a:t>Cost: Fabric (Woven)</a:t>
            </a:r>
            <a:endParaRPr lang="en-US" dirty="0"/>
          </a:p>
        </p:txBody>
      </p:sp>
      <p:sp>
        <p:nvSpPr>
          <p:cNvPr id="3" name="Content Placeholder 2"/>
          <p:cNvSpPr>
            <a:spLocks noGrp="1"/>
          </p:cNvSpPr>
          <p:nvPr>
            <p:ph idx="1"/>
          </p:nvPr>
        </p:nvSpPr>
        <p:spPr>
          <a:xfrm>
            <a:off x="677333" y="1491916"/>
            <a:ext cx="11097571" cy="5366083"/>
          </a:xfrm>
        </p:spPr>
        <p:txBody>
          <a:bodyPr>
            <a:normAutofit/>
          </a:bodyPr>
          <a:lstStyle/>
          <a:p>
            <a:r>
              <a:rPr lang="en-US" dirty="0" smtClean="0"/>
              <a:t>Construction of an woven fabric is 120x80/30x20 and width is 60’’. Consider price of warp and weft yarn is BDT 90 and BDT 80 respectively. Consider standard crimp% (10-15%), weaving cost (15-30 BDT/Yard), dyeing cost (25-45 BDT/yard), transport cost (BDT 5/yard), commercial cost (BDT 2/yard) and profit (BDT 15/yard). Calculate the quoted price of one yard fabric considering conversion rate BDT 84 per US Dollar. </a:t>
            </a:r>
          </a:p>
          <a:p>
            <a:pPr lvl="1"/>
            <a:r>
              <a:rPr lang="en-US" dirty="0"/>
              <a:t> </a:t>
            </a:r>
            <a:r>
              <a:rPr lang="en-US" dirty="0" smtClean="0"/>
              <a:t>Solution:</a:t>
            </a:r>
          </a:p>
          <a:p>
            <a:pPr marL="914400" lvl="2" indent="0">
              <a:buNone/>
            </a:pPr>
            <a:r>
              <a:rPr lang="en-US" dirty="0" smtClean="0"/>
              <a:t>			</a:t>
            </a:r>
            <a:r>
              <a:rPr lang="en-US" dirty="0"/>
              <a:t>	</a:t>
            </a:r>
            <a:r>
              <a:rPr lang="en-US" dirty="0" smtClean="0"/>
              <a:t>  Total number of threads				120x60</a:t>
            </a:r>
          </a:p>
          <a:p>
            <a:pPr lvl="2"/>
            <a:r>
              <a:rPr lang="en-US" dirty="0"/>
              <a:t> Warp Consumption</a:t>
            </a:r>
            <a:r>
              <a:rPr lang="en-US" dirty="0" smtClean="0"/>
              <a:t>:  …………………………………………….x Crimp% = ……………………….x 10% = 0.2857 x 1.1= 0.314 </a:t>
            </a:r>
            <a:r>
              <a:rPr lang="en-US" dirty="0" err="1" smtClean="0"/>
              <a:t>Lbs</a:t>
            </a:r>
            <a:r>
              <a:rPr lang="en-US" dirty="0" smtClean="0"/>
              <a:t>/Yard</a:t>
            </a:r>
          </a:p>
          <a:p>
            <a:pPr marL="914400" lvl="2" indent="0">
              <a:buNone/>
            </a:pPr>
            <a:r>
              <a:rPr lang="en-US" dirty="0"/>
              <a:t>	</a:t>
            </a:r>
            <a:r>
              <a:rPr lang="en-US" dirty="0" smtClean="0"/>
              <a:t>				Warp Countx840					30x840</a:t>
            </a:r>
          </a:p>
          <a:p>
            <a:pPr lvl="2"/>
            <a:endParaRPr lang="en-US" dirty="0" smtClean="0"/>
          </a:p>
          <a:p>
            <a:pPr marL="914400" lvl="2" indent="0">
              <a:buNone/>
            </a:pPr>
            <a:r>
              <a:rPr lang="en-US" dirty="0"/>
              <a:t>	</a:t>
            </a:r>
            <a:r>
              <a:rPr lang="en-US" dirty="0" smtClean="0"/>
              <a:t>			Total number of picks				 36x80</a:t>
            </a:r>
            <a:endParaRPr lang="en-US" dirty="0"/>
          </a:p>
          <a:p>
            <a:pPr lvl="2"/>
            <a:r>
              <a:rPr lang="en-US" dirty="0"/>
              <a:t> </a:t>
            </a:r>
            <a:r>
              <a:rPr lang="en-US" dirty="0" smtClean="0"/>
              <a:t>Weft Consumption: …………………………………………….x Crimp% = ……………………x10% = 0.1714x1.1= 0.189 </a:t>
            </a:r>
            <a:r>
              <a:rPr lang="en-US" dirty="0" err="1" smtClean="0"/>
              <a:t>Lbs</a:t>
            </a:r>
            <a:r>
              <a:rPr lang="en-US" dirty="0" smtClean="0"/>
              <a:t>/Yard</a:t>
            </a:r>
          </a:p>
          <a:p>
            <a:pPr marL="914400" lvl="2" indent="0">
              <a:buNone/>
            </a:pPr>
            <a:r>
              <a:rPr lang="en-US" dirty="0"/>
              <a:t>	</a:t>
            </a:r>
            <a:r>
              <a:rPr lang="en-US" dirty="0" smtClean="0"/>
              <a:t>				Weft Countx840				   20x840</a:t>
            </a:r>
          </a:p>
          <a:p>
            <a:pPr marL="914400" lvl="2" indent="0">
              <a:buNone/>
            </a:pPr>
            <a:endParaRPr lang="en-US" dirty="0" smtClean="0"/>
          </a:p>
          <a:p>
            <a:pPr lvl="2"/>
            <a:r>
              <a:rPr lang="en-US" dirty="0"/>
              <a:t> </a:t>
            </a:r>
            <a:r>
              <a:rPr lang="en-US" dirty="0" smtClean="0"/>
              <a:t>Total Consumption </a:t>
            </a:r>
            <a:r>
              <a:rPr lang="en-US" dirty="0"/>
              <a:t>: </a:t>
            </a:r>
            <a:r>
              <a:rPr lang="en-US" dirty="0" smtClean="0"/>
              <a:t>(0.314+</a:t>
            </a:r>
            <a:r>
              <a:rPr lang="en-US" dirty="0"/>
              <a:t> </a:t>
            </a:r>
            <a:r>
              <a:rPr lang="en-US" dirty="0" smtClean="0"/>
              <a:t>0.189) </a:t>
            </a:r>
            <a:r>
              <a:rPr lang="en-US" dirty="0" err="1" smtClean="0"/>
              <a:t>Lbs</a:t>
            </a:r>
            <a:r>
              <a:rPr lang="en-US" dirty="0" smtClean="0"/>
              <a:t>/yard = 0.503 </a:t>
            </a:r>
            <a:r>
              <a:rPr lang="en-US" dirty="0" err="1" smtClean="0"/>
              <a:t>Lbs</a:t>
            </a:r>
            <a:r>
              <a:rPr lang="en-US" dirty="0" smtClean="0"/>
              <a:t>/Yard</a:t>
            </a:r>
            <a:endParaRPr lang="en-US" dirty="0"/>
          </a:p>
          <a:p>
            <a:pPr lvl="2"/>
            <a:endParaRPr lang="en-US" dirty="0"/>
          </a:p>
        </p:txBody>
      </p:sp>
    </p:spTree>
    <p:extLst>
      <p:ext uri="{BB962C8B-B14F-4D97-AF65-F5344CB8AC3E}">
        <p14:creationId xmlns:p14="http://schemas.microsoft.com/office/powerpoint/2010/main" val="42721766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21895"/>
          </a:xfrm>
        </p:spPr>
        <p:txBody>
          <a:bodyPr/>
          <a:lstStyle/>
          <a:p>
            <a:pPr algn="ctr"/>
            <a:r>
              <a:rPr lang="en-US" dirty="0"/>
              <a:t>Processing Cost: Fabric (Woven</a:t>
            </a:r>
            <a:r>
              <a:rPr lang="en-US" dirty="0" smtClean="0"/>
              <a:t>) – Conti…</a:t>
            </a:r>
            <a:endParaRPr lang="en-US" dirty="0"/>
          </a:p>
        </p:txBody>
      </p:sp>
      <p:sp>
        <p:nvSpPr>
          <p:cNvPr id="3" name="Content Placeholder 2"/>
          <p:cNvSpPr>
            <a:spLocks noGrp="1"/>
          </p:cNvSpPr>
          <p:nvPr>
            <p:ph idx="1"/>
          </p:nvPr>
        </p:nvSpPr>
        <p:spPr>
          <a:xfrm>
            <a:off x="677334" y="1524000"/>
            <a:ext cx="8596668" cy="5333999"/>
          </a:xfrm>
        </p:spPr>
        <p:txBody>
          <a:bodyPr/>
          <a:lstStyle/>
          <a:p>
            <a:pPr lvl="1"/>
            <a:r>
              <a:rPr lang="en-US" dirty="0" smtClean="0"/>
              <a:t>Price of Warp yarn = 0.314x90 = BDT 28.26</a:t>
            </a:r>
          </a:p>
          <a:p>
            <a:pPr lvl="1"/>
            <a:r>
              <a:rPr lang="en-US" dirty="0" smtClean="0"/>
              <a:t>Price of Weft yarn = 0.189x80 = BDT 15.12</a:t>
            </a:r>
          </a:p>
          <a:p>
            <a:pPr lvl="1"/>
            <a:r>
              <a:rPr lang="en-US" dirty="0" smtClean="0"/>
              <a:t>Total Yarn Cost: BDT ( 28.26+15.12 )		= BDT 43.38 </a:t>
            </a:r>
          </a:p>
          <a:p>
            <a:pPr marL="0" indent="0">
              <a:buNone/>
            </a:pPr>
            <a:r>
              <a:rPr lang="en-US" dirty="0" smtClean="0"/>
              <a:t>				Weaving Cost per Yard		= BDT 20.00</a:t>
            </a:r>
          </a:p>
          <a:p>
            <a:pPr marL="0" indent="0">
              <a:buNone/>
            </a:pPr>
            <a:r>
              <a:rPr lang="en-US" dirty="0"/>
              <a:t>	</a:t>
            </a:r>
            <a:r>
              <a:rPr lang="en-US" dirty="0" smtClean="0"/>
              <a:t>			Dyeing Cost per Yard    	= BDT 30.00</a:t>
            </a:r>
          </a:p>
          <a:p>
            <a:pPr marL="0" indent="0">
              <a:buNone/>
            </a:pPr>
            <a:r>
              <a:rPr lang="en-US" dirty="0"/>
              <a:t>	</a:t>
            </a:r>
            <a:r>
              <a:rPr lang="en-US" dirty="0" smtClean="0"/>
              <a:t>			Transport Cost per Yard	= BDT 5.00</a:t>
            </a:r>
          </a:p>
          <a:p>
            <a:pPr marL="0" indent="0">
              <a:buNone/>
            </a:pPr>
            <a:r>
              <a:rPr lang="en-US" dirty="0"/>
              <a:t>	</a:t>
            </a:r>
            <a:r>
              <a:rPr lang="en-US" dirty="0" smtClean="0"/>
              <a:t>			Commercial Cost per Yard 	= BDT 2.00</a:t>
            </a:r>
          </a:p>
          <a:p>
            <a:pPr marL="0" indent="0">
              <a:buNone/>
            </a:pPr>
            <a:r>
              <a:rPr lang="en-US" dirty="0"/>
              <a:t>	</a:t>
            </a:r>
            <a:r>
              <a:rPr lang="en-US" dirty="0" smtClean="0"/>
              <a:t>			Profit per Yard			= BDT 15.00</a:t>
            </a:r>
          </a:p>
          <a:p>
            <a:pPr marL="0" indent="0">
              <a:buNone/>
            </a:pPr>
            <a:r>
              <a:rPr lang="en-US" dirty="0" smtClean="0"/>
              <a:t>………………………………………………………………………………………………..</a:t>
            </a:r>
          </a:p>
          <a:p>
            <a:pPr marL="0" indent="0">
              <a:buNone/>
            </a:pPr>
            <a:r>
              <a:rPr lang="en-US" dirty="0" smtClean="0"/>
              <a:t>				Total Cost per Yard		=  BDT115.38</a:t>
            </a:r>
          </a:p>
          <a:p>
            <a:r>
              <a:rPr lang="en-US" dirty="0"/>
              <a:t> </a:t>
            </a:r>
            <a:r>
              <a:rPr lang="en-US" dirty="0" smtClean="0"/>
              <a:t>Quoted price in US$ = = 115.35/84 = US$ 1.38 per yard</a:t>
            </a:r>
          </a:p>
          <a:p>
            <a:endParaRPr lang="en-US" dirty="0"/>
          </a:p>
        </p:txBody>
      </p:sp>
    </p:spTree>
    <p:extLst>
      <p:ext uri="{BB962C8B-B14F-4D97-AF65-F5344CB8AC3E}">
        <p14:creationId xmlns:p14="http://schemas.microsoft.com/office/powerpoint/2010/main" val="40712328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5899198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Dyeing printing and finishing sub sector</a:t>
            </a:r>
            <a:endParaRPr lang="en-US" dirty="0"/>
          </a:p>
        </p:txBody>
      </p:sp>
      <p:sp>
        <p:nvSpPr>
          <p:cNvPr id="3" name="Content Placeholder 2"/>
          <p:cNvSpPr>
            <a:spLocks noGrp="1"/>
          </p:cNvSpPr>
          <p:nvPr>
            <p:ph idx="1"/>
          </p:nvPr>
        </p:nvSpPr>
        <p:spPr/>
        <p:txBody>
          <a:bodyPr/>
          <a:lstStyle/>
          <a:p>
            <a:r>
              <a:rPr lang="en-US" dirty="0" smtClean="0"/>
              <a:t> Numbers of Dyeing, printing and finishing Mills: 240</a:t>
            </a:r>
          </a:p>
          <a:p>
            <a:pPr marL="0" indent="0">
              <a:buNone/>
            </a:pPr>
            <a:endParaRPr lang="en-US" dirty="0"/>
          </a:p>
        </p:txBody>
      </p:sp>
    </p:spTree>
    <p:extLst>
      <p:ext uri="{BB962C8B-B14F-4D97-AF65-F5344CB8AC3E}">
        <p14:creationId xmlns:p14="http://schemas.microsoft.com/office/powerpoint/2010/main" val="3319530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of RMG and Textile sector of Bangladesh</a:t>
            </a:r>
            <a:endParaRPr lang="en-US" dirty="0"/>
          </a:p>
        </p:txBody>
      </p:sp>
      <p:sp>
        <p:nvSpPr>
          <p:cNvPr id="3" name="Content Placeholder 2"/>
          <p:cNvSpPr>
            <a:spLocks noGrp="1"/>
          </p:cNvSpPr>
          <p:nvPr>
            <p:ph idx="1"/>
          </p:nvPr>
        </p:nvSpPr>
        <p:spPr/>
        <p:txBody>
          <a:bodyPr/>
          <a:lstStyle/>
          <a:p>
            <a:r>
              <a:rPr lang="en-US" dirty="0"/>
              <a:t> Over 81% of the export earning comes from Textiles &amp; Textile related products</a:t>
            </a:r>
            <a:r>
              <a:rPr lang="en-US" dirty="0" smtClean="0"/>
              <a:t>.</a:t>
            </a:r>
          </a:p>
          <a:p>
            <a:r>
              <a:rPr lang="en-US" dirty="0"/>
              <a:t> Textile sector contributes more than </a:t>
            </a:r>
            <a:r>
              <a:rPr lang="en-US" dirty="0" smtClean="0"/>
              <a:t>13% </a:t>
            </a:r>
            <a:r>
              <a:rPr lang="en-US" dirty="0"/>
              <a:t>in GDP.</a:t>
            </a:r>
          </a:p>
          <a:p>
            <a:r>
              <a:rPr lang="en-US" dirty="0" smtClean="0"/>
              <a:t>Backward </a:t>
            </a:r>
            <a:r>
              <a:rPr lang="en-US" dirty="0"/>
              <a:t>&amp; Forward linkage industries provide employment for more than 5 million people where </a:t>
            </a:r>
            <a:r>
              <a:rPr lang="en-US" dirty="0" smtClean="0"/>
              <a:t>80</a:t>
            </a:r>
            <a:r>
              <a:rPr lang="en-US" dirty="0"/>
              <a:t>% are female</a:t>
            </a:r>
            <a:r>
              <a:rPr lang="en-US" dirty="0" smtClean="0"/>
              <a:t>.</a:t>
            </a:r>
          </a:p>
          <a:p>
            <a:r>
              <a:rPr lang="en-US" dirty="0"/>
              <a:t>Generate huge cliental base for Banking, Insurance, Shipping, Transport, Hotel, Cosmetics, and Toiletries &amp; related economic activities</a:t>
            </a:r>
            <a:r>
              <a:rPr lang="en-US" dirty="0" smtClean="0"/>
              <a:t>.</a:t>
            </a:r>
          </a:p>
          <a:p>
            <a:r>
              <a:rPr lang="en-US" dirty="0"/>
              <a:t> </a:t>
            </a:r>
          </a:p>
        </p:txBody>
      </p:sp>
    </p:spTree>
    <p:extLst>
      <p:ext uri="{BB962C8B-B14F-4D97-AF65-F5344CB8AC3E}">
        <p14:creationId xmlns:p14="http://schemas.microsoft.com/office/powerpoint/2010/main" val="26753125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77516"/>
          </a:xfrm>
        </p:spPr>
        <p:txBody>
          <a:bodyPr>
            <a:normAutofit fontScale="90000"/>
          </a:bodyPr>
          <a:lstStyle/>
          <a:p>
            <a:r>
              <a:rPr lang="en-US" dirty="0"/>
              <a:t>Processing Cost: </a:t>
            </a:r>
            <a:r>
              <a:rPr lang="en-US" sz="3200" dirty="0" smtClean="0"/>
              <a:t>Dyeing and Finishing-Knit</a:t>
            </a: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12731554"/>
              </p:ext>
            </p:extLst>
          </p:nvPr>
        </p:nvGraphicFramePr>
        <p:xfrm>
          <a:off x="677863" y="1316038"/>
          <a:ext cx="8596312" cy="2595880"/>
        </p:xfrm>
        <a:graphic>
          <a:graphicData uri="http://schemas.openxmlformats.org/drawingml/2006/table">
            <a:tbl>
              <a:tblPr firstRow="1" bandRow="1">
                <a:tableStyleId>{5C22544A-7EE6-4342-B048-85BDC9FD1C3A}</a:tableStyleId>
              </a:tblPr>
              <a:tblGrid>
                <a:gridCol w="2149078"/>
                <a:gridCol w="2149078"/>
                <a:gridCol w="2149078"/>
                <a:gridCol w="2149078"/>
              </a:tblGrid>
              <a:tr h="370840">
                <a:tc>
                  <a:txBody>
                    <a:bodyPr/>
                    <a:lstStyle/>
                    <a:p>
                      <a:r>
                        <a:rPr lang="en-US" dirty="0" smtClean="0"/>
                        <a:t>Type of Color</a:t>
                      </a:r>
                      <a:endParaRPr lang="en-US" dirty="0"/>
                    </a:p>
                  </a:txBody>
                  <a:tcPr/>
                </a:tc>
                <a:tc>
                  <a:txBody>
                    <a:bodyPr/>
                    <a:lstStyle/>
                    <a:p>
                      <a:r>
                        <a:rPr lang="en-US" dirty="0" smtClean="0"/>
                        <a:t>Dyeing Charge</a:t>
                      </a:r>
                      <a:endParaRPr lang="en-US" dirty="0"/>
                    </a:p>
                  </a:txBody>
                  <a:tcPr/>
                </a:tc>
                <a:tc>
                  <a:txBody>
                    <a:bodyPr/>
                    <a:lstStyle/>
                    <a:p>
                      <a:r>
                        <a:rPr lang="en-US" dirty="0" smtClean="0"/>
                        <a:t>Finishing Charge</a:t>
                      </a:r>
                      <a:endParaRPr lang="en-US" dirty="0"/>
                    </a:p>
                  </a:txBody>
                  <a:tcPr/>
                </a:tc>
                <a:tc>
                  <a:txBody>
                    <a:bodyPr/>
                    <a:lstStyle/>
                    <a:p>
                      <a:r>
                        <a:rPr lang="en-US" dirty="0" smtClean="0"/>
                        <a:t>Remark</a:t>
                      </a:r>
                      <a:endParaRPr lang="en-US" dirty="0"/>
                    </a:p>
                  </a:txBody>
                  <a:tcPr/>
                </a:tc>
              </a:tr>
              <a:tr h="370840">
                <a:tc>
                  <a:txBody>
                    <a:bodyPr/>
                    <a:lstStyle/>
                    <a:p>
                      <a:r>
                        <a:rPr lang="en-US" dirty="0" smtClean="0"/>
                        <a:t>White</a:t>
                      </a:r>
                      <a:endParaRPr lang="en-US" dirty="0"/>
                    </a:p>
                  </a:txBody>
                  <a:tcPr/>
                </a:tc>
                <a:tc>
                  <a:txBody>
                    <a:bodyPr/>
                    <a:lstStyle/>
                    <a:p>
                      <a:r>
                        <a:rPr lang="en-US" dirty="0" smtClean="0"/>
                        <a:t>BDT 60</a:t>
                      </a:r>
                      <a:endParaRPr lang="en-US" dirty="0"/>
                    </a:p>
                  </a:txBody>
                  <a:tcPr/>
                </a:tc>
                <a:tc>
                  <a:txBody>
                    <a:bodyPr/>
                    <a:lstStyle/>
                    <a:p>
                      <a:r>
                        <a:rPr lang="en-US" dirty="0" smtClean="0"/>
                        <a:t>BDT 10-15</a:t>
                      </a:r>
                      <a:endParaRPr lang="en-US" dirty="0"/>
                    </a:p>
                  </a:txBody>
                  <a:tcPr/>
                </a:tc>
                <a:tc>
                  <a:txBody>
                    <a:bodyPr/>
                    <a:lstStyle/>
                    <a:p>
                      <a:endParaRPr lang="en-US" dirty="0"/>
                    </a:p>
                  </a:txBody>
                  <a:tcPr/>
                </a:tc>
              </a:tr>
              <a:tr h="370840">
                <a:tc>
                  <a:txBody>
                    <a:bodyPr/>
                    <a:lstStyle/>
                    <a:p>
                      <a:r>
                        <a:rPr lang="en-US" dirty="0" smtClean="0"/>
                        <a:t>Light Color</a:t>
                      </a:r>
                      <a:endParaRPr lang="en-US" dirty="0"/>
                    </a:p>
                  </a:txBody>
                  <a:tcPr/>
                </a:tc>
                <a:tc>
                  <a:txBody>
                    <a:bodyPr/>
                    <a:lstStyle/>
                    <a:p>
                      <a:r>
                        <a:rPr lang="en-US" dirty="0" smtClean="0"/>
                        <a:t>BDT 90 </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BDT 10-15</a:t>
                      </a:r>
                    </a:p>
                  </a:txBody>
                  <a:tcPr/>
                </a:tc>
                <a:tc>
                  <a:txBody>
                    <a:bodyPr/>
                    <a:lstStyle/>
                    <a:p>
                      <a:endParaRPr lang="en-US"/>
                    </a:p>
                  </a:txBody>
                  <a:tcPr/>
                </a:tc>
              </a:tr>
              <a:tr h="370840">
                <a:tc>
                  <a:txBody>
                    <a:bodyPr/>
                    <a:lstStyle/>
                    <a:p>
                      <a:r>
                        <a:rPr lang="en-US" dirty="0" smtClean="0"/>
                        <a:t>Dark Color</a:t>
                      </a:r>
                      <a:endParaRPr lang="en-US" dirty="0"/>
                    </a:p>
                  </a:txBody>
                  <a:tcPr/>
                </a:tc>
                <a:tc>
                  <a:txBody>
                    <a:bodyPr/>
                    <a:lstStyle/>
                    <a:p>
                      <a:r>
                        <a:rPr lang="en-US" dirty="0" smtClean="0"/>
                        <a:t>BDT 120-130</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BDT 10-15</a:t>
                      </a:r>
                    </a:p>
                  </a:txBody>
                  <a:tcPr/>
                </a:tc>
                <a:tc>
                  <a:txBody>
                    <a:bodyPr/>
                    <a:lstStyle/>
                    <a:p>
                      <a:endParaRPr lang="en-US"/>
                    </a:p>
                  </a:txBody>
                  <a:tcPr/>
                </a:tc>
              </a:tr>
              <a:tr h="370840">
                <a:tc>
                  <a:txBody>
                    <a:bodyPr/>
                    <a:lstStyle/>
                    <a:p>
                      <a:r>
                        <a:rPr lang="en-US" dirty="0" smtClean="0"/>
                        <a:t>Black</a:t>
                      </a:r>
                      <a:endParaRPr lang="en-US" dirty="0"/>
                    </a:p>
                  </a:txBody>
                  <a:tcPr/>
                </a:tc>
                <a:tc>
                  <a:txBody>
                    <a:bodyPr/>
                    <a:lstStyle/>
                    <a:p>
                      <a:r>
                        <a:rPr lang="en-US" dirty="0" smtClean="0"/>
                        <a:t>BDT 80</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BDT 10-15</a:t>
                      </a:r>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20179317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Cost Breakdown: Garments</a:t>
            </a:r>
            <a:endParaRPr lang="en-US" dirty="0"/>
          </a:p>
        </p:txBody>
      </p:sp>
      <p:sp>
        <p:nvSpPr>
          <p:cNvPr id="3" name="Content Placeholder 2"/>
          <p:cNvSpPr>
            <a:spLocks noGrp="1"/>
          </p:cNvSpPr>
          <p:nvPr>
            <p:ph idx="1"/>
          </p:nvPr>
        </p:nvSpPr>
        <p:spPr>
          <a:xfrm>
            <a:off x="677334" y="1588169"/>
            <a:ext cx="8596668" cy="4453194"/>
          </a:xfrm>
        </p:spPr>
        <p:txBody>
          <a:bodyPr/>
          <a:lstStyle/>
          <a:p>
            <a:endParaRPr lang="en-US" dirty="0"/>
          </a:p>
        </p:txBody>
      </p:sp>
    </p:spTree>
    <p:extLst>
      <p:ext uri="{BB962C8B-B14F-4D97-AF65-F5344CB8AC3E}">
        <p14:creationId xmlns:p14="http://schemas.microsoft.com/office/powerpoint/2010/main" val="28205092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9579082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18147"/>
          </a:xfrm>
        </p:spPr>
        <p:txBody>
          <a:bodyPr/>
          <a:lstStyle/>
          <a:p>
            <a:r>
              <a:rPr lang="en-US" dirty="0" smtClean="0"/>
              <a:t>Ready Made Garment (RMG) sub sector</a:t>
            </a:r>
            <a:endParaRPr lang="en-US" dirty="0"/>
          </a:p>
        </p:txBody>
      </p:sp>
      <p:sp>
        <p:nvSpPr>
          <p:cNvPr id="3" name="Content Placeholder 2"/>
          <p:cNvSpPr>
            <a:spLocks noGrp="1"/>
          </p:cNvSpPr>
          <p:nvPr>
            <p:ph idx="1"/>
          </p:nvPr>
        </p:nvSpPr>
        <p:spPr>
          <a:xfrm>
            <a:off x="677334" y="1556085"/>
            <a:ext cx="8596668" cy="4485278"/>
          </a:xfrm>
        </p:spPr>
        <p:txBody>
          <a:bodyPr/>
          <a:lstStyle/>
          <a:p>
            <a:r>
              <a:rPr lang="en-US" dirty="0" smtClean="0"/>
              <a:t> Strength of RMG industry of Bangladesh:</a:t>
            </a:r>
          </a:p>
          <a:p>
            <a:pPr lvl="1">
              <a:buFont typeface="Wingdings" panose="05000000000000000000" pitchFamily="2" charset="2"/>
              <a:buChar char="q"/>
            </a:pPr>
            <a:r>
              <a:rPr lang="en-US" dirty="0"/>
              <a:t> </a:t>
            </a:r>
            <a:r>
              <a:rPr lang="en-US" dirty="0" smtClean="0"/>
              <a:t>Over 35 </a:t>
            </a:r>
            <a:r>
              <a:rPr lang="en-US" dirty="0"/>
              <a:t>years of </a:t>
            </a:r>
            <a:r>
              <a:rPr lang="en-US" dirty="0" smtClean="0"/>
              <a:t>experience and </a:t>
            </a:r>
            <a:r>
              <a:rPr lang="en-US" dirty="0"/>
              <a:t>reputation in garment </a:t>
            </a:r>
            <a:r>
              <a:rPr lang="en-US" dirty="0" smtClean="0"/>
              <a:t>manufacturing</a:t>
            </a:r>
          </a:p>
          <a:p>
            <a:pPr lvl="1">
              <a:buFont typeface="Wingdings" panose="05000000000000000000" pitchFamily="2" charset="2"/>
              <a:buChar char="q"/>
            </a:pPr>
            <a:r>
              <a:rPr lang="en-US" dirty="0"/>
              <a:t> International standard </a:t>
            </a:r>
            <a:r>
              <a:rPr lang="en-US" dirty="0" smtClean="0"/>
              <a:t>quality</a:t>
            </a:r>
          </a:p>
          <a:p>
            <a:pPr lvl="1">
              <a:buFont typeface="Wingdings" panose="05000000000000000000" pitchFamily="2" charset="2"/>
              <a:buChar char="q"/>
            </a:pPr>
            <a:r>
              <a:rPr lang="en-US" dirty="0"/>
              <a:t> Vibrant population, 70% below 40 years age, quick learning &amp; </a:t>
            </a:r>
            <a:r>
              <a:rPr lang="en-US" dirty="0" smtClean="0"/>
              <a:t>dedicated</a:t>
            </a:r>
          </a:p>
          <a:p>
            <a:pPr lvl="1">
              <a:buFont typeface="Wingdings" panose="05000000000000000000" pitchFamily="2" charset="2"/>
              <a:buChar char="q"/>
            </a:pPr>
            <a:r>
              <a:rPr lang="en-US" dirty="0"/>
              <a:t> Irresistible &amp; resilient entrepreneurial </a:t>
            </a:r>
            <a:r>
              <a:rPr lang="en-US" dirty="0" smtClean="0"/>
              <a:t>spirit</a:t>
            </a:r>
          </a:p>
          <a:p>
            <a:pPr lvl="1">
              <a:buFont typeface="Wingdings" panose="05000000000000000000" pitchFamily="2" charset="2"/>
              <a:buChar char="q"/>
            </a:pPr>
            <a:r>
              <a:rPr lang="en-US" dirty="0"/>
              <a:t> Duty free market access in most of the developed countries &amp; PTA in India, China, Korea, </a:t>
            </a:r>
            <a:r>
              <a:rPr lang="en-US" dirty="0" smtClean="0"/>
              <a:t>Malaysia</a:t>
            </a:r>
          </a:p>
          <a:p>
            <a:pPr lvl="1">
              <a:buFont typeface="Wingdings" panose="05000000000000000000" pitchFamily="2" charset="2"/>
              <a:buChar char="q"/>
            </a:pPr>
            <a:r>
              <a:rPr lang="en-US" dirty="0"/>
              <a:t> Rapid adoption of environment friendly, energy efficient  and green </a:t>
            </a:r>
            <a:r>
              <a:rPr lang="en-US" dirty="0" smtClean="0"/>
              <a:t>concepts</a:t>
            </a:r>
          </a:p>
          <a:p>
            <a:pPr lvl="1">
              <a:buFont typeface="Wingdings" panose="05000000000000000000" pitchFamily="2" charset="2"/>
              <a:buChar char="q"/>
            </a:pPr>
            <a:r>
              <a:rPr lang="en-US" dirty="0"/>
              <a:t> Versatility of factories to produce different type of </a:t>
            </a:r>
            <a:r>
              <a:rPr lang="en-US" dirty="0" smtClean="0"/>
              <a:t>products</a:t>
            </a:r>
          </a:p>
          <a:p>
            <a:pPr lvl="1">
              <a:buFont typeface="Wingdings" panose="05000000000000000000" pitchFamily="2" charset="2"/>
              <a:buChar char="q"/>
            </a:pPr>
            <a:r>
              <a:rPr lang="en-US" dirty="0"/>
              <a:t> Increasing trend of direct sourcing through local liaison offices at Dhaka</a:t>
            </a:r>
            <a:endParaRPr lang="en-US" dirty="0" smtClean="0"/>
          </a:p>
          <a:p>
            <a:pPr marL="0" indent="0">
              <a:buNone/>
            </a:pPr>
            <a:r>
              <a:rPr lang="en-US" dirty="0" smtClean="0"/>
              <a:t>			</a:t>
            </a:r>
          </a:p>
          <a:p>
            <a:pPr marL="914400" lvl="2" indent="0">
              <a:buNone/>
            </a:pPr>
            <a:endParaRPr lang="en-US" dirty="0"/>
          </a:p>
        </p:txBody>
      </p:sp>
    </p:spTree>
    <p:extLst>
      <p:ext uri="{BB962C8B-B14F-4D97-AF65-F5344CB8AC3E}">
        <p14:creationId xmlns:p14="http://schemas.microsoft.com/office/powerpoint/2010/main" val="6678260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60422"/>
            <a:ext cx="8596668" cy="786062"/>
          </a:xfrm>
        </p:spPr>
        <p:txBody>
          <a:bodyPr/>
          <a:lstStyle/>
          <a:p>
            <a:r>
              <a:rPr lang="en-US" dirty="0" smtClean="0"/>
              <a:t>Export of Bangladesh in 2014-’15 FY</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72126" y="1930400"/>
            <a:ext cx="7101795" cy="5248671"/>
          </a:xfrm>
        </p:spPr>
      </p:pic>
    </p:spTree>
    <p:extLst>
      <p:ext uri="{BB962C8B-B14F-4D97-AF65-F5344CB8AC3E}">
        <p14:creationId xmlns:p14="http://schemas.microsoft.com/office/powerpoint/2010/main" val="8207255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Bangladesh gets one of the lowest prices in US apparel market</a:t>
            </a:r>
            <a:br>
              <a:rPr lang="en-US" b="1" dirty="0"/>
            </a:br>
            <a:endParaRPr lang="en-US" dirty="0"/>
          </a:p>
        </p:txBody>
      </p:sp>
      <p:sp>
        <p:nvSpPr>
          <p:cNvPr id="3" name="Content Placeholder 2"/>
          <p:cNvSpPr>
            <a:spLocks noGrp="1"/>
          </p:cNvSpPr>
          <p:nvPr>
            <p:ph idx="1"/>
          </p:nvPr>
        </p:nvSpPr>
        <p:spPr>
          <a:xfrm>
            <a:off x="677334" y="1604211"/>
            <a:ext cx="8596668" cy="5253789"/>
          </a:xfrm>
        </p:spPr>
        <p:txBody>
          <a:bodyPr/>
          <a:lstStyle/>
          <a:p>
            <a:r>
              <a:rPr lang="en-US" dirty="0"/>
              <a:t>Bangladeshi garment items were paid $2.79 per unit or per square meter equivalent (SME) in the US market in 2018, which is one of the lowest prices among the other garment trading nations in the world. The Office of the Textiles and Apparel (OTEXA) in the US data is showing this</a:t>
            </a:r>
            <a:r>
              <a:rPr lang="en-US" dirty="0" smtClean="0"/>
              <a:t>.</a:t>
            </a:r>
          </a:p>
          <a:p>
            <a:pPr fontAlgn="base"/>
            <a:r>
              <a:rPr lang="en-US" dirty="0"/>
              <a:t> The Chinese and Ethiopian exporters were paid lesser $2.35 and $2.45 per SME respectively where the Turkish exporters were paid the highest: $7.38 per SME.</a:t>
            </a:r>
          </a:p>
          <a:p>
            <a:pPr fontAlgn="base"/>
            <a:r>
              <a:rPr lang="en-US" dirty="0"/>
              <a:t>Per SME from Malaysia fetched $5.37, Laos $4.98, Indonesia $3.81, Myanmar $3.08, Vietnam $3.28, and Thailand $2.88.</a:t>
            </a:r>
          </a:p>
          <a:p>
            <a:r>
              <a:rPr lang="en-US" dirty="0" smtClean="0"/>
              <a:t> </a:t>
            </a:r>
            <a:r>
              <a:rPr lang="en-US" dirty="0"/>
              <a:t>Bangladesh has not been receiving high prices because the local exporters are mainly competing in some particular items like woven shirts and bottoms that have many competitors, said industry leaders</a:t>
            </a:r>
            <a:r>
              <a:rPr lang="en-US" dirty="0" smtClean="0"/>
              <a:t>.</a:t>
            </a:r>
          </a:p>
          <a:p>
            <a:r>
              <a:rPr lang="en-US" dirty="0"/>
              <a:t> As the buyers have alternatives, so they do want to pay low prices. However, a few new competitors like Myanmar and Ethiopia are managing better prices than Bangladesh although they are far beyond in compliance</a:t>
            </a:r>
          </a:p>
        </p:txBody>
      </p:sp>
    </p:spTree>
    <p:extLst>
      <p:ext uri="{BB962C8B-B14F-4D97-AF65-F5344CB8AC3E}">
        <p14:creationId xmlns:p14="http://schemas.microsoft.com/office/powerpoint/2010/main" val="107125714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497305"/>
          </a:xfrm>
        </p:spPr>
        <p:txBody>
          <a:bodyPr>
            <a:normAutofit fontScale="90000"/>
          </a:bodyPr>
          <a:lstStyle/>
          <a:p>
            <a:r>
              <a:rPr lang="en-US" sz="2700" b="1" dirty="0"/>
              <a:t>Garments’ price of different countries in the USA market</a:t>
            </a:r>
            <a:r>
              <a:rPr lang="en-US" b="1" dirty="0"/>
              <a:t/>
            </a:r>
            <a:br>
              <a:rPr lang="en-US" b="1" dirty="0"/>
            </a:br>
            <a:endParaRPr lang="en-US" dirty="0"/>
          </a:p>
        </p:txBody>
      </p:sp>
      <p:pic>
        <p:nvPicPr>
          <p:cNvPr id="4" name="Content Placeholder 3"/>
          <p:cNvPicPr>
            <a:picLocks noGrp="1" noChangeAspect="1"/>
          </p:cNvPicPr>
          <p:nvPr>
            <p:ph idx="1"/>
          </p:nvPr>
        </p:nvPicPr>
        <p:blipFill>
          <a:blip r:embed="rId3"/>
          <a:stretch>
            <a:fillRect/>
          </a:stretch>
        </p:blipFill>
        <p:spPr>
          <a:xfrm>
            <a:off x="946484" y="479946"/>
            <a:ext cx="8249992" cy="6546495"/>
          </a:xfrm>
          <a:prstGeom prst="rect">
            <a:avLst/>
          </a:prstGeom>
        </p:spPr>
      </p:pic>
    </p:spTree>
    <p:extLst>
      <p:ext uri="{BB962C8B-B14F-4D97-AF65-F5344CB8AC3E}">
        <p14:creationId xmlns:p14="http://schemas.microsoft.com/office/powerpoint/2010/main" val="192817209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7927356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3376" y="112295"/>
            <a:ext cx="10295465" cy="882316"/>
          </a:xfrm>
        </p:spPr>
        <p:txBody>
          <a:bodyPr>
            <a:normAutofit/>
          </a:bodyPr>
          <a:lstStyle/>
          <a:p>
            <a:r>
              <a:rPr lang="en-US" dirty="0" smtClean="0"/>
              <a:t>Wage of RMG workers in competing countries</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2737" y="1054941"/>
            <a:ext cx="7652084" cy="5926615"/>
          </a:xfrm>
        </p:spPr>
      </p:pic>
    </p:spTree>
    <p:extLst>
      <p:ext uri="{BB962C8B-B14F-4D97-AF65-F5344CB8AC3E}">
        <p14:creationId xmlns:p14="http://schemas.microsoft.com/office/powerpoint/2010/main" val="5374262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208547"/>
            <a:ext cx="10504013" cy="689811"/>
          </a:xfrm>
        </p:spPr>
        <p:txBody>
          <a:bodyPr>
            <a:normAutofit/>
          </a:bodyPr>
          <a:lstStyle/>
          <a:p>
            <a:r>
              <a:rPr lang="en-US" dirty="0" smtClean="0"/>
              <a:t>Minimum wage of RMG workers – from Dec. 2018</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39724517"/>
              </p:ext>
            </p:extLst>
          </p:nvPr>
        </p:nvGraphicFramePr>
        <p:xfrm>
          <a:off x="677862" y="1363663"/>
          <a:ext cx="11209337" cy="3235960"/>
        </p:xfrm>
        <a:graphic>
          <a:graphicData uri="http://schemas.openxmlformats.org/drawingml/2006/table">
            <a:tbl>
              <a:tblPr firstRow="1" bandRow="1">
                <a:tableStyleId>{5C22544A-7EE6-4342-B048-85BDC9FD1C3A}</a:tableStyleId>
              </a:tblPr>
              <a:tblGrid>
                <a:gridCol w="878222"/>
                <a:gridCol w="2358190"/>
                <a:gridCol w="818147"/>
                <a:gridCol w="946484"/>
                <a:gridCol w="6208294"/>
              </a:tblGrid>
              <a:tr h="370840">
                <a:tc>
                  <a:txBody>
                    <a:bodyPr/>
                    <a:lstStyle/>
                    <a:p>
                      <a:r>
                        <a:rPr lang="en-US" dirty="0" smtClean="0"/>
                        <a:t>Grade</a:t>
                      </a:r>
                      <a:endParaRPr lang="en-US" dirty="0"/>
                    </a:p>
                  </a:txBody>
                  <a:tcPr/>
                </a:tc>
                <a:tc>
                  <a:txBody>
                    <a:bodyPr/>
                    <a:lstStyle/>
                    <a:p>
                      <a:r>
                        <a:rPr lang="en-US" dirty="0" smtClean="0"/>
                        <a:t>Position</a:t>
                      </a:r>
                      <a:endParaRPr lang="en-US" dirty="0"/>
                    </a:p>
                  </a:txBody>
                  <a:tcPr/>
                </a:tc>
                <a:tc>
                  <a:txBody>
                    <a:bodyPr/>
                    <a:lstStyle/>
                    <a:p>
                      <a:r>
                        <a:rPr lang="en-US" dirty="0" smtClean="0"/>
                        <a:t>Basic (BDT)</a:t>
                      </a:r>
                      <a:endParaRPr lang="en-US" dirty="0"/>
                    </a:p>
                  </a:txBody>
                  <a:tcPr/>
                </a:tc>
                <a:tc>
                  <a:txBody>
                    <a:bodyPr/>
                    <a:lstStyle/>
                    <a:p>
                      <a:r>
                        <a:rPr lang="en-US" dirty="0" smtClean="0"/>
                        <a:t>Gross (BDT)</a:t>
                      </a:r>
                      <a:endParaRPr lang="en-US" dirty="0"/>
                    </a:p>
                  </a:txBody>
                  <a:tcPr/>
                </a:tc>
                <a:tc>
                  <a:txBody>
                    <a:bodyPr/>
                    <a:lstStyle/>
                    <a:p>
                      <a:r>
                        <a:rPr lang="en-US" smtClean="0"/>
                        <a:t>Designation</a:t>
                      </a:r>
                      <a:endParaRPr lang="en-US" dirty="0"/>
                    </a:p>
                  </a:txBody>
                  <a:tcPr/>
                </a:tc>
              </a:tr>
              <a:tr h="370840">
                <a:tc>
                  <a:txBody>
                    <a:bodyPr/>
                    <a:lstStyle/>
                    <a:p>
                      <a:r>
                        <a:rPr lang="en-US" dirty="0" smtClean="0"/>
                        <a:t>7</a:t>
                      </a:r>
                      <a:endParaRPr lang="en-US" dirty="0"/>
                    </a:p>
                  </a:txBody>
                  <a:tcPr/>
                </a:tc>
                <a:tc>
                  <a:txBody>
                    <a:bodyPr/>
                    <a:lstStyle/>
                    <a:p>
                      <a:r>
                        <a:rPr lang="en-US" dirty="0" smtClean="0"/>
                        <a:t>Apprentice</a:t>
                      </a:r>
                      <a:endParaRPr lang="en-US" dirty="0"/>
                    </a:p>
                  </a:txBody>
                  <a:tcPr/>
                </a:tc>
                <a:tc>
                  <a:txBody>
                    <a:bodyPr/>
                    <a:lstStyle/>
                    <a:p>
                      <a:r>
                        <a:rPr lang="en-US" dirty="0" smtClean="0"/>
                        <a:t>4100</a:t>
                      </a:r>
                      <a:endParaRPr lang="en-US" dirty="0"/>
                    </a:p>
                  </a:txBody>
                  <a:tcPr/>
                </a:tc>
                <a:tc>
                  <a:txBody>
                    <a:bodyPr/>
                    <a:lstStyle/>
                    <a:p>
                      <a:r>
                        <a:rPr lang="en-US" dirty="0" smtClean="0"/>
                        <a:t>8000</a:t>
                      </a:r>
                      <a:endParaRPr lang="en-US" dirty="0"/>
                    </a:p>
                  </a:txBody>
                  <a:tcPr/>
                </a:tc>
                <a:tc>
                  <a:txBody>
                    <a:bodyPr/>
                    <a:lstStyle/>
                    <a:p>
                      <a:r>
                        <a:rPr lang="en-US" dirty="0" smtClean="0"/>
                        <a:t>Apprentice</a:t>
                      </a:r>
                      <a:endParaRPr lang="en-US" dirty="0"/>
                    </a:p>
                  </a:txBody>
                  <a:tcPr/>
                </a:tc>
              </a:tr>
              <a:tr h="370840">
                <a:tc>
                  <a:txBody>
                    <a:bodyPr/>
                    <a:lstStyle/>
                    <a:p>
                      <a:r>
                        <a:rPr lang="en-US" dirty="0" smtClean="0"/>
                        <a:t>6</a:t>
                      </a:r>
                      <a:endParaRPr lang="en-US" dirty="0"/>
                    </a:p>
                  </a:txBody>
                  <a:tcPr/>
                </a:tc>
                <a:tc>
                  <a:txBody>
                    <a:bodyPr/>
                    <a:lstStyle/>
                    <a:p>
                      <a:r>
                        <a:rPr lang="en-US" dirty="0" smtClean="0"/>
                        <a:t>Helper</a:t>
                      </a:r>
                      <a:endParaRPr lang="en-US" dirty="0"/>
                    </a:p>
                  </a:txBody>
                  <a:tcPr/>
                </a:tc>
                <a:tc>
                  <a:txBody>
                    <a:bodyPr/>
                    <a:lstStyle/>
                    <a:p>
                      <a:r>
                        <a:rPr lang="en-US" dirty="0" smtClean="0"/>
                        <a:t>4380</a:t>
                      </a:r>
                      <a:endParaRPr lang="en-US" dirty="0"/>
                    </a:p>
                  </a:txBody>
                  <a:tcPr/>
                </a:tc>
                <a:tc>
                  <a:txBody>
                    <a:bodyPr/>
                    <a:lstStyle/>
                    <a:p>
                      <a:r>
                        <a:rPr lang="en-US" dirty="0" smtClean="0"/>
                        <a:t>8420</a:t>
                      </a:r>
                      <a:endParaRPr lang="en-US" dirty="0"/>
                    </a:p>
                  </a:txBody>
                  <a:tcPr/>
                </a:tc>
                <a:tc>
                  <a:txBody>
                    <a:bodyPr/>
                    <a:lstStyle/>
                    <a:p>
                      <a:r>
                        <a:rPr lang="en-US" dirty="0" smtClean="0"/>
                        <a:t>Helper</a:t>
                      </a:r>
                      <a:r>
                        <a:rPr lang="en-US" baseline="0" dirty="0" smtClean="0"/>
                        <a:t> of sewing, cutting, finishing, etc.</a:t>
                      </a:r>
                      <a:endParaRPr lang="en-US" dirty="0"/>
                    </a:p>
                  </a:txBody>
                  <a:tcPr/>
                </a:tc>
              </a:tr>
              <a:tr h="370840">
                <a:tc>
                  <a:txBody>
                    <a:bodyPr/>
                    <a:lstStyle/>
                    <a:p>
                      <a:r>
                        <a:rPr lang="en-US" dirty="0" smtClean="0"/>
                        <a:t>5</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Junior</a:t>
                      </a:r>
                      <a:r>
                        <a:rPr lang="en-US" baseline="0" dirty="0" smtClean="0"/>
                        <a:t> Operator</a:t>
                      </a:r>
                      <a:endParaRPr lang="en-US" dirty="0" smtClean="0"/>
                    </a:p>
                  </a:txBody>
                  <a:tcPr/>
                </a:tc>
                <a:tc>
                  <a:txBody>
                    <a:bodyPr/>
                    <a:lstStyle/>
                    <a:p>
                      <a:r>
                        <a:rPr lang="en-US" dirty="0" smtClean="0"/>
                        <a:t>4683</a:t>
                      </a:r>
                      <a:endParaRPr lang="en-US" dirty="0"/>
                    </a:p>
                  </a:txBody>
                  <a:tcPr/>
                </a:tc>
                <a:tc>
                  <a:txBody>
                    <a:bodyPr/>
                    <a:lstStyle/>
                    <a:p>
                      <a:r>
                        <a:rPr lang="en-US" dirty="0" smtClean="0"/>
                        <a:t>8875</a:t>
                      </a:r>
                      <a:endParaRPr lang="en-US" dirty="0"/>
                    </a:p>
                  </a:txBody>
                  <a:tcPr/>
                </a:tc>
                <a:tc>
                  <a:txBody>
                    <a:bodyPr/>
                    <a:lstStyle/>
                    <a:p>
                      <a:r>
                        <a:rPr lang="en-US" dirty="0" smtClean="0"/>
                        <a:t>Junior operator of machine, button attaching, etc.</a:t>
                      </a:r>
                      <a:endParaRPr lang="en-US" dirty="0"/>
                    </a:p>
                  </a:txBody>
                  <a:tcPr/>
                </a:tc>
              </a:tr>
              <a:tr h="370840">
                <a:tc>
                  <a:txBody>
                    <a:bodyPr/>
                    <a:lstStyle/>
                    <a:p>
                      <a:r>
                        <a:rPr lang="en-US" dirty="0" smtClean="0"/>
                        <a:t>4</a:t>
                      </a:r>
                      <a:endParaRPr lang="en-US" dirty="0"/>
                    </a:p>
                  </a:txBody>
                  <a:tcPr/>
                </a:tc>
                <a:tc>
                  <a:txBody>
                    <a:bodyPr/>
                    <a:lstStyle/>
                    <a:p>
                      <a:r>
                        <a:rPr lang="en-US" dirty="0" smtClean="0"/>
                        <a:t>Operator</a:t>
                      </a:r>
                      <a:endParaRPr lang="en-US" dirty="0"/>
                    </a:p>
                  </a:txBody>
                  <a:tcPr/>
                </a:tc>
                <a:tc>
                  <a:txBody>
                    <a:bodyPr/>
                    <a:lstStyle/>
                    <a:p>
                      <a:r>
                        <a:rPr lang="en-US" dirty="0" smtClean="0"/>
                        <a:t>4998</a:t>
                      </a:r>
                      <a:endParaRPr lang="en-US" dirty="0"/>
                    </a:p>
                  </a:txBody>
                  <a:tcPr/>
                </a:tc>
                <a:tc>
                  <a:txBody>
                    <a:bodyPr/>
                    <a:lstStyle/>
                    <a:p>
                      <a:r>
                        <a:rPr lang="en-US" dirty="0" smtClean="0"/>
                        <a:t>9347</a:t>
                      </a:r>
                      <a:endParaRPr lang="en-US" dirty="0"/>
                    </a:p>
                  </a:txBody>
                  <a:tcPr/>
                </a:tc>
                <a:tc>
                  <a:txBody>
                    <a:bodyPr/>
                    <a:lstStyle/>
                    <a:p>
                      <a:r>
                        <a:rPr lang="en-US" dirty="0" smtClean="0"/>
                        <a:t>Sewing m/c operator, QI, Cutter, Packer,</a:t>
                      </a:r>
                      <a:r>
                        <a:rPr lang="en-US" baseline="0" dirty="0" smtClean="0"/>
                        <a:t> Line Chief, etc.</a:t>
                      </a:r>
                      <a:endParaRPr lang="en-US" dirty="0"/>
                    </a:p>
                  </a:txBody>
                  <a:tcPr/>
                </a:tc>
              </a:tr>
              <a:tr h="370840">
                <a:tc>
                  <a:txBody>
                    <a:bodyPr/>
                    <a:lstStyle/>
                    <a:p>
                      <a:r>
                        <a:rPr lang="en-US" dirty="0" smtClean="0"/>
                        <a:t>3</a:t>
                      </a:r>
                      <a:endParaRPr lang="en-US" dirty="0"/>
                    </a:p>
                  </a:txBody>
                  <a:tcPr/>
                </a:tc>
                <a:tc>
                  <a:txBody>
                    <a:bodyPr/>
                    <a:lstStyle/>
                    <a:p>
                      <a:r>
                        <a:rPr lang="en-US" dirty="0" smtClean="0"/>
                        <a:t>Senior Operator</a:t>
                      </a:r>
                      <a:endParaRPr lang="en-US" dirty="0"/>
                    </a:p>
                  </a:txBody>
                  <a:tcPr/>
                </a:tc>
                <a:tc>
                  <a:txBody>
                    <a:bodyPr/>
                    <a:lstStyle/>
                    <a:p>
                      <a:r>
                        <a:rPr lang="en-US" dirty="0" smtClean="0"/>
                        <a:t>5330</a:t>
                      </a:r>
                      <a:endParaRPr lang="en-US" dirty="0"/>
                    </a:p>
                  </a:txBody>
                  <a:tcPr/>
                </a:tc>
                <a:tc>
                  <a:txBody>
                    <a:bodyPr/>
                    <a:lstStyle/>
                    <a:p>
                      <a:r>
                        <a:rPr lang="en-US" dirty="0" smtClean="0"/>
                        <a:t>9845</a:t>
                      </a:r>
                      <a:endParaRPr lang="en-US" dirty="0"/>
                    </a:p>
                  </a:txBody>
                  <a:tcPr/>
                </a:tc>
                <a:tc>
                  <a:txBody>
                    <a:bodyPr/>
                    <a:lstStyle/>
                    <a:p>
                      <a:r>
                        <a:rPr lang="en-US" dirty="0" smtClean="0"/>
                        <a:t>Sample Machinist, Senior Machine Operator, etc.</a:t>
                      </a:r>
                      <a:endParaRPr lang="en-US" dirty="0"/>
                    </a:p>
                  </a:txBody>
                  <a:tcPr/>
                </a:tc>
              </a:tr>
              <a:tr h="370840">
                <a:tc>
                  <a:txBody>
                    <a:bodyPr/>
                    <a:lstStyle/>
                    <a:p>
                      <a:r>
                        <a:rPr lang="en-US" dirty="0" smtClean="0"/>
                        <a:t>2</a:t>
                      </a:r>
                      <a:endParaRPr lang="en-US" dirty="0"/>
                    </a:p>
                  </a:txBody>
                  <a:tcPr/>
                </a:tc>
                <a:tc>
                  <a:txBody>
                    <a:bodyPr/>
                    <a:lstStyle/>
                    <a:p>
                      <a:r>
                        <a:rPr lang="en-US" dirty="0" smtClean="0"/>
                        <a:t>High Skilled Worker</a:t>
                      </a:r>
                      <a:endParaRPr lang="en-US" dirty="0"/>
                    </a:p>
                  </a:txBody>
                  <a:tcPr/>
                </a:tc>
                <a:tc>
                  <a:txBody>
                    <a:bodyPr/>
                    <a:lstStyle/>
                    <a:p>
                      <a:r>
                        <a:rPr lang="en-US" dirty="0" smtClean="0"/>
                        <a:t>9044</a:t>
                      </a:r>
                      <a:endParaRPr lang="en-US" dirty="0"/>
                    </a:p>
                  </a:txBody>
                  <a:tcPr/>
                </a:tc>
                <a:tc>
                  <a:txBody>
                    <a:bodyPr/>
                    <a:lstStyle/>
                    <a:p>
                      <a:r>
                        <a:rPr lang="en-US" dirty="0" smtClean="0"/>
                        <a:t>15416</a:t>
                      </a:r>
                      <a:endParaRPr lang="en-US" dirty="0"/>
                    </a:p>
                  </a:txBody>
                  <a:tcPr/>
                </a:tc>
                <a:tc>
                  <a:txBody>
                    <a:bodyPr/>
                    <a:lstStyle/>
                    <a:p>
                      <a:r>
                        <a:rPr lang="en-US" dirty="0" smtClean="0"/>
                        <a:t>Mechanic, Electrician, Cutting Master, etc.</a:t>
                      </a:r>
                      <a:endParaRPr lang="en-US" dirty="0"/>
                    </a:p>
                  </a:txBody>
                  <a:tcPr/>
                </a:tc>
              </a:tr>
              <a:tr h="370840">
                <a:tc>
                  <a:txBody>
                    <a:bodyPr/>
                    <a:lstStyle/>
                    <a:p>
                      <a:r>
                        <a:rPr lang="en-US" dirty="0" smtClean="0"/>
                        <a:t>1</a:t>
                      </a:r>
                      <a:endParaRPr lang="en-US" dirty="0"/>
                    </a:p>
                  </a:txBody>
                  <a:tcPr/>
                </a:tc>
                <a:tc>
                  <a:txBody>
                    <a:bodyPr/>
                    <a:lstStyle/>
                    <a:p>
                      <a:r>
                        <a:rPr lang="en-US" dirty="0" smtClean="0"/>
                        <a:t>Highly Skilled Worker</a:t>
                      </a:r>
                      <a:endParaRPr lang="en-US" dirty="0"/>
                    </a:p>
                  </a:txBody>
                  <a:tcPr/>
                </a:tc>
                <a:tc>
                  <a:txBody>
                    <a:bodyPr/>
                    <a:lstStyle/>
                    <a:p>
                      <a:r>
                        <a:rPr lang="en-US" dirty="0" smtClean="0"/>
                        <a:t>10938</a:t>
                      </a:r>
                      <a:endParaRPr lang="en-US" dirty="0"/>
                    </a:p>
                  </a:txBody>
                  <a:tcPr/>
                </a:tc>
                <a:tc>
                  <a:txBody>
                    <a:bodyPr/>
                    <a:lstStyle/>
                    <a:p>
                      <a:r>
                        <a:rPr lang="en-US" dirty="0" smtClean="0"/>
                        <a:t>18257</a:t>
                      </a:r>
                      <a:endParaRPr lang="en-US" dirty="0"/>
                    </a:p>
                  </a:txBody>
                  <a:tcPr/>
                </a:tc>
                <a:tc>
                  <a:txBody>
                    <a:bodyPr/>
                    <a:lstStyle/>
                    <a:p>
                      <a:r>
                        <a:rPr lang="en-US" dirty="0" smtClean="0"/>
                        <a:t>Pattern</a:t>
                      </a:r>
                      <a:r>
                        <a:rPr lang="en-US" baseline="0" dirty="0" smtClean="0"/>
                        <a:t> Mater, Chief Quality Controller, etc.</a:t>
                      </a:r>
                      <a:endParaRPr lang="en-US" dirty="0"/>
                    </a:p>
                  </a:txBody>
                  <a:tcPr/>
                </a:tc>
              </a:tr>
            </a:tbl>
          </a:graphicData>
        </a:graphic>
      </p:graphicFrame>
    </p:spTree>
    <p:extLst>
      <p:ext uri="{BB962C8B-B14F-4D97-AF65-F5344CB8AC3E}">
        <p14:creationId xmlns:p14="http://schemas.microsoft.com/office/powerpoint/2010/main" val="11762447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44379"/>
            <a:ext cx="8596668" cy="802105"/>
          </a:xfrm>
        </p:spPr>
        <p:txBody>
          <a:bodyPr/>
          <a:lstStyle/>
          <a:p>
            <a:pPr algn="ctr"/>
            <a:r>
              <a:rPr lang="en-US" dirty="0" smtClean="0"/>
              <a:t>Spinning </a:t>
            </a:r>
            <a:r>
              <a:rPr lang="en-US" dirty="0"/>
              <a:t>s</a:t>
            </a:r>
            <a:r>
              <a:rPr lang="en-US" dirty="0" smtClean="0"/>
              <a:t>ub sector</a:t>
            </a:r>
            <a:endParaRPr lang="en-US" dirty="0"/>
          </a:p>
        </p:txBody>
      </p:sp>
      <p:sp>
        <p:nvSpPr>
          <p:cNvPr id="3" name="Content Placeholder 2"/>
          <p:cNvSpPr>
            <a:spLocks noGrp="1"/>
          </p:cNvSpPr>
          <p:nvPr>
            <p:ph idx="1"/>
          </p:nvPr>
        </p:nvSpPr>
        <p:spPr>
          <a:xfrm>
            <a:off x="2582779" y="4780548"/>
            <a:ext cx="8455854" cy="5183194"/>
          </a:xfrm>
        </p:spPr>
        <p:txBody>
          <a:bodyPr/>
          <a:lstStyle/>
          <a:p>
            <a:r>
              <a:rPr lang="en-US" dirty="0" smtClean="0"/>
              <a:t> </a:t>
            </a:r>
            <a:endParaRPr lang="en-US" dirty="0"/>
          </a:p>
        </p:txBody>
      </p:sp>
      <p:pic>
        <p:nvPicPr>
          <p:cNvPr id="1026" name="Picture 2" descr="Yarn Manufacturing Industry in Bangladesh à¦à¦° à¦à¦¬à¦¿à¦° à¦«à¦²à¦¾à¦«à¦²"/>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2500" y="1480895"/>
            <a:ext cx="6605206" cy="4744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522895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86063"/>
          </a:xfrm>
        </p:spPr>
        <p:txBody>
          <a:bodyPr/>
          <a:lstStyle/>
          <a:p>
            <a:r>
              <a:rPr lang="en-US" dirty="0" smtClean="0"/>
              <a:t>Calculation of Over Time (OT)</a:t>
            </a:r>
            <a:endParaRPr lang="en-US" dirty="0"/>
          </a:p>
        </p:txBody>
      </p:sp>
      <p:sp>
        <p:nvSpPr>
          <p:cNvPr id="3" name="Content Placeholder 2"/>
          <p:cNvSpPr>
            <a:spLocks noGrp="1"/>
          </p:cNvSpPr>
          <p:nvPr>
            <p:ph idx="1"/>
          </p:nvPr>
        </p:nvSpPr>
        <p:spPr>
          <a:xfrm>
            <a:off x="677334" y="1572127"/>
            <a:ext cx="8596668" cy="4469236"/>
          </a:xfrm>
        </p:spPr>
        <p:txBody>
          <a:bodyPr/>
          <a:lstStyle/>
          <a:p>
            <a:pPr marL="0" indent="0">
              <a:buNone/>
            </a:pPr>
            <a:endParaRPr lang="en-US" dirty="0" smtClean="0"/>
          </a:p>
          <a:p>
            <a:pPr marL="0" indent="0">
              <a:buNone/>
            </a:pPr>
            <a:r>
              <a:rPr lang="en-US" dirty="0"/>
              <a:t>	</a:t>
            </a:r>
            <a:endParaRPr lang="en-US" dirty="0" smtClean="0"/>
          </a:p>
          <a:p>
            <a:pPr marL="0" indent="0">
              <a:buNone/>
            </a:pPr>
            <a:r>
              <a:rPr lang="en-US" dirty="0" smtClean="0"/>
              <a:t>				Basic Salary x 2</a:t>
            </a:r>
            <a:endParaRPr lang="en-US" dirty="0"/>
          </a:p>
          <a:p>
            <a:pPr marL="0" indent="0">
              <a:buNone/>
            </a:pPr>
            <a:r>
              <a:rPr lang="en-US" dirty="0" smtClean="0"/>
              <a:t>	Hourly OT= ------------------------------------------------</a:t>
            </a:r>
          </a:p>
          <a:p>
            <a:pPr marL="0" indent="0">
              <a:buNone/>
            </a:pPr>
            <a:r>
              <a:rPr lang="en-US" dirty="0"/>
              <a:t>	</a:t>
            </a:r>
            <a:r>
              <a:rPr lang="en-US" dirty="0" smtClean="0"/>
              <a:t>			 208 (26 days x 8 hours)</a:t>
            </a:r>
            <a:endParaRPr lang="en-US" dirty="0"/>
          </a:p>
        </p:txBody>
      </p:sp>
    </p:spTree>
    <p:extLst>
      <p:ext uri="{BB962C8B-B14F-4D97-AF65-F5344CB8AC3E}">
        <p14:creationId xmlns:p14="http://schemas.microsoft.com/office/powerpoint/2010/main" val="108413974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9881838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45432"/>
          </a:xfrm>
        </p:spPr>
        <p:txBody>
          <a:bodyPr>
            <a:normAutofit fontScale="90000"/>
          </a:bodyPr>
          <a:lstStyle/>
          <a:p>
            <a:r>
              <a:rPr lang="en-US" dirty="0" smtClean="0"/>
              <a:t>Knitwear items exported from Bangladesh</a:t>
            </a:r>
            <a:endParaRPr lang="en-US" dirty="0"/>
          </a:p>
        </p:txBody>
      </p:sp>
      <p:pic>
        <p:nvPicPr>
          <p:cNvPr id="4" name="Content Placeholder 3"/>
          <p:cNvPicPr>
            <a:picLocks noGrp="1" noChangeAspect="1"/>
          </p:cNvPicPr>
          <p:nvPr>
            <p:ph idx="1"/>
          </p:nvPr>
        </p:nvPicPr>
        <p:blipFill>
          <a:blip r:embed="rId2"/>
          <a:stretch>
            <a:fillRect/>
          </a:stretch>
        </p:blipFill>
        <p:spPr>
          <a:xfrm>
            <a:off x="1079081" y="1641642"/>
            <a:ext cx="8081500" cy="5216358"/>
          </a:xfrm>
          <a:prstGeom prst="rect">
            <a:avLst/>
          </a:prstGeom>
        </p:spPr>
      </p:pic>
    </p:spTree>
    <p:extLst>
      <p:ext uri="{BB962C8B-B14F-4D97-AF65-F5344CB8AC3E}">
        <p14:creationId xmlns:p14="http://schemas.microsoft.com/office/powerpoint/2010/main" val="2183690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1203158"/>
          </a:xfrm>
        </p:spPr>
        <p:txBody>
          <a:bodyPr>
            <a:normAutofit/>
          </a:bodyPr>
          <a:lstStyle/>
          <a:p>
            <a:pPr algn="ctr"/>
            <a:r>
              <a:rPr lang="en-US" dirty="0" smtClean="0"/>
              <a:t>Knit </a:t>
            </a:r>
            <a:r>
              <a:rPr lang="en-US" dirty="0" err="1" smtClean="0"/>
              <a:t>Vs</a:t>
            </a:r>
            <a:r>
              <a:rPr lang="en-US" dirty="0" smtClean="0"/>
              <a:t> Woven</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75874" y="1891841"/>
            <a:ext cx="8388153" cy="5295022"/>
          </a:xfrm>
        </p:spPr>
      </p:pic>
    </p:spTree>
    <p:extLst>
      <p:ext uri="{BB962C8B-B14F-4D97-AF65-F5344CB8AC3E}">
        <p14:creationId xmlns:p14="http://schemas.microsoft.com/office/powerpoint/2010/main" val="2511132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44379"/>
            <a:ext cx="8596668" cy="1074821"/>
          </a:xfrm>
        </p:spPr>
        <p:txBody>
          <a:bodyPr>
            <a:normAutofit/>
          </a:bodyPr>
          <a:lstStyle/>
          <a:p>
            <a:pPr algn="ctr"/>
            <a:r>
              <a:rPr lang="en-US" dirty="0" smtClean="0"/>
              <a:t>Knit </a:t>
            </a:r>
            <a:r>
              <a:rPr lang="en-US" dirty="0" err="1" smtClean="0"/>
              <a:t>Vs</a:t>
            </a:r>
            <a:r>
              <a:rPr lang="en-US" dirty="0" smtClean="0"/>
              <a:t> Woven</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55412" y="1219200"/>
            <a:ext cx="6758455" cy="5871409"/>
          </a:xfrm>
        </p:spPr>
      </p:pic>
    </p:spTree>
    <p:extLst>
      <p:ext uri="{BB962C8B-B14F-4D97-AF65-F5344CB8AC3E}">
        <p14:creationId xmlns:p14="http://schemas.microsoft.com/office/powerpoint/2010/main" val="2801555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12192000" cy="1143000"/>
          </a:xfrm>
        </p:spPr>
        <p:txBody>
          <a:bodyPr>
            <a:noAutofit/>
          </a:bodyPr>
          <a:lstStyle/>
          <a:p>
            <a:pPr algn="ctr"/>
            <a:r>
              <a:rPr lang="en-US" sz="3200" b="1" dirty="0">
                <a:latin typeface="Times New Roman" pitchFamily="18" charset="0"/>
                <a:cs typeface="Times New Roman" pitchFamily="18" charset="0"/>
              </a:rPr>
              <a:t> </a:t>
            </a:r>
            <a:r>
              <a:rPr lang="en-US" sz="3200" b="1" dirty="0" smtClean="0">
                <a:latin typeface="Times New Roman" pitchFamily="18" charset="0"/>
                <a:cs typeface="Times New Roman" pitchFamily="18" charset="0"/>
              </a:rPr>
              <a:t>FOB price with respect to Retail Price</a:t>
            </a:r>
            <a:r>
              <a:rPr lang="en-US" sz="3200" b="1" dirty="0">
                <a:latin typeface="Times New Roman" pitchFamily="18" charset="0"/>
                <a:cs typeface="Times New Roman" pitchFamily="18" charset="0"/>
              </a:rPr>
              <a:t/>
            </a:r>
            <a:br>
              <a:rPr lang="en-US" sz="3200" b="1" dirty="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475ECE7C-3EAD-44B4-9551-DD9BD8486B5E}" type="slidenum">
              <a:rPr lang="en-US" smtClean="0"/>
              <a:pPr/>
              <a:t>35</a:t>
            </a:fld>
            <a:endParaRPr lang="en-US" dirty="0"/>
          </a:p>
        </p:txBody>
      </p:sp>
      <p:sp>
        <p:nvSpPr>
          <p:cNvPr id="8" name="Rectangle 7"/>
          <p:cNvSpPr/>
          <p:nvPr/>
        </p:nvSpPr>
        <p:spPr>
          <a:xfrm>
            <a:off x="3810000" y="2828836"/>
            <a:ext cx="4572000" cy="369332"/>
          </a:xfrm>
          <a:prstGeom prst="rect">
            <a:avLst/>
          </a:prstGeom>
        </p:spPr>
        <p:txBody>
          <a:bodyPr>
            <a:spAutoFit/>
          </a:bodyPr>
          <a:lstStyle/>
          <a:p>
            <a:pPr>
              <a:defRPr/>
            </a:pPr>
            <a:endParaRPr lang="en-US" dirty="0">
              <a:latin typeface="Times New Roman" pitchFamily="18" charset="0"/>
              <a:cs typeface="Times New Roman" pitchFamily="18" charset="0"/>
            </a:endParaRPr>
          </a:p>
        </p:txBody>
      </p:sp>
      <p:sp>
        <p:nvSpPr>
          <p:cNvPr id="14" name="Footer Placeholder 13"/>
          <p:cNvSpPr>
            <a:spLocks noGrp="1"/>
          </p:cNvSpPr>
          <p:nvPr>
            <p:ph type="ftr" sz="quarter" idx="11"/>
          </p:nvPr>
        </p:nvSpPr>
        <p:spPr/>
        <p:txBody>
          <a:bodyPr/>
          <a:lstStyle/>
          <a:p>
            <a:r>
              <a:rPr lang="en-US" smtClean="0"/>
              <a:t>“©Daffodil International University”</a:t>
            </a:r>
            <a:endParaRPr lang="en-US" dirty="0"/>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2274807470"/>
              </p:ext>
            </p:extLst>
          </p:nvPr>
        </p:nvGraphicFramePr>
        <p:xfrm>
          <a:off x="288758" y="1066800"/>
          <a:ext cx="9845842" cy="5193269"/>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2057400" y="6260068"/>
            <a:ext cx="8153400" cy="369332"/>
          </a:xfrm>
          <a:prstGeom prst="rect">
            <a:avLst/>
          </a:prstGeom>
        </p:spPr>
        <p:txBody>
          <a:bodyPr wrap="square">
            <a:spAutoFit/>
          </a:bodyPr>
          <a:lstStyle/>
          <a:p>
            <a:pPr algn="ctr"/>
            <a:endParaRPr lang="en-US" dirty="0">
              <a:latin typeface="Times New Roman" pitchFamily="18" charset="0"/>
              <a:cs typeface="Times New Roman" pitchFamily="18" charset="0"/>
            </a:endParaRPr>
          </a:p>
        </p:txBody>
      </p:sp>
      <p:graphicFrame>
        <p:nvGraphicFramePr>
          <p:cNvPr id="12" name="Table 11"/>
          <p:cNvGraphicFramePr>
            <a:graphicFrameLocks noGrp="1"/>
          </p:cNvGraphicFramePr>
          <p:nvPr>
            <p:extLst>
              <p:ext uri="{D42A27DB-BD31-4B8C-83A1-F6EECF244321}">
                <p14:modId xmlns:p14="http://schemas.microsoft.com/office/powerpoint/2010/main" val="2677495202"/>
              </p:ext>
            </p:extLst>
          </p:nvPr>
        </p:nvGraphicFramePr>
        <p:xfrm>
          <a:off x="1828800" y="5887452"/>
          <a:ext cx="8305800" cy="701040"/>
        </p:xfrm>
        <a:graphic>
          <a:graphicData uri="http://schemas.openxmlformats.org/drawingml/2006/table">
            <a:tbl>
              <a:tblPr firstRow="1" bandRow="1">
                <a:tableStyleId>{5C22544A-7EE6-4342-B048-85BDC9FD1C3A}</a:tableStyleId>
              </a:tblPr>
              <a:tblGrid>
                <a:gridCol w="8305800"/>
              </a:tblGrid>
              <a:tr h="60478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latin typeface="Times New Roman" pitchFamily="18" charset="0"/>
                          <a:cs typeface="Times New Roman" pitchFamily="18" charset="0"/>
                        </a:rPr>
                        <a:t>FOB Price with respect to  Retail Price%</a:t>
                      </a:r>
                      <a:endParaRPr lang="en-US" sz="2000" dirty="0" smtClean="0">
                        <a:latin typeface="Times New Roman" pitchFamily="18" charset="0"/>
                        <a:cs typeface="Times New Roman" pitchFamily="18" charset="0"/>
                      </a:endParaRPr>
                    </a:p>
                    <a:p>
                      <a:pPr algn="ctr"/>
                      <a:endParaRPr lang="en-US" sz="2000" dirty="0"/>
                    </a:p>
                  </a:txBody>
                  <a:tcPr/>
                </a:tc>
              </a:tr>
            </a:tbl>
          </a:graphicData>
        </a:graphic>
      </p:graphicFrame>
    </p:spTree>
    <p:extLst>
      <p:ext uri="{BB962C8B-B14F-4D97-AF65-F5344CB8AC3E}">
        <p14:creationId xmlns:p14="http://schemas.microsoft.com/office/powerpoint/2010/main" val="3452047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04800"/>
            <a:ext cx="8229600" cy="762000"/>
          </a:xfrm>
        </p:spPr>
        <p:txBody>
          <a:bodyPr>
            <a:noAutofit/>
          </a:bodyPr>
          <a:lstStyle/>
          <a:p>
            <a:pPr algn="ctr"/>
            <a:r>
              <a:rPr lang="en-US" sz="2800" b="1" dirty="0" smtClean="0">
                <a:latin typeface="Times New Roman" pitchFamily="18" charset="0"/>
                <a:cs typeface="Times New Roman" pitchFamily="18" charset="0"/>
              </a:rPr>
              <a:t>Cost Breakdown of Garments</a:t>
            </a:r>
            <a:endParaRPr lang="en-US" sz="2800" b="1" dirty="0">
              <a:latin typeface="Times New Roman" pitchFamily="18" charset="0"/>
              <a:cs typeface="Times New Roman" pitchFamily="18" charset="0"/>
            </a:endParaRPr>
          </a:p>
        </p:txBody>
      </p:sp>
      <p:sp>
        <p:nvSpPr>
          <p:cNvPr id="7" name="Slide Number Placeholder 6"/>
          <p:cNvSpPr>
            <a:spLocks noGrp="1"/>
          </p:cNvSpPr>
          <p:nvPr>
            <p:ph type="sldNum" sz="quarter" idx="12"/>
          </p:nvPr>
        </p:nvSpPr>
        <p:spPr/>
        <p:txBody>
          <a:bodyPr/>
          <a:lstStyle/>
          <a:p>
            <a:fld id="{475ECE7C-3EAD-44B4-9551-DD9BD8486B5E}" type="slidenum">
              <a:rPr lang="en-US" smtClean="0"/>
              <a:pPr/>
              <a:t>36</a:t>
            </a:fld>
            <a:endParaRPr lang="en-US" dirty="0"/>
          </a:p>
        </p:txBody>
      </p:sp>
      <p:graphicFrame>
        <p:nvGraphicFramePr>
          <p:cNvPr id="3" name="Table 2"/>
          <p:cNvGraphicFramePr>
            <a:graphicFrameLocks noGrp="1"/>
          </p:cNvGraphicFramePr>
          <p:nvPr>
            <p:extLst/>
          </p:nvPr>
        </p:nvGraphicFramePr>
        <p:xfrm>
          <a:off x="1981200" y="6019800"/>
          <a:ext cx="8229600" cy="396240"/>
        </p:xfrm>
        <a:graphic>
          <a:graphicData uri="http://schemas.openxmlformats.org/drawingml/2006/table">
            <a:tbl>
              <a:tblPr firstRow="1" bandRow="1">
                <a:tableStyleId>{5C22544A-7EE6-4342-B048-85BDC9FD1C3A}</a:tableStyleId>
              </a:tblPr>
              <a:tblGrid>
                <a:gridCol w="8229600"/>
              </a:tblGrid>
              <a:tr h="304800">
                <a:tc>
                  <a:txBody>
                    <a:bodyPr/>
                    <a:lstStyle/>
                    <a:p>
                      <a:pPr algn="ctr"/>
                      <a:r>
                        <a:rPr lang="en-US" sz="2000" b="1" dirty="0" smtClean="0">
                          <a:latin typeface="Times New Roman" pitchFamily="18" charset="0"/>
                          <a:cs typeface="Times New Roman" pitchFamily="18" charset="0"/>
                        </a:rPr>
                        <a:t>Cost Break Down for RMG with respect to  FOB%</a:t>
                      </a:r>
                      <a:endParaRPr lang="en-US" sz="2000" dirty="0">
                        <a:latin typeface="Times New Roman" pitchFamily="18" charset="0"/>
                        <a:cs typeface="Times New Roman" pitchFamily="18" charset="0"/>
                      </a:endParaRPr>
                    </a:p>
                  </a:txBody>
                  <a:tcPr/>
                </a:tc>
              </a:tr>
            </a:tbl>
          </a:graphicData>
        </a:graphic>
      </p:graphicFrame>
      <p:sp>
        <p:nvSpPr>
          <p:cNvPr id="13" name="Footer Placeholder 12"/>
          <p:cNvSpPr>
            <a:spLocks noGrp="1"/>
          </p:cNvSpPr>
          <p:nvPr>
            <p:ph type="ftr" sz="quarter" idx="11"/>
          </p:nvPr>
        </p:nvSpPr>
        <p:spPr>
          <a:xfrm>
            <a:off x="4648200" y="6477001"/>
            <a:ext cx="3352800" cy="365125"/>
          </a:xfrm>
        </p:spPr>
        <p:txBody>
          <a:bodyPr/>
          <a:lstStyle/>
          <a:p>
            <a:r>
              <a:rPr lang="en-US" dirty="0" smtClean="0"/>
              <a:t>“©Daffodil International University”</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619014891"/>
              </p:ext>
            </p:extLst>
          </p:nvPr>
        </p:nvGraphicFramePr>
        <p:xfrm>
          <a:off x="1981200" y="994611"/>
          <a:ext cx="8229600" cy="507122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581152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76464"/>
            <a:ext cx="8305800" cy="1106905"/>
          </a:xfrm>
        </p:spPr>
        <p:txBody>
          <a:bodyPr>
            <a:noAutofit/>
          </a:bodyPr>
          <a:lstStyle/>
          <a:p>
            <a:pPr algn="ctr"/>
            <a:r>
              <a:rPr lang="en-US" b="1" dirty="0">
                <a:latin typeface="Times New Roman" pitchFamily="18" charset="0"/>
                <a:cs typeface="Times New Roman" pitchFamily="18" charset="0"/>
              </a:rPr>
              <a:t> Cost Break down for Woven </a:t>
            </a:r>
            <a:r>
              <a:rPr lang="en-US" b="1" dirty="0" smtClean="0">
                <a:latin typeface="Times New Roman" pitchFamily="18" charset="0"/>
                <a:cs typeface="Times New Roman" pitchFamily="18" charset="0"/>
              </a:rPr>
              <a:t>Garments</a:t>
            </a:r>
            <a:endParaRPr lang="en-US" sz="3200" dirty="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fld id="{475ECE7C-3EAD-44B4-9551-DD9BD8486B5E}" type="slidenum">
              <a:rPr lang="en-US" smtClean="0"/>
              <a:pPr/>
              <a:t>37</a:t>
            </a:fld>
            <a:endParaRPr lang="en-US" dirty="0"/>
          </a:p>
        </p:txBody>
      </p:sp>
      <p:graphicFrame>
        <p:nvGraphicFramePr>
          <p:cNvPr id="5" name="Content Placeholder 5"/>
          <p:cNvGraphicFramePr>
            <a:graphicFrameLocks noGrp="1"/>
          </p:cNvGraphicFramePr>
          <p:nvPr>
            <p:ph idx="4294967295"/>
            <p:extLst/>
          </p:nvPr>
        </p:nvGraphicFramePr>
        <p:xfrm>
          <a:off x="2133600" y="838200"/>
          <a:ext cx="7704406" cy="5562600"/>
        </p:xfrm>
        <a:graphic>
          <a:graphicData uri="http://schemas.openxmlformats.org/drawingml/2006/chart">
            <c:chart xmlns:c="http://schemas.openxmlformats.org/drawingml/2006/chart" xmlns:r="http://schemas.openxmlformats.org/officeDocument/2006/relationships" r:id="rId2"/>
          </a:graphicData>
        </a:graphic>
      </p:graphicFrame>
      <p:sp>
        <p:nvSpPr>
          <p:cNvPr id="12" name="Footer Placeholder 11"/>
          <p:cNvSpPr>
            <a:spLocks noGrp="1"/>
          </p:cNvSpPr>
          <p:nvPr>
            <p:ph type="ftr" sz="quarter" idx="11"/>
          </p:nvPr>
        </p:nvSpPr>
        <p:spPr/>
        <p:txBody>
          <a:bodyPr/>
          <a:lstStyle/>
          <a:p>
            <a:r>
              <a:rPr lang="en-US" smtClean="0"/>
              <a:t>“©Daffodil International University”</a:t>
            </a:r>
            <a:endParaRPr lang="en-US" dirty="0"/>
          </a:p>
        </p:txBody>
      </p:sp>
    </p:spTree>
    <p:extLst>
      <p:ext uri="{BB962C8B-B14F-4D97-AF65-F5344CB8AC3E}">
        <p14:creationId xmlns:p14="http://schemas.microsoft.com/office/powerpoint/2010/main" val="28274166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80288"/>
            <a:ext cx="7772400" cy="362712"/>
          </a:xfrm>
        </p:spPr>
        <p:txBody>
          <a:bodyPr>
            <a:noAutofit/>
          </a:bodyPr>
          <a:lstStyle/>
          <a:p>
            <a:pPr algn="ctr"/>
            <a:r>
              <a:rPr lang="en-US" sz="2800" b="1" dirty="0">
                <a:latin typeface="Times New Roman" pitchFamily="18" charset="0"/>
                <a:cs typeface="Times New Roman" pitchFamily="18" charset="0"/>
              </a:rPr>
              <a:t>Cost Break down for Knit Garments% </a:t>
            </a:r>
            <a:r>
              <a:rPr lang="en-US" sz="2800" dirty="0">
                <a:latin typeface="Times New Roman" pitchFamily="18" charset="0"/>
                <a:cs typeface="Times New Roman" pitchFamily="18" charset="0"/>
              </a:rPr>
              <a:t> </a:t>
            </a:r>
            <a:r>
              <a:rPr lang="en-US" sz="2800" b="1" dirty="0">
                <a:latin typeface="Times New Roman" pitchFamily="18" charset="0"/>
                <a:cs typeface="Times New Roman" pitchFamily="18" charset="0"/>
              </a:rPr>
              <a:t/>
            </a:r>
            <a:br>
              <a:rPr lang="en-US" sz="2800" b="1" dirty="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graphicFrame>
        <p:nvGraphicFramePr>
          <p:cNvPr id="7" name="Content Placeholder 6"/>
          <p:cNvGraphicFramePr>
            <a:graphicFrameLocks noGrp="1"/>
          </p:cNvGraphicFramePr>
          <p:nvPr>
            <p:ph idx="1"/>
            <p:extLst/>
          </p:nvPr>
        </p:nvGraphicFramePr>
        <p:xfrm>
          <a:off x="2057400" y="838201"/>
          <a:ext cx="76962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8" name="Slide Number Placeholder 7"/>
          <p:cNvSpPr>
            <a:spLocks noGrp="1"/>
          </p:cNvSpPr>
          <p:nvPr>
            <p:ph type="sldNum" sz="quarter" idx="12"/>
          </p:nvPr>
        </p:nvSpPr>
        <p:spPr/>
        <p:txBody>
          <a:bodyPr/>
          <a:lstStyle/>
          <a:p>
            <a:fld id="{475ECE7C-3EAD-44B4-9551-DD9BD8486B5E}" type="slidenum">
              <a:rPr lang="en-US" smtClean="0"/>
              <a:pPr/>
              <a:t>38</a:t>
            </a:fld>
            <a:endParaRPr lang="en-US" dirty="0"/>
          </a:p>
        </p:txBody>
      </p:sp>
      <p:sp>
        <p:nvSpPr>
          <p:cNvPr id="12" name="Footer Placeholder 11"/>
          <p:cNvSpPr>
            <a:spLocks noGrp="1"/>
          </p:cNvSpPr>
          <p:nvPr>
            <p:ph type="ftr" sz="quarter" idx="11"/>
          </p:nvPr>
        </p:nvSpPr>
        <p:spPr/>
        <p:txBody>
          <a:bodyPr/>
          <a:lstStyle/>
          <a:p>
            <a:r>
              <a:rPr lang="en-US" smtClean="0"/>
              <a:t>“©Daffodil International University”</a:t>
            </a:r>
            <a:endParaRPr lang="en-US" dirty="0"/>
          </a:p>
        </p:txBody>
      </p:sp>
    </p:spTree>
    <p:extLst>
      <p:ext uri="{BB962C8B-B14F-4D97-AF65-F5344CB8AC3E}">
        <p14:creationId xmlns:p14="http://schemas.microsoft.com/office/powerpoint/2010/main" val="23669259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04800"/>
            <a:ext cx="7772400" cy="1066800"/>
          </a:xfrm>
        </p:spPr>
        <p:txBody>
          <a:bodyPr>
            <a:noAutofit/>
          </a:bodyPr>
          <a:lstStyle/>
          <a:p>
            <a:pPr algn="ctr"/>
            <a:r>
              <a:rPr lang="en-US" sz="2800" b="1" dirty="0">
                <a:solidFill>
                  <a:schemeClr val="accent1"/>
                </a:solidFill>
                <a:latin typeface="Times New Roman" pitchFamily="18" charset="0"/>
                <a:cs typeface="Times New Roman" pitchFamily="18" charset="0"/>
              </a:rPr>
              <a:t/>
            </a:r>
            <a:br>
              <a:rPr lang="en-US" sz="2800" b="1" dirty="0">
                <a:solidFill>
                  <a:schemeClr val="accent1"/>
                </a:solidFill>
                <a:latin typeface="Times New Roman" pitchFamily="18" charset="0"/>
                <a:cs typeface="Times New Roman" pitchFamily="18" charset="0"/>
              </a:rPr>
            </a:br>
            <a:r>
              <a:rPr lang="en-US" sz="2800" b="1" dirty="0">
                <a:solidFill>
                  <a:schemeClr val="accent1"/>
                </a:solidFill>
                <a:latin typeface="Times New Roman" pitchFamily="18" charset="0"/>
                <a:cs typeface="Times New Roman" pitchFamily="18" charset="0"/>
              </a:rPr>
              <a:t/>
            </a:r>
            <a:br>
              <a:rPr lang="en-US" sz="2800" b="1" dirty="0">
                <a:solidFill>
                  <a:schemeClr val="accent1"/>
                </a:solidFill>
                <a:latin typeface="Times New Roman" pitchFamily="18" charset="0"/>
                <a:cs typeface="Times New Roman" pitchFamily="18" charset="0"/>
              </a:rPr>
            </a:br>
            <a:r>
              <a:rPr lang="en-US" sz="2800" b="1" dirty="0">
                <a:solidFill>
                  <a:schemeClr val="accent1"/>
                </a:solidFill>
                <a:latin typeface="Times New Roman" pitchFamily="18" charset="0"/>
                <a:cs typeface="Times New Roman" pitchFamily="18" charset="0"/>
              </a:rPr>
              <a:t/>
            </a:r>
            <a:br>
              <a:rPr lang="en-US" sz="2800" b="1" dirty="0">
                <a:solidFill>
                  <a:schemeClr val="accent1"/>
                </a:solidFill>
                <a:latin typeface="Times New Roman" pitchFamily="18" charset="0"/>
                <a:cs typeface="Times New Roman" pitchFamily="18" charset="0"/>
              </a:rPr>
            </a:br>
            <a:r>
              <a:rPr lang="en-US" sz="2800" b="1" dirty="0">
                <a:solidFill>
                  <a:schemeClr val="accent1"/>
                </a:solidFill>
                <a:latin typeface="Times New Roman" pitchFamily="18" charset="0"/>
                <a:cs typeface="Times New Roman" pitchFamily="18" charset="0"/>
              </a:rPr>
              <a:t/>
            </a:r>
            <a:br>
              <a:rPr lang="en-US" sz="2800" b="1" dirty="0">
                <a:solidFill>
                  <a:schemeClr val="accent1"/>
                </a:solidFill>
                <a:latin typeface="Times New Roman" pitchFamily="18" charset="0"/>
                <a:cs typeface="Times New Roman" pitchFamily="18" charset="0"/>
              </a:rPr>
            </a:br>
            <a:r>
              <a:rPr lang="en-US" sz="2800" b="1" dirty="0">
                <a:solidFill>
                  <a:schemeClr val="accent1"/>
                </a:solidFill>
                <a:latin typeface="Times New Roman" pitchFamily="18" charset="0"/>
                <a:cs typeface="Times New Roman" pitchFamily="18" charset="0"/>
              </a:rPr>
              <a:t>Cost Break down for Knit </a:t>
            </a:r>
            <a:r>
              <a:rPr lang="en-US" sz="2800" b="1" dirty="0" smtClean="0">
                <a:solidFill>
                  <a:schemeClr val="accent1"/>
                </a:solidFill>
                <a:latin typeface="Times New Roman" pitchFamily="18" charset="0"/>
                <a:cs typeface="Times New Roman" pitchFamily="18" charset="0"/>
              </a:rPr>
              <a:t>Garments </a:t>
            </a:r>
            <a:r>
              <a:rPr lang="en-US" sz="2800" dirty="0" smtClean="0">
                <a:solidFill>
                  <a:schemeClr val="accent1"/>
                </a:solidFill>
                <a:latin typeface="Times New Roman" pitchFamily="18" charset="0"/>
                <a:cs typeface="Times New Roman" pitchFamily="18" charset="0"/>
              </a:rPr>
              <a:t> </a:t>
            </a:r>
            <a:r>
              <a:rPr lang="en-US" sz="2800" b="1" dirty="0">
                <a:solidFill>
                  <a:schemeClr val="accent1"/>
                </a:solidFill>
                <a:latin typeface="Times New Roman" pitchFamily="18" charset="0"/>
                <a:cs typeface="Times New Roman" pitchFamily="18" charset="0"/>
              </a:rPr>
              <a:t/>
            </a:r>
            <a:br>
              <a:rPr lang="en-US" sz="2800" b="1" dirty="0">
                <a:solidFill>
                  <a:schemeClr val="accent1"/>
                </a:solidFill>
                <a:latin typeface="Times New Roman" pitchFamily="18" charset="0"/>
                <a:cs typeface="Times New Roman" pitchFamily="18" charset="0"/>
              </a:rPr>
            </a:br>
            <a:endParaRPr lang="en-US" sz="2800" dirty="0">
              <a:solidFill>
                <a:schemeClr val="accent1"/>
              </a:solidFill>
              <a:latin typeface="Times New Roman" pitchFamily="18" charset="0"/>
              <a:cs typeface="Times New Roman" pitchFamily="18" charset="0"/>
            </a:endParaRPr>
          </a:p>
        </p:txBody>
      </p:sp>
      <p:graphicFrame>
        <p:nvGraphicFramePr>
          <p:cNvPr id="7" name="Content Placeholder 6"/>
          <p:cNvGraphicFramePr>
            <a:graphicFrameLocks noGrp="1"/>
          </p:cNvGraphicFramePr>
          <p:nvPr>
            <p:ph idx="1"/>
            <p:extLst/>
          </p:nvPr>
        </p:nvGraphicFramePr>
        <p:xfrm>
          <a:off x="2057400" y="838201"/>
          <a:ext cx="76962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8" name="Slide Number Placeholder 7"/>
          <p:cNvSpPr>
            <a:spLocks noGrp="1"/>
          </p:cNvSpPr>
          <p:nvPr>
            <p:ph type="sldNum" sz="quarter" idx="12"/>
          </p:nvPr>
        </p:nvSpPr>
        <p:spPr/>
        <p:txBody>
          <a:bodyPr/>
          <a:lstStyle/>
          <a:p>
            <a:fld id="{475ECE7C-3EAD-44B4-9551-DD9BD8486B5E}" type="slidenum">
              <a:rPr lang="en-US" smtClean="0">
                <a:solidFill>
                  <a:srgbClr val="04617B">
                    <a:shade val="90000"/>
                  </a:srgbClr>
                </a:solidFill>
              </a:rPr>
              <a:pPr/>
              <a:t>39</a:t>
            </a:fld>
            <a:endParaRPr lang="en-US" dirty="0">
              <a:solidFill>
                <a:srgbClr val="04617B">
                  <a:shade val="90000"/>
                </a:srgbClr>
              </a:solidFill>
            </a:endParaRPr>
          </a:p>
        </p:txBody>
      </p:sp>
      <p:sp>
        <p:nvSpPr>
          <p:cNvPr id="12" name="Footer Placeholder 11"/>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Tree>
    <p:extLst>
      <p:ext uri="{BB962C8B-B14F-4D97-AF65-F5344CB8AC3E}">
        <p14:creationId xmlns:p14="http://schemas.microsoft.com/office/powerpoint/2010/main" val="2271188274"/>
      </p:ext>
    </p:extLst>
  </p:cSld>
  <p:clrMapOvr>
    <a:masterClrMapping/>
  </p:clrMapOvr>
  <p:transition spd="med">
    <p:wheel spokes="8"/>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689811"/>
          </a:xfrm>
        </p:spPr>
        <p:txBody>
          <a:bodyPr>
            <a:normAutofit/>
          </a:bodyPr>
          <a:lstStyle/>
          <a:p>
            <a:r>
              <a:rPr lang="en-US" dirty="0" smtClean="0"/>
              <a:t>Spinning Industry in Bangladesh</a:t>
            </a:r>
            <a:endParaRPr lang="en-US" dirty="0"/>
          </a:p>
        </p:txBody>
      </p:sp>
      <p:sp>
        <p:nvSpPr>
          <p:cNvPr id="3" name="Content Placeholder 2"/>
          <p:cNvSpPr>
            <a:spLocks noGrp="1"/>
          </p:cNvSpPr>
          <p:nvPr>
            <p:ph idx="1"/>
          </p:nvPr>
        </p:nvSpPr>
        <p:spPr>
          <a:xfrm>
            <a:off x="677334" y="1010652"/>
            <a:ext cx="8596668" cy="5847347"/>
          </a:xfrm>
        </p:spPr>
        <p:txBody>
          <a:bodyPr>
            <a:normAutofit/>
          </a:bodyPr>
          <a:lstStyle/>
          <a:p>
            <a:r>
              <a:rPr lang="en-US" sz="2400" dirty="0" smtClean="0"/>
              <a:t> </a:t>
            </a:r>
            <a:r>
              <a:rPr lang="en-US" sz="2400" dirty="0"/>
              <a:t>Bangladesh is the second largest readymade garment (RMG) exporter country   in the world.  The primary textile sector (PTS</a:t>
            </a:r>
            <a:r>
              <a:rPr lang="en-US" sz="2400" dirty="0" smtClean="0"/>
              <a:t>) or backward linkage industries are </a:t>
            </a:r>
            <a:r>
              <a:rPr lang="en-US" sz="2400" dirty="0"/>
              <a:t>producing yarn and fabric needed for readymade garment sector (RMG). PTS is the backbone of clothing industries because it provides the backward linkage for both the woven and knit </a:t>
            </a:r>
            <a:r>
              <a:rPr lang="en-US" sz="2400" dirty="0" smtClean="0"/>
              <a:t>sector. </a:t>
            </a:r>
          </a:p>
          <a:p>
            <a:r>
              <a:rPr lang="en-US" sz="2400" dirty="0" smtClean="0"/>
              <a:t>This </a:t>
            </a:r>
            <a:r>
              <a:rPr lang="en-US" sz="2400" dirty="0"/>
              <a:t>sector provides the yarn towards the clothing industries where yarn is the primary raw material of these industries to produce fabric. </a:t>
            </a:r>
            <a:endParaRPr lang="en-US" sz="2400" dirty="0" smtClean="0"/>
          </a:p>
          <a:p>
            <a:r>
              <a:rPr lang="en-US" sz="2400" dirty="0" smtClean="0"/>
              <a:t>PTS </a:t>
            </a:r>
            <a:r>
              <a:rPr lang="en-US" sz="2400" dirty="0"/>
              <a:t>is usually the factories under the leadership of Bangladesh Textile Mills Association (BTMA) comprises of spinning sector and weaving and woven processing sector of Bangladesh.</a:t>
            </a:r>
          </a:p>
        </p:txBody>
      </p:sp>
    </p:spTree>
    <p:extLst>
      <p:ext uri="{BB962C8B-B14F-4D97-AF65-F5344CB8AC3E}">
        <p14:creationId xmlns:p14="http://schemas.microsoft.com/office/powerpoint/2010/main" val="120316683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04088"/>
            <a:ext cx="7924800" cy="438912"/>
          </a:xfrm>
        </p:spPr>
        <p:txBody>
          <a:bodyPr>
            <a:noAutofit/>
          </a:bodyPr>
          <a:lstStyle/>
          <a:p>
            <a:pPr algn="ctr"/>
            <a:r>
              <a:rPr lang="en-US" sz="2800" b="1" dirty="0">
                <a:latin typeface="Times New Roman" pitchFamily="18" charset="0"/>
                <a:cs typeface="Times New Roman" pitchFamily="18" charset="0"/>
              </a:rPr>
              <a:t>Cost Break down for Sweater Industries% </a:t>
            </a:r>
            <a:br>
              <a:rPr lang="en-US" sz="2800" b="1" dirty="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graphicFrame>
        <p:nvGraphicFramePr>
          <p:cNvPr id="6" name="Content Placeholder 5"/>
          <p:cNvGraphicFramePr>
            <a:graphicFrameLocks noGrp="1"/>
          </p:cNvGraphicFramePr>
          <p:nvPr>
            <p:ph idx="1"/>
            <p:extLst/>
          </p:nvPr>
        </p:nvGraphicFramePr>
        <p:xfrm>
          <a:off x="2209800" y="838200"/>
          <a:ext cx="7543800" cy="5562600"/>
        </p:xfrm>
        <a:graphic>
          <a:graphicData uri="http://schemas.openxmlformats.org/drawingml/2006/chart">
            <c:chart xmlns:c="http://schemas.openxmlformats.org/drawingml/2006/chart" xmlns:r="http://schemas.openxmlformats.org/officeDocument/2006/relationships" r:id="rId2"/>
          </a:graphicData>
        </a:graphic>
      </p:graphicFrame>
      <p:sp>
        <p:nvSpPr>
          <p:cNvPr id="8" name="Slide Number Placeholder 7"/>
          <p:cNvSpPr>
            <a:spLocks noGrp="1"/>
          </p:cNvSpPr>
          <p:nvPr>
            <p:ph type="sldNum" sz="quarter" idx="12"/>
          </p:nvPr>
        </p:nvSpPr>
        <p:spPr/>
        <p:txBody>
          <a:bodyPr/>
          <a:lstStyle/>
          <a:p>
            <a:fld id="{475ECE7C-3EAD-44B4-9551-DD9BD8486B5E}" type="slidenum">
              <a:rPr lang="en-US" smtClean="0"/>
              <a:pPr/>
              <a:t>40</a:t>
            </a:fld>
            <a:endParaRPr lang="en-US" dirty="0"/>
          </a:p>
        </p:txBody>
      </p:sp>
      <p:sp>
        <p:nvSpPr>
          <p:cNvPr id="12" name="Footer Placeholder 11"/>
          <p:cNvSpPr>
            <a:spLocks noGrp="1"/>
          </p:cNvSpPr>
          <p:nvPr>
            <p:ph type="ftr" sz="quarter" idx="11"/>
          </p:nvPr>
        </p:nvSpPr>
        <p:spPr/>
        <p:txBody>
          <a:bodyPr/>
          <a:lstStyle/>
          <a:p>
            <a:r>
              <a:rPr lang="en-US" smtClean="0"/>
              <a:t>“©Daffodil International University”</a:t>
            </a:r>
            <a:endParaRPr lang="en-US" dirty="0"/>
          </a:p>
        </p:txBody>
      </p:sp>
    </p:spTree>
    <p:extLst>
      <p:ext uri="{BB962C8B-B14F-4D97-AF65-F5344CB8AC3E}">
        <p14:creationId xmlns:p14="http://schemas.microsoft.com/office/powerpoint/2010/main" val="16480632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04088"/>
            <a:ext cx="7924800" cy="438912"/>
          </a:xfrm>
        </p:spPr>
        <p:txBody>
          <a:bodyPr>
            <a:noAutofit/>
          </a:bodyPr>
          <a:lstStyle/>
          <a:p>
            <a:pPr algn="ctr"/>
            <a:r>
              <a:rPr lang="en-US" sz="2800" b="1" dirty="0">
                <a:solidFill>
                  <a:schemeClr val="accent1"/>
                </a:solidFill>
                <a:latin typeface="Times New Roman" pitchFamily="18" charset="0"/>
                <a:cs typeface="Times New Roman" pitchFamily="18" charset="0"/>
              </a:rPr>
              <a:t>Cost Break down for Sweater Industries% </a:t>
            </a:r>
            <a:br>
              <a:rPr lang="en-US" sz="2800" b="1" dirty="0">
                <a:solidFill>
                  <a:schemeClr val="accent1"/>
                </a:solidFill>
                <a:latin typeface="Times New Roman" pitchFamily="18" charset="0"/>
                <a:cs typeface="Times New Roman" pitchFamily="18" charset="0"/>
              </a:rPr>
            </a:br>
            <a:endParaRPr lang="en-US" sz="2800" dirty="0">
              <a:solidFill>
                <a:schemeClr val="accent1"/>
              </a:solidFill>
              <a:latin typeface="Times New Roman" pitchFamily="18" charset="0"/>
              <a:cs typeface="Times New Roman" pitchFamily="18" charset="0"/>
            </a:endParaRPr>
          </a:p>
        </p:txBody>
      </p:sp>
      <p:graphicFrame>
        <p:nvGraphicFramePr>
          <p:cNvPr id="6" name="Content Placeholder 5"/>
          <p:cNvGraphicFramePr>
            <a:graphicFrameLocks noGrp="1"/>
          </p:cNvGraphicFramePr>
          <p:nvPr>
            <p:ph idx="1"/>
            <p:extLst/>
          </p:nvPr>
        </p:nvGraphicFramePr>
        <p:xfrm>
          <a:off x="2209800" y="838200"/>
          <a:ext cx="7543800" cy="5562600"/>
        </p:xfrm>
        <a:graphic>
          <a:graphicData uri="http://schemas.openxmlformats.org/drawingml/2006/chart">
            <c:chart xmlns:c="http://schemas.openxmlformats.org/drawingml/2006/chart" xmlns:r="http://schemas.openxmlformats.org/officeDocument/2006/relationships" r:id="rId2"/>
          </a:graphicData>
        </a:graphic>
      </p:graphicFrame>
      <p:sp>
        <p:nvSpPr>
          <p:cNvPr id="8" name="Slide Number Placeholder 7"/>
          <p:cNvSpPr>
            <a:spLocks noGrp="1"/>
          </p:cNvSpPr>
          <p:nvPr>
            <p:ph type="sldNum" sz="quarter" idx="12"/>
          </p:nvPr>
        </p:nvSpPr>
        <p:spPr/>
        <p:txBody>
          <a:bodyPr/>
          <a:lstStyle/>
          <a:p>
            <a:fld id="{475ECE7C-3EAD-44B4-9551-DD9BD8486B5E}" type="slidenum">
              <a:rPr lang="en-US" smtClean="0">
                <a:solidFill>
                  <a:srgbClr val="04617B">
                    <a:shade val="90000"/>
                  </a:srgbClr>
                </a:solidFill>
              </a:rPr>
              <a:pPr/>
              <a:t>41</a:t>
            </a:fld>
            <a:endParaRPr lang="en-US" dirty="0">
              <a:solidFill>
                <a:srgbClr val="04617B">
                  <a:shade val="90000"/>
                </a:srgbClr>
              </a:solidFill>
            </a:endParaRPr>
          </a:p>
        </p:txBody>
      </p:sp>
      <p:sp>
        <p:nvSpPr>
          <p:cNvPr id="12" name="Footer Placeholder 11"/>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Tree>
    <p:extLst>
      <p:ext uri="{BB962C8B-B14F-4D97-AF65-F5344CB8AC3E}">
        <p14:creationId xmlns:p14="http://schemas.microsoft.com/office/powerpoint/2010/main" val="2250671604"/>
      </p:ext>
    </p:extLst>
  </p:cSld>
  <p:clrMapOvr>
    <a:masterClrMapping/>
  </p:clrMapOvr>
  <p:transition spd="med">
    <p:wheel spokes="8"/>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5" name="Slide Number Placeholder 4"/>
          <p:cNvSpPr>
            <a:spLocks noGrp="1"/>
          </p:cNvSpPr>
          <p:nvPr>
            <p:ph type="sldNum" sz="quarter" idx="12"/>
          </p:nvPr>
        </p:nvSpPr>
        <p:spPr/>
        <p:txBody>
          <a:bodyPr/>
          <a:lstStyle/>
          <a:p>
            <a:fld id="{475ECE7C-3EAD-44B4-9551-DD9BD8486B5E}" type="slidenum">
              <a:rPr lang="en-US" smtClean="0">
                <a:solidFill>
                  <a:srgbClr val="04617B">
                    <a:shade val="90000"/>
                  </a:srgbClr>
                </a:solidFill>
              </a:rPr>
              <a:pPr/>
              <a:t>42</a:t>
            </a:fld>
            <a:endParaRPr lang="en-US" dirty="0">
              <a:solidFill>
                <a:srgbClr val="04617B">
                  <a:shade val="90000"/>
                </a:srgbClr>
              </a:solidFill>
            </a:endParaRPr>
          </a:p>
        </p:txBody>
      </p:sp>
    </p:spTree>
    <p:extLst>
      <p:ext uri="{BB962C8B-B14F-4D97-AF65-F5344CB8AC3E}">
        <p14:creationId xmlns:p14="http://schemas.microsoft.com/office/powerpoint/2010/main" val="1648866715"/>
      </p:ext>
    </p:extLst>
  </p:cSld>
  <p:clrMapOvr>
    <a:masterClrMapping/>
  </p:clrMapOvr>
  <p:transition spd="med">
    <p:wheel spokes="8"/>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753979"/>
          </a:xfrm>
        </p:spPr>
        <p:txBody>
          <a:bodyPr>
            <a:normAutofit fontScale="90000"/>
          </a:bodyPr>
          <a:lstStyle/>
          <a:p>
            <a:r>
              <a:rPr lang="en-US" dirty="0"/>
              <a:t>China RMG factories may shift to Bangladesh</a:t>
            </a:r>
          </a:p>
        </p:txBody>
      </p:sp>
      <p:sp>
        <p:nvSpPr>
          <p:cNvPr id="3" name="Content Placeholder 2"/>
          <p:cNvSpPr>
            <a:spLocks noGrp="1"/>
          </p:cNvSpPr>
          <p:nvPr>
            <p:ph idx="1"/>
          </p:nvPr>
        </p:nvSpPr>
        <p:spPr>
          <a:xfrm>
            <a:off x="609600" y="753979"/>
            <a:ext cx="10972800" cy="5807241"/>
          </a:xfrm>
        </p:spPr>
        <p:txBody>
          <a:bodyPr>
            <a:normAutofit fontScale="92500" lnSpcReduction="20000"/>
          </a:bodyPr>
          <a:lstStyle/>
          <a:p>
            <a:r>
              <a:rPr lang="en-US" dirty="0"/>
              <a:t> Some Chinese garment makers want to set up factories under joint venture in Bangladesh as they see the country as a competitive destination to relocate plants amid raging US-China trade war and the rising cost in the world’s second largest economy.</a:t>
            </a:r>
            <a:br>
              <a:rPr lang="en-US" dirty="0"/>
            </a:br>
            <a:r>
              <a:rPr lang="en-US" dirty="0"/>
              <a:t>Chinese textile and garment industry owners have invested heavily in </a:t>
            </a:r>
            <a:r>
              <a:rPr lang="en-US" dirty="0" smtClean="0"/>
              <a:t>neighboring </a:t>
            </a:r>
            <a:r>
              <a:rPr lang="en-US" dirty="0"/>
              <a:t>Vietnam and Cambodia in the last two decades, but now they are focusing to shift their factories to Myanmar and Bangladesh</a:t>
            </a:r>
            <a:r>
              <a:rPr lang="en-US" dirty="0" smtClean="0"/>
              <a:t>.</a:t>
            </a:r>
          </a:p>
          <a:p>
            <a:r>
              <a:rPr lang="en-US" dirty="0" smtClean="0"/>
              <a:t>The </a:t>
            </a:r>
            <a:r>
              <a:rPr lang="en-US" dirty="0"/>
              <a:t>reasons for the change in focus include a lack of skilled workforce in Chinese textile and garment industry, rising cost of production, shifting industrial base to industries such as IT and over-investment in Vietnam and Cambodia where </a:t>
            </a:r>
            <a:r>
              <a:rPr lang="en-US" dirty="0" err="1"/>
              <a:t>labour</a:t>
            </a:r>
            <a:r>
              <a:rPr lang="en-US" dirty="0"/>
              <a:t> costs are lower.</a:t>
            </a:r>
            <a:br>
              <a:rPr lang="en-US" dirty="0"/>
            </a:br>
            <a:r>
              <a:rPr lang="en-US" dirty="0"/>
              <a:t>“Now they are trying to shift the sunset industries to Myanmar and Bangladesh,” said Faisal </a:t>
            </a:r>
            <a:r>
              <a:rPr lang="en-US" dirty="0" err="1"/>
              <a:t>Samad</a:t>
            </a:r>
            <a:r>
              <a:rPr lang="en-US" dirty="0"/>
              <a:t>, vice-president of the Bangladesh Garment Manufacturers and Exporters Association.</a:t>
            </a:r>
            <a:br>
              <a:rPr lang="en-US" dirty="0"/>
            </a:br>
            <a:r>
              <a:rPr lang="en-US" dirty="0"/>
              <a:t>The sunset industry refers to an industry that has existed for a long time and that is less successful and making less profit than previously</a:t>
            </a:r>
            <a:r>
              <a:rPr lang="en-US" dirty="0" smtClean="0"/>
              <a:t>.</a:t>
            </a:r>
          </a:p>
          <a:p>
            <a:pPr marL="0" indent="0">
              <a:buNone/>
            </a:pPr>
            <a:r>
              <a:rPr lang="en-US" dirty="0"/>
              <a:t>&lt;https://www.thedailystar.net/business/news/china-rmg-factories-may-shift-bangladesh-1752367&gt;</a:t>
            </a:r>
          </a:p>
        </p:txBody>
      </p:sp>
      <p:sp>
        <p:nvSpPr>
          <p:cNvPr id="4" name="Footer Placeholder 3"/>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5" name="Slide Number Placeholder 4"/>
          <p:cNvSpPr>
            <a:spLocks noGrp="1"/>
          </p:cNvSpPr>
          <p:nvPr>
            <p:ph type="sldNum" sz="quarter" idx="12"/>
          </p:nvPr>
        </p:nvSpPr>
        <p:spPr/>
        <p:txBody>
          <a:bodyPr/>
          <a:lstStyle/>
          <a:p>
            <a:fld id="{475ECE7C-3EAD-44B4-9551-DD9BD8486B5E}" type="slidenum">
              <a:rPr lang="en-US" smtClean="0">
                <a:solidFill>
                  <a:srgbClr val="04617B">
                    <a:shade val="90000"/>
                  </a:srgbClr>
                </a:solidFill>
              </a:rPr>
              <a:pPr/>
              <a:t>43</a:t>
            </a:fld>
            <a:endParaRPr lang="en-US" dirty="0">
              <a:solidFill>
                <a:srgbClr val="04617B">
                  <a:shade val="90000"/>
                </a:srgbClr>
              </a:solidFill>
            </a:endParaRPr>
          </a:p>
        </p:txBody>
      </p:sp>
    </p:spTree>
    <p:extLst>
      <p:ext uri="{BB962C8B-B14F-4D97-AF65-F5344CB8AC3E}">
        <p14:creationId xmlns:p14="http://schemas.microsoft.com/office/powerpoint/2010/main" val="1644007072"/>
      </p:ext>
    </p:extLst>
  </p:cSld>
  <p:clrMapOvr>
    <a:masterClrMapping/>
  </p:clrMapOvr>
  <p:transition spd="med">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305" y="176464"/>
            <a:ext cx="9577137" cy="898358"/>
          </a:xfrm>
        </p:spPr>
        <p:txBody>
          <a:bodyPr>
            <a:normAutofit fontScale="90000"/>
          </a:bodyPr>
          <a:lstStyle/>
          <a:p>
            <a:pPr algn="ctr"/>
            <a:r>
              <a:rPr lang="en-US" dirty="0" smtClean="0"/>
              <a:t>Structure of Spinning industries of Bangladesh</a:t>
            </a:r>
            <a:endParaRPr lang="en-US" dirty="0"/>
          </a:p>
        </p:txBody>
      </p:sp>
      <p:sp>
        <p:nvSpPr>
          <p:cNvPr id="3" name="Content Placeholder 2"/>
          <p:cNvSpPr>
            <a:spLocks noGrp="1"/>
          </p:cNvSpPr>
          <p:nvPr>
            <p:ph idx="1"/>
          </p:nvPr>
        </p:nvSpPr>
        <p:spPr>
          <a:xfrm>
            <a:off x="677334" y="1074822"/>
            <a:ext cx="8596668" cy="5518483"/>
          </a:xfrm>
        </p:spPr>
        <p:txBody>
          <a:bodyPr>
            <a:normAutofit/>
          </a:bodyPr>
          <a:lstStyle/>
          <a:p>
            <a:r>
              <a:rPr lang="en-US" sz="2200" b="1" dirty="0" smtClean="0"/>
              <a:t> </a:t>
            </a:r>
            <a:r>
              <a:rPr lang="en-US" sz="2200" b="1" dirty="0"/>
              <a:t>The private sector spinning mills can now meet around </a:t>
            </a:r>
            <a:endParaRPr lang="en-US" sz="2200" b="1" dirty="0" smtClean="0"/>
          </a:p>
          <a:p>
            <a:pPr lvl="2"/>
            <a:r>
              <a:rPr lang="en-US" sz="2000" dirty="0" smtClean="0"/>
              <a:t>100</a:t>
            </a:r>
            <a:r>
              <a:rPr lang="en-US" sz="2000" dirty="0"/>
              <a:t>% demand of yarn at the domestic level as well as </a:t>
            </a:r>
            <a:endParaRPr lang="en-US" sz="2000" dirty="0" smtClean="0"/>
          </a:p>
          <a:p>
            <a:pPr lvl="2"/>
            <a:r>
              <a:rPr lang="en-US" sz="2000" dirty="0" smtClean="0"/>
              <a:t>95</a:t>
            </a:r>
            <a:r>
              <a:rPr lang="en-US" sz="2000" dirty="0"/>
              <a:t>% of the demand for yarn for export oriented knit fabrics mills. </a:t>
            </a:r>
            <a:r>
              <a:rPr lang="en-US" sz="2000" dirty="0" smtClean="0"/>
              <a:t>In addition, almost 85% of cotton yarns, and 50% demand for synthetic and blended yarn of export-oriented fabric producing mills are being met by the private sector spinning mills.</a:t>
            </a:r>
            <a:endParaRPr lang="en-US" sz="2400" dirty="0" smtClean="0"/>
          </a:p>
          <a:p>
            <a:r>
              <a:rPr lang="en-US" sz="2400" dirty="0" smtClean="0"/>
              <a:t> </a:t>
            </a:r>
            <a:r>
              <a:rPr lang="en-US" sz="2400" dirty="0"/>
              <a:t>Most spinning mills of Bangladesh produce low-grade yarn. Though there are some advanced factories currently producing a range of diversified value added products. The existing capacity is capable to produce </a:t>
            </a:r>
            <a:r>
              <a:rPr lang="en-US" sz="2400" dirty="0" smtClean="0"/>
              <a:t>and </a:t>
            </a:r>
            <a:r>
              <a:rPr lang="en-US" sz="2400" dirty="0"/>
              <a:t>supply good quality combed yarn and polyester/cotton blended yarn for meeting the requirement of the clothing industry.</a:t>
            </a:r>
          </a:p>
        </p:txBody>
      </p:sp>
    </p:spTree>
    <p:extLst>
      <p:ext uri="{BB962C8B-B14F-4D97-AF65-F5344CB8AC3E}">
        <p14:creationId xmlns:p14="http://schemas.microsoft.com/office/powerpoint/2010/main" val="38993804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28337"/>
            <a:ext cx="8596668" cy="786063"/>
          </a:xfrm>
        </p:spPr>
        <p:txBody>
          <a:bodyPr/>
          <a:lstStyle/>
          <a:p>
            <a:r>
              <a:rPr lang="en-US" dirty="0" smtClean="0"/>
              <a:t>Chronological development of Spinning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85151846"/>
              </p:ext>
            </p:extLst>
          </p:nvPr>
        </p:nvGraphicFramePr>
        <p:xfrm>
          <a:off x="673769" y="1155700"/>
          <a:ext cx="9079831" cy="4571336"/>
        </p:xfrm>
        <a:graphic>
          <a:graphicData uri="http://schemas.openxmlformats.org/drawingml/2006/table">
            <a:tbl>
              <a:tblPr firstRow="1" bandRow="1">
                <a:tableStyleId>{5C22544A-7EE6-4342-B048-85BDC9FD1C3A}</a:tableStyleId>
              </a:tblPr>
              <a:tblGrid>
                <a:gridCol w="1588168"/>
                <a:gridCol w="2229852"/>
                <a:gridCol w="2165686"/>
                <a:gridCol w="3096125"/>
              </a:tblGrid>
              <a:tr h="571417">
                <a:tc>
                  <a:txBody>
                    <a:bodyPr/>
                    <a:lstStyle/>
                    <a:p>
                      <a:pPr algn="ctr"/>
                      <a:r>
                        <a:rPr lang="en-US" dirty="0" smtClean="0"/>
                        <a:t>Year</a:t>
                      </a:r>
                      <a:endParaRPr lang="en-US" dirty="0"/>
                    </a:p>
                  </a:txBody>
                  <a:tcPr/>
                </a:tc>
                <a:tc>
                  <a:txBody>
                    <a:bodyPr/>
                    <a:lstStyle/>
                    <a:p>
                      <a:pPr algn="ctr"/>
                      <a:r>
                        <a:rPr lang="en-US" dirty="0" smtClean="0"/>
                        <a:t>No of Mills</a:t>
                      </a:r>
                      <a:endParaRPr lang="en-US" dirty="0"/>
                    </a:p>
                  </a:txBody>
                  <a:tcPr/>
                </a:tc>
                <a:tc>
                  <a:txBody>
                    <a:bodyPr/>
                    <a:lstStyle/>
                    <a:p>
                      <a:pPr algn="ctr"/>
                      <a:r>
                        <a:rPr lang="en-US" dirty="0" smtClean="0"/>
                        <a:t>Spindle Capacity</a:t>
                      </a:r>
                      <a:endParaRPr lang="en-US" dirty="0"/>
                    </a:p>
                  </a:txBody>
                  <a:tcPr/>
                </a:tc>
                <a:tc>
                  <a:txBody>
                    <a:bodyPr/>
                    <a:lstStyle/>
                    <a:p>
                      <a:pPr algn="ctr"/>
                      <a:r>
                        <a:rPr lang="en-US" dirty="0" smtClean="0"/>
                        <a:t>Remarks</a:t>
                      </a:r>
                      <a:endParaRPr lang="en-US" dirty="0"/>
                    </a:p>
                  </a:txBody>
                  <a:tcPr/>
                </a:tc>
              </a:tr>
              <a:tr h="571417">
                <a:tc>
                  <a:txBody>
                    <a:bodyPr/>
                    <a:lstStyle/>
                    <a:p>
                      <a:pPr algn="ctr"/>
                      <a:r>
                        <a:rPr lang="en-US" dirty="0" smtClean="0"/>
                        <a:t>2006</a:t>
                      </a:r>
                      <a:endParaRPr lang="en-US" dirty="0"/>
                    </a:p>
                  </a:txBody>
                  <a:tcPr/>
                </a:tc>
                <a:tc>
                  <a:txBody>
                    <a:bodyPr/>
                    <a:lstStyle/>
                    <a:p>
                      <a:pPr algn="ctr"/>
                      <a:r>
                        <a:rPr lang="en-US" dirty="0" smtClean="0"/>
                        <a:t>260</a:t>
                      </a:r>
                      <a:endParaRPr lang="en-US" dirty="0"/>
                    </a:p>
                  </a:txBody>
                  <a:tcPr/>
                </a:tc>
                <a:tc>
                  <a:txBody>
                    <a:bodyPr/>
                    <a:lstStyle/>
                    <a:p>
                      <a:pPr algn="ctr"/>
                      <a:r>
                        <a:rPr lang="en-US" dirty="0" smtClean="0"/>
                        <a:t>5500,000</a:t>
                      </a:r>
                      <a:endParaRPr lang="en-US" dirty="0"/>
                    </a:p>
                  </a:txBody>
                  <a:tcPr/>
                </a:tc>
                <a:tc>
                  <a:txBody>
                    <a:bodyPr/>
                    <a:lstStyle/>
                    <a:p>
                      <a:r>
                        <a:rPr lang="en-US" dirty="0" smtClean="0"/>
                        <a:t> After Phase out of Quota</a:t>
                      </a:r>
                      <a:endParaRPr lang="en-US" dirty="0"/>
                    </a:p>
                  </a:txBody>
                  <a:tcPr/>
                </a:tc>
              </a:tr>
              <a:tr h="571417">
                <a:tc>
                  <a:txBody>
                    <a:bodyPr/>
                    <a:lstStyle/>
                    <a:p>
                      <a:pPr algn="ctr"/>
                      <a:r>
                        <a:rPr lang="en-US" dirty="0" smtClean="0"/>
                        <a:t>2009</a:t>
                      </a:r>
                      <a:endParaRPr lang="en-US" dirty="0"/>
                    </a:p>
                  </a:txBody>
                  <a:tcPr/>
                </a:tc>
                <a:tc>
                  <a:txBody>
                    <a:bodyPr/>
                    <a:lstStyle/>
                    <a:p>
                      <a:pPr algn="ctr"/>
                      <a:r>
                        <a:rPr lang="en-US" dirty="0" smtClean="0"/>
                        <a:t>350</a:t>
                      </a:r>
                      <a:endParaRPr lang="en-US" dirty="0"/>
                    </a:p>
                  </a:txBody>
                  <a:tcPr/>
                </a:tc>
                <a:tc>
                  <a:txBody>
                    <a:bodyPr/>
                    <a:lstStyle/>
                    <a:p>
                      <a:pPr algn="ctr"/>
                      <a:r>
                        <a:rPr lang="en-US" dirty="0" smtClean="0"/>
                        <a:t>7600,000</a:t>
                      </a:r>
                      <a:endParaRPr lang="en-US" dirty="0"/>
                    </a:p>
                  </a:txBody>
                  <a:tcPr/>
                </a:tc>
                <a:tc>
                  <a:txBody>
                    <a:bodyPr/>
                    <a:lstStyle/>
                    <a:p>
                      <a:r>
                        <a:rPr lang="en-US" dirty="0" smtClean="0"/>
                        <a:t>After Phase out of Quota</a:t>
                      </a:r>
                      <a:endParaRPr lang="en-US" dirty="0"/>
                    </a:p>
                  </a:txBody>
                  <a:tcPr/>
                </a:tc>
              </a:tr>
              <a:tr h="571417">
                <a:tc>
                  <a:txBody>
                    <a:bodyPr/>
                    <a:lstStyle/>
                    <a:p>
                      <a:pPr algn="ctr"/>
                      <a:r>
                        <a:rPr lang="en-US" dirty="0" smtClean="0"/>
                        <a:t>2012</a:t>
                      </a:r>
                      <a:endParaRPr lang="en-US" dirty="0"/>
                    </a:p>
                  </a:txBody>
                  <a:tcPr/>
                </a:tc>
                <a:tc>
                  <a:txBody>
                    <a:bodyPr/>
                    <a:lstStyle/>
                    <a:p>
                      <a:pPr algn="ctr"/>
                      <a:r>
                        <a:rPr lang="en-US" dirty="0" smtClean="0"/>
                        <a:t>392</a:t>
                      </a:r>
                      <a:endParaRPr lang="en-US" dirty="0"/>
                    </a:p>
                  </a:txBody>
                  <a:tcPr/>
                </a:tc>
                <a:tc>
                  <a:txBody>
                    <a:bodyPr/>
                    <a:lstStyle/>
                    <a:p>
                      <a:pPr algn="ctr"/>
                      <a:r>
                        <a:rPr lang="en-US" dirty="0" smtClean="0"/>
                        <a:t>9800,000</a:t>
                      </a:r>
                      <a:endParaRPr lang="en-US" dirty="0"/>
                    </a:p>
                  </a:txBody>
                  <a:tcPr/>
                </a:tc>
                <a:tc>
                  <a:txBody>
                    <a:bodyPr/>
                    <a:lstStyle/>
                    <a:p>
                      <a:r>
                        <a:rPr lang="en-US" dirty="0" smtClean="0"/>
                        <a:t>After Phase out of Quota</a:t>
                      </a:r>
                      <a:endParaRPr lang="en-US" dirty="0"/>
                    </a:p>
                  </a:txBody>
                  <a:tcPr/>
                </a:tc>
              </a:tr>
              <a:tr h="571417">
                <a:tc>
                  <a:txBody>
                    <a:bodyPr/>
                    <a:lstStyle/>
                    <a:p>
                      <a:pPr algn="ctr"/>
                      <a:r>
                        <a:rPr lang="en-US" dirty="0" smtClean="0"/>
                        <a:t>2015</a:t>
                      </a:r>
                      <a:endParaRPr lang="en-US" dirty="0"/>
                    </a:p>
                  </a:txBody>
                  <a:tcPr/>
                </a:tc>
                <a:tc>
                  <a:txBody>
                    <a:bodyPr/>
                    <a:lstStyle/>
                    <a:p>
                      <a:pPr algn="ctr"/>
                      <a:r>
                        <a:rPr lang="en-US" dirty="0" smtClean="0"/>
                        <a:t>413</a:t>
                      </a:r>
                      <a:endParaRPr lang="en-US" dirty="0"/>
                    </a:p>
                  </a:txBody>
                  <a:tcPr/>
                </a:tc>
                <a:tc>
                  <a:txBody>
                    <a:bodyPr/>
                    <a:lstStyle/>
                    <a:p>
                      <a:pPr algn="ctr"/>
                      <a:r>
                        <a:rPr lang="en-US" dirty="0" smtClean="0"/>
                        <a:t>11050,000</a:t>
                      </a:r>
                      <a:endParaRPr lang="en-US" dirty="0"/>
                    </a:p>
                  </a:txBody>
                  <a:tcPr/>
                </a:tc>
                <a:tc>
                  <a:txBody>
                    <a:bodyPr/>
                    <a:lstStyle/>
                    <a:p>
                      <a:r>
                        <a:rPr lang="en-US" dirty="0" smtClean="0"/>
                        <a:t>After Phase out of Quota</a:t>
                      </a:r>
                      <a:endParaRPr lang="en-US" dirty="0"/>
                    </a:p>
                  </a:txBody>
                  <a:tcPr/>
                </a:tc>
              </a:tr>
              <a:tr h="571417">
                <a:tc>
                  <a:txBody>
                    <a:bodyPr/>
                    <a:lstStyle/>
                    <a:p>
                      <a:pPr algn="ctr"/>
                      <a:r>
                        <a:rPr lang="en-US" dirty="0" smtClean="0"/>
                        <a:t>2016</a:t>
                      </a:r>
                      <a:endParaRPr lang="en-US" dirty="0"/>
                    </a:p>
                  </a:txBody>
                  <a:tcPr/>
                </a:tc>
                <a:tc>
                  <a:txBody>
                    <a:bodyPr/>
                    <a:lstStyle/>
                    <a:p>
                      <a:pPr algn="ctr"/>
                      <a:r>
                        <a:rPr lang="en-US" dirty="0" smtClean="0"/>
                        <a:t>424</a:t>
                      </a:r>
                      <a:endParaRPr lang="en-US" dirty="0"/>
                    </a:p>
                  </a:txBody>
                  <a:tcPr/>
                </a:tc>
                <a:tc>
                  <a:txBody>
                    <a:bodyPr/>
                    <a:lstStyle/>
                    <a:p>
                      <a:pPr algn="ctr"/>
                      <a:r>
                        <a:rPr lang="en-US" dirty="0" smtClean="0"/>
                        <a:t>11650,000</a:t>
                      </a:r>
                      <a:endParaRPr lang="en-US" dirty="0"/>
                    </a:p>
                  </a:txBody>
                  <a:tcPr/>
                </a:tc>
                <a:tc>
                  <a:txBody>
                    <a:bodyPr/>
                    <a:lstStyle/>
                    <a:p>
                      <a:r>
                        <a:rPr lang="en-US" dirty="0" smtClean="0"/>
                        <a:t>After Phase out of Quota</a:t>
                      </a:r>
                      <a:endParaRPr lang="en-US" dirty="0"/>
                    </a:p>
                  </a:txBody>
                  <a:tcPr/>
                </a:tc>
              </a:tr>
              <a:tr h="571417">
                <a:tc>
                  <a:txBody>
                    <a:bodyPr/>
                    <a:lstStyle/>
                    <a:p>
                      <a:pPr algn="ctr"/>
                      <a:r>
                        <a:rPr lang="en-US" dirty="0" smtClean="0"/>
                        <a:t>2017</a:t>
                      </a:r>
                      <a:endParaRPr lang="en-US" dirty="0"/>
                    </a:p>
                  </a:txBody>
                  <a:tcPr/>
                </a:tc>
                <a:tc>
                  <a:txBody>
                    <a:bodyPr/>
                    <a:lstStyle/>
                    <a:p>
                      <a:pPr algn="ctr"/>
                      <a:r>
                        <a:rPr lang="en-US" dirty="0" smtClean="0"/>
                        <a:t>430</a:t>
                      </a:r>
                      <a:endParaRPr lang="en-US" dirty="0"/>
                    </a:p>
                  </a:txBody>
                  <a:tcPr/>
                </a:tc>
                <a:tc>
                  <a:txBody>
                    <a:bodyPr/>
                    <a:lstStyle/>
                    <a:p>
                      <a:pPr algn="ctr"/>
                      <a:r>
                        <a:rPr lang="en-US" dirty="0" smtClean="0"/>
                        <a:t>12000,000</a:t>
                      </a:r>
                      <a:endParaRPr lang="en-US" dirty="0"/>
                    </a:p>
                  </a:txBody>
                  <a:tcPr/>
                </a:tc>
                <a:tc>
                  <a:txBody>
                    <a:bodyPr/>
                    <a:lstStyle/>
                    <a:p>
                      <a:r>
                        <a:rPr lang="en-US" dirty="0" smtClean="0"/>
                        <a:t> After Phase out </a:t>
                      </a:r>
                      <a:r>
                        <a:rPr lang="en-US" smtClean="0"/>
                        <a:t>of Quota</a:t>
                      </a:r>
                      <a:endParaRPr lang="en-US" dirty="0"/>
                    </a:p>
                  </a:txBody>
                  <a:tcPr/>
                </a:tc>
              </a:tr>
              <a:tr h="571417">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5452005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28337"/>
            <a:ext cx="8596668" cy="753979"/>
          </a:xfrm>
        </p:spPr>
        <p:txBody>
          <a:bodyPr/>
          <a:lstStyle/>
          <a:p>
            <a:pPr algn="ctr"/>
            <a:r>
              <a:rPr lang="en-US" dirty="0" smtClean="0"/>
              <a:t>Production </a:t>
            </a:r>
            <a:r>
              <a:rPr lang="en-US" dirty="0" err="1" smtClean="0"/>
              <a:t>Vs</a:t>
            </a:r>
            <a:r>
              <a:rPr lang="en-US" dirty="0" smtClean="0"/>
              <a:t> Demand (Consumption)</a:t>
            </a:r>
            <a:endParaRPr lang="en-US" dirty="0"/>
          </a:p>
        </p:txBody>
      </p:sp>
      <p:sp>
        <p:nvSpPr>
          <p:cNvPr id="3" name="Content Placeholder 2"/>
          <p:cNvSpPr>
            <a:spLocks noGrp="1"/>
          </p:cNvSpPr>
          <p:nvPr>
            <p:ph idx="1"/>
          </p:nvPr>
        </p:nvSpPr>
        <p:spPr>
          <a:xfrm>
            <a:off x="449179" y="2919663"/>
            <a:ext cx="10058399" cy="3121699"/>
          </a:xfrm>
        </p:spPr>
        <p:txBody>
          <a:bodyPr>
            <a:normAutofit/>
          </a:bodyPr>
          <a:lstStyle/>
          <a:p>
            <a:pPr marL="0" indent="0">
              <a:buNone/>
            </a:pPr>
            <a:endParaRPr lang="en-US" dirty="0"/>
          </a:p>
          <a:p>
            <a:r>
              <a:rPr lang="en-US" sz="2000" dirty="0"/>
              <a:t>Bangladesh mainly imported their required yarn from India to fill the demand-supply gap</a:t>
            </a:r>
            <a:r>
              <a:rPr lang="en-US" sz="2000" dirty="0" smtClean="0"/>
              <a:t>.</a:t>
            </a:r>
          </a:p>
          <a:p>
            <a:r>
              <a:rPr lang="en-US" sz="2000" dirty="0"/>
              <a:t>According to BTMA </a:t>
            </a:r>
            <a:r>
              <a:rPr lang="en-US" sz="2000" dirty="0" smtClean="0"/>
              <a:t>officials “Bangladesh </a:t>
            </a:r>
            <a:r>
              <a:rPr lang="en-US" sz="2000" dirty="0"/>
              <a:t>spinning industries can meet up 90% demand of knit wear garment industries. On the </a:t>
            </a:r>
            <a:r>
              <a:rPr lang="en-US" sz="2000" dirty="0" smtClean="0"/>
              <a:t>contrary, </a:t>
            </a:r>
            <a:r>
              <a:rPr lang="en-US" sz="2000" dirty="0"/>
              <a:t>we are able to meet 35-40% demand woven oriented demand. Maximum demand is fulfilled by India. As a result we </a:t>
            </a:r>
            <a:r>
              <a:rPr lang="en-US" sz="2000" dirty="0" smtClean="0"/>
              <a:t>can </a:t>
            </a:r>
            <a:r>
              <a:rPr lang="en-US" sz="2000" dirty="0"/>
              <a:t>say that India is the main Competitor for Bangladeshi spinning Industries’’.</a:t>
            </a:r>
          </a:p>
        </p:txBody>
      </p:sp>
      <p:graphicFrame>
        <p:nvGraphicFramePr>
          <p:cNvPr id="5" name="Table 4"/>
          <p:cNvGraphicFramePr>
            <a:graphicFrameLocks noGrp="1"/>
          </p:cNvGraphicFramePr>
          <p:nvPr>
            <p:extLst>
              <p:ext uri="{D42A27DB-BD31-4B8C-83A1-F6EECF244321}">
                <p14:modId xmlns:p14="http://schemas.microsoft.com/office/powerpoint/2010/main" val="2716302879"/>
              </p:ext>
            </p:extLst>
          </p:nvPr>
        </p:nvGraphicFramePr>
        <p:xfrm>
          <a:off x="427789" y="882316"/>
          <a:ext cx="10095832" cy="1854200"/>
        </p:xfrm>
        <a:graphic>
          <a:graphicData uri="http://schemas.openxmlformats.org/drawingml/2006/table">
            <a:tbl>
              <a:tblPr firstRow="1" bandRow="1">
                <a:tableStyleId>{5C22544A-7EE6-4342-B048-85BDC9FD1C3A}</a:tableStyleId>
              </a:tblPr>
              <a:tblGrid>
                <a:gridCol w="1449137"/>
                <a:gridCol w="2662990"/>
                <a:gridCol w="2743200"/>
                <a:gridCol w="3240505"/>
              </a:tblGrid>
              <a:tr h="370840">
                <a:tc>
                  <a:txBody>
                    <a:bodyPr/>
                    <a:lstStyle/>
                    <a:p>
                      <a:pPr algn="ctr"/>
                      <a:r>
                        <a:rPr lang="en-US" dirty="0" smtClean="0"/>
                        <a:t>Fiscal Year</a:t>
                      </a:r>
                      <a:endParaRPr lang="en-US" dirty="0"/>
                    </a:p>
                  </a:txBody>
                  <a:tcPr/>
                </a:tc>
                <a:tc>
                  <a:txBody>
                    <a:bodyPr/>
                    <a:lstStyle/>
                    <a:p>
                      <a:pPr algn="ctr"/>
                      <a:r>
                        <a:rPr lang="en-US" dirty="0" smtClean="0"/>
                        <a:t>Production (1000 Tons)</a:t>
                      </a:r>
                      <a:endParaRPr lang="en-US" dirty="0"/>
                    </a:p>
                  </a:txBody>
                  <a:tcPr/>
                </a:tc>
                <a:tc>
                  <a:txBody>
                    <a:bodyPr/>
                    <a:lstStyle/>
                    <a:p>
                      <a:pPr algn="ctr"/>
                      <a:r>
                        <a:rPr lang="en-US" dirty="0" smtClean="0"/>
                        <a:t>Demand(1000 Tons)</a:t>
                      </a:r>
                      <a:endParaRPr lang="en-US" dirty="0"/>
                    </a:p>
                  </a:txBody>
                  <a:tcPr/>
                </a:tc>
                <a:tc>
                  <a:txBody>
                    <a:bodyPr/>
                    <a:lstStyle/>
                    <a:p>
                      <a:pPr algn="ctr"/>
                      <a:r>
                        <a:rPr lang="en-US" dirty="0" smtClean="0"/>
                        <a:t>Remark</a:t>
                      </a:r>
                      <a:endParaRPr lang="en-US" dirty="0"/>
                    </a:p>
                  </a:txBody>
                  <a:tcPr/>
                </a:tc>
              </a:tr>
              <a:tr h="370840">
                <a:tc>
                  <a:txBody>
                    <a:bodyPr/>
                    <a:lstStyle/>
                    <a:p>
                      <a:pPr algn="ctr"/>
                      <a:r>
                        <a:rPr lang="en-US" dirty="0" smtClean="0"/>
                        <a:t>2006/07</a:t>
                      </a:r>
                      <a:endParaRPr lang="en-US" dirty="0"/>
                    </a:p>
                  </a:txBody>
                  <a:tcPr/>
                </a:tc>
                <a:tc>
                  <a:txBody>
                    <a:bodyPr/>
                    <a:lstStyle/>
                    <a:p>
                      <a:pPr algn="ctr"/>
                      <a:r>
                        <a:rPr lang="en-US" dirty="0" smtClean="0"/>
                        <a:t>550</a:t>
                      </a:r>
                      <a:endParaRPr lang="en-US" dirty="0"/>
                    </a:p>
                  </a:txBody>
                  <a:tcPr/>
                </a:tc>
                <a:tc>
                  <a:txBody>
                    <a:bodyPr/>
                    <a:lstStyle/>
                    <a:p>
                      <a:pPr algn="ctr"/>
                      <a:r>
                        <a:rPr lang="en-US" dirty="0" smtClean="0"/>
                        <a:t>720</a:t>
                      </a:r>
                      <a:endParaRPr lang="en-US" dirty="0"/>
                    </a:p>
                  </a:txBody>
                  <a:tcPr/>
                </a:tc>
                <a:tc>
                  <a:txBody>
                    <a:bodyPr/>
                    <a:lstStyle/>
                    <a:p>
                      <a:endParaRPr lang="en-US" dirty="0"/>
                    </a:p>
                  </a:txBody>
                  <a:tcPr/>
                </a:tc>
              </a:tr>
              <a:tr h="370840">
                <a:tc>
                  <a:txBody>
                    <a:bodyPr/>
                    <a:lstStyle/>
                    <a:p>
                      <a:pPr algn="ctr"/>
                      <a:r>
                        <a:rPr lang="en-US" dirty="0" smtClean="0"/>
                        <a:t>2008/09</a:t>
                      </a:r>
                      <a:endParaRPr lang="en-US" dirty="0"/>
                    </a:p>
                  </a:txBody>
                  <a:tcPr/>
                </a:tc>
                <a:tc>
                  <a:txBody>
                    <a:bodyPr/>
                    <a:lstStyle/>
                    <a:p>
                      <a:pPr algn="ctr"/>
                      <a:r>
                        <a:rPr lang="en-US" dirty="0" smtClean="0"/>
                        <a:t>640</a:t>
                      </a:r>
                      <a:endParaRPr lang="en-US" dirty="0"/>
                    </a:p>
                  </a:txBody>
                  <a:tcPr/>
                </a:tc>
                <a:tc>
                  <a:txBody>
                    <a:bodyPr/>
                    <a:lstStyle/>
                    <a:p>
                      <a:pPr algn="ctr"/>
                      <a:r>
                        <a:rPr lang="en-US" dirty="0" smtClean="0"/>
                        <a:t>820</a:t>
                      </a:r>
                      <a:endParaRPr lang="en-US" dirty="0"/>
                    </a:p>
                  </a:txBody>
                  <a:tcPr/>
                </a:tc>
                <a:tc>
                  <a:txBody>
                    <a:bodyPr/>
                    <a:lstStyle/>
                    <a:p>
                      <a:endParaRPr lang="en-US"/>
                    </a:p>
                  </a:txBody>
                  <a:tcPr/>
                </a:tc>
              </a:tr>
              <a:tr h="370840">
                <a:tc>
                  <a:txBody>
                    <a:bodyPr/>
                    <a:lstStyle/>
                    <a:p>
                      <a:pPr algn="ctr"/>
                      <a:r>
                        <a:rPr lang="en-US" dirty="0" smtClean="0"/>
                        <a:t>2011/12</a:t>
                      </a:r>
                      <a:endParaRPr lang="en-US" dirty="0"/>
                    </a:p>
                  </a:txBody>
                  <a:tcPr/>
                </a:tc>
                <a:tc>
                  <a:txBody>
                    <a:bodyPr/>
                    <a:lstStyle/>
                    <a:p>
                      <a:pPr algn="ctr"/>
                      <a:r>
                        <a:rPr lang="en-US" dirty="0" smtClean="0"/>
                        <a:t>613</a:t>
                      </a:r>
                      <a:endParaRPr lang="en-US" dirty="0"/>
                    </a:p>
                  </a:txBody>
                  <a:tcPr/>
                </a:tc>
                <a:tc>
                  <a:txBody>
                    <a:bodyPr/>
                    <a:lstStyle/>
                    <a:p>
                      <a:pPr algn="ctr"/>
                      <a:r>
                        <a:rPr lang="en-US" dirty="0" smtClean="0"/>
                        <a:t>960</a:t>
                      </a:r>
                      <a:endParaRPr lang="en-US" dirty="0"/>
                    </a:p>
                  </a:txBody>
                  <a:tcPr/>
                </a:tc>
                <a:tc>
                  <a:txBody>
                    <a:bodyPr/>
                    <a:lstStyle/>
                    <a:p>
                      <a:endParaRPr lang="en-US"/>
                    </a:p>
                  </a:txBody>
                  <a:tcPr/>
                </a:tc>
              </a:tr>
              <a:tr h="370840">
                <a:tc>
                  <a:txBody>
                    <a:bodyPr/>
                    <a:lstStyle/>
                    <a:p>
                      <a:pPr algn="ctr"/>
                      <a:r>
                        <a:rPr lang="en-US" dirty="0" smtClean="0"/>
                        <a:t>2014/15</a:t>
                      </a:r>
                      <a:endParaRPr lang="en-US" dirty="0"/>
                    </a:p>
                  </a:txBody>
                  <a:tcPr/>
                </a:tc>
                <a:tc>
                  <a:txBody>
                    <a:bodyPr/>
                    <a:lstStyle/>
                    <a:p>
                      <a:pPr algn="ctr"/>
                      <a:r>
                        <a:rPr lang="en-US" dirty="0" smtClean="0"/>
                        <a:t>1115</a:t>
                      </a:r>
                      <a:endParaRPr lang="en-US" dirty="0"/>
                    </a:p>
                  </a:txBody>
                  <a:tcPr/>
                </a:tc>
                <a:tc>
                  <a:txBody>
                    <a:bodyPr/>
                    <a:lstStyle/>
                    <a:p>
                      <a:pPr algn="ctr"/>
                      <a:r>
                        <a:rPr lang="en-US" dirty="0" smtClean="0"/>
                        <a:t>1394</a:t>
                      </a:r>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23051831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28338"/>
            <a:ext cx="8596668" cy="1171074"/>
          </a:xfrm>
        </p:spPr>
        <p:txBody>
          <a:bodyPr/>
          <a:lstStyle/>
          <a:p>
            <a:pPr algn="ctr"/>
            <a:r>
              <a:rPr lang="en-US" dirty="0" smtClean="0"/>
              <a:t>Import of Yarn</a:t>
            </a:r>
            <a:endParaRPr lang="en-US" dirty="0"/>
          </a:p>
        </p:txBody>
      </p:sp>
      <p:pic>
        <p:nvPicPr>
          <p:cNvPr id="4" name="Content Placeholder 3"/>
          <p:cNvPicPr>
            <a:picLocks noGrp="1" noChangeAspect="1"/>
          </p:cNvPicPr>
          <p:nvPr>
            <p:ph idx="1"/>
          </p:nvPr>
        </p:nvPicPr>
        <p:blipFill>
          <a:blip r:embed="rId3"/>
          <a:stretch>
            <a:fillRect/>
          </a:stretch>
        </p:blipFill>
        <p:spPr>
          <a:xfrm>
            <a:off x="240979" y="1299412"/>
            <a:ext cx="10438667" cy="5558588"/>
          </a:xfrm>
          <a:prstGeom prst="rect">
            <a:avLst/>
          </a:prstGeom>
        </p:spPr>
      </p:pic>
    </p:spTree>
    <p:extLst>
      <p:ext uri="{BB962C8B-B14F-4D97-AF65-F5344CB8AC3E}">
        <p14:creationId xmlns:p14="http://schemas.microsoft.com/office/powerpoint/2010/main" val="22115601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850232"/>
          </a:xfrm>
        </p:spPr>
        <p:txBody>
          <a:bodyPr/>
          <a:lstStyle/>
          <a:p>
            <a:pPr algn="ctr"/>
            <a:r>
              <a:rPr lang="en-US" dirty="0" smtClean="0"/>
              <a:t>Investment in Spinning Sector</a:t>
            </a:r>
            <a:endParaRPr lang="en-US" dirty="0"/>
          </a:p>
        </p:txBody>
      </p:sp>
      <p:sp>
        <p:nvSpPr>
          <p:cNvPr id="3" name="Content Placeholder 2"/>
          <p:cNvSpPr>
            <a:spLocks noGrp="1"/>
          </p:cNvSpPr>
          <p:nvPr>
            <p:ph idx="1"/>
          </p:nvPr>
        </p:nvSpPr>
        <p:spPr>
          <a:xfrm>
            <a:off x="677334" y="1187117"/>
            <a:ext cx="8596668" cy="4854246"/>
          </a:xfrm>
        </p:spPr>
        <p:txBody>
          <a:bodyPr/>
          <a:lstStyle/>
          <a:p>
            <a:r>
              <a:rPr lang="en-US" dirty="0"/>
              <a:t>At present, RMG sector has achieved investments of different foreign countries and different fashion retailers in the world are setting up their sourcing and trading base and garments manufacturing units here. But, still now spinning sector cannot grab the huge foreign investment. All most all of the spinning sector is invested and run by local entrepreneurs</a:t>
            </a:r>
            <a:r>
              <a:rPr lang="en-US" dirty="0" smtClean="0"/>
              <a:t>.</a:t>
            </a:r>
          </a:p>
          <a:p>
            <a:r>
              <a:rPr lang="en-US" dirty="0"/>
              <a:t> According different mill owners “Yarn price is constant is for one year but the raw materials price always fluctuates. It is not easy for new investor to set up new spinning industries because of being feared about attaining desired profit margin. Generally 400 million taka is needed to set up a medium size spinning industries. Its maintenance cost is also high. These are the reasons why much new investors are not to set up new industries</a:t>
            </a:r>
            <a:r>
              <a:rPr lang="en-US" dirty="0" smtClean="0"/>
              <a:t>’’</a:t>
            </a:r>
          </a:p>
          <a:p>
            <a:r>
              <a:rPr lang="en-US" dirty="0"/>
              <a:t> </a:t>
            </a:r>
            <a:r>
              <a:rPr lang="en-US" dirty="0" smtClean="0"/>
              <a:t>Total investment in Primary Textile Sector (PTS) which consists Spinning, weaving and dyeing/printing and finishing mills of Bangladesh is about US$ 4.5B (BTMA)</a:t>
            </a:r>
            <a:endParaRPr lang="en-US" dirty="0"/>
          </a:p>
        </p:txBody>
      </p:sp>
    </p:spTree>
    <p:extLst>
      <p:ext uri="{BB962C8B-B14F-4D97-AF65-F5344CB8AC3E}">
        <p14:creationId xmlns:p14="http://schemas.microsoft.com/office/powerpoint/2010/main" val="4157322430"/>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550</TotalTime>
  <Words>1727</Words>
  <Application>Microsoft Office PowerPoint</Application>
  <PresentationFormat>Widescreen</PresentationFormat>
  <Paragraphs>270</Paragraphs>
  <Slides>43</Slides>
  <Notes>2</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43</vt:i4>
      </vt:variant>
    </vt:vector>
  </HeadingPairs>
  <TitlesOfParts>
    <vt:vector size="54" baseType="lpstr">
      <vt:lpstr>Arial</vt:lpstr>
      <vt:lpstr>Calibri</vt:lpstr>
      <vt:lpstr>Constantia</vt:lpstr>
      <vt:lpstr>Times New Roman</vt:lpstr>
      <vt:lpstr>Trebuchet MS</vt:lpstr>
      <vt:lpstr>Wingdings</vt:lpstr>
      <vt:lpstr>Wingdings 2</vt:lpstr>
      <vt:lpstr>Wingdings 3</vt:lpstr>
      <vt:lpstr>Facet</vt:lpstr>
      <vt:lpstr>Flow</vt:lpstr>
      <vt:lpstr>1_Flow</vt:lpstr>
      <vt:lpstr>Processing of Textiles</vt:lpstr>
      <vt:lpstr>Impact of RMG and Textile sector of Bangladesh</vt:lpstr>
      <vt:lpstr>Spinning sub sector</vt:lpstr>
      <vt:lpstr>Spinning Industry in Bangladesh</vt:lpstr>
      <vt:lpstr>Structure of Spinning industries of Bangladesh</vt:lpstr>
      <vt:lpstr>Chronological development of Spinning </vt:lpstr>
      <vt:lpstr>Production Vs Demand (Consumption)</vt:lpstr>
      <vt:lpstr>Import of Yarn</vt:lpstr>
      <vt:lpstr>Investment in Spinning Sector</vt:lpstr>
      <vt:lpstr>Investment in Spinning Sector</vt:lpstr>
      <vt:lpstr>Spinning sector in a brief</vt:lpstr>
      <vt:lpstr>PowerPoint Presentation</vt:lpstr>
      <vt:lpstr>Processing Cost: Cotton to Yarn</vt:lpstr>
      <vt:lpstr>Fabric (Weaving and Knitting) sub Sector</vt:lpstr>
      <vt:lpstr>Processing Cost: Yarn to Fabric (Knit) per KG</vt:lpstr>
      <vt:lpstr>Processing Cost: Fabric (Woven)</vt:lpstr>
      <vt:lpstr>Processing Cost: Fabric (Woven) – Conti…</vt:lpstr>
      <vt:lpstr>PowerPoint Presentation</vt:lpstr>
      <vt:lpstr>Dyeing printing and finishing sub sector</vt:lpstr>
      <vt:lpstr>Processing Cost: Dyeing and Finishing-Knit</vt:lpstr>
      <vt:lpstr>Cost Breakdown: Garments</vt:lpstr>
      <vt:lpstr>PowerPoint Presentation</vt:lpstr>
      <vt:lpstr>Ready Made Garment (RMG) sub sector</vt:lpstr>
      <vt:lpstr>Export of Bangladesh in 2014-’15 FY</vt:lpstr>
      <vt:lpstr>Bangladesh gets one of the lowest prices in US apparel market </vt:lpstr>
      <vt:lpstr>Garments’ price of different countries in the USA market </vt:lpstr>
      <vt:lpstr>PowerPoint Presentation</vt:lpstr>
      <vt:lpstr>Wage of RMG workers in competing countries</vt:lpstr>
      <vt:lpstr>Minimum wage of RMG workers – from Dec. 2018</vt:lpstr>
      <vt:lpstr>Calculation of Over Time (OT)</vt:lpstr>
      <vt:lpstr>PowerPoint Presentation</vt:lpstr>
      <vt:lpstr>Knitwear items exported from Bangladesh</vt:lpstr>
      <vt:lpstr>Knit Vs Woven</vt:lpstr>
      <vt:lpstr>Knit Vs Woven</vt:lpstr>
      <vt:lpstr> FOB price with respect to Retail Price </vt:lpstr>
      <vt:lpstr>Cost Breakdown of Garments</vt:lpstr>
      <vt:lpstr> Cost Break down for Woven Garments</vt:lpstr>
      <vt:lpstr>Cost Break down for Knit Garments%   </vt:lpstr>
      <vt:lpstr>    Cost Break down for Knit Garments   </vt:lpstr>
      <vt:lpstr>Cost Break down for Sweater Industries%  </vt:lpstr>
      <vt:lpstr>Cost Break down for Sweater Industries%  </vt:lpstr>
      <vt:lpstr>PowerPoint Presentation</vt:lpstr>
      <vt:lpstr>China RMG factories may shift to Bangladesh</vt:lpstr>
    </vt:vector>
  </TitlesOfParts>
  <Company>by adguard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Textile Processing</dc:title>
  <dc:creator>Asit Gosh</dc:creator>
  <cp:lastModifiedBy>Abdullah Al Mamun</cp:lastModifiedBy>
  <cp:revision>72</cp:revision>
  <dcterms:created xsi:type="dcterms:W3CDTF">2019-02-18T02:59:58Z</dcterms:created>
  <dcterms:modified xsi:type="dcterms:W3CDTF">2019-06-19T12:16:09Z</dcterms:modified>
</cp:coreProperties>
</file>