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handoutMasterIdLst>
    <p:handoutMasterId r:id="rId24"/>
  </p:handoutMasterIdLst>
  <p:sldIdLst>
    <p:sldId id="269" r:id="rId2"/>
    <p:sldId id="270" r:id="rId3"/>
    <p:sldId id="295" r:id="rId4"/>
    <p:sldId id="271" r:id="rId5"/>
    <p:sldId id="272" r:id="rId6"/>
    <p:sldId id="287" r:id="rId7"/>
    <p:sldId id="288" r:id="rId8"/>
    <p:sldId id="289" r:id="rId9"/>
    <p:sldId id="273" r:id="rId10"/>
    <p:sldId id="293" r:id="rId11"/>
    <p:sldId id="274" r:id="rId12"/>
    <p:sldId id="275" r:id="rId13"/>
    <p:sldId id="276" r:id="rId14"/>
    <p:sldId id="290" r:id="rId15"/>
    <p:sldId id="277" r:id="rId16"/>
    <p:sldId id="294" r:id="rId17"/>
    <p:sldId id="279" r:id="rId18"/>
    <p:sldId id="297" r:id="rId19"/>
    <p:sldId id="296" r:id="rId20"/>
    <p:sldId id="298" r:id="rId21"/>
    <p:sldId id="286" r:id="rId2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8C91E3A-0D53-412D-BF63-66AA3F9E25CA}">
          <p14:sldIdLst>
            <p14:sldId id="269"/>
            <p14:sldId id="270"/>
            <p14:sldId id="295"/>
            <p14:sldId id="271"/>
            <p14:sldId id="272"/>
            <p14:sldId id="287"/>
            <p14:sldId id="288"/>
          </p14:sldIdLst>
        </p14:section>
        <p14:section name="Untitled Section" id="{4D02E51E-8A8C-446F-BC5B-1ACA6FD3B5B7}">
          <p14:sldIdLst>
            <p14:sldId id="289"/>
            <p14:sldId id="273"/>
            <p14:sldId id="293"/>
            <p14:sldId id="274"/>
            <p14:sldId id="275"/>
            <p14:sldId id="276"/>
            <p14:sldId id="290"/>
            <p14:sldId id="277"/>
            <p14:sldId id="294"/>
            <p14:sldId id="279"/>
            <p14:sldId id="297"/>
            <p14:sldId id="296"/>
            <p14:sldId id="298"/>
            <p14:sldId id="286"/>
          </p14:sldIdLst>
        </p14:section>
      </p14:sectionLst>
    </p:ex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1F4E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5" autoAdjust="0"/>
    <p:restoredTop sz="94660"/>
  </p:normalViewPr>
  <p:slideViewPr>
    <p:cSldViewPr>
      <p:cViewPr varScale="1">
        <p:scale>
          <a:sx n="116" d="100"/>
          <a:sy n="116" d="100"/>
        </p:scale>
        <p:origin x="360" y="108"/>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76" d="100"/>
          <a:sy n="76" d="100"/>
        </p:scale>
        <p:origin x="253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9/10/2022</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9/10/2022</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a:p>
        </p:txBody>
      </p:sp>
    </p:spTree>
    <p:extLst>
      <p:ext uri="{BB962C8B-B14F-4D97-AF65-F5344CB8AC3E}">
        <p14:creationId xmlns:p14="http://schemas.microsoft.com/office/powerpoint/2010/main" val="240152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picture of one of the geographic features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4</a:t>
            </a:fld>
            <a:endParaRPr lang="en-US"/>
          </a:p>
        </p:txBody>
      </p:sp>
    </p:spTree>
    <p:extLst>
      <p:ext uri="{BB962C8B-B14F-4D97-AF65-F5344CB8AC3E}">
        <p14:creationId xmlns:p14="http://schemas.microsoft.com/office/powerpoint/2010/main" val="552792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3129894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p:cNvSpPr>
            <a:spLocks noEditPoints="1"/>
          </p:cNvSpPr>
          <p:nvPr/>
        </p:nvSpPr>
        <p:spPr bwMode="auto">
          <a:xfrm>
            <a:off x="-4763" y="285750"/>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pPr/>
              <a:t>9/10/2022</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2223671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9/10/2022</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287455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9/10/2022</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239219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9/10/2022</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670150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9/10/2022</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03362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9/10/2022</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73045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7614" y="274638"/>
            <a:ext cx="9753600" cy="1325562"/>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EDF33987-6305-4E2A-BF18-EF013ECE927B}" type="datetimeFigureOut">
              <a:rPr lang="en-US" smtClean="0"/>
              <a:t>9/10/2022</a:t>
            </a:fld>
            <a:endParaRPr lang="en-US"/>
          </a:p>
        </p:txBody>
      </p:sp>
      <p:sp>
        <p:nvSpPr>
          <p:cNvPr id="9" name="Slide Number Placeholder 8"/>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44210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DF33987-6305-4E2A-BF18-EF013ECE927B}" type="datetimeFigureOut">
              <a:rPr lang="en-US" smtClean="0"/>
              <a:t>9/10/2022</a:t>
            </a:fld>
            <a:endParaRPr lang="en-US"/>
          </a:p>
        </p:txBody>
      </p:sp>
      <p:sp>
        <p:nvSpPr>
          <p:cNvPr id="5" name="Slide Number Placeholder 4"/>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139068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EDF33987-6305-4E2A-BF18-EF013ECE927B}" type="datetimeFigureOut">
              <a:rPr lang="en-US" smtClean="0"/>
              <a:t>9/10/2022</a:t>
            </a:fld>
            <a:endParaRPr lang="en-US"/>
          </a:p>
        </p:txBody>
      </p:sp>
      <p:sp>
        <p:nvSpPr>
          <p:cNvPr id="4" name="Slide Number Placeholder 3"/>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52978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9/10/2022</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581988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9/10/2022</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702941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chemeClr val="tx1"/>
          </a:fgClr>
          <a:bgClr>
            <a:schemeClr val="bg1"/>
          </a:bgClr>
        </a:pattFill>
        <a:effectLst/>
      </p:bgPr>
    </p:bg>
    <p:spTree>
      <p:nvGrpSpPr>
        <p:cNvPr id="1" name=""/>
        <p:cNvGrpSpPr/>
        <p:nvPr/>
      </p:nvGrpSpPr>
      <p:grpSpPr>
        <a:xfrm>
          <a:off x="0" y="0"/>
          <a:ext cx="0" cy="0"/>
          <a:chOff x="0" y="0"/>
          <a:chExt cx="0" cy="0"/>
        </a:xfrm>
      </p:grpSpPr>
      <p:sp>
        <p:nvSpPr>
          <p:cNvPr id="8" name="Rectangle 7"/>
          <p:cNvSpPr/>
          <p:nvPr userDrawn="1"/>
        </p:nvSpPr>
        <p:spPr bwMode="ltGray">
          <a:xfrm>
            <a:off x="1460" y="0"/>
            <a:ext cx="12188952" cy="68580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2400"/>
          </a:p>
        </p:txBody>
      </p:sp>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EDF33987-6305-4E2A-BF18-EF013ECE927B}" type="datetimeFigureOut">
              <a:rPr lang="en-US" smtClean="0"/>
              <a:pPr/>
              <a:t>9/10/2022</a:t>
            </a:fld>
            <a:endParaRPr lang="en-US" dirty="0"/>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431716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accent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lumMod val="50000"/>
          </a:schemeClr>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8pPr>
      <a:lvl9pPr marL="1874520" indent="0" algn="l"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Chapter : 4</a:t>
            </a:r>
          </a:p>
        </p:txBody>
      </p:sp>
      <p:sp>
        <p:nvSpPr>
          <p:cNvPr id="5" name="Subtitle 4"/>
          <p:cNvSpPr>
            <a:spLocks noGrp="1"/>
          </p:cNvSpPr>
          <p:nvPr>
            <p:ph type="subTitle" idx="1"/>
          </p:nvPr>
        </p:nvSpPr>
        <p:spPr/>
        <p:txBody>
          <a:bodyPr/>
          <a:lstStyle/>
          <a:p>
            <a:r>
              <a:rPr lang="en-US" dirty="0">
                <a:latin typeface="Bellerose" pitchFamily="2" charset="0"/>
              </a:rPr>
              <a:t>Cultural Dynamics in Assessing Global Marketing </a:t>
            </a:r>
          </a:p>
        </p:txBody>
      </p:sp>
      <p:pic>
        <p:nvPicPr>
          <p:cNvPr id="2" name="Picture 1"/>
          <p:cNvPicPr>
            <a:picLocks noChangeAspect="1"/>
          </p:cNvPicPr>
          <p:nvPr/>
        </p:nvPicPr>
        <p:blipFill>
          <a:blip r:embed="rId2"/>
          <a:stretch>
            <a:fillRect/>
          </a:stretch>
        </p:blipFill>
        <p:spPr>
          <a:xfrm>
            <a:off x="5713412" y="2846643"/>
            <a:ext cx="1792379" cy="2182557"/>
          </a:xfrm>
          <a:prstGeom prst="rect">
            <a:avLst/>
          </a:prstGeom>
        </p:spPr>
      </p:pic>
      <p:pic>
        <p:nvPicPr>
          <p:cNvPr id="3" name="Picture 2"/>
          <p:cNvPicPr>
            <a:picLocks noChangeAspect="1"/>
          </p:cNvPicPr>
          <p:nvPr/>
        </p:nvPicPr>
        <p:blipFill>
          <a:blip r:embed="rId2"/>
          <a:stretch>
            <a:fillRect/>
          </a:stretch>
        </p:blipFill>
        <p:spPr>
          <a:xfrm>
            <a:off x="5713412" y="2846643"/>
            <a:ext cx="1792379" cy="2182557"/>
          </a:xfrm>
          <a:prstGeom prst="rect">
            <a:avLst/>
          </a:prstGeom>
        </p:spPr>
      </p:pic>
    </p:spTree>
    <p:extLst>
      <p:ext uri="{BB962C8B-B14F-4D97-AF65-F5344CB8AC3E}">
        <p14:creationId xmlns:p14="http://schemas.microsoft.com/office/powerpoint/2010/main" val="28870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9012" y="609600"/>
            <a:ext cx="10439400" cy="6032421"/>
          </a:xfrm>
          <a:prstGeom prst="rect">
            <a:avLst/>
          </a:prstGeom>
        </p:spPr>
        <p:txBody>
          <a:bodyPr wrap="square">
            <a:spAutoFit/>
          </a:bodyPr>
          <a:lstStyle/>
          <a:p>
            <a:pPr algn="just"/>
            <a:r>
              <a:rPr lang="en-US" sz="2400" dirty="0">
                <a:solidFill>
                  <a:srgbClr val="7030A0"/>
                </a:solidFill>
                <a:latin typeface="Times New Roman" panose="02020603050405020304" pitchFamily="18" charset="0"/>
                <a:cs typeface="Times New Roman" panose="02020603050405020304" pitchFamily="18" charset="0"/>
              </a:rPr>
              <a:t>Language : </a:t>
            </a:r>
            <a:r>
              <a:rPr lang="en-US" sz="2400" dirty="0">
                <a:latin typeface="Times New Roman" panose="02020603050405020304" pitchFamily="18" charset="0"/>
                <a:cs typeface="Times New Roman" panose="02020603050405020304" pitchFamily="18" charset="0"/>
              </a:rPr>
              <a:t>Language is a method of human communication, either spoken or written, consisting of the use of words in a structured and conventional way. In different countries same things known as different name.</a:t>
            </a:r>
          </a:p>
          <a:p>
            <a:pPr algn="just"/>
            <a:r>
              <a:rPr lang="en-US" sz="2400" dirty="0">
                <a:latin typeface="Times New Roman" panose="02020603050405020304" pitchFamily="18" charset="0"/>
                <a:cs typeface="Times New Roman" panose="02020603050405020304" pitchFamily="18" charset="0"/>
              </a:rPr>
              <a:t>The people on earth use more than 3000 languages. Because few of us can learn more than one and two other languages well, problems of miscommunication are bound to occur in international communication.</a:t>
            </a:r>
          </a:p>
          <a:p>
            <a:pPr algn="just"/>
            <a:endParaRPr lang="en-US" sz="2400" dirty="0" smtClean="0">
              <a:solidFill>
                <a:schemeClr val="accent2"/>
              </a:solidFill>
              <a:latin typeface="Times New Roman" panose="02020603050405020304" pitchFamily="18" charset="0"/>
              <a:cs typeface="Times New Roman" panose="02020603050405020304" pitchFamily="18" charset="0"/>
            </a:endParaRPr>
          </a:p>
          <a:p>
            <a:pPr algn="just"/>
            <a:r>
              <a:rPr lang="en-US" sz="2000" dirty="0" smtClean="0">
                <a:solidFill>
                  <a:schemeClr val="accent2"/>
                </a:solidFill>
                <a:latin typeface="Times New Roman" panose="02020603050405020304" pitchFamily="18" charset="0"/>
                <a:cs typeface="Times New Roman" panose="02020603050405020304" pitchFamily="18" charset="0"/>
              </a:rPr>
              <a:t>Example</a:t>
            </a:r>
            <a:r>
              <a:rPr lang="en-US" sz="2000" dirty="0">
                <a:solidFill>
                  <a:schemeClr val="accent2"/>
                </a:solidFill>
                <a:latin typeface="Times New Roman" panose="02020603050405020304" pitchFamily="18" charset="0"/>
                <a:cs typeface="Times New Roman" panose="02020603050405020304" pitchFamily="18" charset="0"/>
              </a:rPr>
              <a:t>: </a:t>
            </a:r>
          </a:p>
          <a:p>
            <a:pPr algn="just"/>
            <a:r>
              <a:rPr lang="en-US" sz="2000" dirty="0">
                <a:latin typeface="Times New Roman" panose="02020603050405020304" pitchFamily="18" charset="0"/>
                <a:cs typeface="Times New Roman" panose="02020603050405020304" pitchFamily="18" charset="0"/>
              </a:rPr>
              <a:t>a. Asian people prefer indirect approach in writing where American people prefer direct approach which is regarded as rude by the Asian</a:t>
            </a:r>
            <a:r>
              <a:rPr lang="en-US" sz="2000" dirty="0" smtClean="0">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b. British prefers an approach that we would regard as blunt and rough. They would regard our goodwill strategies as insincere and evasive/indirect</a:t>
            </a:r>
            <a:r>
              <a:rPr lang="en-US" sz="2000" dirty="0" smtClean="0">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c. In online communication, U.S users are much broader than Chinese and South Korean counterparts. Asians are reluctant to talk to strangers and hesitant to offer comments during online communication</a:t>
            </a:r>
            <a:r>
              <a:rPr lang="en-US" sz="2000"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8806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614" y="0"/>
            <a:ext cx="9753600" cy="1325562"/>
          </a:xfrm>
        </p:spPr>
        <p:txBody>
          <a:bodyPr/>
          <a:lstStyle/>
          <a:p>
            <a:pPr algn="ctr"/>
            <a:r>
              <a:rPr lang="en-US" dirty="0">
                <a:latin typeface="Times New Roman" panose="02020603050405020304" pitchFamily="18" charset="0"/>
                <a:cs typeface="Times New Roman" panose="02020603050405020304" pitchFamily="18" charset="0"/>
              </a:rPr>
              <a:t>Aesthetics as symbols</a:t>
            </a:r>
          </a:p>
        </p:txBody>
      </p:sp>
      <p:sp>
        <p:nvSpPr>
          <p:cNvPr id="3" name="Content Placeholder 2"/>
          <p:cNvSpPr>
            <a:spLocks noGrp="1"/>
          </p:cNvSpPr>
          <p:nvPr>
            <p:ph idx="1"/>
          </p:nvPr>
        </p:nvSpPr>
        <p:spPr>
          <a:xfrm>
            <a:off x="1217614" y="1524000"/>
            <a:ext cx="9753600" cy="4648200"/>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To Aesthetes we can find out cultural and national ident of particular </a:t>
            </a:r>
            <a:r>
              <a:rPr lang="en-US" dirty="0" smtClean="0">
                <a:latin typeface="Times New Roman" panose="02020603050405020304" pitchFamily="18" charset="0"/>
                <a:cs typeface="Times New Roman" panose="02020603050405020304" pitchFamily="18" charset="0"/>
              </a:rPr>
              <a:t>country. </a:t>
            </a:r>
            <a:r>
              <a:rPr lang="en-US" dirty="0">
                <a:latin typeface="Times New Roman" panose="02020603050405020304" pitchFamily="18" charset="0"/>
                <a:cs typeface="Times New Roman" panose="02020603050405020304" pitchFamily="18" charset="0"/>
              </a:rPr>
              <a:t>Aesthetic means the pleasant, positive or artful appearance of a person or a </a:t>
            </a:r>
            <a:r>
              <a:rPr lang="en-US" dirty="0" smtClean="0">
                <a:latin typeface="Times New Roman" panose="02020603050405020304" pitchFamily="18" charset="0"/>
                <a:cs typeface="Times New Roman" panose="02020603050405020304" pitchFamily="18" charset="0"/>
              </a:rPr>
              <a:t>thing.</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Symbolling meaning of cultural like color , standard of beauty can be understand throw the intensive aesthetics </a:t>
            </a:r>
            <a:r>
              <a:rPr lang="en-US" dirty="0" smtClean="0">
                <a:latin typeface="Times New Roman" panose="02020603050405020304" pitchFamily="18" charset="0"/>
                <a:cs typeface="Times New Roman" panose="02020603050405020304" pitchFamily="18" charset="0"/>
              </a:rPr>
              <a:t>value. It </a:t>
            </a:r>
            <a:r>
              <a:rPr lang="en-US" dirty="0">
                <a:latin typeface="Times New Roman" panose="02020603050405020304" pitchFamily="18" charset="0"/>
                <a:cs typeface="Times New Roman" panose="02020603050405020304" pitchFamily="18" charset="0"/>
              </a:rPr>
              <a:t>make marketing </a:t>
            </a:r>
            <a:r>
              <a:rPr lang="en-US" dirty="0" smtClean="0">
                <a:latin typeface="Times New Roman" panose="02020603050405020304" pitchFamily="18" charset="0"/>
                <a:cs typeface="Times New Roman" panose="02020603050405020304" pitchFamily="18" charset="0"/>
              </a:rPr>
              <a:t>values ineffective. Product </a:t>
            </a:r>
            <a:r>
              <a:rPr lang="en-US" dirty="0">
                <a:latin typeface="Times New Roman" panose="02020603050405020304" pitchFamily="18" charset="0"/>
                <a:cs typeface="Times New Roman" panose="02020603050405020304" pitchFamily="18" charset="0"/>
              </a:rPr>
              <a:t>to advertisement </a:t>
            </a:r>
            <a:r>
              <a:rPr lang="en-US" dirty="0" smtClean="0">
                <a:latin typeface="Times New Roman" panose="02020603050405020304" pitchFamily="18" charset="0"/>
                <a:cs typeface="Times New Roman" panose="02020603050405020304" pitchFamily="18" charset="0"/>
              </a:rPr>
              <a:t>is the </a:t>
            </a:r>
            <a:r>
              <a:rPr lang="en-US" dirty="0">
                <a:latin typeface="Times New Roman" panose="02020603050405020304" pitchFamily="18" charset="0"/>
                <a:cs typeface="Times New Roman" panose="02020603050405020304" pitchFamily="18" charset="0"/>
              </a:rPr>
              <a:t>sign of packaging must be aesthetics planning for that particular </a:t>
            </a:r>
            <a:r>
              <a:rPr lang="en-US" dirty="0" smtClean="0">
                <a:latin typeface="Times New Roman" panose="02020603050405020304" pitchFamily="18" charset="0"/>
                <a:cs typeface="Times New Roman" panose="02020603050405020304" pitchFamily="18" charset="0"/>
              </a:rPr>
              <a:t>country.</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picture is worth a thousand words. But, of course, </a:t>
            </a:r>
            <a:r>
              <a:rPr lang="en-US" dirty="0" smtClean="0">
                <a:latin typeface="Times New Roman" panose="02020603050405020304" pitchFamily="18" charset="0"/>
                <a:cs typeface="Times New Roman" panose="02020603050405020304" pitchFamily="18" charset="0"/>
              </a:rPr>
              <a:t>so </a:t>
            </a:r>
            <a:r>
              <a:rPr lang="en-US" dirty="0">
                <a:latin typeface="Times New Roman" panose="02020603050405020304" pitchFamily="18" charset="0"/>
                <a:cs typeface="Times New Roman" panose="02020603050405020304" pitchFamily="18" charset="0"/>
              </a:rPr>
              <a:t>can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dance or a song as we acquired our culture, we learned the meaning of this wonderful symbolic system represent in its aesthetes, That </a:t>
            </a:r>
            <a:r>
              <a:rPr lang="en-US" dirty="0" smtClean="0">
                <a:latin typeface="Times New Roman" panose="02020603050405020304" pitchFamily="18" charset="0"/>
                <a:cs typeface="Times New Roman" panose="02020603050405020304" pitchFamily="18" charset="0"/>
              </a:rPr>
              <a:t>is, its </a:t>
            </a:r>
            <a:r>
              <a:rPr lang="en-US" dirty="0">
                <a:latin typeface="Times New Roman" panose="02020603050405020304" pitchFamily="18" charset="0"/>
                <a:cs typeface="Times New Roman" panose="02020603050405020304" pitchFamily="18" charset="0"/>
              </a:rPr>
              <a:t>arts ,folklore, music ,drama, Dance ,Dress </a:t>
            </a:r>
            <a:r>
              <a:rPr lang="en-US" dirty="0" smtClean="0">
                <a:latin typeface="Times New Roman" panose="02020603050405020304" pitchFamily="18" charset="0"/>
                <a:cs typeface="Times New Roman" panose="02020603050405020304" pitchFamily="18" charset="0"/>
              </a:rPr>
              <a:t>,and cosmetics. </a:t>
            </a:r>
            <a:r>
              <a:rPr lang="en-US" dirty="0">
                <a:latin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cs typeface="Times New Roman" panose="02020603050405020304" pitchFamily="18" charset="0"/>
              </a:rPr>
              <a:t>ustomer </a:t>
            </a:r>
            <a:r>
              <a:rPr lang="en-US" dirty="0">
                <a:latin typeface="Times New Roman" panose="02020603050405020304" pitchFamily="18" charset="0"/>
                <a:cs typeface="Times New Roman" panose="02020603050405020304" pitchFamily="18" charset="0"/>
              </a:rPr>
              <a:t>everywhere respond to images ,myths, and metaphors, that help them define there personal and national identities and relationship with in a context of culture and product </a:t>
            </a:r>
            <a:r>
              <a:rPr lang="en-US" dirty="0" smtClean="0">
                <a:latin typeface="Times New Roman" panose="02020603050405020304" pitchFamily="18" charset="0"/>
                <a:cs typeface="Times New Roman" panose="02020603050405020304" pitchFamily="18" charset="0"/>
              </a:rPr>
              <a:t>benefits.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08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Beliefs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1) Muslims shouldn't go to any temple or pagoda</a:t>
            </a:r>
          </a:p>
          <a:p>
            <a:r>
              <a:rPr lang="en-US" dirty="0">
                <a:latin typeface="Times New Roman" panose="02020603050405020304" pitchFamily="18" charset="0"/>
                <a:cs typeface="Times New Roman" panose="02020603050405020304" pitchFamily="18" charset="0"/>
              </a:rPr>
              <a:t>2) Muslims shouldn't attend any festivals of other religions</a:t>
            </a:r>
          </a:p>
          <a:p>
            <a:r>
              <a:rPr lang="en-US" dirty="0">
                <a:latin typeface="Times New Roman" panose="02020603050405020304" pitchFamily="18" charset="0"/>
                <a:cs typeface="Times New Roman" panose="02020603050405020304" pitchFamily="18" charset="0"/>
              </a:rPr>
              <a:t>3) Women in periods shouldn't enter any temples or celebrate any holy festivals.</a:t>
            </a:r>
          </a:p>
          <a:p>
            <a:r>
              <a:rPr lang="en-US" dirty="0">
                <a:latin typeface="Times New Roman" panose="02020603050405020304" pitchFamily="18" charset="0"/>
                <a:cs typeface="Times New Roman" panose="02020603050405020304" pitchFamily="18" charset="0"/>
              </a:rPr>
              <a:t>4) Hindus shouldn't eat </a:t>
            </a:r>
            <a:r>
              <a:rPr lang="en-US" dirty="0" smtClean="0">
                <a:latin typeface="Times New Roman" panose="02020603050405020304" pitchFamily="18" charset="0"/>
                <a:cs typeface="Times New Roman" panose="02020603050405020304" pitchFamily="18" charset="0"/>
              </a:rPr>
              <a:t>beefs.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6211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Thought Processes</a:t>
            </a:r>
          </a:p>
        </p:txBody>
      </p:sp>
      <p:sp>
        <p:nvSpPr>
          <p:cNvPr id="3" name="Content Placeholder 2"/>
          <p:cNvSpPr>
            <a:spLocks noGrp="1"/>
          </p:cNvSpPr>
          <p:nvPr>
            <p:ph idx="1"/>
          </p:nvPr>
        </p:nvSpPr>
        <p:spPr>
          <a:xfrm>
            <a:off x="1217614" y="1752600"/>
            <a:ext cx="9753600" cy="5105400"/>
          </a:xfrm>
        </p:spPr>
        <p:txBody>
          <a:bodyPr>
            <a:normAutofit/>
          </a:bodyPr>
          <a:lstStyle/>
          <a:p>
            <a:r>
              <a:rPr lang="en-US" sz="2000" dirty="0">
                <a:latin typeface="Times New Roman" panose="02020603050405020304" pitchFamily="18" charset="0"/>
                <a:cs typeface="Times New Roman" panose="02020603050405020304" pitchFamily="18" charset="0"/>
              </a:rPr>
              <a:t>Thought process describe the rate of thoughts. How people flow and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connected.it is about the degree in </a:t>
            </a:r>
            <a:r>
              <a:rPr lang="en-US" sz="2000" dirty="0" smtClean="0">
                <a:latin typeface="Times New Roman" panose="02020603050405020304" pitchFamily="18" charset="0"/>
                <a:cs typeface="Times New Roman" panose="02020603050405020304" pitchFamily="18" charset="0"/>
              </a:rPr>
              <a:t>which, </a:t>
            </a:r>
            <a:r>
              <a:rPr lang="en-US" sz="2000" dirty="0">
                <a:latin typeface="Times New Roman" panose="02020603050405020304" pitchFamily="18" charset="0"/>
                <a:cs typeface="Times New Roman" panose="02020603050405020304" pitchFamily="18" charset="0"/>
              </a:rPr>
              <a:t>ways of thinking vary across cultures</a:t>
            </a:r>
            <a:r>
              <a:rPr lang="en-US" sz="2000" dirty="0" smtClean="0">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Moral </a:t>
            </a:r>
            <a:r>
              <a:rPr lang="en-US" sz="2000" dirty="0">
                <a:latin typeface="Times New Roman" panose="02020603050405020304" pitchFamily="18" charset="0"/>
                <a:cs typeface="Times New Roman" panose="02020603050405020304" pitchFamily="18" charset="0"/>
              </a:rPr>
              <a:t>judgments and behaviors are highly sensitive to culture. The understanding and construction of the exact same moral issues can vary substantially across individuals who come from different cultural backgrounds or possess different levels of multicultural experiences</a:t>
            </a:r>
            <a:r>
              <a:rPr lang="en-US" sz="2000" dirty="0" smtClean="0"/>
              <a:t>.</a:t>
            </a:r>
          </a:p>
          <a:p>
            <a:pPr algn="just"/>
            <a:r>
              <a:rPr lang="en-US" sz="2000" dirty="0">
                <a:latin typeface="Times New Roman" panose="02020603050405020304" pitchFamily="18" charset="0"/>
                <a:cs typeface="Times New Roman" panose="02020603050405020304" pitchFamily="18" charset="0"/>
              </a:rPr>
              <a:t>Culture grows out of environment. People living in or near desert will think of water and water-use differently than people living on a river bank. A group in the far north will value fire and a cooking pot more than folks living in fertile tropical area where ready to eat food is almost always at hand</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A person’s cultural background will have an impact on their religious views, their sense of artistic aesthetics, their choice of partners, their language, which is a whole library of social thought of its own, all packed into the structure and heritage of that particular language’s pedigree and lineage. Culture impacts how people feel about many of the things they experience, how they view other cultures, what foods they prefer, the list is endless.</a:t>
            </a:r>
          </a:p>
        </p:txBody>
      </p:sp>
    </p:spTree>
    <p:extLst>
      <p:ext uri="{BB962C8B-B14F-4D97-AF65-F5344CB8AC3E}">
        <p14:creationId xmlns:p14="http://schemas.microsoft.com/office/powerpoint/2010/main" val="59368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0D27D6-9628-463C-B1DA-386344204D1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Cultural change </a:t>
            </a:r>
          </a:p>
        </p:txBody>
      </p:sp>
      <p:sp>
        <p:nvSpPr>
          <p:cNvPr id="3" name="Content Placeholder 2">
            <a:extLst>
              <a:ext uri="{FF2B5EF4-FFF2-40B4-BE49-F238E27FC236}">
                <a16:creationId xmlns:a16="http://schemas.microsoft.com/office/drawing/2014/main" xmlns="" id="{7748C4D4-988B-4243-8B9D-AFECEF439510}"/>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Society strives its continuity and existence according to the environmental conditions of its surrounding. People have been descending down from generation to generation with the addition of new ideas and objects. This dynamic process of society enhances culture with refreshment and for every generation a new culture than for the previous. A stagnant society is dead but there is none today how so primitive it may be. Technological developments and social changes in the form of ‘evolution’ and ‘progress’ of any rate exist there as the adjustment factors change them according to the environmental conditions. Hence the societies and cultures are undergoing changes with a continued process.</a:t>
            </a:r>
          </a:p>
        </p:txBody>
      </p:sp>
    </p:spTree>
    <p:extLst>
      <p:ext uri="{BB962C8B-B14F-4D97-AF65-F5344CB8AC3E}">
        <p14:creationId xmlns:p14="http://schemas.microsoft.com/office/powerpoint/2010/main" val="33353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1.Cultural </a:t>
            </a:r>
            <a:r>
              <a:rPr lang="en-US" dirty="0"/>
              <a:t>Borrowing</a:t>
            </a:r>
          </a:p>
        </p:txBody>
      </p:sp>
      <p:sp>
        <p:nvSpPr>
          <p:cNvPr id="3" name="Content Placeholder 2"/>
          <p:cNvSpPr>
            <a:spLocks noGrp="1"/>
          </p:cNvSpPr>
          <p:nvPr>
            <p:ph idx="1"/>
          </p:nvPr>
        </p:nvSpPr>
        <p:spPr/>
        <p:txBody>
          <a:bodyPr/>
          <a:lstStyle/>
          <a:p>
            <a:pPr marL="0" indent="0" algn="just">
              <a:buNone/>
            </a:pPr>
            <a:r>
              <a:rPr lang="en-US" dirty="0">
                <a:solidFill>
                  <a:srgbClr val="222222"/>
                </a:solidFill>
                <a:latin typeface="Times New Roman" panose="02020603050405020304" pitchFamily="18" charset="0"/>
                <a:cs typeface="Times New Roman" panose="02020603050405020304" pitchFamily="18" charset="0"/>
              </a:rPr>
              <a:t>The definition of </a:t>
            </a:r>
            <a:r>
              <a:rPr lang="en-US" b="1" dirty="0">
                <a:solidFill>
                  <a:srgbClr val="222222"/>
                </a:solidFill>
                <a:latin typeface="Times New Roman" panose="02020603050405020304" pitchFamily="18" charset="0"/>
                <a:cs typeface="Times New Roman" panose="02020603050405020304" pitchFamily="18" charset="0"/>
              </a:rPr>
              <a:t>cultural borrowing</a:t>
            </a:r>
            <a:r>
              <a:rPr lang="en-US" dirty="0">
                <a:solidFill>
                  <a:srgbClr val="222222"/>
                </a:solidFill>
                <a:latin typeface="Times New Roman" panose="02020603050405020304" pitchFamily="18" charset="0"/>
                <a:cs typeface="Times New Roman" panose="02020603050405020304" pitchFamily="18" charset="0"/>
              </a:rPr>
              <a:t> is taking ideas and practices from another </a:t>
            </a:r>
            <a:r>
              <a:rPr lang="en-US" b="1" dirty="0">
                <a:solidFill>
                  <a:srgbClr val="222222"/>
                </a:solidFill>
                <a:latin typeface="Times New Roman" panose="02020603050405020304" pitchFamily="18" charset="0"/>
                <a:cs typeface="Times New Roman" panose="02020603050405020304" pitchFamily="18" charset="0"/>
              </a:rPr>
              <a:t>culture</a:t>
            </a:r>
            <a:r>
              <a:rPr lang="en-US" dirty="0">
                <a:solidFill>
                  <a:srgbClr val="222222"/>
                </a:solidFill>
                <a:latin typeface="Times New Roman" panose="02020603050405020304" pitchFamily="18" charset="0"/>
                <a:cs typeface="Times New Roman" panose="02020603050405020304" pitchFamily="18" charset="0"/>
              </a:rPr>
              <a:t>, ethic group or religion. It is a responsible effort to learn from others cultural ways in the quest for better solutions to a society’s particular problem. </a:t>
            </a:r>
          </a:p>
          <a:p>
            <a:pPr marL="0" indent="0" algn="just">
              <a:buNone/>
            </a:pPr>
            <a:r>
              <a:rPr lang="en-US" dirty="0" smtClean="0">
                <a:solidFill>
                  <a:srgbClr val="222222"/>
                </a:solidFill>
                <a:latin typeface="Times New Roman" panose="02020603050405020304" pitchFamily="18" charset="0"/>
                <a:cs typeface="Times New Roman" panose="02020603050405020304" pitchFamily="18" charset="0"/>
              </a:rPr>
              <a:t>Example</a:t>
            </a:r>
            <a:r>
              <a:rPr lang="en-US" dirty="0">
                <a:solidFill>
                  <a:srgbClr val="222222"/>
                </a:solidFill>
                <a:latin typeface="Times New Roman" panose="02020603050405020304" pitchFamily="18" charset="0"/>
                <a:cs typeface="Times New Roman" panose="02020603050405020304" pitchFamily="18" charset="0"/>
              </a:rPr>
              <a:t>: Food habit, dress </a:t>
            </a:r>
            <a:r>
              <a:rPr lang="en-US" dirty="0" err="1" smtClean="0">
                <a:solidFill>
                  <a:srgbClr val="222222"/>
                </a:solidFill>
                <a:latin typeface="Times New Roman" panose="02020603050405020304" pitchFamily="18" charset="0"/>
                <a:cs typeface="Times New Roman" panose="02020603050405020304" pitchFamily="18" charset="0"/>
              </a:rPr>
              <a:t>pattern,some</a:t>
            </a:r>
            <a:r>
              <a:rPr lang="en-US" dirty="0" smtClean="0">
                <a:solidFill>
                  <a:srgbClr val="222222"/>
                </a:solidFill>
                <a:latin typeface="Times New Roman" panose="02020603050405020304" pitchFamily="18" charset="0"/>
                <a:cs typeface="Times New Roman" panose="02020603050405020304" pitchFamily="18" charset="0"/>
              </a:rPr>
              <a:t> </a:t>
            </a:r>
            <a:r>
              <a:rPr lang="en-US" dirty="0">
                <a:solidFill>
                  <a:srgbClr val="222222"/>
                </a:solidFill>
                <a:latin typeface="Times New Roman" panose="02020603050405020304" pitchFamily="18" charset="0"/>
                <a:cs typeface="Times New Roman" panose="02020603050405020304" pitchFamily="18" charset="0"/>
              </a:rPr>
              <a:t>Buddhist concepts, Christmas traditions practiced in another country also</a:t>
            </a:r>
            <a:r>
              <a:rPr lang="en-US" dirty="0" smtClean="0">
                <a:solidFill>
                  <a:srgbClr val="222222"/>
                </a:solidFill>
                <a:latin typeface="Times New Roman" panose="02020603050405020304" pitchFamily="18" charset="0"/>
                <a:cs typeface="Times New Roman" panose="02020603050405020304" pitchFamily="18" charset="0"/>
              </a:rPr>
              <a:t>.</a:t>
            </a:r>
          </a:p>
          <a:p>
            <a:pPr marL="0" indent="0" algn="just">
              <a:buNone/>
            </a:pPr>
            <a:r>
              <a:rPr lang="en-US" dirty="0" smtClean="0">
                <a:solidFill>
                  <a:srgbClr val="222222"/>
                </a:solidFill>
                <a:latin typeface="Times New Roman" panose="02020603050405020304" pitchFamily="18" charset="0"/>
                <a:cs typeface="Times New Roman" panose="02020603050405020304" pitchFamily="18" charset="0"/>
              </a:rPr>
              <a:t>i. Taking tea by the Asians</a:t>
            </a:r>
          </a:p>
          <a:p>
            <a:pPr marL="0" indent="0" algn="just">
              <a:buNone/>
            </a:pPr>
            <a:r>
              <a:rPr lang="en-US" dirty="0">
                <a:solidFill>
                  <a:srgbClr val="222222"/>
                </a:solidFill>
                <a:latin typeface="Times New Roman" panose="02020603050405020304" pitchFamily="18" charset="0"/>
                <a:cs typeface="Times New Roman" panose="02020603050405020304" pitchFamily="18" charset="0"/>
              </a:rPr>
              <a:t>i</a:t>
            </a:r>
            <a:r>
              <a:rPr lang="en-US" dirty="0" smtClean="0">
                <a:solidFill>
                  <a:srgbClr val="222222"/>
                </a:solidFill>
                <a:latin typeface="Times New Roman" panose="02020603050405020304" pitchFamily="18" charset="0"/>
                <a:cs typeface="Times New Roman" panose="02020603050405020304" pitchFamily="18" charset="0"/>
              </a:rPr>
              <a:t>i. Wearing shirt and pants.</a:t>
            </a:r>
          </a:p>
          <a:p>
            <a:pPr marL="0" indent="0" algn="just">
              <a:buNone/>
            </a:pPr>
            <a:r>
              <a:rPr lang="en-US" dirty="0">
                <a:solidFill>
                  <a:srgbClr val="222222"/>
                </a:solidFill>
                <a:latin typeface="Times New Roman" panose="02020603050405020304" pitchFamily="18" charset="0"/>
                <a:cs typeface="Times New Roman" panose="02020603050405020304" pitchFamily="18" charset="0"/>
              </a:rPr>
              <a:t>i</a:t>
            </a:r>
            <a:r>
              <a:rPr lang="en-US" dirty="0" smtClean="0">
                <a:solidFill>
                  <a:srgbClr val="222222"/>
                </a:solidFill>
                <a:latin typeface="Times New Roman" panose="02020603050405020304" pitchFamily="18" charset="0"/>
                <a:cs typeface="Times New Roman" panose="02020603050405020304" pitchFamily="18" charset="0"/>
              </a:rPr>
              <a:t>ii. Different western dresses.</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484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6212" y="533400"/>
            <a:ext cx="9677400" cy="11726287"/>
          </a:xfrm>
          <a:prstGeom prst="rect">
            <a:avLst/>
          </a:prstGeom>
        </p:spPr>
        <p:txBody>
          <a:bodyPr wrap="square">
            <a:spAutoFit/>
          </a:bodyPr>
          <a:lstStyle/>
          <a:p>
            <a:r>
              <a:rPr lang="en-US" dirty="0" smtClean="0">
                <a:latin typeface="Times New Roman" panose="02020603050405020304" pitchFamily="18" charset="0"/>
                <a:cs typeface="Times New Roman" panose="02020603050405020304" pitchFamily="18" charset="0"/>
              </a:rPr>
              <a:t>2. Similarities: An </a:t>
            </a:r>
            <a:r>
              <a:rPr lang="en-US" dirty="0" err="1" smtClean="0">
                <a:latin typeface="Times New Roman" panose="02020603050405020304" pitchFamily="18" charset="0"/>
                <a:cs typeface="Times New Roman" panose="02020603050405020304" pitchFamily="18" charset="0"/>
              </a:rPr>
              <a:t>illution</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similar-but-different aspect of culture create illusions of similarity that usually do not exist. Languages are based on concepts</a:t>
            </a:r>
            <a:r>
              <a:rPr lang="en-US" dirty="0" smtClean="0">
                <a:latin typeface="Times New Roman" panose="02020603050405020304" pitchFamily="18" charset="0"/>
                <a:cs typeface="Times New Roman" panose="02020603050405020304" pitchFamily="18" charset="0"/>
              </a:rPr>
              <a:t>, experience </a:t>
            </a:r>
            <a:r>
              <a:rPr lang="en-US" dirty="0">
                <a:latin typeface="Times New Roman" panose="02020603050405020304" pitchFamily="18" charset="0"/>
                <a:cs typeface="Times New Roman" panose="02020603050405020304" pitchFamily="18" charset="0"/>
              </a:rPr>
              <a:t>and views of  the particular cultures that developed them</a:t>
            </a:r>
            <a:r>
              <a:rPr lang="en-US" dirty="0" smtClean="0">
                <a:latin typeface="Times New Roman" panose="02020603050405020304" pitchFamily="18" charset="0"/>
                <a:cs typeface="Times New Roman" panose="02020603050405020304" pitchFamily="18" charset="0"/>
              </a:rPr>
              <a:t>. Thus </a:t>
            </a:r>
            <a:r>
              <a:rPr lang="en-US" dirty="0">
                <a:latin typeface="Times New Roman" panose="02020603050405020304" pitchFamily="18" charset="0"/>
                <a:cs typeface="Times New Roman" panose="02020603050405020304" pitchFamily="18" charset="0"/>
              </a:rPr>
              <a:t>even a word that seems the same in two languages may have different </a:t>
            </a:r>
            <a:r>
              <a:rPr lang="en-US" dirty="0" smtClean="0">
                <a:latin typeface="Times New Roman" panose="02020603050405020304" pitchFamily="18" charset="0"/>
                <a:cs typeface="Times New Roman" panose="02020603050405020304" pitchFamily="18" charset="0"/>
              </a:rPr>
              <a:t>meaning.</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Example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 In </a:t>
            </a:r>
            <a:r>
              <a:rPr lang="en-US" dirty="0">
                <a:latin typeface="Times New Roman" panose="02020603050405020304" pitchFamily="18" charset="0"/>
                <a:cs typeface="Times New Roman" panose="02020603050405020304" pitchFamily="18" charset="0"/>
              </a:rPr>
              <a:t>America bathroom refers to a toilet and in England bathroom means a place to take a tub bath but both nation speaks </a:t>
            </a:r>
            <a:r>
              <a:rPr lang="en-US" dirty="0" smtClean="0">
                <a:latin typeface="Times New Roman" panose="02020603050405020304" pitchFamily="18" charset="0"/>
                <a:cs typeface="Times New Roman" panose="02020603050405020304" pitchFamily="18" charset="0"/>
              </a:rPr>
              <a:t>English.</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ii. In </a:t>
            </a:r>
            <a:r>
              <a:rPr lang="en-US" dirty="0">
                <a:latin typeface="Times New Roman" panose="02020603050405020304" pitchFamily="18" charset="0"/>
                <a:cs typeface="Times New Roman" panose="02020603050405020304" pitchFamily="18" charset="0"/>
              </a:rPr>
              <a:t>Bangladesh We call  our civil force POLICE. But in Mexico they are known as </a:t>
            </a:r>
            <a:r>
              <a:rPr lang="en-US" dirty="0" smtClean="0">
                <a:latin typeface="Times New Roman" panose="02020603050405020304" pitchFamily="18" charset="0"/>
                <a:cs typeface="Times New Roman" panose="02020603050405020304" pitchFamily="18" charset="0"/>
              </a:rPr>
              <a:t>POLICIA.</a:t>
            </a:r>
          </a:p>
          <a:p>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ii. In </a:t>
            </a:r>
            <a:r>
              <a:rPr lang="en-US" dirty="0">
                <a:latin typeface="Times New Roman" panose="02020603050405020304" pitchFamily="18" charset="0"/>
                <a:cs typeface="Times New Roman" panose="02020603050405020304" pitchFamily="18" charset="0"/>
              </a:rPr>
              <a:t>USA they call Cookies but UK are call Biscuits </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v. Bacardi developed and launched a fruity drink, calling it </a:t>
            </a:r>
            <a:r>
              <a:rPr lang="en-US" dirty="0" err="1" smtClean="0">
                <a:latin typeface="Times New Roman" panose="02020603050405020304" pitchFamily="18" charset="0"/>
                <a:cs typeface="Times New Roman" panose="02020603050405020304" pitchFamily="18" charset="0"/>
              </a:rPr>
              <a:t>Pavian</a:t>
            </a:r>
            <a:r>
              <a:rPr lang="en-US" dirty="0" smtClean="0">
                <a:latin typeface="Times New Roman" panose="02020603050405020304" pitchFamily="18" charset="0"/>
                <a:cs typeface="Times New Roman" panose="02020603050405020304" pitchFamily="18" charset="0"/>
              </a:rPr>
              <a:t>. In German it means </a:t>
            </a:r>
            <a:r>
              <a:rPr lang="en-US" i="1" dirty="0" smtClean="0">
                <a:latin typeface="Times New Roman" panose="02020603050405020304" pitchFamily="18" charset="0"/>
                <a:cs typeface="Times New Roman" panose="02020603050405020304" pitchFamily="18" charset="0"/>
              </a:rPr>
              <a:t>Baboon</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v. "Business couldn't be better" means business is very good. but the other culture think "business is bad".</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vi. Chinese "Yes" often means "I am listening" which may create conflict with the conversation of another culture.</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5703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3. Planned and Unplanned change:</a:t>
            </a:r>
            <a:endParaRPr lang="en-US" sz="2400" dirty="0"/>
          </a:p>
        </p:txBody>
      </p:sp>
      <p:sp>
        <p:nvSpPr>
          <p:cNvPr id="3" name="Content Placeholder 2"/>
          <p:cNvSpPr>
            <a:spLocks noGrp="1"/>
          </p:cNvSpPr>
          <p:nvPr>
            <p:ph idx="1"/>
          </p:nvPr>
        </p:nvSpPr>
        <p:spPr>
          <a:xfrm>
            <a:off x="1217614" y="1828800"/>
            <a:ext cx="9753600" cy="4953000"/>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Obviously not all marketing efforts require change in order to be accepted</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However, when marketing programs depend in cultural change to be successful a company may decide to lave acceptance to a strategy of unplanned change – that is introduce a product and hope for the best. Or a company may employ a strategy of planned change that is, deliberately set out to change those aspects of the culture offering resistance to predetermined marketing goals</a:t>
            </a:r>
            <a:r>
              <a:rPr lang="en-US" dirty="0" smtClean="0">
                <a:latin typeface="Times New Roman" panose="02020603050405020304" pitchFamily="18" charset="0"/>
                <a:cs typeface="Times New Roman" panose="02020603050405020304" pitchFamily="18" charset="0"/>
              </a:rPr>
              <a:t>.</a:t>
            </a:r>
          </a:p>
          <a:p>
            <a:pPr marL="0" indent="0" algn="just">
              <a:buNone/>
            </a:pPr>
            <a:r>
              <a:rPr lang="en-US" b="1" dirty="0">
                <a:solidFill>
                  <a:srgbClr val="1F4E79"/>
                </a:solidFill>
                <a:latin typeface="Times New Roman" panose="02020603050405020304" pitchFamily="18" charset="0"/>
                <a:cs typeface="Times New Roman" panose="02020603050405020304" pitchFamily="18" charset="0"/>
              </a:rPr>
              <a:t>Planned Change: </a:t>
            </a:r>
            <a:r>
              <a:rPr lang="en-US" dirty="0">
                <a:latin typeface="Times New Roman" panose="02020603050405020304" pitchFamily="18" charset="0"/>
                <a:cs typeface="Times New Roman" panose="02020603050405020304" pitchFamily="18" charset="0"/>
              </a:rPr>
              <a:t>Planned change is something you choose, such as implementing a new strategic direction or a system reorganization. Planned Change is done when there need a change for profit or need. </a:t>
            </a:r>
          </a:p>
          <a:p>
            <a:pPr marL="0" indent="0" algn="just">
              <a:buNone/>
            </a:pPr>
            <a:endParaRPr lang="en-US" sz="1800" b="1" dirty="0" smtClean="0">
              <a:solidFill>
                <a:srgbClr val="1F4E7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284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17614" y="1828800"/>
            <a:ext cx="9753600" cy="5029200"/>
          </a:xfrm>
        </p:spPr>
        <p:txBody>
          <a:bodyPr/>
          <a:lstStyle/>
          <a:p>
            <a:r>
              <a:rPr lang="en-US" dirty="0">
                <a:latin typeface="Times New Roman" panose="02020603050405020304" pitchFamily="18" charset="0"/>
                <a:cs typeface="Times New Roman" panose="02020603050405020304" pitchFamily="18" charset="0"/>
              </a:rPr>
              <a:t>The first step in bringing about planned change in society is to determine which cultural factors conflict with an innovation, thus creating resistance to its acceptance. The next step is an effort to change those factors from obstacles to acceptance in the stimulants for change</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Marketers </a:t>
            </a:r>
            <a:r>
              <a:rPr lang="en-US" dirty="0">
                <a:latin typeface="Times New Roman" panose="02020603050405020304" pitchFamily="18" charset="0"/>
                <a:cs typeface="Times New Roman" panose="02020603050405020304" pitchFamily="18" charset="0"/>
              </a:rPr>
              <a:t>have two options when introducing an innovation to a culture: They can wait, or they can cause change. The former requires hopeful waiting for eventual cultural changes that prove their innovations of value to the culture; the latter involves introducing an idea or product and deliberately setting about to overcome resistance and to cause change that accelerates the rate of acceptance</a:t>
            </a:r>
            <a:r>
              <a:rPr lang="en-US"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If a strategy of planned change is implemented, the marketer has responsibility to determine the consequences of such action.</a:t>
            </a:r>
            <a:endParaRPr lang="en-US" dirty="0">
              <a:latin typeface="Times New Roman" panose="02020603050405020304" pitchFamily="18" charset="0"/>
              <a:cs typeface="Times New Roman" panose="02020603050405020304" pitchFamily="18" charset="0"/>
            </a:endParaRPr>
          </a:p>
          <a:p>
            <a:r>
              <a:rPr lang="en-US" sz="1800" dirty="0" smtClean="0"/>
              <a:t>Example: Digital Bangladesh, DIU smart city.</a:t>
            </a:r>
            <a:endParaRPr lang="en-US" sz="1800" dirty="0"/>
          </a:p>
        </p:txBody>
      </p:sp>
    </p:spTree>
    <p:extLst>
      <p:ext uri="{BB962C8B-B14F-4D97-AF65-F5344CB8AC3E}">
        <p14:creationId xmlns:p14="http://schemas.microsoft.com/office/powerpoint/2010/main" val="11945741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17614" y="1828800"/>
            <a:ext cx="9753600" cy="4876800"/>
          </a:xfrm>
        </p:spPr>
        <p:txBody>
          <a:bodyPr/>
          <a:lstStyle/>
          <a:p>
            <a:pPr marL="0" indent="0" algn="just">
              <a:buNone/>
            </a:pPr>
            <a:r>
              <a:rPr lang="en-US" b="1" dirty="0">
                <a:solidFill>
                  <a:srgbClr val="7030A0"/>
                </a:solidFill>
                <a:latin typeface="Times New Roman" panose="02020603050405020304" pitchFamily="18" charset="0"/>
                <a:cs typeface="Times New Roman" panose="02020603050405020304" pitchFamily="18" charset="0"/>
              </a:rPr>
              <a:t>Unplanned Changed</a:t>
            </a:r>
            <a:r>
              <a:rPr lang="en-US" dirty="0">
                <a:solidFill>
                  <a:srgbClr val="7030A0"/>
                </a:solidFill>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Unplanned </a:t>
            </a:r>
            <a:r>
              <a:rPr lang="en-US" dirty="0">
                <a:latin typeface="Times New Roman" panose="02020603050405020304" pitchFamily="18" charset="0"/>
                <a:cs typeface="Times New Roman" panose="02020603050405020304" pitchFamily="18" charset="0"/>
              </a:rPr>
              <a:t>changed happened when they didn’t want to change it by their willing. But they have to change it to save the </a:t>
            </a:r>
            <a:r>
              <a:rPr lang="en-US" dirty="0" smtClean="0">
                <a:latin typeface="Times New Roman" panose="02020603050405020304" pitchFamily="18" charset="0"/>
                <a:cs typeface="Times New Roman" panose="02020603050405020304" pitchFamily="18" charset="0"/>
              </a:rPr>
              <a:t>company.</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Examples:</a:t>
            </a:r>
          </a:p>
          <a:p>
            <a:pPr marL="45720" indent="0">
              <a:buNone/>
            </a:pP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consider how the Japanese diet has changed since the introduction of milk and bread soon after World War II</a:t>
            </a:r>
            <a:r>
              <a:rPr lang="en-US" dirty="0" smtClean="0">
                <a:latin typeface="Times New Roman" panose="02020603050405020304" pitchFamily="18" charset="0"/>
                <a:cs typeface="Times New Roman" panose="02020603050405020304" pitchFamily="18" charset="0"/>
              </a:rPr>
              <a:t>.</a:t>
            </a:r>
          </a:p>
          <a:p>
            <a:pPr marL="45720" indent="0">
              <a:buNone/>
            </a:pPr>
            <a:r>
              <a:rPr lang="en-US" dirty="0" smtClean="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Most Japanese who were predominantly fish eaters, have increased their intake animal fat and protein to the point that fat and protein now exceed vegetables intake. </a:t>
            </a:r>
            <a:endParaRPr lang="en-US" dirty="0" smtClean="0">
              <a:latin typeface="Times New Roman" panose="02020603050405020304" pitchFamily="18" charset="0"/>
              <a:cs typeface="Times New Roman" panose="02020603050405020304" pitchFamily="18" charset="0"/>
            </a:endParaRPr>
          </a:p>
          <a:p>
            <a:pPr marL="45720" indent="0">
              <a:buNone/>
            </a:pPr>
            <a:r>
              <a:rPr lang="en-US" dirty="0" smtClean="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many McDonald’s hamburgers are likely to be eaten in Japan as the traditional rice ball wrapped in edible seaweed, and American hamburgers are replacing many traditional Japanese foods. </a:t>
            </a:r>
            <a:endParaRPr lang="en-US"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647950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84396" y="609600"/>
            <a:ext cx="9753600" cy="762000"/>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ORIGINS OF CULTURE</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217614" y="1295400"/>
            <a:ext cx="9753600" cy="4876800"/>
          </a:xfrm>
        </p:spPr>
        <p:txBody>
          <a:bodyPr>
            <a:noAutofit/>
          </a:bodyPr>
          <a:lstStyle/>
          <a:p>
            <a:pPr>
              <a:buFont typeface="Wingdings" panose="05000000000000000000" pitchFamily="2" charset="2"/>
              <a:buChar char="v"/>
            </a:pPr>
            <a:r>
              <a:rPr lang="en-US" sz="2000" dirty="0">
                <a:latin typeface="Times New Roman" panose="02020603050405020304" pitchFamily="18" charset="0"/>
                <a:cs typeface="Times New Roman" panose="02020603050405020304" pitchFamily="18" charset="0"/>
              </a:rPr>
              <a:t>Geography </a:t>
            </a:r>
          </a:p>
          <a:p>
            <a:pPr lvl="1">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Geography</a:t>
            </a:r>
            <a:r>
              <a:rPr lang="en-US" sz="2400" dirty="0">
                <a:latin typeface="Times New Roman" panose="02020603050405020304" pitchFamily="18" charset="0"/>
                <a:cs typeface="Times New Roman" panose="02020603050405020304" pitchFamily="18" charset="0"/>
              </a:rPr>
              <a:t> is the study of places and the relationships between people and their environments. Geographers explore both the physical properties of Earth's surface and the human societies spread across it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History: </a:t>
            </a:r>
            <a:r>
              <a:rPr lang="en-US" dirty="0">
                <a:latin typeface="Times New Roman" panose="02020603050405020304" pitchFamily="18" charset="0"/>
                <a:cs typeface="Times New Roman" panose="02020603050405020304" pitchFamily="18" charset="0"/>
              </a:rPr>
              <a:t>Cultural history brings to life a past time and place. In this search, cultural historians study beliefs and ideas, much as intellectual historians do. In addition to the writings of intellectual elites, they consider the notions (sometimes unwritten) of the less privileged and less </a:t>
            </a:r>
            <a:r>
              <a:rPr lang="en-US" dirty="0" smtClean="0">
                <a:latin typeface="Times New Roman" panose="02020603050405020304" pitchFamily="18" charset="0"/>
                <a:cs typeface="Times New Roman" panose="02020603050405020304" pitchFamily="18" charset="0"/>
              </a:rPr>
              <a:t>educated. People follow philosophies of great leaders like Gandhi, </a:t>
            </a:r>
            <a:r>
              <a:rPr lang="en-US" dirty="0" err="1" smtClean="0">
                <a:latin typeface="Times New Roman" panose="02020603050405020304" pitchFamily="18" charset="0"/>
                <a:cs typeface="Times New Roman" panose="02020603050405020304" pitchFamily="18" charset="0"/>
              </a:rPr>
              <a:t>Shekh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Mujib,Mandela</a:t>
            </a:r>
            <a:r>
              <a:rPr lang="en-US" dirty="0" smtClean="0">
                <a:latin typeface="Times New Roman" panose="02020603050405020304" pitchFamily="18" charset="0"/>
                <a:cs typeface="Times New Roman" panose="02020603050405020304" pitchFamily="18" charset="0"/>
              </a:rPr>
              <a:t> etc.</a:t>
            </a:r>
            <a:endParaRPr lang="en-US" dirty="0">
              <a:latin typeface="Times New Roman" panose="02020603050405020304" pitchFamily="18" charset="0"/>
              <a:cs typeface="Times New Roman" panose="02020603050405020304" pitchFamily="18" charset="0"/>
            </a:endParaRPr>
          </a:p>
          <a:p>
            <a:pPr marL="45720" indent="0">
              <a:buNone/>
            </a:pP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9447212" y="5181600"/>
            <a:ext cx="2481287" cy="1213209"/>
          </a:xfrm>
          <a:prstGeom prst="rect">
            <a:avLst/>
          </a:prstGeom>
        </p:spPr>
      </p:pic>
    </p:spTree>
    <p:extLst>
      <p:ext uri="{BB962C8B-B14F-4D97-AF65-F5344CB8AC3E}">
        <p14:creationId xmlns:p14="http://schemas.microsoft.com/office/powerpoint/2010/main" val="84695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4.</a:t>
            </a:r>
            <a:r>
              <a:rPr lang="en-US" dirty="0"/>
              <a:t> </a:t>
            </a:r>
            <a:r>
              <a:rPr lang="en-US" dirty="0">
                <a:latin typeface="Times New Roman" panose="02020603050405020304" pitchFamily="18" charset="0"/>
                <a:cs typeface="Times New Roman" panose="02020603050405020304" pitchFamily="18" charset="0"/>
              </a:rPr>
              <a:t>The Westernized diet has caused many Japanese to become over weight. To counter this, the Japanese are buying low calorie, low fat foods to help shed excess weight and are flocking to health clubs. All this began when US occupation forces introduced bread, milk and steak to Japanese culture. The effect on the Japanese was unintentional but nevertheless change occurred. </a:t>
            </a:r>
            <a:endParaRPr lang="en-US"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5.</a:t>
            </a:r>
            <a:r>
              <a:rPr lang="en-US" sz="2000" dirty="0"/>
              <a:t>  </a:t>
            </a:r>
            <a:r>
              <a:rPr lang="en-US" dirty="0">
                <a:latin typeface="Times New Roman" panose="02020603050405020304" pitchFamily="18" charset="0"/>
                <a:cs typeface="Times New Roman" panose="02020603050405020304" pitchFamily="18" charset="0"/>
              </a:rPr>
              <a:t>Burger King purchased Japan’s homegrown Morinaga Love restaurant chain, home of the salmon burger – a patty of salmon meat, a slice of cheese and a layer of dried seaweed, spread with mayonnaise and stuck between two cakes of sticky Japanese rice pressed into the shape of a bun – an eggplant burger, and other treats. The chain was converted and sells Whoppers instead of the salmon rice burgers.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23896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Resistance to change </a:t>
            </a:r>
          </a:p>
        </p:txBody>
      </p:sp>
      <p:sp>
        <p:nvSpPr>
          <p:cNvPr id="3" name="Content Placeholder 2"/>
          <p:cNvSpPr>
            <a:spLocks noGrp="1"/>
          </p:cNvSpPr>
          <p:nvPr>
            <p:ph idx="1"/>
          </p:nvPr>
        </p:nvSpPr>
        <p:spPr>
          <a:xfrm>
            <a:off x="1293812" y="1828800"/>
            <a:ext cx="9677402" cy="4343400"/>
          </a:xfrm>
        </p:spPr>
        <p:txBody>
          <a:bodyPr/>
          <a:lstStyle/>
          <a:p>
            <a:pPr algn="just"/>
            <a:r>
              <a:rPr lang="en-US" dirty="0">
                <a:latin typeface="Times New Roman" panose="02020603050405020304" pitchFamily="18" charset="0"/>
                <a:cs typeface="Times New Roman" panose="02020603050405020304" pitchFamily="18" charset="0"/>
              </a:rPr>
              <a:t>A characteristic of human culture is that change occurs. People's habits,tastes,styles,behavior and values are not constant but are continually changing. But this gradual cultural growth does not occur without some resistance, new methods, ideas and products are held to be suspected before they are accepted</a:t>
            </a:r>
            <a:r>
              <a:rPr lang="en-US" dirty="0" smtClean="0">
                <a:latin typeface="Times New Roman" panose="02020603050405020304" pitchFamily="18" charset="0"/>
                <a:cs typeface="Times New Roman" panose="02020603050405020304" pitchFamily="18" charset="0"/>
              </a:rPr>
              <a:t>.</a:t>
            </a:r>
          </a:p>
          <a:p>
            <a:pPr marL="45720" indent="0" algn="just">
              <a:buNone/>
            </a:pP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Example: Birth control, </a:t>
            </a:r>
            <a:r>
              <a:rPr lang="en-US" dirty="0" err="1" smtClean="0">
                <a:latin typeface="Times New Roman" panose="02020603050405020304" pitchFamily="18" charset="0"/>
                <a:cs typeface="Times New Roman" panose="02020603050405020304" pitchFamily="18" charset="0"/>
              </a:rPr>
              <a:t>Uber</a:t>
            </a:r>
            <a:r>
              <a:rPr lang="en-US" dirty="0" smtClean="0">
                <a:latin typeface="Times New Roman" panose="02020603050405020304" pitchFamily="18" charset="0"/>
                <a:cs typeface="Times New Roman" panose="02020603050405020304" pitchFamily="18" charset="0"/>
              </a:rPr>
              <a:t>.</a:t>
            </a:r>
          </a:p>
          <a:p>
            <a:pPr lvl="1"/>
            <a:r>
              <a:rPr lang="en-US" dirty="0" smtClean="0">
                <a:latin typeface="Times New Roman" panose="02020603050405020304" pitchFamily="18" charset="0"/>
                <a:cs typeface="Times New Roman" panose="02020603050405020304" pitchFamily="18" charset="0"/>
              </a:rPr>
              <a:t>Time saving tendency.</a:t>
            </a:r>
          </a:p>
          <a:p>
            <a:pPr lvl="1"/>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737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9012" y="2274838"/>
            <a:ext cx="10744200" cy="3785652"/>
          </a:xfrm>
          <a:prstGeom prst="rect">
            <a:avLst/>
          </a:prstGeom>
        </p:spPr>
        <p:txBody>
          <a:bodyPr wrap="square">
            <a:spAutoFit/>
          </a:bodyPr>
          <a:lstStyle/>
          <a:p>
            <a:pPr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Technology: Technology </a:t>
            </a:r>
            <a:r>
              <a:rPr lang="en-US" sz="2400" dirty="0">
                <a:latin typeface="Times New Roman" panose="02020603050405020304" pitchFamily="18" charset="0"/>
                <a:cs typeface="Times New Roman" panose="02020603050405020304" pitchFamily="18" charset="0"/>
              </a:rPr>
              <a:t>has a crucial impact on fundamental aspects of all our cultures including language, art, mobility, education and religion. Culture of a community acts as a standard for perceiving, judging and evaluating the technology</a:t>
            </a:r>
            <a:r>
              <a:rPr lang="en-US" sz="2400" dirty="0"/>
              <a:t>. </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As </a:t>
            </a:r>
            <a:r>
              <a:rPr lang="en-US" sz="2400" dirty="0">
                <a:latin typeface="Times New Roman" panose="02020603050405020304" pitchFamily="18" charset="0"/>
                <a:cs typeface="Times New Roman" panose="02020603050405020304" pitchFamily="18" charset="0"/>
              </a:rPr>
              <a:t>technology affects all the components of culture, it determines the direction of cultural development. To occupy the larger cultural dimension, technology should be in harmony with social and cultural conditions of community else there exists a friction between technological development and preservation of cultural values. </a:t>
            </a:r>
            <a:endParaRPr lang="en-US"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The political and economic </a:t>
            </a:r>
            <a:r>
              <a:rPr lang="en-US" sz="2400" dirty="0" smtClean="0">
                <a:latin typeface="Times New Roman" panose="02020603050405020304" pitchFamily="18" charset="0"/>
                <a:cs typeface="Times New Roman" panose="02020603050405020304" pitchFamily="18" charset="0"/>
              </a:rPr>
              <a:t>systems:</a:t>
            </a:r>
          </a:p>
          <a:p>
            <a:pPr algn="just"/>
            <a:r>
              <a:rPr lang="en-US" sz="2400" dirty="0" smtClean="0">
                <a:latin typeface="Times New Roman" panose="02020603050405020304" pitchFamily="18" charset="0"/>
                <a:cs typeface="Times New Roman" panose="02020603050405020304" pitchFamily="18" charset="0"/>
              </a:rPr>
              <a:t>Three </a:t>
            </a:r>
            <a:r>
              <a:rPr lang="en-US" sz="2400" dirty="0">
                <a:latin typeface="Times New Roman" panose="02020603050405020304" pitchFamily="18" charset="0"/>
                <a:cs typeface="Times New Roman" panose="02020603050405020304" pitchFamily="18" charset="0"/>
              </a:rPr>
              <a:t>approaches to governance competed for world dominance:</a:t>
            </a:r>
          </a:p>
          <a:p>
            <a:pPr algn="ctr"/>
            <a:r>
              <a:rPr lang="en-US" sz="2400" dirty="0" smtClean="0">
                <a:latin typeface="Times New Roman" panose="02020603050405020304" pitchFamily="18" charset="0"/>
                <a:cs typeface="Times New Roman" panose="02020603050405020304" pitchFamily="18" charset="0"/>
              </a:rPr>
              <a:t>a. Fascism b. Communism c. Democracy/Free </a:t>
            </a:r>
            <a:r>
              <a:rPr lang="en-US" sz="2400" dirty="0">
                <a:latin typeface="Times New Roman" panose="02020603050405020304" pitchFamily="18" charset="0"/>
                <a:cs typeface="Times New Roman" panose="02020603050405020304" pitchFamily="18" charset="0"/>
              </a:rPr>
              <a:t>Enterprise </a:t>
            </a:r>
            <a:r>
              <a:rPr lang="en-US" sz="2400" dirty="0" smtClean="0">
                <a:latin typeface="Times New Roman" panose="02020603050405020304" pitchFamily="18" charset="0"/>
                <a:cs typeface="Times New Roman" panose="02020603050405020304" pitchFamily="18" charset="0"/>
              </a:rPr>
              <a:t>d. Islamic </a:t>
            </a:r>
            <a:r>
              <a:rPr lang="en-US" sz="2400" dirty="0">
                <a:latin typeface="Times New Roman" panose="02020603050405020304" pitchFamily="18" charset="0"/>
                <a:cs typeface="Times New Roman" panose="02020603050405020304" pitchFamily="18" charset="0"/>
              </a:rPr>
              <a:t>Law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0197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58050" y="609600"/>
            <a:ext cx="9753600" cy="1312653"/>
          </a:xfrm>
        </p:spPr>
        <p:txBody>
          <a:bodyPr>
            <a:normAutofit/>
          </a:bodyPr>
          <a:lstStyle/>
          <a:p>
            <a:pPr algn="ctr"/>
            <a:r>
              <a:rPr lang="en-US" dirty="0">
                <a:latin typeface="Times New Roman" panose="02020603050405020304" pitchFamily="18" charset="0"/>
                <a:cs typeface="Times New Roman" panose="02020603050405020304" pitchFamily="18" charset="0"/>
              </a:rPr>
              <a:t>ORIGINS OF CULTURE</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1217614" y="1589304"/>
            <a:ext cx="10286998" cy="4582896"/>
          </a:xfrm>
        </p:spPr>
        <p:txBody>
          <a:bodyPr lIns="0" numCol="2">
            <a:normAutofit/>
          </a:bodyPr>
          <a:lstStyle/>
          <a:p>
            <a:pPr marL="342900" indent="-34290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Social Institutions.</a:t>
            </a:r>
          </a:p>
          <a:p>
            <a:pPr marL="342900" indent="-342900" algn="just">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Family</a:t>
            </a:r>
          </a:p>
          <a:p>
            <a:pPr marL="800100" lvl="1" indent="-34290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Favoritism of boys in some cultures .</a:t>
            </a:r>
          </a:p>
          <a:p>
            <a:pPr marL="342900" indent="-342900"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Religion : a set of beliefs concerning the cause, nature, and purpose of the universe, especially when considered as the creation of a superhuman agency or agencies, usually involving devotional and ritual observances, and often containing a moral code governing the conduct of human affairs</a:t>
            </a:r>
          </a:p>
          <a:p>
            <a:pPr marL="342900" indent="-342900" algn="jus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School</a:t>
            </a:r>
          </a:p>
          <a:p>
            <a:pPr marL="800100" lvl="1" indent="-342900" algn="l">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No country has been successful economically with less than 50% literacy.</a:t>
            </a:r>
          </a:p>
          <a:p>
            <a:pPr marL="800100" lvl="1" indent="-342900" algn="just">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Corporations </a:t>
            </a:r>
          </a:p>
          <a:p>
            <a:pPr marL="800100" lvl="1" indent="-342900" algn="l">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 Most innovations are introduced to societies by companies.(Plastic, Agricultural industry)</a:t>
            </a:r>
          </a:p>
        </p:txBody>
      </p:sp>
    </p:spTree>
    <p:extLst>
      <p:ext uri="{BB962C8B-B14F-4D97-AF65-F5344CB8AC3E}">
        <p14:creationId xmlns:p14="http://schemas.microsoft.com/office/powerpoint/2010/main" val="119226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211713" y="685800"/>
            <a:ext cx="9753600" cy="1143000"/>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ORIGINS OF CULTURE</a:t>
            </a:r>
            <a:br>
              <a:rPr lang="en-US" dirty="0">
                <a:latin typeface="Times New Roman" panose="02020603050405020304" pitchFamily="18" charset="0"/>
                <a:cs typeface="Times New Roman" panose="02020603050405020304" pitchFamily="18" charset="0"/>
              </a:rPr>
            </a:br>
            <a:endParaRPr lang="en-US" dirty="0"/>
          </a:p>
        </p:txBody>
      </p:sp>
      <p:sp>
        <p:nvSpPr>
          <p:cNvPr id="8" name="Subtitle 7"/>
          <p:cNvSpPr>
            <a:spLocks noGrp="1"/>
          </p:cNvSpPr>
          <p:nvPr>
            <p:ph type="subTitle" idx="1"/>
          </p:nvPr>
        </p:nvSpPr>
        <p:spPr>
          <a:xfrm>
            <a:off x="1217614" y="1828800"/>
            <a:ext cx="9486898" cy="4495800"/>
          </a:xfrm>
        </p:spPr>
        <p:txBody>
          <a:bodyPr>
            <a:noAutofit/>
          </a:bodyPr>
          <a:lstStyle/>
          <a:p>
            <a:pPr algn="just"/>
            <a:r>
              <a:rPr lang="en-US" dirty="0">
                <a:latin typeface="Times New Roman" panose="02020603050405020304" pitchFamily="18" charset="0"/>
                <a:cs typeface="Times New Roman" panose="02020603050405020304" pitchFamily="18" charset="0"/>
              </a:rPr>
              <a:t> The media :</a:t>
            </a:r>
          </a:p>
          <a:p>
            <a:pPr algn="just"/>
            <a:r>
              <a:rPr lang="en-US" dirty="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Media(social and digital) </a:t>
            </a:r>
            <a:r>
              <a:rPr lang="en-US" dirty="0">
                <a:latin typeface="Times New Roman" panose="02020603050405020304" pitchFamily="18" charset="0"/>
                <a:cs typeface="Times New Roman" panose="02020603050405020304" pitchFamily="18" charset="0"/>
              </a:rPr>
              <a:t>time has replaced family </a:t>
            </a:r>
            <a:r>
              <a:rPr lang="en-US" dirty="0" smtClean="0">
                <a:latin typeface="Times New Roman" panose="02020603050405020304" pitchFamily="18" charset="0"/>
                <a:cs typeface="Times New Roman" panose="02020603050405020304" pitchFamily="18" charset="0"/>
              </a:rPr>
              <a:t>time.</a:t>
            </a:r>
            <a:r>
              <a:rPr lang="en-US" dirty="0"/>
              <a:t> </a:t>
            </a:r>
            <a:r>
              <a:rPr lang="en-US" dirty="0">
                <a:latin typeface="Times New Roman" panose="02020603050405020304" pitchFamily="18" charset="0"/>
                <a:cs typeface="Times New Roman" panose="02020603050405020304" pitchFamily="18" charset="0"/>
              </a:rPr>
              <a:t>Learning about other cultures through the media can create some stereotypes which can be negative at times. The media plays an important role in educating the people and making them familiar with some cultures so as to avoid </a:t>
            </a:r>
            <a:r>
              <a:rPr lang="en-US" dirty="0" smtClean="0">
                <a:latin typeface="Times New Roman" panose="02020603050405020304" pitchFamily="18" charset="0"/>
                <a:cs typeface="Times New Roman" panose="02020603050405020304" pitchFamily="18" charset="0"/>
              </a:rPr>
              <a:t>stereotypes(labels). </a:t>
            </a:r>
            <a:r>
              <a:rPr lang="en-US" dirty="0">
                <a:latin typeface="Times New Roman" panose="02020603050405020304" pitchFamily="18" charset="0"/>
                <a:cs typeface="Times New Roman" panose="02020603050405020304" pitchFamily="18" charset="0"/>
              </a:rPr>
              <a:t>Examples of stereotypes that have been created by the media include portraying Muslims as terrorists and Africans as illiterates</a:t>
            </a:r>
            <a:r>
              <a:rPr lang="en-US" dirty="0" smtClean="0">
                <a:latin typeface="Times New Roman" panose="02020603050405020304" pitchFamily="18" charset="0"/>
                <a:cs typeface="Times New Roman" panose="02020603050405020304" pitchFamily="18" charset="0"/>
              </a:rPr>
              <a:t>.</a:t>
            </a:r>
            <a:r>
              <a:rPr lang="en-US" dirty="0"/>
              <a:t> </a:t>
            </a:r>
            <a:r>
              <a:rPr lang="en-US" dirty="0">
                <a:latin typeface="Times New Roman" panose="02020603050405020304" pitchFamily="18" charset="0"/>
                <a:cs typeface="Times New Roman" panose="02020603050405020304" pitchFamily="18" charset="0"/>
              </a:rPr>
              <a:t>The mass media has got a large audience that gives a lot of power to influence many societal issues. The media advocates for social concerns and enables communication and exchange of positive cultural values among different societies</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Government:</a:t>
            </a:r>
          </a:p>
          <a:p>
            <a:pPr algn="just"/>
            <a:r>
              <a:rPr lang="en-US" dirty="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Government is the most powerful influence on culture as it carries the power to affect our culture and behavior through laws, regulations, grants and tax credits. The public schools are guiding the morals,attitudes,knowledge and decision making of eighty percent of students. Governments </a:t>
            </a:r>
            <a:r>
              <a:rPr lang="en-US" dirty="0">
                <a:latin typeface="Times New Roman" panose="02020603050405020304" pitchFamily="18" charset="0"/>
                <a:cs typeface="Times New Roman" panose="02020603050405020304" pitchFamily="18" charset="0"/>
              </a:rPr>
              <a:t>try to influence the thinking and behaviors of adult citizens. </a:t>
            </a:r>
          </a:p>
        </p:txBody>
      </p:sp>
    </p:spTree>
    <p:extLst>
      <p:ext uri="{BB962C8B-B14F-4D97-AF65-F5344CB8AC3E}">
        <p14:creationId xmlns:p14="http://schemas.microsoft.com/office/powerpoint/2010/main" val="883091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Elements of culture</a:t>
            </a:r>
          </a:p>
        </p:txBody>
      </p:sp>
      <p:sp>
        <p:nvSpPr>
          <p:cNvPr id="3" name="Content Placeholder 2"/>
          <p:cNvSpPr>
            <a:spLocks noGrp="1"/>
          </p:cNvSpPr>
          <p:nvPr>
            <p:ph idx="1"/>
          </p:nvPr>
        </p:nvSpPr>
        <p:spPr>
          <a:xfrm>
            <a:off x="1065212" y="2514600"/>
            <a:ext cx="9753600" cy="3962400"/>
          </a:xfrm>
        </p:spPr>
        <p:txBody>
          <a:bodyPr>
            <a:normAutofit fontScale="92500" lnSpcReduction="20000"/>
          </a:bodyPr>
          <a:lstStyle/>
          <a:p>
            <a:pPr algn="just"/>
            <a:r>
              <a:rPr lang="en-US" dirty="0">
                <a:solidFill>
                  <a:srgbClr val="7030A0"/>
                </a:solidFill>
                <a:latin typeface="Times New Roman" panose="02020603050405020304" pitchFamily="18" charset="0"/>
                <a:cs typeface="Times New Roman" panose="02020603050405020304" pitchFamily="18" charset="0"/>
              </a:rPr>
              <a:t>Previously culture was defined by listing its 5 elements: </a:t>
            </a:r>
            <a:endParaRPr lang="en-US" dirty="0" smtClean="0">
              <a:solidFill>
                <a:srgbClr val="7030A0"/>
              </a:solidFill>
              <a:latin typeface="Times New Roman" panose="02020603050405020304" pitchFamily="18" charset="0"/>
              <a:cs typeface="Times New Roman" panose="02020603050405020304" pitchFamily="18" charset="0"/>
            </a:endParaRPr>
          </a:p>
          <a:p>
            <a:pPr marL="45720" indent="0" algn="just">
              <a:buNone/>
            </a:pPr>
            <a:endParaRPr lang="en-US" dirty="0">
              <a:solidFill>
                <a:srgbClr val="7030A0"/>
              </a:solidFill>
              <a:latin typeface="Times New Roman" panose="02020603050405020304" pitchFamily="18" charset="0"/>
              <a:cs typeface="Times New Roman" panose="02020603050405020304" pitchFamily="18" charset="0"/>
            </a:endParaRPr>
          </a:p>
          <a:p>
            <a:pPr lvl="1" algn="just"/>
            <a:r>
              <a:rPr lang="en-US" dirty="0" smtClean="0">
                <a:latin typeface="Times New Roman" panose="02020603050405020304" pitchFamily="18" charset="0"/>
                <a:cs typeface="Times New Roman" panose="02020603050405020304" pitchFamily="18" charset="0"/>
              </a:rPr>
              <a:t>1.Values    2. Rituals    3.Symbols    4.Biliefs    5. </a:t>
            </a: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hought processes.</a:t>
            </a:r>
          </a:p>
          <a:p>
            <a:pPr lvl="1" algn="just"/>
            <a:r>
              <a:rPr lang="en-US" dirty="0" smtClean="0">
                <a:latin typeface="Times New Roman" panose="02020603050405020304" pitchFamily="18" charset="0"/>
                <a:cs typeface="Times New Roman" panose="02020603050405020304" pitchFamily="18" charset="0"/>
              </a:rPr>
              <a:t> International </a:t>
            </a:r>
            <a:r>
              <a:rPr lang="en-US" dirty="0">
                <a:latin typeface="Times New Roman" panose="02020603050405020304" pitchFamily="18" charset="0"/>
                <a:cs typeface="Times New Roman" panose="02020603050405020304" pitchFamily="18" charset="0"/>
              </a:rPr>
              <a:t>marketers must design products distributions systems and promotion programs with due consideration of each of the five.</a:t>
            </a:r>
          </a:p>
          <a:p>
            <a:pPr marL="45720" indent="0" algn="just">
              <a:buNone/>
            </a:pPr>
            <a:r>
              <a:rPr lang="en-US" dirty="0" smtClean="0">
                <a:solidFill>
                  <a:srgbClr val="FF0000"/>
                </a:solidFill>
                <a:latin typeface="Times New Roman" panose="02020603050405020304" pitchFamily="18" charset="0"/>
                <a:cs typeface="Times New Roman" panose="02020603050405020304" pitchFamily="18" charset="0"/>
              </a:rPr>
              <a:t>1.Cultural </a:t>
            </a:r>
            <a:r>
              <a:rPr lang="en-US" dirty="0">
                <a:solidFill>
                  <a:srgbClr val="FF0000"/>
                </a:solidFill>
                <a:latin typeface="Times New Roman" panose="02020603050405020304" pitchFamily="18" charset="0"/>
                <a:cs typeface="Times New Roman" panose="02020603050405020304" pitchFamily="18" charset="0"/>
              </a:rPr>
              <a:t>values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 Individualism/Collectivism Index </a:t>
            </a:r>
          </a:p>
          <a:p>
            <a:pPr algn="just"/>
            <a:r>
              <a:rPr lang="en-US" dirty="0">
                <a:latin typeface="Times New Roman" panose="02020603050405020304" pitchFamily="18" charset="0"/>
                <a:cs typeface="Times New Roman" panose="02020603050405020304" pitchFamily="18" charset="0"/>
              </a:rPr>
              <a:t>	• Power Distance Index </a:t>
            </a:r>
          </a:p>
          <a:p>
            <a:pPr algn="just"/>
            <a:r>
              <a:rPr lang="en-US" dirty="0">
                <a:latin typeface="Times New Roman" panose="02020603050405020304" pitchFamily="18" charset="0"/>
                <a:cs typeface="Times New Roman" panose="02020603050405020304" pitchFamily="18" charset="0"/>
              </a:rPr>
              <a:t>	• Uncertainty Avoidance Index </a:t>
            </a:r>
          </a:p>
          <a:p>
            <a:pPr marL="45720" indent="0" algn="just">
              <a:buNone/>
            </a:pPr>
            <a:r>
              <a:rPr lang="en-US"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6515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000" dirty="0"/>
              <a:t>Exhibit 4.6</a:t>
            </a:r>
            <a:br>
              <a:rPr lang="en-US" sz="2000" dirty="0"/>
            </a:b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Hofstede’s indexes, Language  and linguistic Distance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41073579"/>
              </p:ext>
            </p:extLst>
          </p:nvPr>
        </p:nvGraphicFramePr>
        <p:xfrm>
          <a:off x="1217613" y="1828801"/>
          <a:ext cx="9752748" cy="2560320"/>
        </p:xfrm>
        <a:graphic>
          <a:graphicData uri="http://schemas.openxmlformats.org/drawingml/2006/table">
            <a:tbl>
              <a:tblPr firstRow="1" bandRow="1">
                <a:tableStyleId>{3B4B98B0-60AC-42C2-AFA5-B58CD77FA1E5}</a:tableStyleId>
              </a:tblPr>
              <a:tblGrid>
                <a:gridCol w="2438187">
                  <a:extLst>
                    <a:ext uri="{9D8B030D-6E8A-4147-A177-3AD203B41FA5}">
                      <a16:colId xmlns:a16="http://schemas.microsoft.com/office/drawing/2014/main" xmlns="" val="2552370445"/>
                    </a:ext>
                  </a:extLst>
                </a:gridCol>
                <a:gridCol w="2438187">
                  <a:extLst>
                    <a:ext uri="{9D8B030D-6E8A-4147-A177-3AD203B41FA5}">
                      <a16:colId xmlns:a16="http://schemas.microsoft.com/office/drawing/2014/main" xmlns="" val="3789208164"/>
                    </a:ext>
                  </a:extLst>
                </a:gridCol>
                <a:gridCol w="2438187">
                  <a:extLst>
                    <a:ext uri="{9D8B030D-6E8A-4147-A177-3AD203B41FA5}">
                      <a16:colId xmlns:a16="http://schemas.microsoft.com/office/drawing/2014/main" xmlns="" val="2716668680"/>
                    </a:ext>
                  </a:extLst>
                </a:gridCol>
                <a:gridCol w="2438187">
                  <a:extLst>
                    <a:ext uri="{9D8B030D-6E8A-4147-A177-3AD203B41FA5}">
                      <a16:colId xmlns:a16="http://schemas.microsoft.com/office/drawing/2014/main" xmlns="" val="3438087463"/>
                    </a:ext>
                  </a:extLst>
                </a:gridCol>
              </a:tblGrid>
              <a:tr h="248257">
                <a:tc>
                  <a:txBody>
                    <a:bodyPr/>
                    <a:lstStyle/>
                    <a:p>
                      <a:r>
                        <a:rPr lang="en-US" dirty="0">
                          <a:latin typeface="Times New Roman" panose="02020603050405020304" pitchFamily="18" charset="0"/>
                          <a:cs typeface="Times New Roman" panose="02020603050405020304" pitchFamily="18" charset="0"/>
                        </a:rPr>
                        <a:t>Country</a:t>
                      </a:r>
                    </a:p>
                  </a:txBody>
                  <a:tcPr marL="122934" marR="122934"/>
                </a:tc>
                <a:tc>
                  <a:txBody>
                    <a:bodyPr/>
                    <a:lstStyle/>
                    <a:p>
                      <a:r>
                        <a:rPr lang="en-US" dirty="0">
                          <a:latin typeface="Times New Roman" panose="02020603050405020304" pitchFamily="18" charset="0"/>
                          <a:cs typeface="Times New Roman" panose="02020603050405020304" pitchFamily="18" charset="0"/>
                        </a:rPr>
                        <a:t>IDV Score</a:t>
                      </a:r>
                    </a:p>
                  </a:txBody>
                  <a:tcPr marL="122934" marR="122934"/>
                </a:tc>
                <a:tc>
                  <a:txBody>
                    <a:bodyPr/>
                    <a:lstStyle/>
                    <a:p>
                      <a:r>
                        <a:rPr lang="en-US" dirty="0">
                          <a:latin typeface="Times New Roman" panose="02020603050405020304" pitchFamily="18" charset="0"/>
                          <a:cs typeface="Times New Roman" panose="02020603050405020304" pitchFamily="18" charset="0"/>
                        </a:rPr>
                        <a:t>PDI</a:t>
                      </a:r>
                      <a:r>
                        <a:rPr lang="en-US" baseline="0" dirty="0">
                          <a:latin typeface="Times New Roman" panose="02020603050405020304" pitchFamily="18" charset="0"/>
                          <a:cs typeface="Times New Roman" panose="02020603050405020304" pitchFamily="18" charset="0"/>
                        </a:rPr>
                        <a:t> Score </a:t>
                      </a:r>
                      <a:endParaRPr lang="en-US" dirty="0">
                        <a:latin typeface="Times New Roman" panose="02020603050405020304" pitchFamily="18" charset="0"/>
                        <a:cs typeface="Times New Roman" panose="02020603050405020304" pitchFamily="18" charset="0"/>
                      </a:endParaRPr>
                    </a:p>
                  </a:txBody>
                  <a:tcPr marL="122934" marR="122934"/>
                </a:tc>
                <a:tc>
                  <a:txBody>
                    <a:bodyPr/>
                    <a:lstStyle/>
                    <a:p>
                      <a:r>
                        <a:rPr lang="en-US" dirty="0">
                          <a:latin typeface="Times New Roman" panose="02020603050405020304" pitchFamily="18" charset="0"/>
                          <a:cs typeface="Times New Roman" panose="02020603050405020304" pitchFamily="18" charset="0"/>
                        </a:rPr>
                        <a:t>UAI</a:t>
                      </a:r>
                      <a:r>
                        <a:rPr lang="en-US" baseline="0" dirty="0">
                          <a:latin typeface="Times New Roman" panose="02020603050405020304" pitchFamily="18" charset="0"/>
                          <a:cs typeface="Times New Roman" panose="02020603050405020304" pitchFamily="18" charset="0"/>
                        </a:rPr>
                        <a:t> score</a:t>
                      </a:r>
                      <a:endParaRPr lang="en-US" dirty="0">
                        <a:latin typeface="Times New Roman" panose="02020603050405020304" pitchFamily="18" charset="0"/>
                        <a:cs typeface="Times New Roman" panose="02020603050405020304" pitchFamily="18" charset="0"/>
                      </a:endParaRPr>
                    </a:p>
                  </a:txBody>
                  <a:tcPr marL="122934" marR="122934"/>
                </a:tc>
                <a:extLst>
                  <a:ext uri="{0D108BD9-81ED-4DB2-BD59-A6C34878D82A}">
                    <a16:rowId xmlns:a16="http://schemas.microsoft.com/office/drawing/2014/main" xmlns="" val="3182812610"/>
                  </a:ext>
                </a:extLst>
              </a:tr>
              <a:tr h="263059">
                <a:tc>
                  <a:txBody>
                    <a:bodyPr/>
                    <a:lstStyle/>
                    <a:p>
                      <a:r>
                        <a:rPr lang="en-US" dirty="0">
                          <a:latin typeface="Times New Roman" panose="02020603050405020304" pitchFamily="18" charset="0"/>
                          <a:cs typeface="Times New Roman" panose="02020603050405020304" pitchFamily="18" charset="0"/>
                        </a:rPr>
                        <a:t>Arab</a:t>
                      </a:r>
                      <a:r>
                        <a:rPr lang="en-US" baseline="0" dirty="0">
                          <a:latin typeface="Times New Roman" panose="02020603050405020304" pitchFamily="18" charset="0"/>
                          <a:cs typeface="Times New Roman" panose="02020603050405020304" pitchFamily="18" charset="0"/>
                        </a:rPr>
                        <a:t> Countries </a:t>
                      </a:r>
                      <a:endParaRPr lang="en-US" dirty="0">
                        <a:latin typeface="Times New Roman" panose="02020603050405020304" pitchFamily="18" charset="0"/>
                        <a:cs typeface="Times New Roman" panose="02020603050405020304" pitchFamily="18" charset="0"/>
                      </a:endParaRPr>
                    </a:p>
                  </a:txBody>
                  <a:tcPr marL="122934" marR="122934"/>
                </a:tc>
                <a:tc>
                  <a:txBody>
                    <a:bodyPr/>
                    <a:lstStyle/>
                    <a:p>
                      <a:r>
                        <a:rPr lang="en-US" dirty="0">
                          <a:latin typeface="Times New Roman" panose="02020603050405020304" pitchFamily="18" charset="0"/>
                          <a:cs typeface="Times New Roman" panose="02020603050405020304" pitchFamily="18" charset="0"/>
                        </a:rPr>
                        <a:t>38(Low)</a:t>
                      </a:r>
                    </a:p>
                  </a:txBody>
                  <a:tcPr marL="122934" marR="122934"/>
                </a:tc>
                <a:tc>
                  <a:txBody>
                    <a:bodyPr/>
                    <a:lstStyle/>
                    <a:p>
                      <a:r>
                        <a:rPr lang="en-US" dirty="0">
                          <a:latin typeface="Times New Roman" panose="02020603050405020304" pitchFamily="18" charset="0"/>
                          <a:cs typeface="Times New Roman" panose="02020603050405020304" pitchFamily="18" charset="0"/>
                        </a:rPr>
                        <a:t>80</a:t>
                      </a:r>
                    </a:p>
                  </a:txBody>
                  <a:tcPr marL="122934" marR="122934"/>
                </a:tc>
                <a:tc>
                  <a:txBody>
                    <a:bodyPr/>
                    <a:lstStyle/>
                    <a:p>
                      <a:r>
                        <a:rPr lang="en-US" dirty="0">
                          <a:latin typeface="Times New Roman" panose="02020603050405020304" pitchFamily="18" charset="0"/>
                          <a:cs typeface="Times New Roman" panose="02020603050405020304" pitchFamily="18" charset="0"/>
                        </a:rPr>
                        <a:t>68</a:t>
                      </a:r>
                    </a:p>
                  </a:txBody>
                  <a:tcPr marL="122934" marR="122934"/>
                </a:tc>
                <a:extLst>
                  <a:ext uri="{0D108BD9-81ED-4DB2-BD59-A6C34878D82A}">
                    <a16:rowId xmlns:a16="http://schemas.microsoft.com/office/drawing/2014/main" xmlns="" val="2168227181"/>
                  </a:ext>
                </a:extLst>
              </a:tr>
              <a:tr h="248257">
                <a:tc>
                  <a:txBody>
                    <a:bodyPr/>
                    <a:lstStyle/>
                    <a:p>
                      <a:r>
                        <a:rPr lang="en-US" dirty="0">
                          <a:latin typeface="Times New Roman" panose="02020603050405020304" pitchFamily="18" charset="0"/>
                          <a:cs typeface="Times New Roman" panose="02020603050405020304" pitchFamily="18" charset="0"/>
                        </a:rPr>
                        <a:t>Australia</a:t>
                      </a:r>
                    </a:p>
                  </a:txBody>
                  <a:tcPr marL="122934" marR="122934"/>
                </a:tc>
                <a:tc>
                  <a:txBody>
                    <a:bodyPr/>
                    <a:lstStyle/>
                    <a:p>
                      <a:r>
                        <a:rPr lang="en-US" dirty="0">
                          <a:latin typeface="Times New Roman" panose="02020603050405020304" pitchFamily="18" charset="0"/>
                          <a:cs typeface="Times New Roman" panose="02020603050405020304" pitchFamily="18" charset="0"/>
                        </a:rPr>
                        <a:t>90(High)</a:t>
                      </a:r>
                    </a:p>
                  </a:txBody>
                  <a:tcPr marL="122934" marR="122934"/>
                </a:tc>
                <a:tc>
                  <a:txBody>
                    <a:bodyPr/>
                    <a:lstStyle/>
                    <a:p>
                      <a:r>
                        <a:rPr lang="en-US" dirty="0">
                          <a:latin typeface="Times New Roman" panose="02020603050405020304" pitchFamily="18" charset="0"/>
                          <a:cs typeface="Times New Roman" panose="02020603050405020304" pitchFamily="18" charset="0"/>
                        </a:rPr>
                        <a:t>36</a:t>
                      </a:r>
                    </a:p>
                  </a:txBody>
                  <a:tcPr marL="122934" marR="122934"/>
                </a:tc>
                <a:tc>
                  <a:txBody>
                    <a:bodyPr/>
                    <a:lstStyle/>
                    <a:p>
                      <a:r>
                        <a:rPr lang="en-US" dirty="0">
                          <a:latin typeface="Times New Roman" panose="02020603050405020304" pitchFamily="18" charset="0"/>
                          <a:cs typeface="Times New Roman" panose="02020603050405020304" pitchFamily="18" charset="0"/>
                        </a:rPr>
                        <a:t>51</a:t>
                      </a:r>
                    </a:p>
                  </a:txBody>
                  <a:tcPr marL="122934" marR="122934"/>
                </a:tc>
                <a:extLst>
                  <a:ext uri="{0D108BD9-81ED-4DB2-BD59-A6C34878D82A}">
                    <a16:rowId xmlns:a16="http://schemas.microsoft.com/office/drawing/2014/main" xmlns="" val="3719292264"/>
                  </a:ext>
                </a:extLst>
              </a:tr>
              <a:tr h="248257">
                <a:tc>
                  <a:txBody>
                    <a:bodyPr/>
                    <a:lstStyle/>
                    <a:p>
                      <a:r>
                        <a:rPr lang="en-US" dirty="0">
                          <a:latin typeface="Times New Roman" panose="02020603050405020304" pitchFamily="18" charset="0"/>
                          <a:cs typeface="Times New Roman" panose="02020603050405020304" pitchFamily="18" charset="0"/>
                        </a:rPr>
                        <a:t>Brazil</a:t>
                      </a:r>
                    </a:p>
                  </a:txBody>
                  <a:tcPr marL="122934" marR="122934"/>
                </a:tc>
                <a:tc>
                  <a:txBody>
                    <a:bodyPr/>
                    <a:lstStyle/>
                    <a:p>
                      <a:r>
                        <a:rPr lang="en-US" dirty="0">
                          <a:latin typeface="Times New Roman" panose="02020603050405020304" pitchFamily="18" charset="0"/>
                          <a:cs typeface="Times New Roman" panose="02020603050405020304" pitchFamily="18" charset="0"/>
                        </a:rPr>
                        <a:t>38(Low)</a:t>
                      </a:r>
                    </a:p>
                  </a:txBody>
                  <a:tcPr marL="122934" marR="122934"/>
                </a:tc>
                <a:tc>
                  <a:txBody>
                    <a:bodyPr/>
                    <a:lstStyle/>
                    <a:p>
                      <a:r>
                        <a:rPr lang="en-US" dirty="0">
                          <a:latin typeface="Times New Roman" panose="02020603050405020304" pitchFamily="18" charset="0"/>
                          <a:cs typeface="Times New Roman" panose="02020603050405020304" pitchFamily="18" charset="0"/>
                        </a:rPr>
                        <a:t>69</a:t>
                      </a:r>
                    </a:p>
                  </a:txBody>
                  <a:tcPr marL="122934" marR="122934"/>
                </a:tc>
                <a:tc>
                  <a:txBody>
                    <a:bodyPr/>
                    <a:lstStyle/>
                    <a:p>
                      <a:r>
                        <a:rPr lang="en-US" dirty="0">
                          <a:latin typeface="Times New Roman" panose="02020603050405020304" pitchFamily="18" charset="0"/>
                          <a:cs typeface="Times New Roman" panose="02020603050405020304" pitchFamily="18" charset="0"/>
                        </a:rPr>
                        <a:t>76</a:t>
                      </a:r>
                    </a:p>
                  </a:txBody>
                  <a:tcPr marL="122934" marR="122934"/>
                </a:tc>
                <a:extLst>
                  <a:ext uri="{0D108BD9-81ED-4DB2-BD59-A6C34878D82A}">
                    <a16:rowId xmlns:a16="http://schemas.microsoft.com/office/drawing/2014/main" xmlns="" val="90378993"/>
                  </a:ext>
                </a:extLst>
              </a:tr>
              <a:tr h="248257">
                <a:tc>
                  <a:txBody>
                    <a:bodyPr/>
                    <a:lstStyle/>
                    <a:p>
                      <a:r>
                        <a:rPr lang="en-US" dirty="0">
                          <a:latin typeface="Times New Roman" panose="02020603050405020304" pitchFamily="18" charset="0"/>
                          <a:cs typeface="Times New Roman" panose="02020603050405020304" pitchFamily="18" charset="0"/>
                        </a:rPr>
                        <a:t>Canada</a:t>
                      </a:r>
                    </a:p>
                  </a:txBody>
                  <a:tcPr marL="122934" marR="122934"/>
                </a:tc>
                <a:tc>
                  <a:txBody>
                    <a:bodyPr/>
                    <a:lstStyle/>
                    <a:p>
                      <a:r>
                        <a:rPr lang="en-US" dirty="0">
                          <a:latin typeface="Times New Roman" panose="02020603050405020304" pitchFamily="18" charset="0"/>
                          <a:cs typeface="Times New Roman" panose="02020603050405020304" pitchFamily="18" charset="0"/>
                        </a:rPr>
                        <a:t>80(High)</a:t>
                      </a:r>
                    </a:p>
                  </a:txBody>
                  <a:tcPr marL="122934" marR="122934"/>
                </a:tc>
                <a:tc>
                  <a:txBody>
                    <a:bodyPr/>
                    <a:lstStyle/>
                    <a:p>
                      <a:r>
                        <a:rPr lang="en-US" dirty="0">
                          <a:latin typeface="Times New Roman" panose="02020603050405020304" pitchFamily="18" charset="0"/>
                          <a:cs typeface="Times New Roman" panose="02020603050405020304" pitchFamily="18" charset="0"/>
                        </a:rPr>
                        <a:t>39</a:t>
                      </a:r>
                    </a:p>
                  </a:txBody>
                  <a:tcPr marL="122934" marR="122934"/>
                </a:tc>
                <a:tc>
                  <a:txBody>
                    <a:bodyPr/>
                    <a:lstStyle/>
                    <a:p>
                      <a:r>
                        <a:rPr lang="en-US" dirty="0">
                          <a:latin typeface="Times New Roman" panose="02020603050405020304" pitchFamily="18" charset="0"/>
                          <a:cs typeface="Times New Roman" panose="02020603050405020304" pitchFamily="18" charset="0"/>
                        </a:rPr>
                        <a:t>48</a:t>
                      </a:r>
                    </a:p>
                  </a:txBody>
                  <a:tcPr marL="122934" marR="122934"/>
                </a:tc>
                <a:extLst>
                  <a:ext uri="{0D108BD9-81ED-4DB2-BD59-A6C34878D82A}">
                    <a16:rowId xmlns:a16="http://schemas.microsoft.com/office/drawing/2014/main" xmlns="" val="2471698042"/>
                  </a:ext>
                </a:extLst>
              </a:tr>
              <a:tr h="248257">
                <a:tc>
                  <a:txBody>
                    <a:bodyPr/>
                    <a:lstStyle/>
                    <a:p>
                      <a:r>
                        <a:rPr lang="en-US" dirty="0">
                          <a:latin typeface="Times New Roman" panose="02020603050405020304" pitchFamily="18" charset="0"/>
                          <a:cs typeface="Times New Roman" panose="02020603050405020304" pitchFamily="18" charset="0"/>
                        </a:rPr>
                        <a:t>Colombia</a:t>
                      </a:r>
                    </a:p>
                  </a:txBody>
                  <a:tcPr marL="122934" marR="122934"/>
                </a:tc>
                <a:tc>
                  <a:txBody>
                    <a:bodyPr/>
                    <a:lstStyle/>
                    <a:p>
                      <a:r>
                        <a:rPr lang="en-US" dirty="0">
                          <a:latin typeface="Times New Roman" panose="02020603050405020304" pitchFamily="18" charset="0"/>
                          <a:cs typeface="Times New Roman" panose="02020603050405020304" pitchFamily="18" charset="0"/>
                        </a:rPr>
                        <a:t>13(Low)</a:t>
                      </a:r>
                    </a:p>
                  </a:txBody>
                  <a:tcPr marL="122934" marR="122934"/>
                </a:tc>
                <a:tc>
                  <a:txBody>
                    <a:bodyPr/>
                    <a:lstStyle/>
                    <a:p>
                      <a:r>
                        <a:rPr lang="en-US" dirty="0">
                          <a:latin typeface="Times New Roman" panose="02020603050405020304" pitchFamily="18" charset="0"/>
                          <a:cs typeface="Times New Roman" panose="02020603050405020304" pitchFamily="18" charset="0"/>
                        </a:rPr>
                        <a:t>67</a:t>
                      </a:r>
                    </a:p>
                  </a:txBody>
                  <a:tcPr marL="122934" marR="122934"/>
                </a:tc>
                <a:tc>
                  <a:txBody>
                    <a:bodyPr/>
                    <a:lstStyle/>
                    <a:p>
                      <a:r>
                        <a:rPr lang="en-US" dirty="0">
                          <a:latin typeface="Times New Roman" panose="02020603050405020304" pitchFamily="18" charset="0"/>
                          <a:cs typeface="Times New Roman" panose="02020603050405020304" pitchFamily="18" charset="0"/>
                        </a:rPr>
                        <a:t>80</a:t>
                      </a:r>
                    </a:p>
                  </a:txBody>
                  <a:tcPr marL="122934" marR="122934"/>
                </a:tc>
                <a:extLst>
                  <a:ext uri="{0D108BD9-81ED-4DB2-BD59-A6C34878D82A}">
                    <a16:rowId xmlns:a16="http://schemas.microsoft.com/office/drawing/2014/main" xmlns="" val="3420531692"/>
                  </a:ext>
                </a:extLst>
              </a:tr>
              <a:tr h="248257">
                <a:tc>
                  <a:txBody>
                    <a:bodyPr/>
                    <a:lstStyle/>
                    <a:p>
                      <a:r>
                        <a:rPr lang="en-US" dirty="0">
                          <a:latin typeface="Times New Roman" panose="02020603050405020304" pitchFamily="18" charset="0"/>
                          <a:cs typeface="Times New Roman" panose="02020603050405020304" pitchFamily="18" charset="0"/>
                        </a:rPr>
                        <a:t>Finland</a:t>
                      </a:r>
                    </a:p>
                  </a:txBody>
                  <a:tcPr marL="122934" marR="122934"/>
                </a:tc>
                <a:tc>
                  <a:txBody>
                    <a:bodyPr/>
                    <a:lstStyle/>
                    <a:p>
                      <a:r>
                        <a:rPr lang="en-US" dirty="0">
                          <a:latin typeface="Times New Roman" panose="02020603050405020304" pitchFamily="18" charset="0"/>
                          <a:cs typeface="Times New Roman" panose="02020603050405020304" pitchFamily="18" charset="0"/>
                        </a:rPr>
                        <a:t>63(High)</a:t>
                      </a:r>
                    </a:p>
                  </a:txBody>
                  <a:tcPr marL="122934" marR="122934"/>
                </a:tc>
                <a:tc>
                  <a:txBody>
                    <a:bodyPr/>
                    <a:lstStyle/>
                    <a:p>
                      <a:r>
                        <a:rPr lang="en-US" dirty="0">
                          <a:latin typeface="Times New Roman" panose="02020603050405020304" pitchFamily="18" charset="0"/>
                          <a:cs typeface="Times New Roman" panose="02020603050405020304" pitchFamily="18" charset="0"/>
                        </a:rPr>
                        <a:t>33</a:t>
                      </a:r>
                    </a:p>
                  </a:txBody>
                  <a:tcPr marL="122934" marR="122934"/>
                </a:tc>
                <a:tc>
                  <a:txBody>
                    <a:bodyPr/>
                    <a:lstStyle/>
                    <a:p>
                      <a:r>
                        <a:rPr lang="en-US" dirty="0">
                          <a:latin typeface="Times New Roman" panose="02020603050405020304" pitchFamily="18" charset="0"/>
                          <a:cs typeface="Times New Roman" panose="02020603050405020304" pitchFamily="18" charset="0"/>
                        </a:rPr>
                        <a:t>59</a:t>
                      </a:r>
                    </a:p>
                  </a:txBody>
                  <a:tcPr marL="122934" marR="122934"/>
                </a:tc>
                <a:extLst>
                  <a:ext uri="{0D108BD9-81ED-4DB2-BD59-A6C34878D82A}">
                    <a16:rowId xmlns:a16="http://schemas.microsoft.com/office/drawing/2014/main" xmlns="" val="709573943"/>
                  </a:ext>
                </a:extLst>
              </a:tr>
            </a:tbl>
          </a:graphicData>
        </a:graphic>
      </p:graphicFrame>
    </p:spTree>
    <p:extLst>
      <p:ext uri="{BB962C8B-B14F-4D97-AF65-F5344CB8AC3E}">
        <p14:creationId xmlns:p14="http://schemas.microsoft.com/office/powerpoint/2010/main" val="3187798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1612" y="1447800"/>
            <a:ext cx="5410200" cy="1524000"/>
          </a:xfrm>
        </p:spPr>
        <p:txBody>
          <a:bodyPr/>
          <a:lstStyle/>
          <a:p>
            <a:pPr marL="45720" indent="0">
              <a:buNone/>
            </a:pPr>
            <a:r>
              <a:rPr lang="en-US" dirty="0">
                <a:latin typeface="Times New Roman" panose="02020603050405020304" pitchFamily="18" charset="0"/>
                <a:cs typeface="Times New Roman" panose="02020603050405020304" pitchFamily="18" charset="0"/>
              </a:rPr>
              <a:t>IDV : Individualism Index.</a:t>
            </a:r>
          </a:p>
          <a:p>
            <a:pPr marL="45720" indent="0">
              <a:buNone/>
            </a:pPr>
            <a:r>
              <a:rPr lang="en-US" dirty="0" smtClean="0">
                <a:latin typeface="Times New Roman" panose="02020603050405020304" pitchFamily="18" charset="0"/>
                <a:cs typeface="Times New Roman" panose="02020603050405020304" pitchFamily="18" charset="0"/>
              </a:rPr>
              <a:t>PDI </a:t>
            </a:r>
            <a:r>
              <a:rPr lang="en-US" dirty="0">
                <a:latin typeface="Times New Roman" panose="02020603050405020304" pitchFamily="18" charset="0"/>
                <a:cs typeface="Times New Roman" panose="02020603050405020304" pitchFamily="18" charset="0"/>
              </a:rPr>
              <a:t>means : Power distance index </a:t>
            </a:r>
            <a:endParaRPr lang="en-US" dirty="0" smtClean="0">
              <a:latin typeface="Times New Roman" panose="02020603050405020304" pitchFamily="18" charset="0"/>
              <a:cs typeface="Times New Roman" panose="02020603050405020304" pitchFamily="18" charset="0"/>
            </a:endParaRPr>
          </a:p>
          <a:p>
            <a:pPr marL="45720" indent="0">
              <a:buNone/>
            </a:pPr>
            <a:r>
              <a:rPr lang="en-US" dirty="0" smtClean="0">
                <a:latin typeface="Times New Roman" panose="02020603050405020304" pitchFamily="18" charset="0"/>
                <a:cs typeface="Times New Roman" panose="02020603050405020304" pitchFamily="18" charset="0"/>
              </a:rPr>
              <a:t>UAI</a:t>
            </a:r>
            <a:r>
              <a:rPr lang="en-US" dirty="0">
                <a:latin typeface="Times New Roman" panose="02020603050405020304" pitchFamily="18" charset="0"/>
                <a:cs typeface="Times New Roman" panose="02020603050405020304" pitchFamily="18" charset="0"/>
              </a:rPr>
              <a:t>: Uncertainty Avoided index </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81348120"/>
              </p:ext>
            </p:extLst>
          </p:nvPr>
        </p:nvGraphicFramePr>
        <p:xfrm>
          <a:off x="1674812" y="3124200"/>
          <a:ext cx="8915400" cy="1752600"/>
        </p:xfrm>
        <a:graphic>
          <a:graphicData uri="http://schemas.openxmlformats.org/drawingml/2006/table">
            <a:tbl>
              <a:tblPr firstRow="1" bandRow="1">
                <a:tableStyleId>{FABFCF23-3B69-468F-B69F-88F6DE6A72F2}</a:tableStyleId>
              </a:tblPr>
              <a:tblGrid>
                <a:gridCol w="2971800">
                  <a:extLst>
                    <a:ext uri="{9D8B030D-6E8A-4147-A177-3AD203B41FA5}">
                      <a16:colId xmlns:a16="http://schemas.microsoft.com/office/drawing/2014/main" xmlns="" val="3944567595"/>
                    </a:ext>
                  </a:extLst>
                </a:gridCol>
                <a:gridCol w="2971800">
                  <a:extLst>
                    <a:ext uri="{9D8B030D-6E8A-4147-A177-3AD203B41FA5}">
                      <a16:colId xmlns:a16="http://schemas.microsoft.com/office/drawing/2014/main" xmlns="" val="1181723836"/>
                    </a:ext>
                  </a:extLst>
                </a:gridCol>
                <a:gridCol w="2971800">
                  <a:extLst>
                    <a:ext uri="{9D8B030D-6E8A-4147-A177-3AD203B41FA5}">
                      <a16:colId xmlns:a16="http://schemas.microsoft.com/office/drawing/2014/main" xmlns="" val="3285578468"/>
                    </a:ext>
                  </a:extLst>
                </a:gridCol>
              </a:tblGrid>
              <a:tr h="294640">
                <a:tc>
                  <a:txBody>
                    <a:bodyPr/>
                    <a:lstStyle/>
                    <a:p>
                      <a:r>
                        <a:rPr lang="en-US" smtClean="0"/>
                        <a:t>IDV</a:t>
                      </a:r>
                      <a:endParaRPr lang="en-US" dirty="0"/>
                    </a:p>
                  </a:txBody>
                  <a:tcPr/>
                </a:tc>
                <a:tc>
                  <a:txBody>
                    <a:bodyPr/>
                    <a:lstStyle/>
                    <a:p>
                      <a:r>
                        <a:rPr lang="en-US" dirty="0"/>
                        <a:t>PDI(Power distance index</a:t>
                      </a:r>
                      <a:r>
                        <a:rPr lang="en-US" baseline="0" dirty="0"/>
                        <a:t> )</a:t>
                      </a:r>
                      <a:endParaRPr lang="en-US" dirty="0"/>
                    </a:p>
                  </a:txBody>
                  <a:tcPr/>
                </a:tc>
                <a:tc>
                  <a:txBody>
                    <a:bodyPr/>
                    <a:lstStyle/>
                    <a:p>
                      <a:r>
                        <a:rPr lang="en-US" dirty="0"/>
                        <a:t>UAI (Un</a:t>
                      </a:r>
                      <a:r>
                        <a:rPr lang="en-US" baseline="0" dirty="0"/>
                        <a:t>certainty Avoidance index) </a:t>
                      </a:r>
                      <a:endParaRPr lang="en-US" dirty="0"/>
                    </a:p>
                  </a:txBody>
                  <a:tcPr/>
                </a:tc>
                <a:extLst>
                  <a:ext uri="{0D108BD9-81ED-4DB2-BD59-A6C34878D82A}">
                    <a16:rowId xmlns:a16="http://schemas.microsoft.com/office/drawing/2014/main" xmlns="" val="1592476359"/>
                  </a:ext>
                </a:extLst>
              </a:tr>
              <a:tr h="370840">
                <a:tc>
                  <a:txBody>
                    <a:bodyPr/>
                    <a:lstStyle/>
                    <a:p>
                      <a:r>
                        <a:rPr lang="en-US" dirty="0"/>
                        <a:t>HIGH :</a:t>
                      </a:r>
                      <a:r>
                        <a:rPr lang="en-US" baseline="0" dirty="0"/>
                        <a:t> I</a:t>
                      </a:r>
                      <a:endParaRPr lang="en-US" dirty="0"/>
                    </a:p>
                  </a:txBody>
                  <a:tcPr/>
                </a:tc>
                <a:tc>
                  <a:txBody>
                    <a:bodyPr/>
                    <a:lstStyle/>
                    <a:p>
                      <a:r>
                        <a:rPr lang="en-US" dirty="0"/>
                        <a:t>High</a:t>
                      </a:r>
                      <a:r>
                        <a:rPr lang="en-US" baseline="0" dirty="0"/>
                        <a:t> : Distance </a:t>
                      </a:r>
                      <a:endParaRPr lang="en-US" dirty="0"/>
                    </a:p>
                  </a:txBody>
                  <a:tcPr/>
                </a:tc>
                <a:tc>
                  <a:txBody>
                    <a:bodyPr/>
                    <a:lstStyle/>
                    <a:p>
                      <a:r>
                        <a:rPr lang="en-US" dirty="0"/>
                        <a:t>High : Less tolerant</a:t>
                      </a:r>
                    </a:p>
                  </a:txBody>
                  <a:tcPr/>
                </a:tc>
                <a:extLst>
                  <a:ext uri="{0D108BD9-81ED-4DB2-BD59-A6C34878D82A}">
                    <a16:rowId xmlns:a16="http://schemas.microsoft.com/office/drawing/2014/main" xmlns="" val="1368398722"/>
                  </a:ext>
                </a:extLst>
              </a:tr>
              <a:tr h="370840">
                <a:tc>
                  <a:txBody>
                    <a:bodyPr/>
                    <a:lstStyle/>
                    <a:p>
                      <a:r>
                        <a:rPr lang="en-US" dirty="0"/>
                        <a:t>LOW : WE</a:t>
                      </a:r>
                    </a:p>
                  </a:txBody>
                  <a:tcPr/>
                </a:tc>
                <a:tc>
                  <a:txBody>
                    <a:bodyPr/>
                    <a:lstStyle/>
                    <a:p>
                      <a:r>
                        <a:rPr lang="en-US" dirty="0"/>
                        <a:t>Low :</a:t>
                      </a:r>
                      <a:r>
                        <a:rPr lang="en-US" baseline="0" dirty="0"/>
                        <a:t> Less Distance </a:t>
                      </a:r>
                      <a:endParaRPr lang="en-US" dirty="0"/>
                    </a:p>
                  </a:txBody>
                  <a:tcPr/>
                </a:tc>
                <a:tc>
                  <a:txBody>
                    <a:bodyPr/>
                    <a:lstStyle/>
                    <a:p>
                      <a:r>
                        <a:rPr lang="en-US" dirty="0"/>
                        <a:t>Low :</a:t>
                      </a:r>
                      <a:r>
                        <a:rPr lang="en-US" baseline="0" dirty="0"/>
                        <a:t> Tolerant</a:t>
                      </a:r>
                      <a:endParaRPr lang="en-US" dirty="0"/>
                    </a:p>
                  </a:txBody>
                  <a:tcPr/>
                </a:tc>
                <a:extLst>
                  <a:ext uri="{0D108BD9-81ED-4DB2-BD59-A6C34878D82A}">
                    <a16:rowId xmlns:a16="http://schemas.microsoft.com/office/drawing/2014/main" xmlns="" val="2398744784"/>
                  </a:ext>
                </a:extLst>
              </a:tr>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3468012396"/>
                  </a:ext>
                </a:extLst>
              </a:tr>
            </a:tbl>
          </a:graphicData>
        </a:graphic>
      </p:graphicFrame>
    </p:spTree>
    <p:extLst>
      <p:ext uri="{BB962C8B-B14F-4D97-AF65-F5344CB8AC3E}">
        <p14:creationId xmlns:p14="http://schemas.microsoft.com/office/powerpoint/2010/main" val="3634012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7438" y="271849"/>
            <a:ext cx="9743776" cy="642551"/>
          </a:xfrm>
        </p:spPr>
        <p:txBody>
          <a:bodyPr/>
          <a:lstStyle/>
          <a:p>
            <a:pPr algn="ct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17614" y="1828800"/>
            <a:ext cx="9753600" cy="4572000"/>
          </a:xfrm>
        </p:spPr>
        <p:txBody>
          <a:bodyPr>
            <a:normAutofit fontScale="92500" lnSpcReduction="20000"/>
          </a:bodyPr>
          <a:lstStyle/>
          <a:p>
            <a:pPr marL="45720" indent="0">
              <a:buNone/>
            </a:pPr>
            <a:r>
              <a:rPr lang="en-US" sz="2200" dirty="0" smtClean="0">
                <a:solidFill>
                  <a:srgbClr val="00B050"/>
                </a:solidFill>
                <a:latin typeface="Times New Roman" panose="02020603050405020304" pitchFamily="18" charset="0"/>
                <a:cs typeface="Times New Roman" panose="02020603050405020304" pitchFamily="18" charset="0"/>
              </a:rPr>
              <a:t>2. Rituals : </a:t>
            </a:r>
          </a:p>
          <a:p>
            <a:pPr marL="45720" indent="0" algn="just">
              <a:buNone/>
            </a:pPr>
            <a:r>
              <a:rPr lang="en-US" sz="2200" dirty="0" smtClean="0">
                <a:latin typeface="Times New Roman" panose="02020603050405020304" pitchFamily="18" charset="0"/>
                <a:cs typeface="Times New Roman" panose="02020603050405020304" pitchFamily="18" charset="0"/>
              </a:rPr>
              <a:t>Ritual </a:t>
            </a:r>
            <a:r>
              <a:rPr lang="en-US" sz="2200" dirty="0">
                <a:latin typeface="Times New Roman" panose="02020603050405020304" pitchFamily="18" charset="0"/>
                <a:cs typeface="Times New Roman" panose="02020603050405020304" pitchFamily="18" charset="0"/>
              </a:rPr>
              <a:t>is defined as something that is characteristic of a rite, practice or observation, particularly of a </a:t>
            </a:r>
            <a:r>
              <a:rPr lang="en-US" sz="2200" dirty="0" smtClean="0">
                <a:latin typeface="Times New Roman" panose="02020603050405020304" pitchFamily="18" charset="0"/>
                <a:cs typeface="Times New Roman" panose="02020603050405020304" pitchFamily="18" charset="0"/>
              </a:rPr>
              <a:t>religion. Or </a:t>
            </a:r>
            <a:r>
              <a:rPr lang="en-US" sz="2200" dirty="0">
                <a:latin typeface="Times New Roman" panose="02020603050405020304" pitchFamily="18" charset="0"/>
                <a:cs typeface="Times New Roman" panose="02020603050405020304" pitchFamily="18" charset="0"/>
              </a:rPr>
              <a:t>the established form for a </a:t>
            </a:r>
            <a:r>
              <a:rPr lang="en-US" sz="2200" dirty="0" smtClean="0">
                <a:latin typeface="Times New Roman" panose="02020603050405020304" pitchFamily="18" charset="0"/>
                <a:cs typeface="Times New Roman" panose="02020603050405020304" pitchFamily="18" charset="0"/>
              </a:rPr>
              <a:t>ceremony. An </a:t>
            </a:r>
            <a:r>
              <a:rPr lang="en-US" sz="2200" dirty="0">
                <a:latin typeface="Times New Roman" panose="02020603050405020304" pitchFamily="18" charset="0"/>
                <a:cs typeface="Times New Roman" panose="02020603050405020304" pitchFamily="18" charset="0"/>
              </a:rPr>
              <a:t>example of ritual is the recitation of traditional vows in a Catholic wedding ceremony.</a:t>
            </a:r>
            <a:endParaRPr lang="en-US" sz="2200" dirty="0">
              <a:solidFill>
                <a:srgbClr val="00B050"/>
              </a:solidFill>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A. Cultural Rituals: </a:t>
            </a:r>
            <a:r>
              <a:rPr lang="en-US" sz="2200" dirty="0">
                <a:latin typeface="Times New Roman" panose="02020603050405020304" pitchFamily="18" charset="0"/>
                <a:cs typeface="Times New Roman" panose="02020603050405020304" pitchFamily="18" charset="0"/>
              </a:rPr>
              <a:t>Coming of age </a:t>
            </a:r>
            <a:r>
              <a:rPr lang="en-US" sz="2200" dirty="0" smtClean="0">
                <a:latin typeface="Times New Roman" panose="02020603050405020304" pitchFamily="18" charset="0"/>
                <a:cs typeface="Times New Roman" panose="02020603050405020304" pitchFamily="18" charset="0"/>
              </a:rPr>
              <a:t>rituals,</a:t>
            </a:r>
            <a:r>
              <a:rPr lang="en-US" sz="2200" dirty="0">
                <a:latin typeface="Times New Roman" panose="02020603050405020304" pitchFamily="18" charset="0"/>
                <a:cs typeface="Times New Roman" panose="02020603050405020304" pitchFamily="18" charset="0"/>
              </a:rPr>
              <a:t> Birth </a:t>
            </a:r>
            <a:r>
              <a:rPr lang="en-US" sz="2200" dirty="0" smtClean="0">
                <a:latin typeface="Times New Roman" panose="02020603050405020304" pitchFamily="18" charset="0"/>
                <a:cs typeface="Times New Roman" panose="02020603050405020304" pitchFamily="18" charset="0"/>
              </a:rPr>
              <a:t>rituals,</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Weddings, Holidays(giving </a:t>
            </a:r>
            <a:r>
              <a:rPr lang="en-US" sz="2200" dirty="0">
                <a:latin typeface="Times New Roman" panose="02020603050405020304" pitchFamily="18" charset="0"/>
                <a:cs typeface="Times New Roman" panose="02020603050405020304" pitchFamily="18" charset="0"/>
              </a:rPr>
              <a:t>gifts on Christmas is a holiday ritual. So is shooting off fireworks on the Fourth of July</a:t>
            </a:r>
            <a:r>
              <a:rPr lang="en-US" sz="2200" dirty="0" smtClean="0">
                <a:latin typeface="Times New Roman" panose="02020603050405020304" pitchFamily="18" charset="0"/>
                <a:cs typeface="Times New Roman" panose="02020603050405020304" pitchFamily="18" charset="0"/>
              </a:rPr>
              <a:t>.)</a:t>
            </a:r>
          </a:p>
          <a:p>
            <a:pPr marL="0" indent="0" algn="just">
              <a:buNone/>
            </a:pPr>
            <a:r>
              <a:rPr lang="en-US" sz="2200" dirty="0" smtClean="0">
                <a:latin typeface="Times New Roman" panose="02020603050405020304" pitchFamily="18" charset="0"/>
                <a:cs typeface="Times New Roman" panose="02020603050405020304" pitchFamily="18" charset="0"/>
              </a:rPr>
              <a:t>B. Family Rituals: A </a:t>
            </a:r>
            <a:r>
              <a:rPr lang="en-US" sz="2200" dirty="0">
                <a:latin typeface="Times New Roman" panose="02020603050405020304" pitchFamily="18" charset="0"/>
                <a:cs typeface="Times New Roman" panose="02020603050405020304" pitchFamily="18" charset="0"/>
              </a:rPr>
              <a:t>special </a:t>
            </a:r>
            <a:r>
              <a:rPr lang="en-US" sz="2200" dirty="0" smtClean="0">
                <a:latin typeface="Times New Roman" panose="02020603050405020304" pitchFamily="18" charset="0"/>
                <a:cs typeface="Times New Roman" panose="02020603050405020304" pitchFamily="18" charset="0"/>
              </a:rPr>
              <a:t>trip,</a:t>
            </a:r>
            <a:r>
              <a:rPr lang="en-US" sz="2200" dirty="0">
                <a:latin typeface="Times New Roman" panose="02020603050405020304" pitchFamily="18" charset="0"/>
                <a:cs typeface="Times New Roman" panose="02020603050405020304" pitchFamily="18" charset="0"/>
              </a:rPr>
              <a:t> Birthday </a:t>
            </a:r>
            <a:r>
              <a:rPr lang="en-US" sz="2200" dirty="0" smtClean="0">
                <a:latin typeface="Times New Roman" panose="02020603050405020304" pitchFamily="18" charset="0"/>
                <a:cs typeface="Times New Roman" panose="02020603050405020304" pitchFamily="18" charset="0"/>
              </a:rPr>
              <a:t>celebrations, game night.</a:t>
            </a:r>
          </a:p>
          <a:p>
            <a:pPr marL="0" indent="0" algn="just">
              <a:buNone/>
            </a:pPr>
            <a:r>
              <a:rPr lang="en-US" sz="2200" dirty="0" smtClean="0">
                <a:latin typeface="Times New Roman" panose="02020603050405020304" pitchFamily="18" charset="0"/>
                <a:cs typeface="Times New Roman" panose="02020603050405020304" pitchFamily="18" charset="0"/>
              </a:rPr>
              <a:t>C. Every day rituals: Prayer, family dinner.</a:t>
            </a: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p>
          <a:p>
            <a:pPr marL="0" indent="0" algn="just">
              <a:buNone/>
            </a:pPr>
            <a:r>
              <a:rPr lang="en-US" sz="2200" dirty="0" smtClean="0">
                <a:solidFill>
                  <a:srgbClr val="00B050"/>
                </a:solidFill>
                <a:latin typeface="Times New Roman" panose="02020603050405020304" pitchFamily="18" charset="0"/>
                <a:cs typeface="Times New Roman" panose="02020603050405020304" pitchFamily="18" charset="0"/>
              </a:rPr>
              <a:t>3.Symbols</a:t>
            </a:r>
            <a:r>
              <a:rPr lang="en-US" sz="2200" dirty="0">
                <a:solidFill>
                  <a:srgbClr val="00B050"/>
                </a:solidFill>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 mark or character used as a conventional representation of an object, function, or process, e.g. the letter or letters standing for a chemical element or a character in musical notation.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85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orld country repor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1">
          <a:schemeClr val="accent1"/>
        </a:lnRef>
        <a:fillRef idx="2">
          <a:schemeClr val="accent1"/>
        </a:fillRef>
        <a:effectRef idx="1">
          <a:schemeClr val="accent1"/>
        </a:effectRef>
        <a:fontRef idx="minor">
          <a:schemeClr val="dk1"/>
        </a:fontRef>
      </a:style>
    </a:spDef>
    <a:lnDef>
      <a:spPr>
        <a:ln/>
      </a:spPr>
      <a:bodyPr/>
      <a:lstStyle/>
      <a:style>
        <a:lnRef idx="3">
          <a:schemeClr val="accent1"/>
        </a:lnRef>
        <a:fillRef idx="0">
          <a:schemeClr val="accent1"/>
        </a:fillRef>
        <a:effectRef idx="2">
          <a:schemeClr val="accent1"/>
        </a:effectRef>
        <a:fontRef idx="minor">
          <a:schemeClr val="tx1"/>
        </a:fontRef>
      </a:style>
    </a:lnDef>
    <a:txDef>
      <a:spPr>
        <a:noFill/>
        <a:ln>
          <a:solidFill>
            <a:schemeClr val="bg2"/>
          </a:solidFill>
        </a:ln>
      </a:spPr>
      <a:bodyPr wrap="none" rtlCol="0">
        <a:spAutoFit/>
      </a:bodyPr>
      <a:lstStyle>
        <a:defPPr>
          <a:lnSpc>
            <a:spcPct val="90000"/>
          </a:lnSpc>
          <a:defRPr sz="2400" dirty="0" err="1" smtClean="0"/>
        </a:defPPr>
      </a:lstStyle>
    </a:txDef>
  </a:objectDefaults>
  <a:extraClrSchemeLst/>
  <a:extLst>
    <a:ext uri="{05A4C25C-085E-4340-85A3-A5531E510DB2}">
      <thm15:themeFamily xmlns:thm15="http://schemas.microsoft.com/office/thememl/2012/main" name="World country report presentation.potx" id="{FF082492-D6CE-444E-B3E8-FB131EDFAC53}" vid="{71BD5CC8-96B3-46A6-8835-37741E8965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World country report presentation</Template>
  <TotalTime>2091</TotalTime>
  <Words>1686</Words>
  <Application>Microsoft Office PowerPoint</Application>
  <PresentationFormat>Custom</PresentationFormat>
  <Paragraphs>178</Paragraphs>
  <Slides>21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Bellerose</vt:lpstr>
      <vt:lpstr>Century Gothic</vt:lpstr>
      <vt:lpstr>Times New Roman</vt:lpstr>
      <vt:lpstr>Wingdings</vt:lpstr>
      <vt:lpstr>World country report presentation</vt:lpstr>
      <vt:lpstr>Chapter : 4</vt:lpstr>
      <vt:lpstr>ORIGINS OF CULTURE </vt:lpstr>
      <vt:lpstr>PowerPoint Presentation</vt:lpstr>
      <vt:lpstr>ORIGINS OF CULTURE </vt:lpstr>
      <vt:lpstr>ORIGINS OF CULTURE </vt:lpstr>
      <vt:lpstr>Elements of culture</vt:lpstr>
      <vt:lpstr>Exhibit 4.6 Hofstede’s indexes, Language  and linguistic Distance </vt:lpstr>
      <vt:lpstr>PowerPoint Presentation</vt:lpstr>
      <vt:lpstr>PowerPoint Presentation</vt:lpstr>
      <vt:lpstr>PowerPoint Presentation</vt:lpstr>
      <vt:lpstr>Aesthetics as symbols</vt:lpstr>
      <vt:lpstr>Beliefs</vt:lpstr>
      <vt:lpstr>Thought Processes</vt:lpstr>
      <vt:lpstr>Cultural change </vt:lpstr>
      <vt:lpstr>1.Cultural Borrowing</vt:lpstr>
      <vt:lpstr>PowerPoint Presentation</vt:lpstr>
      <vt:lpstr>3. Planned and Unplanned change:</vt:lpstr>
      <vt:lpstr>PowerPoint Presentation</vt:lpstr>
      <vt:lpstr>PowerPoint Presentation</vt:lpstr>
      <vt:lpstr>PowerPoint Presentation</vt:lpstr>
      <vt:lpstr>Resistance to change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 4</dc:title>
  <dc:creator>swadhin saha</dc:creator>
  <cp:lastModifiedBy>Lenovo</cp:lastModifiedBy>
  <cp:revision>79</cp:revision>
  <dcterms:created xsi:type="dcterms:W3CDTF">2019-11-01T08:24:14Z</dcterms:created>
  <dcterms:modified xsi:type="dcterms:W3CDTF">2022-09-10T08:53:24Z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74068500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