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2" r:id="rId8"/>
    <p:sldId id="263" r:id="rId9"/>
    <p:sldId id="261" r:id="rId10"/>
    <p:sldId id="264" r:id="rId11"/>
    <p:sldId id="265" r:id="rId12"/>
    <p:sldId id="266" r:id="rId13"/>
    <p:sldId id="268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5D5C-2A50-4303-8E1D-FDC5EF7E0C7E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A9B1-47A9-43E1-A612-122443F03B0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Oval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5D5C-2A50-4303-8E1D-FDC5EF7E0C7E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A9B1-47A9-43E1-A612-122443F03B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5D5C-2A50-4303-8E1D-FDC5EF7E0C7E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A9B1-47A9-43E1-A612-122443F03B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5D5C-2A50-4303-8E1D-FDC5EF7E0C7E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A9B1-47A9-43E1-A612-122443F03B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5D5C-2A50-4303-8E1D-FDC5EF7E0C7E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A9B1-47A9-43E1-A612-122443F03B0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Oval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Oval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5D5C-2A50-4303-8E1D-FDC5EF7E0C7E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A9B1-47A9-43E1-A612-122443F03B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5D5C-2A50-4303-8E1D-FDC5EF7E0C7E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A9B1-47A9-43E1-A612-122443F03B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5D5C-2A50-4303-8E1D-FDC5EF7E0C7E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A9B1-47A9-43E1-A612-122443F03B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5D5C-2A50-4303-8E1D-FDC5EF7E0C7E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A9B1-47A9-43E1-A612-122443F03B0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5D5C-2A50-4303-8E1D-FDC5EF7E0C7E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A9B1-47A9-43E1-A612-122443F03B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5D5C-2A50-4303-8E1D-FDC5EF7E0C7E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A9B1-47A9-43E1-A612-122443F03B0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/>
              <a:t>Click icon to add picture</a:t>
            </a:r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Oval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7335D5C-2A50-4303-8E1D-FDC5EF7E0C7E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9F7A9B1-47A9-43E1-A612-122443F03B0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520.png"/><Relationship Id="rId7" Type="http://schemas.openxmlformats.org/officeDocument/2006/relationships/image" Target="../media/image56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Relationship Id="rId9" Type="http://schemas.openxmlformats.org/officeDocument/2006/relationships/image" Target="../media/image5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Chapter 3: Vector Differentiation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56560" y="1850064"/>
            <a:ext cx="7406640" cy="3788736"/>
          </a:xfrm>
        </p:spPr>
        <p:txBody>
          <a:bodyPr/>
          <a:lstStyle/>
          <a:p>
            <a:r>
              <a:rPr lang="en-US" dirty="0"/>
              <a:t>Ordinary Derivative</a:t>
            </a:r>
          </a:p>
          <a:p>
            <a:r>
              <a:rPr lang="en-US" dirty="0"/>
              <a:t>Partial Derivative</a:t>
            </a:r>
          </a:p>
          <a:p>
            <a:r>
              <a:rPr lang="en-US" dirty="0"/>
              <a:t>Gradient</a:t>
            </a:r>
          </a:p>
          <a:p>
            <a:r>
              <a:rPr lang="en-US" dirty="0"/>
              <a:t>Divergence</a:t>
            </a:r>
          </a:p>
          <a:p>
            <a:r>
              <a:rPr lang="en-US" dirty="0"/>
              <a:t>Curl </a:t>
            </a:r>
          </a:p>
        </p:txBody>
      </p:sp>
    </p:spTree>
    <p:extLst>
      <p:ext uri="{BB962C8B-B14F-4D97-AF65-F5344CB8AC3E}">
        <p14:creationId xmlns:p14="http://schemas.microsoft.com/office/powerpoint/2010/main" val="530775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Remark!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971800" y="1447800"/>
                <a:ext cx="4419600" cy="5551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1.  You can not  write,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1" i="1">
                            <a:latin typeface="Cambria Math"/>
                          </a:rPr>
                          <m:t>𝑨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𝑑𝑥𝑑𝑦</m:t>
                        </m:r>
                      </m:den>
                    </m:f>
                    <m:r>
                      <a:rPr lang="en-US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𝑑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𝑨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𝑑𝑦</m:t>
                            </m:r>
                          </m:den>
                        </m:f>
                      </m:e>
                    </m:d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1447800"/>
                <a:ext cx="4419600" cy="555152"/>
              </a:xfrm>
              <a:prstGeom prst="rect">
                <a:avLst/>
              </a:prstGeom>
              <a:blipFill>
                <a:blip r:embed="rId2"/>
                <a:stretch>
                  <a:fillRect l="-1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971800" y="2133600"/>
                <a:ext cx="4419600" cy="5551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2.  You have to  write,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1" i="1">
                            <a:latin typeface="Cambria Math"/>
                          </a:rPr>
                          <m:t>𝑨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den>
                    </m:f>
                    <m:r>
                      <a:rPr lang="en-US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𝜕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den>
                    </m:f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𝜕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𝑨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𝜕</m:t>
                            </m:r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den>
                        </m:f>
                      </m:e>
                    </m:d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2133600"/>
                <a:ext cx="4419600" cy="555152"/>
              </a:xfrm>
              <a:prstGeom prst="rect">
                <a:avLst/>
              </a:prstGeom>
              <a:blipFill>
                <a:blip r:embed="rId3"/>
                <a:stretch>
                  <a:fillRect l="-1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71800" y="2819400"/>
                <a:ext cx="4419600" cy="5551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3.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1" i="1">
                            <a:latin typeface="Cambria Math"/>
                          </a:rPr>
                          <m:t>𝑨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1" i="1">
                            <a:latin typeface="Cambria Math"/>
                          </a:rPr>
                          <m:t>𝑨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2819400"/>
                <a:ext cx="4419600" cy="555152"/>
              </a:xfrm>
              <a:prstGeom prst="rect">
                <a:avLst/>
              </a:prstGeom>
              <a:blipFill>
                <a:blip r:embed="rId4"/>
                <a:stretch>
                  <a:fillRect l="-1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386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2959608" y="274638"/>
                <a:ext cx="8927592" cy="1401762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sz="2800" dirty="0"/>
                  <a:t>Example 3. If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𝑨</m:t>
                    </m:r>
                    <m:r>
                      <a:rPr lang="en-US" sz="28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/>
                          </a:rPr>
                          <m:t>𝑦</m:t>
                        </m:r>
                        <m:r>
                          <a:rPr lang="en-US" sz="2800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e>
                    </m:d>
                    <m:r>
                      <a:rPr lang="en-US" sz="2800" b="1" i="1">
                        <a:latin typeface="Cambria Math"/>
                      </a:rPr>
                      <m:t>𝒊</m:t>
                    </m:r>
                    <m:r>
                      <a:rPr lang="en-US" sz="28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𝑥𝑦</m:t>
                            </m:r>
                          </m:sup>
                        </m:sSup>
                        <m:r>
                          <a:rPr lang="en-US" sz="2800" i="1">
                            <a:latin typeface="Cambria Math"/>
                          </a:rPr>
                          <m:t>−</m:t>
                        </m:r>
                        <m:r>
                          <a:rPr lang="en-US" sz="2800" i="1">
                            <a:latin typeface="Cambria Math"/>
                          </a:rPr>
                          <m:t>𝑦</m:t>
                        </m:r>
                        <m:func>
                          <m:func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e>
                    </m:d>
                    <m:r>
                      <a:rPr lang="en-US" sz="2800" b="1" i="1">
                        <a:latin typeface="Cambria Math"/>
                      </a:rPr>
                      <m:t>𝒋</m:t>
                    </m:r>
                    <m:r>
                      <a:rPr lang="en-US" sz="28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func>
                          <m:func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800" i="1">
                                <a:latin typeface="Cambria Math"/>
                              </a:rPr>
                              <m:t>𝑦</m:t>
                            </m:r>
                          </m:e>
                        </m:func>
                      </m:e>
                    </m:d>
                    <m:r>
                      <a:rPr lang="en-US" sz="2800" b="1" i="1">
                        <a:latin typeface="Cambria Math"/>
                      </a:rPr>
                      <m:t>𝒌</m:t>
                    </m:r>
                  </m:oMath>
                </a14:m>
                <a:r>
                  <a:rPr lang="en-US" sz="2800" dirty="0"/>
                  <a:t>.</a:t>
                </a:r>
                <a:r>
                  <a:rPr lang="en-US" sz="2800" b="1" dirty="0"/>
                  <a:t> </a:t>
                </a:r>
                <a:br>
                  <a:rPr lang="en-US" sz="2800" b="1" dirty="0"/>
                </a:br>
                <a:r>
                  <a:rPr lang="en-US" sz="2800" dirty="0"/>
                  <a:t>Find: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𝜕</m:t>
                        </m:r>
                        <m:r>
                          <a:rPr lang="en-US" sz="2800" b="1" i="1">
                            <a:latin typeface="Cambria Math"/>
                          </a:rPr>
                          <m:t>𝑨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𝜕</m:t>
                        </m:r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2800" b="1" dirty="0"/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𝜕</m:t>
                        </m:r>
                        <m:r>
                          <a:rPr lang="en-US" sz="2800" b="1" i="1">
                            <a:latin typeface="Cambria Math"/>
                          </a:rPr>
                          <m:t>𝑨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𝜕</m:t>
                        </m:r>
                        <m:r>
                          <a:rPr lang="en-US" sz="2800" i="1">
                            <a:latin typeface="Cambria Math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US" sz="2800" b="1" dirty="0"/>
                  <a:t>,</a:t>
                </a:r>
                <a:r>
                  <a:rPr lang="en-US" sz="2800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sz="28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800" b="1" i="1">
                            <a:latin typeface="Cambria Math"/>
                          </a:rPr>
                          <m:t>𝑨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𝜕</m:t>
                        </m:r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800" b="1" dirty="0"/>
                  <a:t>,</a:t>
                </a:r>
                <a:r>
                  <a:rPr lang="en-US" sz="2800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sz="28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800" b="1" i="1">
                            <a:latin typeface="Cambria Math"/>
                          </a:rPr>
                          <m:t>𝑨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𝜕</m:t>
                        </m:r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800" b="1" dirty="0"/>
                  <a:t>,</a:t>
                </a:r>
                <a:r>
                  <a:rPr lang="en-US" sz="2800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b="1" i="1">
                            <a:latin typeface="Cambria Math"/>
                          </a:rPr>
                          <m:t>𝑨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𝜕</m:t>
                        </m:r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𝜕</m:t>
                        </m:r>
                        <m:r>
                          <a:rPr lang="en-US" sz="2800" i="1">
                            <a:latin typeface="Cambria Math"/>
                          </a:rPr>
                          <m:t>𝑦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,  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b="1" i="1">
                            <a:latin typeface="Cambria Math"/>
                          </a:rPr>
                          <m:t>𝑨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𝜕</m:t>
                        </m:r>
                        <m:r>
                          <a:rPr lang="en-US" sz="2800" i="1">
                            <a:latin typeface="Cambria Math"/>
                          </a:rPr>
                          <m:t>𝑦</m:t>
                        </m:r>
                        <m:r>
                          <a:rPr lang="en-US" sz="2800" i="1">
                            <a:latin typeface="Cambria Math"/>
                          </a:rPr>
                          <m:t>𝜕</m:t>
                        </m:r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959608" y="274638"/>
                <a:ext cx="8927592" cy="1401762"/>
              </a:xfrm>
              <a:blipFill>
                <a:blip r:embed="rId2"/>
                <a:stretch>
                  <a:fillRect l="-15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48000" y="1828800"/>
                <a:ext cx="7315200" cy="619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b="1" i="1">
                              <a:latin typeface="Cambria Math"/>
                            </a:rPr>
                            <m:t>𝑨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den>
                      </m:f>
                      <m:d>
                        <m:dPr>
                          <m:begChr m:val="{"/>
                          <m:endChr m:val="}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d>
                          <m:r>
                            <a:rPr lang="en-US" b="1" i="1">
                              <a:latin typeface="Cambria Math"/>
                            </a:rPr>
                            <m:t>𝒊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𝑥𝑦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  <m:func>
                                <m:func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  <m:r>
                            <a:rPr lang="en-US" b="1" i="1">
                              <a:latin typeface="Cambria Math"/>
                            </a:rPr>
                            <m:t>𝒋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func>
                                <m:func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func>
                            </m:e>
                          </m:d>
                          <m:r>
                            <a:rPr lang="en-US" b="1" i="1">
                              <a:latin typeface="Cambria Math"/>
                            </a:rPr>
                            <m:t>𝒌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828800"/>
                <a:ext cx="7315200" cy="6190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733800" y="2590800"/>
                <a:ext cx="6629400" cy="619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  <m:r>
                        <a:rPr lang="en-US" b="1" i="1">
                          <a:latin typeface="Cambria Math"/>
                        </a:rPr>
                        <m:t>𝒊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𝑥𝑦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b="1" i="1">
                          <a:latin typeface="Cambria Math"/>
                        </a:rPr>
                        <m:t>𝒋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</m:func>
                        </m:e>
                      </m:d>
                      <m:r>
                        <a:rPr lang="en-US" b="1" i="1">
                          <a:latin typeface="Cambria Math"/>
                        </a:rPr>
                        <m:t>𝒌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2590800"/>
                <a:ext cx="6629400" cy="6190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517900" y="3352800"/>
                <a:ext cx="6324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4</m:t>
                          </m:r>
                          <m:r>
                            <a:rPr lang="en-US" i="1">
                              <a:latin typeface="Cambria Math"/>
                            </a:rPr>
                            <m:t>𝑥𝑦</m:t>
                          </m:r>
                          <m:r>
                            <a:rPr lang="en-US" i="1">
                              <a:latin typeface="Cambria Math"/>
                            </a:rPr>
                            <m:t>−4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r>
                        <a:rPr lang="en-US" b="1" i="1">
                          <a:latin typeface="Cambria Math"/>
                        </a:rPr>
                        <m:t>𝒊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𝑥𝑦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b="1" i="1">
                          <a:latin typeface="Cambria Math"/>
                        </a:rPr>
                        <m:t>𝒋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</m:func>
                        </m:e>
                      </m:d>
                      <m:r>
                        <a:rPr lang="en-US" b="1" i="1">
                          <a:latin typeface="Cambria Math"/>
                        </a:rPr>
                        <m:t>𝒌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7900" y="3352800"/>
                <a:ext cx="6324600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895600" y="3886200"/>
                <a:ext cx="7315200" cy="6663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b="1" i="1">
                              <a:latin typeface="Cambria Math"/>
                            </a:rPr>
                            <m:t>𝑨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den>
                      </m:f>
                      <m:d>
                        <m:dPr>
                          <m:begChr m:val="{"/>
                          <m:endChr m:val="}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d>
                          <m:r>
                            <a:rPr lang="en-US" b="1" i="1">
                              <a:latin typeface="Cambria Math"/>
                            </a:rPr>
                            <m:t>𝒊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𝑥𝑦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  <m:func>
                                <m:func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  <m:r>
                            <a:rPr lang="en-US" b="1" i="1">
                              <a:latin typeface="Cambria Math"/>
                            </a:rPr>
                            <m:t>𝒋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func>
                                <m:func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func>
                            </m:e>
                          </m:d>
                          <m:r>
                            <a:rPr lang="en-US" b="1" i="1">
                              <a:latin typeface="Cambria Math"/>
                            </a:rPr>
                            <m:t>𝒌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886200"/>
                <a:ext cx="7315200" cy="6663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632200" y="4648200"/>
                <a:ext cx="6629400" cy="6663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  <m:r>
                        <a:rPr lang="en-US" b="1" i="1">
                          <a:latin typeface="Cambria Math"/>
                        </a:rPr>
                        <m:t>𝒊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𝑥𝑦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b="1" i="1">
                          <a:latin typeface="Cambria Math"/>
                        </a:rPr>
                        <m:t>𝒋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</m:func>
                        </m:e>
                      </m:d>
                      <m:r>
                        <a:rPr lang="en-US" b="1" i="1">
                          <a:latin typeface="Cambria Math"/>
                        </a:rPr>
                        <m:t>𝒌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2200" y="4648200"/>
                <a:ext cx="6629400" cy="6663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454400" y="5410200"/>
                <a:ext cx="5016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=2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1" i="1">
                          <a:latin typeface="Cambria Math"/>
                        </a:rPr>
                        <m:t>𝒊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𝑥𝑦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b="1" i="1">
                          <a:latin typeface="Cambria Math"/>
                        </a:rPr>
                        <m:t>𝒋</m:t>
                      </m:r>
                      <m:r>
                        <a:rPr lang="en-US" i="1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func>
                      <m:r>
                        <a:rPr lang="en-US" b="1" i="1">
                          <a:latin typeface="Cambria Math"/>
                        </a:rPr>
                        <m:t>𝒌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4400" y="5410200"/>
                <a:ext cx="5016500" cy="369332"/>
              </a:xfrm>
              <a:prstGeom prst="rect">
                <a:avLst/>
              </a:prstGeom>
              <a:blipFill>
                <a:blip r:embed="rId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156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2959608" y="274638"/>
                <a:ext cx="9232392" cy="1401762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sz="2800" dirty="0"/>
                  <a:t>Example. </a:t>
                </a:r>
                <a:br>
                  <a:rPr lang="en-US" sz="2800" dirty="0"/>
                </a:br>
                <a:r>
                  <a:rPr lang="en-US" sz="2800" dirty="0"/>
                  <a:t>If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𝑨</m:t>
                    </m:r>
                    <m:r>
                      <a:rPr lang="en-US" sz="28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/>
                          </a:rPr>
                          <m:t>𝑦</m:t>
                        </m:r>
                        <m:r>
                          <a:rPr lang="en-US" sz="2800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e>
                    </m:d>
                    <m:r>
                      <a:rPr lang="en-US" sz="2800" b="1" i="1">
                        <a:latin typeface="Cambria Math"/>
                      </a:rPr>
                      <m:t>𝒊</m:t>
                    </m:r>
                    <m:r>
                      <a:rPr lang="en-US" sz="28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𝑥𝑦</m:t>
                            </m:r>
                          </m:sup>
                        </m:sSup>
                        <m:r>
                          <a:rPr lang="en-US" sz="2800" i="1">
                            <a:latin typeface="Cambria Math"/>
                          </a:rPr>
                          <m:t>−</m:t>
                        </m:r>
                        <m:r>
                          <a:rPr lang="en-US" sz="2800" i="1">
                            <a:latin typeface="Cambria Math"/>
                          </a:rPr>
                          <m:t>𝑦</m:t>
                        </m:r>
                        <m:func>
                          <m:func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e>
                    </m:d>
                    <m:r>
                      <a:rPr lang="en-US" sz="2800" b="1" i="1">
                        <a:latin typeface="Cambria Math"/>
                      </a:rPr>
                      <m:t>𝒋</m:t>
                    </m:r>
                    <m:r>
                      <a:rPr lang="en-US" sz="28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func>
                          <m:func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800" i="1">
                                <a:latin typeface="Cambria Math"/>
                              </a:rPr>
                              <m:t>𝑦</m:t>
                            </m:r>
                          </m:e>
                        </m:func>
                      </m:e>
                    </m:d>
                    <m:r>
                      <a:rPr lang="en-US" sz="2800" b="1" i="1">
                        <a:latin typeface="Cambria Math"/>
                      </a:rPr>
                      <m:t>𝒌</m:t>
                    </m:r>
                  </m:oMath>
                </a14:m>
                <a:r>
                  <a:rPr lang="en-US" sz="2800" dirty="0"/>
                  <a:t>.</a:t>
                </a:r>
                <a:r>
                  <a:rPr lang="en-US" sz="2800" b="1" dirty="0"/>
                  <a:t> </a:t>
                </a:r>
                <a:br>
                  <a:rPr lang="en-US" sz="2800" b="1" dirty="0"/>
                </a:br>
                <a:r>
                  <a:rPr lang="en-US" sz="2800" dirty="0"/>
                  <a:t>Find: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sz="28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800" b="1" i="1">
                            <a:latin typeface="Cambria Math"/>
                          </a:rPr>
                          <m:t>𝑨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𝜕</m:t>
                        </m:r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800" b="1" dirty="0"/>
                  <a:t>,</a:t>
                </a:r>
                <a:r>
                  <a:rPr lang="en-US" sz="2800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sz="28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800" b="1" i="1">
                            <a:latin typeface="Cambria Math"/>
                          </a:rPr>
                          <m:t>𝑨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𝜕</m:t>
                        </m:r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800" b="1" dirty="0"/>
                  <a:t>,</a:t>
                </a:r>
                <a:r>
                  <a:rPr lang="en-US" sz="2800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b="1" i="1">
                            <a:latin typeface="Cambria Math"/>
                          </a:rPr>
                          <m:t>𝑨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𝜕</m:t>
                        </m:r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𝜕</m:t>
                        </m:r>
                        <m:r>
                          <a:rPr lang="en-US" sz="2800" i="1">
                            <a:latin typeface="Cambria Math"/>
                          </a:rPr>
                          <m:t>𝑦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,  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b="1" i="1">
                            <a:latin typeface="Cambria Math"/>
                          </a:rPr>
                          <m:t>𝑨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𝜕</m:t>
                        </m:r>
                        <m:r>
                          <a:rPr lang="en-US" sz="2800" i="1">
                            <a:latin typeface="Cambria Math"/>
                          </a:rPr>
                          <m:t>𝑦</m:t>
                        </m:r>
                        <m:r>
                          <a:rPr lang="en-US" sz="2800" i="1">
                            <a:latin typeface="Cambria Math"/>
                          </a:rPr>
                          <m:t>𝜕</m:t>
                        </m:r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959608" y="274638"/>
                <a:ext cx="9232392" cy="1401762"/>
              </a:xfrm>
              <a:blipFill>
                <a:blip r:embed="rId2"/>
                <a:stretch>
                  <a:fillRect l="-1453" t="-7826" b="-8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48000" y="1828801"/>
                <a:ext cx="7315200" cy="720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1" i="1">
                              <a:latin typeface="Cambria Math"/>
                            </a:rPr>
                            <m:t>𝑨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𝑨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den>
                      </m:f>
                      <m:d>
                        <m:dPr>
                          <m:begChr m:val="{"/>
                          <m:endChr m:val="}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𝑥𝑦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−4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  <m:r>
                            <a:rPr lang="en-US" b="1" i="1">
                              <a:latin typeface="Cambria Math"/>
                            </a:rPr>
                            <m:t>𝒊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𝑦𝑒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𝑥𝑦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  <m:func>
                                <m:func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  <m:r>
                            <a:rPr lang="en-US" b="1" i="1">
                              <a:latin typeface="Cambria Math"/>
                            </a:rPr>
                            <m:t>𝒋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func>
                                <m:func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func>
                            </m:e>
                          </m:d>
                          <m:r>
                            <a:rPr lang="en-US" b="1" i="1">
                              <a:latin typeface="Cambria Math"/>
                            </a:rPr>
                            <m:t>𝒌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828801"/>
                <a:ext cx="7315200" cy="7203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733800" y="2590800"/>
                <a:ext cx="6629400" cy="619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4</m:t>
                          </m:r>
                          <m:r>
                            <a:rPr lang="en-US" i="1">
                              <a:latin typeface="Cambria Math"/>
                            </a:rPr>
                            <m:t>𝑥𝑦</m:t>
                          </m:r>
                          <m:r>
                            <a:rPr lang="en-US" i="1">
                              <a:latin typeface="Cambria Math"/>
                            </a:rPr>
                            <m:t>−4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r>
                        <a:rPr lang="en-US" b="1" i="1">
                          <a:latin typeface="Cambria Math"/>
                        </a:rPr>
                        <m:t>𝒊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𝑥𝑦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b="1" i="1">
                          <a:latin typeface="Cambria Math"/>
                        </a:rPr>
                        <m:t>𝒋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</m:func>
                        </m:e>
                      </m:d>
                      <m:r>
                        <a:rPr lang="en-US" b="1" i="1">
                          <a:latin typeface="Cambria Math"/>
                        </a:rPr>
                        <m:t>𝒌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2590800"/>
                <a:ext cx="6629400" cy="6190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441700" y="3352800"/>
                <a:ext cx="6324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4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r>
                            <a:rPr lang="en-US" i="1">
                              <a:latin typeface="Cambria Math"/>
                            </a:rPr>
                            <m:t>−12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b="1" i="1">
                          <a:latin typeface="Cambria Math"/>
                        </a:rPr>
                        <m:t>𝒊</m:t>
                      </m:r>
                      <m:r>
                        <a:rPr lang="en-US" b="1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𝑥𝑦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b="1" i="1">
                          <a:latin typeface="Cambria Math"/>
                        </a:rPr>
                        <m:t>𝒋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</m:func>
                        </m:e>
                      </m:d>
                      <m:r>
                        <a:rPr lang="en-US" b="1" i="1">
                          <a:latin typeface="Cambria Math"/>
                        </a:rPr>
                        <m:t>𝒌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1700" y="3352800"/>
                <a:ext cx="6324600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22600" y="3962401"/>
                <a:ext cx="7315200" cy="720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1" i="1">
                              <a:latin typeface="Cambria Math"/>
                            </a:rPr>
                            <m:t>𝑨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𝑨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den>
                      </m:f>
                      <m:d>
                        <m:dPr>
                          <m:begChr m:val="{"/>
                          <m:endChr m:val="}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1" i="1">
                              <a:latin typeface="Cambria Math"/>
                            </a:rPr>
                            <m:t>𝒊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𝑥𝑒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𝑥𝑦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  <m:r>
                            <a:rPr lang="en-US" b="1" i="1">
                              <a:latin typeface="Cambria Math"/>
                            </a:rPr>
                            <m:t>𝒋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</m:func>
                          <m:r>
                            <a:rPr lang="en-US" b="1" i="1">
                              <a:latin typeface="Cambria Math"/>
                            </a:rPr>
                            <m:t>𝒌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2600" y="3962401"/>
                <a:ext cx="7315200" cy="72032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429000" y="4724400"/>
                <a:ext cx="6629400" cy="6663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b="1" i="1">
                          <a:latin typeface="Cambria Math"/>
                        </a:rPr>
                        <m:t>𝒊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𝑥𝑦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b="1" i="1">
                          <a:latin typeface="Cambria Math"/>
                        </a:rPr>
                        <m:t>𝒋</m:t>
                      </m:r>
                      <m:r>
                        <a:rPr lang="en-US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</m:func>
                        </m:e>
                      </m:d>
                      <m:r>
                        <a:rPr lang="en-US" b="1" i="1">
                          <a:latin typeface="Cambria Math"/>
                        </a:rPr>
                        <m:t>𝒌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4724400"/>
                <a:ext cx="6629400" cy="6663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733800" y="5486400"/>
                <a:ext cx="4051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b="1" i="1">
                          <a:latin typeface="Cambria Math"/>
                        </a:rPr>
                        <m:t>𝟎</m:t>
                      </m:r>
                      <m:r>
                        <a:rPr lang="en-US" b="1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𝑥𝑦</m:t>
                              </m:r>
                            </m:sup>
                          </m:sSup>
                        </m:e>
                      </m:d>
                      <m:r>
                        <a:rPr lang="en-US" b="1" i="1">
                          <a:latin typeface="Cambria Math"/>
                        </a:rPr>
                        <m:t>𝒋</m:t>
                      </m:r>
                      <m:r>
                        <a:rPr lang="en-US" i="1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</m:func>
                        </m:e>
                      </m:d>
                      <m:r>
                        <a:rPr lang="en-US" b="1" i="1">
                          <a:latin typeface="Cambria Math"/>
                        </a:rPr>
                        <m:t>𝒌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486400"/>
                <a:ext cx="4051300" cy="369332"/>
              </a:xfrm>
              <a:prstGeom prst="rect">
                <a:avLst/>
              </a:prstGeom>
              <a:blipFill>
                <a:blip r:embed="rId8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352800" y="5955268"/>
                <a:ext cx="403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𝑥𝑦</m:t>
                          </m:r>
                        </m:sup>
                      </m:sSup>
                      <m:r>
                        <a:rPr lang="en-US" b="1" i="1">
                          <a:latin typeface="Cambria Math"/>
                        </a:rPr>
                        <m:t>𝒋</m:t>
                      </m:r>
                      <m:r>
                        <a:rPr lang="en-US" i="1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func>
                      <m:r>
                        <a:rPr lang="en-US" b="1" i="1">
                          <a:latin typeface="Cambria Math"/>
                        </a:rPr>
                        <m:t>𝒌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5955268"/>
                <a:ext cx="4038600" cy="369332"/>
              </a:xfrm>
              <a:prstGeom prst="rect">
                <a:avLst/>
              </a:prstGeom>
              <a:blipFill>
                <a:blip r:embed="rId9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037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2959608" y="274638"/>
                <a:ext cx="8927592" cy="1401762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sz="2800" dirty="0"/>
                  <a:t>Example. </a:t>
                </a:r>
                <a:br>
                  <a:rPr lang="en-US" sz="2800" dirty="0"/>
                </a:br>
                <a:r>
                  <a:rPr lang="en-US" sz="2800" dirty="0"/>
                  <a:t>If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𝑨</m:t>
                    </m:r>
                    <m:r>
                      <a:rPr lang="en-US" sz="28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/>
                          </a:rPr>
                          <m:t>𝑦</m:t>
                        </m:r>
                        <m:r>
                          <a:rPr lang="en-US" sz="2800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e>
                    </m:d>
                    <m:r>
                      <a:rPr lang="en-US" sz="2800" b="1" i="1">
                        <a:latin typeface="Cambria Math"/>
                      </a:rPr>
                      <m:t>𝒊</m:t>
                    </m:r>
                    <m:r>
                      <a:rPr lang="en-US" sz="28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𝑥𝑦</m:t>
                            </m:r>
                          </m:sup>
                        </m:sSup>
                        <m:r>
                          <a:rPr lang="en-US" sz="2800" i="1">
                            <a:latin typeface="Cambria Math"/>
                          </a:rPr>
                          <m:t>−</m:t>
                        </m:r>
                        <m:r>
                          <a:rPr lang="en-US" sz="2800" i="1">
                            <a:latin typeface="Cambria Math"/>
                          </a:rPr>
                          <m:t>𝑦</m:t>
                        </m:r>
                        <m:func>
                          <m:func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e>
                    </m:d>
                    <m:r>
                      <a:rPr lang="en-US" sz="2800" b="1" i="1">
                        <a:latin typeface="Cambria Math"/>
                      </a:rPr>
                      <m:t>𝒋</m:t>
                    </m:r>
                    <m:r>
                      <a:rPr lang="en-US" sz="28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func>
                          <m:func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800" i="1">
                                <a:latin typeface="Cambria Math"/>
                              </a:rPr>
                              <m:t>𝑦</m:t>
                            </m:r>
                          </m:e>
                        </m:func>
                      </m:e>
                    </m:d>
                    <m:r>
                      <a:rPr lang="en-US" sz="2800" b="1" i="1">
                        <a:latin typeface="Cambria Math"/>
                      </a:rPr>
                      <m:t>𝒌</m:t>
                    </m:r>
                  </m:oMath>
                </a14:m>
                <a:r>
                  <a:rPr lang="en-US" sz="2800" dirty="0"/>
                  <a:t>.</a:t>
                </a:r>
                <a:r>
                  <a:rPr lang="en-US" sz="2800" b="1" dirty="0"/>
                  <a:t> </a:t>
                </a:r>
                <a:br>
                  <a:rPr lang="en-US" sz="2800" b="1" dirty="0"/>
                </a:br>
                <a:r>
                  <a:rPr lang="en-US" sz="2800" dirty="0"/>
                  <a:t>Find: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sz="28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800" b="1" i="1">
                            <a:latin typeface="Cambria Math"/>
                          </a:rPr>
                          <m:t>𝑨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𝜕</m:t>
                        </m:r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800" b="1" dirty="0"/>
                  <a:t>,</a:t>
                </a:r>
                <a:r>
                  <a:rPr lang="en-US" sz="2800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sz="28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800" b="1" i="1">
                            <a:latin typeface="Cambria Math"/>
                          </a:rPr>
                          <m:t>𝑨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𝜕</m:t>
                        </m:r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800" b="1" dirty="0"/>
                  <a:t>,</a:t>
                </a:r>
                <a:r>
                  <a:rPr lang="en-US" sz="2800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b="1" i="1">
                            <a:latin typeface="Cambria Math"/>
                          </a:rPr>
                          <m:t>𝑨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𝜕</m:t>
                        </m:r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𝜕</m:t>
                        </m:r>
                        <m:r>
                          <a:rPr lang="en-US" sz="2800" i="1">
                            <a:latin typeface="Cambria Math"/>
                          </a:rPr>
                          <m:t>𝑦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,  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b="1" i="1">
                            <a:latin typeface="Cambria Math"/>
                          </a:rPr>
                          <m:t>𝑨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𝜕</m:t>
                        </m:r>
                        <m:r>
                          <a:rPr lang="en-US" sz="2800" i="1">
                            <a:latin typeface="Cambria Math"/>
                          </a:rPr>
                          <m:t>𝑦</m:t>
                        </m:r>
                        <m:r>
                          <a:rPr lang="en-US" sz="2800" i="1">
                            <a:latin typeface="Cambria Math"/>
                          </a:rPr>
                          <m:t>𝜕</m:t>
                        </m:r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959608" y="274638"/>
                <a:ext cx="8927592" cy="1401762"/>
              </a:xfrm>
              <a:blipFill>
                <a:blip r:embed="rId2"/>
                <a:stretch>
                  <a:fillRect l="-1503" t="-7826" b="-8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895600" y="1828800"/>
                <a:ext cx="6934200" cy="720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1" i="1">
                              <a:latin typeface="Cambria Math"/>
                            </a:rPr>
                            <m:t>𝑨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𝑨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den>
                      </m:f>
                      <m:d>
                        <m:dPr>
                          <m:begChr m:val="{"/>
                          <m:endChr m:val="}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1" i="1">
                              <a:latin typeface="Cambria Math"/>
                            </a:rPr>
                            <m:t>𝒊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𝑥𝑒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𝑥𝑦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  <m:r>
                            <a:rPr lang="en-US" b="1" i="1">
                              <a:latin typeface="Cambria Math"/>
                            </a:rPr>
                            <m:t>𝒋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</m:func>
                          <m:r>
                            <a:rPr lang="en-US" b="1" i="1">
                              <a:latin typeface="Cambria Math"/>
                            </a:rPr>
                            <m:t>𝒌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1828800"/>
                <a:ext cx="6934200" cy="7203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797300" y="2590800"/>
                <a:ext cx="6032500" cy="619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b="1" i="1">
                          <a:latin typeface="Cambria Math"/>
                        </a:rPr>
                        <m:t>𝒊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𝑥𝑦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b="1" i="1">
                          <a:latin typeface="Cambria Math"/>
                        </a:rPr>
                        <m:t>𝒋</m:t>
                      </m:r>
                      <m:r>
                        <a:rPr lang="en-US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</m:func>
                        </m:e>
                      </m:d>
                      <m:r>
                        <a:rPr lang="en-US" b="1" i="1">
                          <a:latin typeface="Cambria Math"/>
                        </a:rPr>
                        <m:t>𝒌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7300" y="2590800"/>
                <a:ext cx="6032500" cy="6190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454400" y="3352800"/>
                <a:ext cx="6324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=4</m:t>
                      </m:r>
                      <m:r>
                        <a:rPr lang="en-US" i="1">
                          <a:latin typeface="Cambria Math"/>
                        </a:rPr>
                        <m:t>𝑥</m:t>
                      </m:r>
                      <m:r>
                        <a:rPr lang="en-US" b="1" i="1">
                          <a:latin typeface="Cambria Math"/>
                        </a:rPr>
                        <m:t>𝒊</m:t>
                      </m:r>
                      <m:r>
                        <a:rPr lang="en-US" b="1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𝑥𝑦𝑒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𝑥𝑦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𝑥𝑦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b="1" i="1">
                          <a:latin typeface="Cambria Math"/>
                        </a:rPr>
                        <m:t>𝒋</m:t>
                      </m:r>
                      <m:r>
                        <a:rPr lang="en-US" i="1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</m:func>
                        </m:e>
                      </m:d>
                      <m:r>
                        <a:rPr lang="en-US" b="1" i="1">
                          <a:latin typeface="Cambria Math"/>
                        </a:rPr>
                        <m:t>𝒌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4400" y="3352800"/>
                <a:ext cx="6324600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22600" y="3962401"/>
                <a:ext cx="7315200" cy="720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1" i="1">
                              <a:latin typeface="Cambria Math"/>
                            </a:rPr>
                            <m:t>𝑨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𝑨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den>
                      </m:f>
                      <m:d>
                        <m:dPr>
                          <m:begChr m:val="{"/>
                          <m:endChr m:val="}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𝑥𝑦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−4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  <m:r>
                            <a:rPr lang="en-US" b="1" i="1">
                              <a:latin typeface="Cambria Math"/>
                            </a:rPr>
                            <m:t>𝒊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𝑦𝑒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𝑥𝑦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  <m:func>
                                <m:func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  <m:r>
                            <a:rPr lang="en-US" b="1" i="1">
                              <a:latin typeface="Cambria Math"/>
                            </a:rPr>
                            <m:t>𝒋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func>
                                <m:func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func>
                            </m:e>
                          </m:d>
                          <m:r>
                            <a:rPr lang="en-US" b="1" i="1">
                              <a:latin typeface="Cambria Math"/>
                            </a:rPr>
                            <m:t>𝒌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2600" y="3962401"/>
                <a:ext cx="7315200" cy="72032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429000" y="4724400"/>
                <a:ext cx="6629400" cy="6663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4</m:t>
                          </m:r>
                          <m:r>
                            <a:rPr lang="en-US" i="1">
                              <a:latin typeface="Cambria Math"/>
                            </a:rPr>
                            <m:t>𝑥𝑦</m:t>
                          </m:r>
                          <m:r>
                            <a:rPr lang="en-US" i="1">
                              <a:latin typeface="Cambria Math"/>
                            </a:rPr>
                            <m:t>−4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r>
                        <a:rPr lang="en-US" b="1" i="1">
                          <a:latin typeface="Cambria Math"/>
                        </a:rPr>
                        <m:t>𝒊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𝑥𝑦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b="1" i="1">
                          <a:latin typeface="Cambria Math"/>
                        </a:rPr>
                        <m:t>𝒋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</m:func>
                        </m:e>
                      </m:d>
                      <m:r>
                        <a:rPr lang="en-US" b="1" i="1">
                          <a:latin typeface="Cambria Math"/>
                        </a:rPr>
                        <m:t>𝒌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4724400"/>
                <a:ext cx="6629400" cy="6663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429000" y="5486400"/>
                <a:ext cx="5334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=4</m:t>
                      </m:r>
                      <m:r>
                        <a:rPr lang="en-US" i="1">
                          <a:latin typeface="Cambria Math"/>
                        </a:rPr>
                        <m:t>𝑥</m:t>
                      </m:r>
                      <m:r>
                        <a:rPr lang="en-US" b="1" i="1">
                          <a:latin typeface="Cambria Math"/>
                        </a:rPr>
                        <m:t>𝒊</m:t>
                      </m:r>
                      <m:r>
                        <a:rPr lang="en-US" b="1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𝑥𝑦𝑒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𝑥𝑦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𝑥𝑦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b="1" i="1">
                          <a:latin typeface="Cambria Math"/>
                        </a:rPr>
                        <m:t>𝒋</m:t>
                      </m:r>
                      <m:r>
                        <a:rPr lang="en-US" i="1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</m:func>
                        </m:e>
                      </m:d>
                      <m:r>
                        <a:rPr lang="en-US" b="1" i="1">
                          <a:latin typeface="Cambria Math"/>
                        </a:rPr>
                        <m:t>𝒌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5486400"/>
                <a:ext cx="5334000" cy="369332"/>
              </a:xfrm>
              <a:prstGeom prst="rect">
                <a:avLst/>
              </a:prstGeom>
              <a:blipFill>
                <a:blip r:embed="rId8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971800" y="6074248"/>
                <a:ext cx="4419600" cy="5551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Note that: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1" i="1">
                            <a:latin typeface="Cambria Math"/>
                          </a:rPr>
                          <m:t>𝑨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1" i="1">
                            <a:latin typeface="Cambria Math"/>
                          </a:rPr>
                          <m:t>𝑨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6074248"/>
                <a:ext cx="4419600" cy="555152"/>
              </a:xfrm>
              <a:prstGeom prst="rect">
                <a:avLst/>
              </a:prstGeom>
              <a:blipFill>
                <a:blip r:embed="rId9"/>
                <a:stretch>
                  <a:fillRect l="-1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833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0" y="152400"/>
            <a:ext cx="1383792" cy="639762"/>
          </a:xfrm>
        </p:spPr>
        <p:txBody>
          <a:bodyPr>
            <a:normAutofit/>
          </a:bodyPr>
          <a:lstStyle/>
          <a:p>
            <a:r>
              <a:rPr lang="en-US" sz="2800" dirty="0"/>
              <a:t>Exercise 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itle 1"/>
              <p:cNvSpPr txBox="1">
                <a:spLocks/>
              </p:cNvSpPr>
              <p:nvPr/>
            </p:nvSpPr>
            <p:spPr>
              <a:xfrm>
                <a:off x="2819400" y="914400"/>
                <a:ext cx="7498080" cy="1143000"/>
              </a:xfrm>
              <a:prstGeom prst="rect">
                <a:avLst/>
              </a:prstGeom>
            </p:spPr>
            <p:txBody>
              <a:bodyPr anchor="ctr">
                <a:noAutofit/>
              </a:bodyPr>
              <a:lstStyle>
                <a:lvl1pPr algn="l" rtl="0" eaLnBrk="1" latinLnBrk="0" hangingPunct="1">
                  <a:spcBef>
                    <a:spcPct val="0"/>
                  </a:spcBef>
                  <a:buNone/>
                  <a:defRPr kumimoji="0" sz="4300" kern="1200">
                    <a:solidFill>
                      <a:schemeClr val="tx2">
                        <a:satMod val="130000"/>
                      </a:schemeClr>
                    </a:solidFill>
                    <a:effectLst>
                      <a:outerShdw blurRad="50000" dist="3000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+mj-lt"/>
                    <a:ea typeface="+mj-ea"/>
                    <a:cs typeface="+mj-cs"/>
                  </a:defRPr>
                </a:lvl1pPr>
                <a:extLst/>
              </a:lstStyle>
              <a:p>
                <a:r>
                  <a:rPr lang="en-US" sz="2400" dirty="0"/>
                  <a:t>1. If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𝑹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−</m:t>
                        </m:r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</m:sup>
                    </m:sSup>
                    <m:r>
                      <a:rPr lang="en-US" sz="2400" b="1" i="1">
                        <a:latin typeface="Cambria Math"/>
                      </a:rPr>
                      <m:t>𝒊</m:t>
                    </m:r>
                    <m:r>
                      <a:rPr lang="en-US" sz="2400" i="1">
                        <a:latin typeface="Cambria Math"/>
                      </a:rPr>
                      <m:t>+</m:t>
                    </m:r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/>
                              </a:rPr>
                              <m:t>+1</m:t>
                            </m:r>
                          </m:e>
                        </m:d>
                      </m:e>
                    </m:func>
                    <m:r>
                      <a:rPr lang="en-US" sz="2400" b="1" i="1">
                        <a:latin typeface="Cambria Math"/>
                      </a:rPr>
                      <m:t>𝒋</m:t>
                    </m:r>
                    <m:r>
                      <a:rPr lang="en-US" sz="2400" i="1">
                        <a:latin typeface="Cambria Math"/>
                      </a:rPr>
                      <m:t>+</m:t>
                    </m:r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tan</m:t>
                        </m:r>
                      </m:fName>
                      <m:e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</m:e>
                    </m:func>
                    <m:r>
                      <a:rPr lang="en-US" sz="2400" b="1" i="1">
                        <a:latin typeface="Cambria Math"/>
                      </a:rPr>
                      <m:t>𝒌</m:t>
                    </m:r>
                  </m:oMath>
                </a14:m>
                <a:r>
                  <a:rPr lang="en-US" sz="2400" b="1" dirty="0"/>
                  <a:t>, </a:t>
                </a:r>
                <a:r>
                  <a:rPr lang="en-US" sz="2400" dirty="0"/>
                  <a:t>find </a:t>
                </a:r>
                <a:br>
                  <a:rPr lang="en-US" sz="2400" dirty="0"/>
                </a:br>
                <a:r>
                  <a:rPr lang="en-US" sz="2400" dirty="0"/>
                  <a:t>(a)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𝑑</m:t>
                        </m:r>
                        <m:r>
                          <a:rPr lang="en-US" sz="2400" b="1" i="1">
                            <a:latin typeface="Cambria Math"/>
                          </a:rPr>
                          <m:t>𝑹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sz="2400" b="1" dirty="0"/>
                  <a:t>   </a:t>
                </a:r>
                <a:r>
                  <a:rPr lang="en-US" sz="2400" dirty="0"/>
                  <a:t>(b)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sz="2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400" b="1" i="1">
                            <a:latin typeface="Cambria Math"/>
                          </a:rPr>
                          <m:t>𝑹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𝑑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b="1" dirty="0"/>
                  <a:t>  </a:t>
                </a:r>
                <a:r>
                  <a:rPr lang="en-US" sz="2400" dirty="0"/>
                  <a:t>(c)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</a:rPr>
                              <m:t>𝑑</m:t>
                            </m:r>
                            <m:r>
                              <a:rPr lang="en-US" sz="2400" b="1" i="1">
                                <a:latin typeface="Cambria Math"/>
                              </a:rPr>
                              <m:t>𝑹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</a:rPr>
                              <m:t>𝑑𝑡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b="1" dirty="0"/>
                  <a:t> </a:t>
                </a:r>
                <a:r>
                  <a:rPr lang="en-US" sz="2400" dirty="0"/>
                  <a:t>(d)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lang="en-US" sz="2400" b="1" i="1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2400" b="1" i="1">
                                <a:latin typeface="Cambria Math"/>
                              </a:rPr>
                              <m:t>𝑹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</a:rPr>
                              <m:t>𝑑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914400"/>
                <a:ext cx="7498080" cy="1143000"/>
              </a:xfrm>
              <a:prstGeom prst="rect">
                <a:avLst/>
              </a:prstGeom>
              <a:blipFill>
                <a:blip r:embed="rId2"/>
                <a:stretch>
                  <a:fillRect l="-1707" t="-1064" b="-42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itle 1"/>
              <p:cNvSpPr txBox="1">
                <a:spLocks/>
              </p:cNvSpPr>
              <p:nvPr/>
            </p:nvSpPr>
            <p:spPr>
              <a:xfrm>
                <a:off x="2819400" y="2209800"/>
                <a:ext cx="7498080" cy="1143000"/>
              </a:xfrm>
              <a:prstGeom prst="rect">
                <a:avLst/>
              </a:prstGeom>
            </p:spPr>
            <p:txBody>
              <a:bodyPr anchor="ctr">
                <a:noAutofit/>
              </a:bodyPr>
              <a:lstStyle>
                <a:lvl1pPr algn="l" rtl="0" eaLnBrk="1" latinLnBrk="0" hangingPunct="1">
                  <a:spcBef>
                    <a:spcPct val="0"/>
                  </a:spcBef>
                  <a:buNone/>
                  <a:defRPr kumimoji="0" sz="4300" kern="1200">
                    <a:solidFill>
                      <a:schemeClr val="tx2">
                        <a:satMod val="130000"/>
                      </a:schemeClr>
                    </a:solidFill>
                    <a:effectLst>
                      <a:outerShdw blurRad="50000" dist="3000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+mj-lt"/>
                    <a:ea typeface="+mj-ea"/>
                    <a:cs typeface="+mj-cs"/>
                  </a:defRPr>
                </a:lvl1pPr>
                <a:extLst/>
              </a:lstStyle>
              <a:p>
                <a:r>
                  <a:rPr lang="en-US" sz="2400" dirty="0">
                    <a:solidFill>
                      <a:srgbClr val="002060"/>
                    </a:solidFill>
                    <a:effectLst/>
                  </a:rPr>
                  <a:t>2. If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002060"/>
                        </a:solidFill>
                        <a:effectLst/>
                        <a:latin typeface="Cambria Math"/>
                      </a:rPr>
                      <m:t>𝑨</m:t>
                    </m:r>
                    <m:r>
                      <a:rPr lang="en-US" sz="2400" i="1">
                        <a:solidFill>
                          <a:srgbClr val="002060"/>
                        </a:solidFill>
                        <a:effectLst/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sz="24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1" i="1">
                        <a:solidFill>
                          <a:srgbClr val="002060"/>
                        </a:solidFill>
                        <a:effectLst/>
                        <a:latin typeface="Cambria Math"/>
                      </a:rPr>
                      <m:t>𝒊</m:t>
                    </m:r>
                    <m:r>
                      <a:rPr lang="en-US" sz="2400" i="1">
                        <a:solidFill>
                          <a:srgbClr val="002060"/>
                        </a:solidFill>
                        <a:effectLst/>
                        <a:latin typeface="Cambria Math"/>
                      </a:rPr>
                      <m:t>−</m:t>
                    </m:r>
                    <m:r>
                      <a:rPr lang="en-US" sz="2400" i="1">
                        <a:solidFill>
                          <a:srgbClr val="002060"/>
                        </a:solidFill>
                        <a:effectLst/>
                        <a:latin typeface="Cambria Math"/>
                      </a:rPr>
                      <m:t>𝑡</m:t>
                    </m:r>
                    <m:r>
                      <a:rPr lang="en-US" sz="2400" i="1">
                        <a:solidFill>
                          <a:srgbClr val="002060"/>
                        </a:solidFill>
                        <a:effectLst/>
                        <a:latin typeface="Cambria Math"/>
                      </a:rPr>
                      <m:t> </m:t>
                    </m:r>
                    <m:r>
                      <a:rPr lang="en-US" sz="2400" b="1" i="1">
                        <a:solidFill>
                          <a:srgbClr val="002060"/>
                        </a:solidFill>
                        <a:effectLst/>
                        <a:latin typeface="Cambria Math"/>
                      </a:rPr>
                      <m:t>𝒋</m:t>
                    </m:r>
                    <m:r>
                      <a:rPr lang="en-US" sz="2400" i="1">
                        <a:solidFill>
                          <a:srgbClr val="002060"/>
                        </a:solidFill>
                        <a:effectLst/>
                        <a:latin typeface="Cambria Math"/>
                      </a:rPr>
                      <m:t>+(2</m:t>
                    </m:r>
                    <m:r>
                      <a:rPr lang="en-US" sz="2400" i="1">
                        <a:solidFill>
                          <a:srgbClr val="002060"/>
                        </a:solidFill>
                        <a:effectLst/>
                        <a:latin typeface="Cambria Math"/>
                      </a:rPr>
                      <m:t>𝑡</m:t>
                    </m:r>
                    <m:r>
                      <a:rPr lang="en-US" sz="2400" i="1">
                        <a:solidFill>
                          <a:srgbClr val="002060"/>
                        </a:solidFill>
                        <a:effectLst/>
                        <a:latin typeface="Cambria Math"/>
                      </a:rPr>
                      <m:t>+1)</m:t>
                    </m:r>
                    <m:r>
                      <a:rPr lang="en-US" sz="2400" b="1" i="1">
                        <a:solidFill>
                          <a:srgbClr val="002060"/>
                        </a:solidFill>
                        <a:effectLst/>
                        <a:latin typeface="Cambria Math"/>
                      </a:rPr>
                      <m:t>𝒌</m:t>
                    </m:r>
                    <m:r>
                      <a:rPr lang="en-US" sz="2400" b="1">
                        <a:solidFill>
                          <a:srgbClr val="002060"/>
                        </a:solidFill>
                        <a:effectLst/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rgbClr val="002060"/>
                    </a:solidFill>
                    <a:effectLst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002060"/>
                        </a:solidFill>
                        <a:effectLst/>
                        <a:latin typeface="Cambria Math"/>
                      </a:rPr>
                      <m:t>𝑩</m:t>
                    </m:r>
                    <m:r>
                      <a:rPr lang="en-US" sz="2400" i="1">
                        <a:solidFill>
                          <a:srgbClr val="002060"/>
                        </a:solidFill>
                        <a:effectLst/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4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</a:rPr>
                          <m:t>2</m:t>
                        </m:r>
                        <m:r>
                          <a:rPr lang="en-US" sz="24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</a:rPr>
                          <m:t>𝑡</m:t>
                        </m:r>
                        <m:r>
                          <a:rPr lang="en-US" sz="24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</a:rPr>
                          <m:t>−3</m:t>
                        </m:r>
                      </m:e>
                    </m:d>
                    <m:r>
                      <a:rPr lang="en-US" sz="2400" b="1" i="1">
                        <a:solidFill>
                          <a:srgbClr val="002060"/>
                        </a:solidFill>
                        <a:effectLst/>
                        <a:latin typeface="Cambria Math"/>
                      </a:rPr>
                      <m:t>𝒊</m:t>
                    </m:r>
                    <m:r>
                      <a:rPr lang="en-US" sz="2400" i="1">
                        <a:solidFill>
                          <a:srgbClr val="002060"/>
                        </a:solidFill>
                        <a:effectLst/>
                        <a:latin typeface="Cambria Math"/>
                      </a:rPr>
                      <m:t>+</m:t>
                    </m:r>
                    <m:r>
                      <a:rPr lang="en-US" sz="2400" b="1" i="1">
                        <a:solidFill>
                          <a:srgbClr val="002060"/>
                        </a:solidFill>
                        <a:effectLst/>
                        <a:latin typeface="Cambria Math"/>
                      </a:rPr>
                      <m:t>𝒋</m:t>
                    </m:r>
                    <m:r>
                      <a:rPr lang="en-US" sz="2400" i="1">
                        <a:solidFill>
                          <a:srgbClr val="002060"/>
                        </a:solidFill>
                        <a:effectLst/>
                        <a:latin typeface="Cambria Math"/>
                      </a:rPr>
                      <m:t>−</m:t>
                    </m:r>
                    <m:r>
                      <a:rPr lang="en-US" sz="2400" i="1">
                        <a:solidFill>
                          <a:srgbClr val="002060"/>
                        </a:solidFill>
                        <a:effectLst/>
                        <a:latin typeface="Cambria Math"/>
                      </a:rPr>
                      <m:t>𝑡</m:t>
                    </m:r>
                    <m:r>
                      <a:rPr lang="en-US" sz="2400" i="1">
                        <a:solidFill>
                          <a:srgbClr val="002060"/>
                        </a:solidFill>
                        <a:effectLst/>
                        <a:latin typeface="Cambria Math"/>
                      </a:rPr>
                      <m:t> </m:t>
                    </m:r>
                    <m:r>
                      <a:rPr lang="en-US" sz="2400" b="1" i="1">
                        <a:solidFill>
                          <a:srgbClr val="002060"/>
                        </a:solidFill>
                        <a:effectLst/>
                        <a:latin typeface="Cambria Math"/>
                      </a:rPr>
                      <m:t>𝒌</m:t>
                    </m:r>
                    <m:r>
                      <a:rPr lang="en-US" sz="2400" b="1" i="1">
                        <a:solidFill>
                          <a:srgbClr val="002060"/>
                        </a:solidFill>
                        <a:effectLst/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rgbClr val="002060"/>
                    </a:solidFill>
                    <a:effectLst/>
                  </a:rPr>
                  <a:t>find (a)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sz="2400" i="1">
                        <a:solidFill>
                          <a:srgbClr val="002060"/>
                        </a:solidFill>
                        <a:effectLst/>
                        <a:latin typeface="Cambria Math"/>
                      </a:rPr>
                      <m:t>(</m:t>
                    </m:r>
                    <m:r>
                      <a:rPr lang="en-US" sz="2400" b="1" i="1">
                        <a:solidFill>
                          <a:srgbClr val="002060"/>
                        </a:solidFill>
                        <a:effectLst/>
                        <a:latin typeface="Cambria Math"/>
                      </a:rPr>
                      <m:t>𝑨</m:t>
                    </m:r>
                    <m:r>
                      <a:rPr lang="en-US" sz="2400" b="1" i="1">
                        <a:solidFill>
                          <a:srgbClr val="002060"/>
                        </a:solidFill>
                        <a:effectLst/>
                        <a:latin typeface="Cambria Math"/>
                      </a:rPr>
                      <m:t>∙</m:t>
                    </m:r>
                    <m:r>
                      <a:rPr lang="en-US" sz="2400" b="1" i="1">
                        <a:solidFill>
                          <a:srgbClr val="002060"/>
                        </a:solidFill>
                        <a:effectLst/>
                        <a:latin typeface="Cambria Math"/>
                      </a:rPr>
                      <m:t>𝑩</m:t>
                    </m:r>
                    <m:r>
                      <a:rPr lang="en-US" sz="2400" i="1">
                        <a:solidFill>
                          <a:srgbClr val="002060"/>
                        </a:solidFill>
                        <a:effectLst/>
                        <a:latin typeface="Cambria Math"/>
                      </a:rPr>
                      <m:t>)</m:t>
                    </m:r>
                  </m:oMath>
                </a14:m>
                <a:r>
                  <a:rPr lang="en-US" sz="2400" b="1" dirty="0">
                    <a:solidFill>
                      <a:srgbClr val="002060"/>
                    </a:solidFill>
                    <a:effectLst/>
                  </a:rPr>
                  <a:t>,  </a:t>
                </a:r>
                <a:r>
                  <a:rPr lang="en-US" sz="2400" dirty="0">
                    <a:solidFill>
                      <a:srgbClr val="002060"/>
                    </a:solidFill>
                    <a:effectLst/>
                  </a:rPr>
                  <a:t>(b)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</a:rPr>
                          <m:t>𝑑𝑡</m:t>
                        </m:r>
                      </m:den>
                    </m:f>
                    <m:d>
                      <m:dPr>
                        <m:ctrlPr>
                          <a:rPr lang="en-US" sz="24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</a:rPr>
                          <m:t>𝑨</m:t>
                        </m:r>
                        <m:r>
                          <a:rPr lang="en-US" sz="2400" b="1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</a:rPr>
                          <m:t>×</m:t>
                        </m:r>
                        <m:r>
                          <a:rPr lang="en-US" sz="2400" b="1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</a:rPr>
                          <m:t>𝑩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rgbClr val="002060"/>
                    </a:solidFill>
                    <a:effectLst/>
                  </a:rPr>
                  <a:t>,  (c)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sz="2400" i="1">
                        <a:solidFill>
                          <a:srgbClr val="002060"/>
                        </a:solidFill>
                        <a:effectLst/>
                        <a:latin typeface="Cambria Math"/>
                      </a:rPr>
                      <m:t>(</m:t>
                    </m:r>
                    <m:r>
                      <a:rPr lang="en-US" sz="2400" b="1" i="1">
                        <a:solidFill>
                          <a:srgbClr val="002060"/>
                        </a:solidFill>
                        <a:effectLst/>
                        <a:latin typeface="Cambria Math"/>
                      </a:rPr>
                      <m:t>𝑨</m:t>
                    </m:r>
                    <m:r>
                      <a:rPr lang="en-US" sz="2400" b="1" i="1">
                        <a:solidFill>
                          <a:srgbClr val="002060"/>
                        </a:solidFill>
                        <a:effectLst/>
                        <a:latin typeface="Cambria Math"/>
                      </a:rPr>
                      <m:t>+</m:t>
                    </m:r>
                    <m:r>
                      <a:rPr lang="en-US" sz="2400" b="1" i="1">
                        <a:solidFill>
                          <a:srgbClr val="002060"/>
                        </a:solidFill>
                        <a:effectLst/>
                        <a:latin typeface="Cambria Math"/>
                      </a:rPr>
                      <m:t>𝑩</m:t>
                    </m:r>
                    <m:r>
                      <a:rPr lang="en-US" sz="2400" i="1">
                        <a:solidFill>
                          <a:srgbClr val="002060"/>
                        </a:solidFill>
                        <a:effectLst/>
                        <a:latin typeface="Cambria Math"/>
                      </a:rPr>
                      <m:t>)</m:t>
                    </m:r>
                  </m:oMath>
                </a14:m>
                <a:r>
                  <a:rPr lang="en-US" sz="2400" b="1" dirty="0">
                    <a:solidFill>
                      <a:srgbClr val="002060"/>
                    </a:solidFill>
                    <a:effectLst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dirty="0">
                        <a:solidFill>
                          <a:srgbClr val="002060"/>
                        </a:solidFill>
                        <a:effectLst/>
                        <a:latin typeface="Cambria Math"/>
                      </a:rPr>
                      <m:t>at</m:t>
                    </m:r>
                  </m:oMath>
                </a14:m>
                <a:r>
                  <a:rPr lang="en-US" sz="2400" b="1" dirty="0">
                    <a:solidFill>
                      <a:srgbClr val="002060"/>
                    </a:solidFill>
                    <a:effectLst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rgbClr val="002060"/>
                        </a:solidFill>
                        <a:effectLst/>
                        <a:latin typeface="Cambria Math"/>
                      </a:rPr>
                      <m:t>𝑡</m:t>
                    </m:r>
                    <m:r>
                      <a:rPr lang="en-US" sz="2400" i="1" dirty="0">
                        <a:solidFill>
                          <a:srgbClr val="002060"/>
                        </a:solidFill>
                        <a:effectLst/>
                        <a:latin typeface="Cambria Math"/>
                      </a:rPr>
                      <m:t>=1</m:t>
                    </m:r>
                  </m:oMath>
                </a14:m>
                <a:endParaRPr lang="en-US" sz="2400" dirty="0">
                  <a:solidFill>
                    <a:srgbClr val="002060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2209800"/>
                <a:ext cx="7498080" cy="1143000"/>
              </a:xfrm>
              <a:prstGeom prst="rect">
                <a:avLst/>
              </a:prstGeom>
              <a:blipFill>
                <a:blip r:embed="rId3"/>
                <a:stretch>
                  <a:fillRect l="-1301" t="-13369" b="-80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itle 1"/>
              <p:cNvSpPr txBox="1">
                <a:spLocks/>
              </p:cNvSpPr>
              <p:nvPr/>
            </p:nvSpPr>
            <p:spPr>
              <a:xfrm>
                <a:off x="2819400" y="3505200"/>
                <a:ext cx="7498080" cy="1401762"/>
              </a:xfrm>
              <a:prstGeom prst="rect">
                <a:avLst/>
              </a:prstGeom>
            </p:spPr>
            <p:txBody>
              <a:bodyPr anchor="ctr">
                <a:normAutofit fontScale="97500"/>
              </a:bodyPr>
              <a:lstStyle>
                <a:lvl1pPr algn="l" rtl="0" eaLnBrk="1" latinLnBrk="0" hangingPunct="1">
                  <a:spcBef>
                    <a:spcPct val="0"/>
                  </a:spcBef>
                  <a:buNone/>
                  <a:defRPr kumimoji="0" sz="4300" kern="1200">
                    <a:solidFill>
                      <a:schemeClr val="tx2">
                        <a:satMod val="130000"/>
                      </a:schemeClr>
                    </a:solidFill>
                    <a:effectLst>
                      <a:outerShdw blurRad="50000" dist="3000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+mj-lt"/>
                    <a:ea typeface="+mj-ea"/>
                    <a:cs typeface="+mj-cs"/>
                  </a:defRPr>
                </a:lvl1pPr>
                <a:extLst/>
              </a:lstStyle>
              <a:p>
                <a:r>
                  <a:rPr lang="en-US" sz="2800" dirty="0"/>
                  <a:t>3.  If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𝑨</m:t>
                    </m:r>
                    <m:r>
                      <a:rPr lang="en-US" sz="28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2800" i="1">
                            <a:latin typeface="Cambria Math"/>
                          </a:rPr>
                          <m:t>𝑥𝑦</m:t>
                        </m:r>
                      </m:e>
                    </m:func>
                    <m:r>
                      <a:rPr lang="en-US" sz="2800" b="1" i="1">
                        <a:latin typeface="Cambria Math"/>
                      </a:rPr>
                      <m:t>𝒊</m:t>
                    </m:r>
                    <m:r>
                      <a:rPr lang="en-US" sz="28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3</m:t>
                        </m:r>
                        <m:r>
                          <a:rPr lang="en-US" sz="2800" i="1">
                            <a:latin typeface="Cambria Math"/>
                          </a:rPr>
                          <m:t>𝑥𝑦</m:t>
                        </m:r>
                        <m:r>
                          <a:rPr lang="en-US" sz="2800" i="1">
                            <a:latin typeface="Cambria Math"/>
                          </a:rPr>
                          <m:t>−2</m:t>
                        </m:r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2800" b="1" i="1">
                        <a:latin typeface="Cambria Math"/>
                      </a:rPr>
                      <m:t>𝒋</m:t>
                    </m:r>
                    <m:r>
                      <a:rPr lang="en-US" sz="2800" i="1"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3</m:t>
                        </m:r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+2</m:t>
                        </m:r>
                        <m:r>
                          <a:rPr lang="en-US" sz="2800" i="1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sz="2800" b="1" i="1">
                        <a:latin typeface="Cambria Math"/>
                      </a:rPr>
                      <m:t>𝒌</m:t>
                    </m:r>
                  </m:oMath>
                </a14:m>
                <a:r>
                  <a:rPr lang="en-US" sz="2800" dirty="0"/>
                  <a:t>.</a:t>
                </a:r>
                <a:r>
                  <a:rPr lang="en-US" sz="2800" b="1" dirty="0"/>
                  <a:t> </a:t>
                </a:r>
                <a:br>
                  <a:rPr lang="en-US" sz="2800" b="1" dirty="0"/>
                </a:br>
                <a:r>
                  <a:rPr lang="en-US" sz="2800" dirty="0"/>
                  <a:t>Find: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sz="28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800" b="1" i="1">
                            <a:latin typeface="Cambria Math"/>
                          </a:rPr>
                          <m:t>𝑨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𝜕</m:t>
                        </m:r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800" b="1" dirty="0"/>
                  <a:t>,</a:t>
                </a:r>
                <a:r>
                  <a:rPr lang="en-US" sz="2800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sz="28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800" b="1" i="1">
                            <a:latin typeface="Cambria Math"/>
                          </a:rPr>
                          <m:t>𝑨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𝜕</m:t>
                        </m:r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800" b="1" dirty="0"/>
                  <a:t>,</a:t>
                </a:r>
                <a:r>
                  <a:rPr lang="en-US" sz="2800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b="1" i="1">
                            <a:latin typeface="Cambria Math"/>
                          </a:rPr>
                          <m:t>𝑨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𝜕</m:t>
                        </m:r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𝜕</m:t>
                        </m:r>
                        <m:r>
                          <a:rPr lang="en-US" sz="2800" i="1">
                            <a:latin typeface="Cambria Math"/>
                          </a:rPr>
                          <m:t>𝑦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,  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b="1" i="1">
                            <a:latin typeface="Cambria Math"/>
                          </a:rPr>
                          <m:t>𝑨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𝜕</m:t>
                        </m:r>
                        <m:r>
                          <a:rPr lang="en-US" sz="2800" i="1">
                            <a:latin typeface="Cambria Math"/>
                          </a:rPr>
                          <m:t>𝑦</m:t>
                        </m:r>
                        <m:r>
                          <a:rPr lang="en-US" sz="2800" i="1">
                            <a:latin typeface="Cambria Math"/>
                          </a:rPr>
                          <m:t>𝜕</m:t>
                        </m:r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505200"/>
                <a:ext cx="7498080" cy="1401762"/>
              </a:xfrm>
              <a:prstGeom prst="rect">
                <a:avLst/>
              </a:prstGeom>
              <a:blipFill>
                <a:blip r:embed="rId4"/>
                <a:stretch>
                  <a:fillRect l="-20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300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152400"/>
            <a:ext cx="7498080" cy="792162"/>
          </a:xfrm>
        </p:spPr>
        <p:txBody>
          <a:bodyPr/>
          <a:lstStyle/>
          <a:p>
            <a:r>
              <a:rPr lang="en-US" dirty="0"/>
              <a:t>Ordinary Derivative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819400" y="990600"/>
                <a:ext cx="6477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𝑹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𝑢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be a vector depending on a single scalar variable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𝑢</m:t>
                    </m:r>
                    <m:r>
                      <a:rPr lang="en-US" i="1" dirty="0">
                        <a:latin typeface="Cambria Math"/>
                      </a:rPr>
                      <m:t>.</m:t>
                    </m:r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990600"/>
                <a:ext cx="6477000" cy="369332"/>
              </a:xfrm>
              <a:prstGeom prst="rect">
                <a:avLst/>
              </a:prstGeom>
              <a:blipFill>
                <a:blip r:embed="rId2"/>
                <a:stretch>
                  <a:fillRect l="-847" t="-10000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657600" y="2133601"/>
                <a:ext cx="5867400" cy="5288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d</m:t>
                        </m:r>
                        <m:r>
                          <a:rPr lang="en-US" b="1" i="1">
                            <a:latin typeface="Cambria Math"/>
                          </a:rPr>
                          <m:t>𝑹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d</m:t>
                        </m:r>
                        <m:r>
                          <a:rPr lang="en-US" i="1">
                            <a:latin typeface="Cambria Math"/>
                          </a:rPr>
                          <m:t>𝑢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Δ</m:t>
                            </m:r>
                            <m:r>
                              <a:rPr lang="en-US" i="1">
                                <a:latin typeface="Cambria Math"/>
                              </a:rPr>
                              <m:t>𝑢</m:t>
                            </m:r>
                            <m:r>
                              <a:rPr lang="en-US" i="1"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Δ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𝑹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Δ</m:t>
                            </m:r>
                            <m:r>
                              <a:rPr lang="en-US" i="1">
                                <a:latin typeface="Cambria Math"/>
                              </a:rPr>
                              <m:t>𝑢</m:t>
                            </m:r>
                          </m:den>
                        </m:f>
                      </m:e>
                    </m:func>
                    <m:r>
                      <a:rPr lang="en-US" i="1">
                        <a:latin typeface="Cambria Math"/>
                      </a:rPr>
                      <m:t>=</m:t>
                    </m:r>
                    <m:limLow>
                      <m:limLow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lim</m:t>
                        </m:r>
                      </m:e>
                      <m:lim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Δ</m:t>
                        </m:r>
                        <m:r>
                          <a:rPr lang="en-US" i="1">
                            <a:latin typeface="Cambria Math"/>
                          </a:rPr>
                          <m:t>𝑢</m:t>
                        </m:r>
                        <m:r>
                          <a:rPr lang="en-US" i="1">
                            <a:latin typeface="Cambria Math"/>
                          </a:rPr>
                          <m:t>→0</m:t>
                        </m:r>
                      </m:lim>
                    </m:limLow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/>
                          </a:rPr>
                          <m:t>𝑹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𝑢</m:t>
                            </m:r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Δ</m:t>
                            </m:r>
                            <m:r>
                              <a:rPr lang="en-US" i="1">
                                <a:latin typeface="Cambria Math"/>
                              </a:rPr>
                              <m:t>𝑢</m:t>
                            </m:r>
                          </m:e>
                        </m:d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b="1" i="1">
                            <a:latin typeface="Cambria Math"/>
                          </a:rPr>
                          <m:t>𝑹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𝑢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Δ</m:t>
                        </m:r>
                        <m:r>
                          <a:rPr lang="en-US" i="1">
                            <a:latin typeface="Cambria Math"/>
                          </a:rPr>
                          <m:t>𝑢</m:t>
                        </m:r>
                      </m:den>
                    </m:f>
                  </m:oMath>
                </a14:m>
                <a:r>
                  <a:rPr lang="en-US" dirty="0"/>
                  <a:t>  if the limit exists.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133601"/>
                <a:ext cx="5867400" cy="528863"/>
              </a:xfrm>
              <a:prstGeom prst="rect">
                <a:avLst/>
              </a:prstGeom>
              <a:blipFill>
                <a:blip r:embed="rId3"/>
                <a:stretch>
                  <a:fillRect b="-11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828925" y="1524000"/>
                <a:ext cx="6477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Then the Derivative of 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𝑹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𝑢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is defined as</a:t>
                </a:r>
                <a:endParaRPr lang="en-US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8925" y="1524000"/>
                <a:ext cx="6477000" cy="369332"/>
              </a:xfrm>
              <a:prstGeom prst="rect">
                <a:avLst/>
              </a:prstGeom>
              <a:blipFill>
                <a:blip r:embed="rId4"/>
                <a:stretch>
                  <a:fillRect l="-753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9429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9608" y="274638"/>
            <a:ext cx="749808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Space curves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48000" y="1143001"/>
                <a:ext cx="7086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If in particular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𝑹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𝑢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is the position vector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𝒓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𝑢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joining the origin O of a coordinate system and any point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(</m:t>
                    </m:r>
                    <m:r>
                      <a:rPr lang="en-US" i="1" dirty="0">
                        <a:latin typeface="Cambria Math"/>
                      </a:rPr>
                      <m:t>𝑥</m:t>
                    </m:r>
                    <m:r>
                      <a:rPr lang="en-US" i="1" dirty="0">
                        <a:latin typeface="Cambria Math"/>
                      </a:rPr>
                      <m:t>,</m:t>
                    </m:r>
                    <m:r>
                      <a:rPr lang="en-US" i="1" dirty="0">
                        <a:latin typeface="Cambria Math"/>
                      </a:rPr>
                      <m:t>𝑦</m:t>
                    </m:r>
                    <m:r>
                      <a:rPr lang="en-US" i="1" dirty="0">
                        <a:latin typeface="Cambria Math"/>
                      </a:rPr>
                      <m:t>,</m:t>
                    </m:r>
                    <m:r>
                      <a:rPr lang="en-US" i="1" dirty="0">
                        <a:latin typeface="Cambria Math"/>
                      </a:rPr>
                      <m:t>𝑧</m:t>
                    </m:r>
                    <m:r>
                      <a:rPr lang="en-US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, then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143001"/>
                <a:ext cx="7086600" cy="646331"/>
              </a:xfrm>
              <a:prstGeom prst="rect">
                <a:avLst/>
              </a:prstGeom>
              <a:blipFill>
                <a:blip r:embed="rId2"/>
                <a:stretch>
                  <a:fillRect l="-688" t="-5660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973582" y="1905000"/>
                <a:ext cx="323543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/>
                        </a:rPr>
                        <m:t>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𝑢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𝑢</m:t>
                          </m:r>
                        </m:e>
                      </m:d>
                      <m:r>
                        <a:rPr lang="en-US" b="1" i="1">
                          <a:latin typeface="Cambria Math"/>
                        </a:rPr>
                        <m:t>𝒊</m:t>
                      </m:r>
                      <m:r>
                        <a:rPr lang="en-US" b="1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𝑦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𝑢</m:t>
                          </m:r>
                        </m:e>
                      </m:d>
                      <m:r>
                        <a:rPr lang="en-US" b="1" i="1">
                          <a:latin typeface="Cambria Math"/>
                        </a:rPr>
                        <m:t>𝒋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𝑧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𝑢</m:t>
                          </m:r>
                        </m:e>
                      </m:d>
                      <m:r>
                        <a:rPr lang="en-US" b="1" i="1">
                          <a:latin typeface="Cambria Math"/>
                        </a:rPr>
                        <m:t>𝒌</m:t>
                      </m:r>
                    </m:oMath>
                  </m:oMathPara>
                </a14:m>
                <a:endParaRPr lang="en-US" b="1" i="1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582" y="1905000"/>
                <a:ext cx="3235437" cy="369332"/>
              </a:xfrm>
              <a:prstGeom prst="rect">
                <a:avLst/>
              </a:prstGeom>
              <a:blipFill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964056" y="2514600"/>
                <a:ext cx="2620526" cy="618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</m:t>
                          </m:r>
                          <m:r>
                            <a:rPr lang="en-US" b="1" i="1">
                              <a:latin typeface="Cambria Math"/>
                            </a:rPr>
                            <m:t>𝒓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𝑑𝑢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𝑑𝑥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𝑑𝑢</m:t>
                          </m:r>
                        </m:den>
                      </m:f>
                      <m:r>
                        <a:rPr lang="en-US" b="1" i="1">
                          <a:latin typeface="Cambria Math"/>
                        </a:rPr>
                        <m:t>𝒊</m:t>
                      </m:r>
                      <m:r>
                        <a:rPr lang="en-US" b="1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𝑑𝑢</m:t>
                          </m:r>
                        </m:den>
                      </m:f>
                      <m:r>
                        <a:rPr lang="en-US" b="1" i="1">
                          <a:latin typeface="Cambria Math"/>
                        </a:rPr>
                        <m:t>𝒋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𝑑𝑧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𝑑𝑢</m:t>
                          </m:r>
                        </m:den>
                      </m:f>
                      <m:r>
                        <a:rPr lang="en-US" b="1" i="1">
                          <a:latin typeface="Cambria Math"/>
                        </a:rPr>
                        <m:t>𝒌</m:t>
                      </m:r>
                    </m:oMath>
                  </m:oMathPara>
                </a14:m>
                <a:endParaRPr lang="en-US" b="1" i="1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056" y="2514600"/>
                <a:ext cx="2620526" cy="6182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124200" y="3505200"/>
                <a:ext cx="6781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𝑢</m:t>
                        </m:r>
                      </m:e>
                    </m:d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𝑢</m:t>
                        </m:r>
                      </m:e>
                    </m:d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𝑧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𝑢</m:t>
                        </m:r>
                      </m:e>
                    </m:d>
                  </m:oMath>
                </a14:m>
                <a:r>
                  <a:rPr lang="en-US" dirty="0"/>
                  <a:t>  are parametric functions and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𝑢</m:t>
                    </m:r>
                  </m:oMath>
                </a14:m>
                <a:r>
                  <a:rPr lang="en-US" dirty="0"/>
                  <a:t> is a parameter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3505200"/>
                <a:ext cx="6781800" cy="369332"/>
              </a:xfrm>
              <a:prstGeom prst="rect">
                <a:avLst/>
              </a:prstGeom>
              <a:blipFill>
                <a:blip r:embed="rId5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5769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0576772-A7EF-4ACF-AD7B-90E1262CF1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066800"/>
            <a:ext cx="8787252" cy="5562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530F871-2C17-4C1B-9941-C8CCDC52E8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7" y="3181350"/>
            <a:ext cx="3476625" cy="4953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DCD44F1-CF38-4363-BEB1-3E448D2449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0" y="228600"/>
            <a:ext cx="3476625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101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Differentiation Formulae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959608" y="1447800"/>
                <a:ext cx="7498080" cy="914400"/>
              </a:xfrm>
            </p:spPr>
            <p:txBody>
              <a:bodyPr>
                <a:normAutofit/>
              </a:bodyPr>
              <a:lstStyle/>
              <a:p>
                <a:pPr marL="82296" indent="0">
                  <a:buNone/>
                </a:pPr>
                <a:r>
                  <a:rPr lang="en-US" b="0" dirty="0"/>
                  <a:t>1.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𝑑𝑢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𝑨</m:t>
                        </m:r>
                        <m:r>
                          <a:rPr lang="en-US" b="0" i="1" smtClean="0">
                            <a:latin typeface="Cambria Math"/>
                          </a:rPr>
                          <m:t>±</m:t>
                        </m:r>
                        <m:r>
                          <a:rPr lang="en-US" b="1" i="1" smtClean="0">
                            <a:latin typeface="Cambria Math"/>
                          </a:rPr>
                          <m:t>𝑩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  <m:r>
                          <a:rPr lang="en-US" b="1" i="1" smtClean="0">
                            <a:latin typeface="Cambria Math"/>
                          </a:rPr>
                          <m:t>𝑨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𝑑𝑢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±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  <m:r>
                          <a:rPr lang="en-US" b="1" i="1" smtClean="0">
                            <a:latin typeface="Cambria Math"/>
                          </a:rPr>
                          <m:t>𝑩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𝑑𝑢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endParaRPr lang="en-US" b="1" dirty="0"/>
              </a:p>
              <a:p>
                <a:pPr marL="596646" indent="-514350">
                  <a:buAutoNum type="arabicPeriod"/>
                </a:pPr>
                <a:endParaRPr lang="en-US" b="1" dirty="0"/>
              </a:p>
              <a:p>
                <a:pPr marL="82296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59608" y="1447800"/>
                <a:ext cx="7498080" cy="914400"/>
              </a:xfrm>
              <a:blipFill>
                <a:blip r:embed="rId2"/>
                <a:stretch>
                  <a:fillRect l="-9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946400" y="2379642"/>
                <a:ext cx="5943600" cy="8026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82296"/>
                <a:r>
                  <a:rPr lang="en-US" sz="3200" dirty="0"/>
                  <a:t>2.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</a:rPr>
                          <m:t>𝑑𝑢</m:t>
                        </m:r>
                      </m:den>
                    </m:f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1" i="1">
                            <a:latin typeface="Cambria Math"/>
                          </a:rPr>
                          <m:t>𝑨</m:t>
                        </m:r>
                        <m:r>
                          <a:rPr lang="en-US" sz="3200" i="1">
                            <a:latin typeface="Cambria Math"/>
                          </a:rPr>
                          <m:t>∙</m:t>
                        </m:r>
                        <m:r>
                          <a:rPr lang="en-US" sz="3200" b="1" i="1">
                            <a:latin typeface="Cambria Math"/>
                          </a:rPr>
                          <m:t>𝑩</m:t>
                        </m:r>
                      </m:e>
                    </m:d>
                    <m:r>
                      <a:rPr lang="en-US" sz="3200" i="1">
                        <a:latin typeface="Cambria Math"/>
                      </a:rPr>
                      <m:t>=</m:t>
                    </m:r>
                    <m:r>
                      <a:rPr lang="en-US" sz="3200" b="1" i="1">
                        <a:latin typeface="Cambria Math"/>
                      </a:rPr>
                      <m:t>𝑨</m:t>
                    </m:r>
                    <m:r>
                      <a:rPr lang="en-US" sz="3200" i="1">
                        <a:latin typeface="Cambria Math"/>
                      </a:rPr>
                      <m:t>∙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𝑑</m:t>
                        </m:r>
                        <m:r>
                          <a:rPr lang="en-US" sz="3200" b="1" i="1">
                            <a:latin typeface="Cambria Math"/>
                          </a:rPr>
                          <m:t>𝑩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</a:rPr>
                          <m:t>𝑑𝑢</m:t>
                        </m:r>
                      </m:den>
                    </m:f>
                    <m:r>
                      <a:rPr lang="en-US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𝑑</m:t>
                        </m:r>
                        <m:r>
                          <a:rPr lang="en-US" sz="3200" b="1" i="1">
                            <a:latin typeface="Cambria Math"/>
                          </a:rPr>
                          <m:t>𝑨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</a:rPr>
                          <m:t>𝑑𝑢</m:t>
                        </m:r>
                      </m:den>
                    </m:f>
                    <m:r>
                      <a:rPr lang="en-US" sz="3200" i="1">
                        <a:latin typeface="Cambria Math"/>
                      </a:rPr>
                      <m:t>∙</m:t>
                    </m:r>
                    <m:r>
                      <a:rPr lang="en-US" sz="3200" b="1" i="1">
                        <a:latin typeface="Cambria Math"/>
                      </a:rPr>
                      <m:t>𝑩</m:t>
                    </m:r>
                  </m:oMath>
                </a14:m>
                <a:r>
                  <a:rPr lang="en-US" sz="3200" b="1" dirty="0"/>
                  <a:t> 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6400" y="2379642"/>
                <a:ext cx="5943600" cy="802656"/>
              </a:xfrm>
              <a:prstGeom prst="rect">
                <a:avLst/>
              </a:prstGeom>
              <a:blipFill>
                <a:blip r:embed="rId3"/>
                <a:stretch>
                  <a:fillRect l="-1128"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946400" y="3200400"/>
                <a:ext cx="5791200" cy="8026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82296"/>
                <a:r>
                  <a:rPr lang="en-US" sz="3200" dirty="0"/>
                  <a:t>3.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</a:rPr>
                          <m:t>𝑑𝑢</m:t>
                        </m:r>
                      </m:den>
                    </m:f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1" i="1">
                            <a:latin typeface="Cambria Math"/>
                          </a:rPr>
                          <m:t>𝑨</m:t>
                        </m:r>
                        <m:r>
                          <a:rPr lang="en-US" sz="3200" i="1">
                            <a:latin typeface="Cambria Math"/>
                          </a:rPr>
                          <m:t>×</m:t>
                        </m:r>
                        <m:r>
                          <a:rPr lang="en-US" sz="3200" b="1" i="1">
                            <a:latin typeface="Cambria Math"/>
                          </a:rPr>
                          <m:t>𝑩</m:t>
                        </m:r>
                      </m:e>
                    </m:d>
                    <m:r>
                      <a:rPr lang="en-US" sz="3200" i="1">
                        <a:latin typeface="Cambria Math"/>
                      </a:rPr>
                      <m:t>=</m:t>
                    </m:r>
                    <m:r>
                      <a:rPr lang="en-US" sz="3200" b="1" i="1">
                        <a:latin typeface="Cambria Math"/>
                      </a:rPr>
                      <m:t>𝑨</m:t>
                    </m:r>
                    <m:r>
                      <a:rPr lang="en-US" sz="3200" i="1">
                        <a:latin typeface="Cambria Math"/>
                      </a:rPr>
                      <m:t>×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𝑑</m:t>
                        </m:r>
                        <m:r>
                          <a:rPr lang="en-US" sz="3200" b="1" i="1">
                            <a:latin typeface="Cambria Math"/>
                          </a:rPr>
                          <m:t>𝑩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</a:rPr>
                          <m:t>𝑑𝑢</m:t>
                        </m:r>
                      </m:den>
                    </m:f>
                    <m:r>
                      <a:rPr lang="en-US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𝑑</m:t>
                        </m:r>
                        <m:r>
                          <a:rPr lang="en-US" sz="3200" b="1" i="1">
                            <a:latin typeface="Cambria Math"/>
                          </a:rPr>
                          <m:t>𝑨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</a:rPr>
                          <m:t>𝑑𝑢</m:t>
                        </m:r>
                      </m:den>
                    </m:f>
                    <m:r>
                      <a:rPr lang="en-US" sz="3200" b="1" i="1">
                        <a:latin typeface="Cambria Math"/>
                      </a:rPr>
                      <m:t>×</m:t>
                    </m:r>
                    <m:r>
                      <a:rPr lang="en-US" sz="3200" b="1" i="1">
                        <a:latin typeface="Cambria Math"/>
                      </a:rPr>
                      <m:t>𝑩</m:t>
                    </m:r>
                  </m:oMath>
                </a14:m>
                <a:r>
                  <a:rPr lang="en-US" sz="3200" b="1" dirty="0"/>
                  <a:t> 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6400" y="3200400"/>
                <a:ext cx="5791200" cy="802656"/>
              </a:xfrm>
              <a:prstGeom prst="rect">
                <a:avLst/>
              </a:prstGeom>
              <a:blipFill>
                <a:blip r:embed="rId4"/>
                <a:stretch>
                  <a:fillRect l="-1158"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971801" y="4038601"/>
                <a:ext cx="5282345" cy="8118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82296"/>
                <a:r>
                  <a:rPr lang="en-US" sz="3200" dirty="0"/>
                  <a:t>4.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</a:rPr>
                          <m:t>𝑑𝑢</m:t>
                        </m:r>
                      </m:den>
                    </m:f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/>
                          </a:rPr>
                          <m:t>𝜙</m:t>
                        </m:r>
                        <m:r>
                          <a:rPr lang="en-US" sz="3200" b="1" i="1"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en-US" sz="3200" i="1">
                        <a:latin typeface="Cambria Math"/>
                      </a:rPr>
                      <m:t>=</m:t>
                    </m:r>
                    <m:r>
                      <a:rPr lang="en-US" sz="3200" i="1">
                        <a:latin typeface="Cambria Math"/>
                      </a:rPr>
                      <m:t>𝜙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𝑑</m:t>
                        </m:r>
                        <m:r>
                          <a:rPr lang="en-US" sz="3200" b="1" i="1">
                            <a:latin typeface="Cambria Math"/>
                          </a:rPr>
                          <m:t>𝑨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</a:rPr>
                          <m:t>𝑑𝑢</m:t>
                        </m:r>
                      </m:den>
                    </m:f>
                    <m:r>
                      <a:rPr lang="en-US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𝑑</m:t>
                        </m:r>
                        <m:r>
                          <a:rPr lang="en-US" sz="3200" i="1">
                            <a:latin typeface="Cambria Math"/>
                          </a:rPr>
                          <m:t>𝜙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</a:rPr>
                          <m:t>𝑑𝑢</m:t>
                        </m:r>
                      </m:den>
                    </m:f>
                    <m:r>
                      <a:rPr lang="en-US" sz="3200" i="1">
                        <a:latin typeface="Cambria Math"/>
                      </a:rPr>
                      <m:t>∙</m:t>
                    </m:r>
                    <m:r>
                      <a:rPr lang="en-US" sz="3200" b="1" i="1">
                        <a:latin typeface="Cambria Math"/>
                      </a:rPr>
                      <m:t>𝑨</m:t>
                    </m:r>
                  </m:oMath>
                </a14:m>
                <a:r>
                  <a:rPr lang="en-US" sz="3200" b="1" dirty="0"/>
                  <a:t> 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1" y="4038601"/>
                <a:ext cx="5282345" cy="811889"/>
              </a:xfrm>
              <a:prstGeom prst="rect">
                <a:avLst/>
              </a:prstGeom>
              <a:blipFill>
                <a:blip r:embed="rId5"/>
                <a:stretch>
                  <a:fillRect l="-1386" b="-9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2045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2400" dirty="0"/>
                  <a:t>Example1. Given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𝑹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</m:e>
                    </m:func>
                    <m:r>
                      <a:rPr lang="en-US" sz="2400" b="1" i="1">
                        <a:latin typeface="Cambria Math"/>
                      </a:rPr>
                      <m:t>𝒊</m:t>
                    </m:r>
                    <m:r>
                      <a:rPr lang="en-US" sz="2400" i="1">
                        <a:latin typeface="Cambria Math"/>
                      </a:rPr>
                      <m:t>+</m:t>
                    </m:r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</m:e>
                    </m:func>
                    <m:r>
                      <a:rPr lang="en-US" sz="2400" i="1">
                        <a:latin typeface="Cambria Math"/>
                      </a:rPr>
                      <m:t> </m:t>
                    </m:r>
                    <m:r>
                      <a:rPr lang="en-US" sz="2400" b="1" i="1">
                        <a:latin typeface="Cambria Math"/>
                      </a:rPr>
                      <m:t>𝒋</m:t>
                    </m:r>
                    <m:r>
                      <a:rPr lang="en-US" sz="2400" i="1">
                        <a:latin typeface="Cambria Math"/>
                      </a:rPr>
                      <m:t>+</m:t>
                    </m:r>
                    <m:r>
                      <a:rPr lang="en-US" sz="2400" i="1">
                        <a:latin typeface="Cambria Math"/>
                      </a:rPr>
                      <m:t>𝑡</m:t>
                    </m:r>
                    <m:r>
                      <a:rPr lang="en-US" sz="2400" b="1" i="1">
                        <a:latin typeface="Cambria Math"/>
                      </a:rPr>
                      <m:t>𝒌</m:t>
                    </m:r>
                  </m:oMath>
                </a14:m>
                <a:r>
                  <a:rPr lang="en-US" sz="2400" b="1" dirty="0"/>
                  <a:t>, </a:t>
                </a:r>
                <a:r>
                  <a:rPr lang="en-US" sz="2400" dirty="0"/>
                  <a:t>find </a:t>
                </a:r>
                <a:br>
                  <a:rPr lang="en-US" sz="2400" dirty="0"/>
                </a:br>
                <a:r>
                  <a:rPr lang="en-US" sz="2400" dirty="0"/>
                  <a:t>(a)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𝑑</m:t>
                        </m:r>
                        <m:r>
                          <a:rPr lang="en-US" sz="2400" b="1" i="1">
                            <a:latin typeface="Cambria Math"/>
                          </a:rPr>
                          <m:t>𝑹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sz="2400" b="1" dirty="0"/>
                  <a:t>   </a:t>
                </a:r>
                <a:r>
                  <a:rPr lang="en-US" sz="2400" dirty="0"/>
                  <a:t>(b)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sz="2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400" b="1" i="1">
                            <a:latin typeface="Cambria Math"/>
                          </a:rPr>
                          <m:t>𝑹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𝑑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b="1" dirty="0"/>
                  <a:t>  </a:t>
                </a:r>
                <a:r>
                  <a:rPr lang="en-US" sz="2400" dirty="0"/>
                  <a:t>(c)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</a:rPr>
                              <m:t>𝑑</m:t>
                            </m:r>
                            <m:r>
                              <a:rPr lang="en-US" sz="2400" b="1" i="1">
                                <a:latin typeface="Cambria Math"/>
                              </a:rPr>
                              <m:t>𝑹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</a:rPr>
                              <m:t>𝑑𝑡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b="1" dirty="0"/>
                  <a:t> </a:t>
                </a:r>
                <a:r>
                  <a:rPr lang="en-US" sz="2400" dirty="0"/>
                  <a:t>(d)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lang="en-US" sz="2400" b="1" i="1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2400" b="1" i="1">
                                <a:latin typeface="Cambria Math"/>
                              </a:rPr>
                              <m:t>𝑹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</a:rPr>
                              <m:t>𝑑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1707" t="-1064" b="-42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959608" y="1447800"/>
                <a:ext cx="7498080" cy="2514600"/>
              </a:xfrm>
            </p:spPr>
            <p:txBody>
              <a:bodyPr>
                <a:normAutofit/>
              </a:bodyPr>
              <a:lstStyle/>
              <a:p>
                <a:pPr marL="82296" indent="0">
                  <a:buNone/>
                </a:pPr>
                <a:r>
                  <a:rPr lang="en-US" sz="1800" dirty="0"/>
                  <a:t>Solution:</a:t>
                </a:r>
              </a:p>
              <a:p>
                <a:pPr marL="425196" indent="-342900">
                  <a:buAutoNum type="alphaLcParenBoth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/>
                          </a:rPr>
                          <m:t>𝑑</m:t>
                        </m:r>
                        <m:r>
                          <a:rPr lang="en-US" sz="1800" b="1" i="1">
                            <a:latin typeface="Cambria Math"/>
                          </a:rPr>
                          <m:t>𝑹</m:t>
                        </m:r>
                      </m:num>
                      <m:den>
                        <m:r>
                          <a:rPr lang="en-US" sz="1800" i="1"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sz="1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1800" i="1">
                            <a:latin typeface="Cambria Math"/>
                          </a:rPr>
                          <m:t>𝑑𝑡</m:t>
                        </m:r>
                      </m:den>
                    </m:f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1800" i="1">
                                <a:latin typeface="Cambria Math"/>
                              </a:rPr>
                              <m:t>𝑡</m:t>
                            </m:r>
                          </m:e>
                        </m:func>
                      </m:e>
                    </m:d>
                    <m:r>
                      <a:rPr lang="en-US" sz="1800" b="1" i="1">
                        <a:latin typeface="Cambria Math"/>
                      </a:rPr>
                      <m:t>𝒊</m:t>
                    </m:r>
                    <m:r>
                      <a:rPr lang="en-US" sz="18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1800" i="1">
                            <a:latin typeface="Cambria Math"/>
                          </a:rPr>
                          <m:t>𝑑𝑡</m:t>
                        </m:r>
                      </m:den>
                    </m:f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1800" i="1">
                                <a:latin typeface="Cambria Math"/>
                              </a:rPr>
                              <m:t>𝑡</m:t>
                            </m:r>
                          </m:e>
                        </m:func>
                        <m:r>
                          <a:rPr lang="en-US" sz="1800" i="1">
                            <a:latin typeface="Cambria Math"/>
                          </a:rPr>
                          <m:t> </m:t>
                        </m:r>
                      </m:e>
                    </m:d>
                    <m:r>
                      <a:rPr lang="en-US" sz="1800" b="1" i="1">
                        <a:latin typeface="Cambria Math"/>
                      </a:rPr>
                      <m:t>𝒋</m:t>
                    </m:r>
                    <m:r>
                      <a:rPr lang="en-US" sz="18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1800" i="1">
                            <a:latin typeface="Cambria Math"/>
                          </a:rPr>
                          <m:t>𝑑𝑡</m:t>
                        </m:r>
                      </m:den>
                    </m:f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1800" b="1" i="1">
                        <a:latin typeface="Cambria Math"/>
                      </a:rPr>
                      <m:t>𝒌</m:t>
                    </m:r>
                    <m:r>
                      <a:rPr lang="en-US" sz="1800" b="1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80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1800" i="1">
                            <a:latin typeface="Cambria Math"/>
                          </a:rPr>
                          <m:t>𝑡</m:t>
                        </m:r>
                      </m:e>
                    </m:func>
                    <m:r>
                      <a:rPr lang="en-US" sz="1800" b="1" i="1">
                        <a:latin typeface="Cambria Math"/>
                      </a:rPr>
                      <m:t>𝒊</m:t>
                    </m:r>
                    <m:r>
                      <a:rPr lang="en-US" sz="1800" i="1">
                        <a:latin typeface="Cambria Math"/>
                      </a:rPr>
                      <m:t>−</m:t>
                    </m:r>
                    <m:func>
                      <m:func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80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1800" i="1">
                            <a:latin typeface="Cambria Math"/>
                          </a:rPr>
                          <m:t>𝑡</m:t>
                        </m:r>
                      </m:e>
                    </m:func>
                    <m:r>
                      <a:rPr lang="en-US" sz="1800" i="1">
                        <a:latin typeface="Cambria Math"/>
                      </a:rPr>
                      <m:t> </m:t>
                    </m:r>
                    <m:r>
                      <a:rPr lang="en-US" sz="1800" b="1" i="1">
                        <a:latin typeface="Cambria Math"/>
                      </a:rPr>
                      <m:t>𝒋</m:t>
                    </m:r>
                    <m:r>
                      <a:rPr lang="en-US" sz="1800" i="1">
                        <a:latin typeface="Cambria Math"/>
                      </a:rPr>
                      <m:t>+</m:t>
                    </m:r>
                    <m:r>
                      <a:rPr lang="en-US" sz="1800" b="1" i="1">
                        <a:latin typeface="Cambria Math"/>
                      </a:rPr>
                      <m:t>𝒌</m:t>
                    </m:r>
                  </m:oMath>
                </a14:m>
                <a:endParaRPr lang="en-US" sz="1800" dirty="0"/>
              </a:p>
              <a:p>
                <a:pPr marL="425196" indent="-342900">
                  <a:buFont typeface="Wingdings 2"/>
                  <a:buAutoNum type="alphaLcParenBoth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sz="1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1800" b="1" i="1">
                            <a:latin typeface="Cambria Math"/>
                          </a:rPr>
                          <m:t>𝑹</m:t>
                        </m:r>
                      </m:num>
                      <m:den>
                        <m:r>
                          <a:rPr lang="en-US" sz="1800" i="1">
                            <a:latin typeface="Cambria Math"/>
                          </a:rPr>
                          <m:t>𝑑</m:t>
                        </m:r>
                        <m:sSup>
                          <m:sSup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sz="1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1800" i="1">
                            <a:latin typeface="Cambria Math"/>
                          </a:rPr>
                          <m:t>𝑑𝑡</m:t>
                        </m:r>
                      </m:den>
                    </m:f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1800" i="1">
                                <a:latin typeface="Cambria Math"/>
                              </a:rPr>
                              <m:t>𝑡</m:t>
                            </m:r>
                          </m:e>
                        </m:func>
                      </m:e>
                    </m:d>
                    <m:r>
                      <a:rPr lang="en-US" sz="1800" b="1" i="1">
                        <a:latin typeface="Cambria Math"/>
                      </a:rPr>
                      <m:t>𝒊</m:t>
                    </m:r>
                    <m:r>
                      <a:rPr lang="en-US" sz="18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1800" i="1">
                            <a:latin typeface="Cambria Math"/>
                          </a:rPr>
                          <m:t>𝑑𝑡</m:t>
                        </m:r>
                      </m:den>
                    </m:f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1800" i="1">
                                <a:latin typeface="Cambria Math"/>
                              </a:rPr>
                              <m:t>𝑡</m:t>
                            </m:r>
                          </m:e>
                        </m:func>
                        <m:r>
                          <a:rPr lang="en-US" sz="1800" i="1">
                            <a:latin typeface="Cambria Math"/>
                          </a:rPr>
                          <m:t> </m:t>
                        </m:r>
                      </m:e>
                    </m:d>
                    <m:r>
                      <a:rPr lang="en-US" sz="1800" b="1" i="1">
                        <a:latin typeface="Cambria Math"/>
                      </a:rPr>
                      <m:t>𝒋</m:t>
                    </m:r>
                    <m:r>
                      <a:rPr lang="en-US" sz="18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1800" i="1">
                            <a:latin typeface="Cambria Math"/>
                          </a:rPr>
                          <m:t>𝑑𝑡</m:t>
                        </m:r>
                      </m:den>
                    </m:f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en-US" sz="1800" b="1" i="1">
                        <a:latin typeface="Cambria Math"/>
                      </a:rPr>
                      <m:t>𝒌</m:t>
                    </m:r>
                    <m:r>
                      <a:rPr lang="en-US" sz="1800" b="1" i="1">
                        <a:latin typeface="Cambria Math"/>
                      </a:rPr>
                      <m:t>=</m:t>
                    </m:r>
                    <m:r>
                      <a:rPr lang="en-US" sz="1800" i="1">
                        <a:latin typeface="Cambria Math"/>
                      </a:rPr>
                      <m:t>−</m:t>
                    </m:r>
                    <m:func>
                      <m:func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80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1800" i="1">
                            <a:latin typeface="Cambria Math"/>
                          </a:rPr>
                          <m:t>𝑡</m:t>
                        </m:r>
                      </m:e>
                    </m:func>
                    <m:r>
                      <a:rPr lang="en-US" sz="1800" b="1" i="1">
                        <a:latin typeface="Cambria Math"/>
                      </a:rPr>
                      <m:t>𝒊</m:t>
                    </m:r>
                    <m:r>
                      <a:rPr lang="en-US" sz="1800" i="1">
                        <a:latin typeface="Cambria Math"/>
                      </a:rPr>
                      <m:t>−</m:t>
                    </m:r>
                    <m:func>
                      <m:func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80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1800" i="1">
                            <a:latin typeface="Cambria Math"/>
                          </a:rPr>
                          <m:t>𝑡</m:t>
                        </m:r>
                      </m:e>
                    </m:func>
                    <m:r>
                      <a:rPr lang="en-US" sz="1800" i="1">
                        <a:latin typeface="Cambria Math"/>
                      </a:rPr>
                      <m:t> </m:t>
                    </m:r>
                    <m:r>
                      <a:rPr lang="en-US" sz="1800" b="1" i="1">
                        <a:latin typeface="Cambria Math"/>
                      </a:rPr>
                      <m:t>𝒋</m:t>
                    </m:r>
                  </m:oMath>
                </a14:m>
                <a:endParaRPr lang="en-US" sz="1800" dirty="0"/>
              </a:p>
              <a:p>
                <a:pPr marL="425196" indent="-342900">
                  <a:buFont typeface="Wingdings 2"/>
                  <a:buAutoNum type="alphaLcParenBoth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latin typeface="Cambria Math"/>
                              </a:rPr>
                              <m:t>𝑑</m:t>
                            </m:r>
                            <m:r>
                              <a:rPr lang="en-US" sz="1800" b="1" i="1">
                                <a:latin typeface="Cambria Math"/>
                              </a:rPr>
                              <m:t>𝑹</m:t>
                            </m:r>
                          </m:num>
                          <m:den>
                            <m:r>
                              <a:rPr lang="en-US" sz="1800" i="1">
                                <a:latin typeface="Cambria Math"/>
                              </a:rPr>
                              <m:t>𝑑𝑡</m:t>
                            </m:r>
                          </m:den>
                        </m:f>
                      </m:e>
                    </m:d>
                    <m:r>
                      <a:rPr lang="en-US" sz="1800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/>
                              </a:rPr>
                              <m:t>(</m:t>
                            </m:r>
                            <m:func>
                              <m:func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sz="1800" i="1">
                                    <a:latin typeface="Cambria Math"/>
                                  </a:rPr>
                                  <m:t>𝑡</m:t>
                                </m:r>
                                <m:r>
                                  <a:rPr lang="en-US" sz="1800" i="1">
                                    <a:latin typeface="Cambria Math"/>
                                  </a:rPr>
                                  <m:t>)</m:t>
                                </m:r>
                              </m:e>
                            </m:func>
                          </m:e>
                          <m:sup>
                            <m:r>
                              <a:rPr lang="en-US" sz="1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1800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/>
                              </a:rPr>
                              <m:t>(</m:t>
                            </m:r>
                            <m:func>
                              <m:func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1800" i="1">
                                    <a:latin typeface="Cambria Math"/>
                                  </a:rPr>
                                  <m:t>𝑡</m:t>
                                </m:r>
                                <m:r>
                                  <a:rPr lang="en-US" sz="1800" i="1">
                                    <a:latin typeface="Cambria Math"/>
                                  </a:rPr>
                                  <m:t>)</m:t>
                                </m:r>
                              </m:e>
                            </m:func>
                          </m:e>
                          <m:sup>
                            <m:r>
                              <a:rPr lang="en-US" sz="1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1800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/>
                              </a:rPr>
                              <m:t>1</m:t>
                            </m:r>
                          </m:e>
                          <m:sup>
                            <m:r>
                              <a:rPr lang="en-US" sz="1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1800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i="1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en-US" sz="1800" dirty="0"/>
              </a:p>
              <a:p>
                <a:pPr marL="425196" indent="-342900">
                  <a:buFont typeface="Wingdings 2"/>
                  <a:buAutoNum type="alphaLcParenBoth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1800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i="1">
                                    <a:latin typeface="Cambria Math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lang="en-US" sz="1800" b="1" i="1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1800" b="1" i="1">
                                <a:latin typeface="Cambria Math"/>
                              </a:rPr>
                              <m:t>𝑹</m:t>
                            </m:r>
                          </m:num>
                          <m:den>
                            <m:r>
                              <a:rPr lang="en-US" sz="1800" i="1">
                                <a:latin typeface="Cambria Math"/>
                              </a:rPr>
                              <m:t>𝑑</m:t>
                            </m:r>
                            <m:sSup>
                              <m:sSup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i="1">
                                    <a:latin typeface="Cambria Math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sz="18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en-US" sz="1800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/>
                              </a:rPr>
                              <m:t>(−</m:t>
                            </m:r>
                            <m:func>
                              <m:func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1800" i="1">
                                    <a:latin typeface="Cambria Math"/>
                                  </a:rPr>
                                  <m:t>𝑡</m:t>
                                </m:r>
                                <m:r>
                                  <a:rPr lang="en-US" sz="1800" i="1">
                                    <a:latin typeface="Cambria Math"/>
                                  </a:rPr>
                                  <m:t>)</m:t>
                                </m:r>
                              </m:e>
                            </m:func>
                          </m:e>
                          <m:sup>
                            <m:r>
                              <a:rPr lang="en-US" sz="1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1800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/>
                              </a:rPr>
                              <m:t>(</m:t>
                            </m:r>
                            <m:func>
                              <m:func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en-US" sz="1800">
                                    <a:latin typeface="Cambria Math"/>
                                  </a:rPr>
                                  <m:t>−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sz="1800" i="1">
                                    <a:latin typeface="Cambria Math"/>
                                  </a:rPr>
                                  <m:t>𝑡</m:t>
                                </m:r>
                                <m:r>
                                  <a:rPr lang="en-US" sz="1800" i="1">
                                    <a:latin typeface="Cambria Math"/>
                                  </a:rPr>
                                  <m:t>)</m:t>
                                </m:r>
                              </m:e>
                            </m:func>
                          </m:e>
                          <m:sup>
                            <m:r>
                              <a:rPr lang="en-US" sz="1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1800" i="1">
                        <a:latin typeface="Cambria Math"/>
                      </a:rPr>
                      <m:t>=1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59608" y="1447800"/>
                <a:ext cx="7498080" cy="2514600"/>
              </a:xfrm>
              <a:blipFill>
                <a:blip r:embed="rId3"/>
                <a:stretch>
                  <a:fillRect t="-14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6252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2400" dirty="0">
                    <a:solidFill>
                      <a:srgbClr val="002060"/>
                    </a:solidFill>
                    <a:effectLst/>
                  </a:rPr>
                  <a:t>Example 2. </a:t>
                </a:r>
                <a:r>
                  <a:rPr lang="en-US" sz="2400" dirty="0">
                    <a:solidFill>
                      <a:srgbClr val="FF0000"/>
                    </a:solidFill>
                    <a:effectLst/>
                  </a:rPr>
                  <a:t>Given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FF0000"/>
                        </a:solidFill>
                        <a:effectLst/>
                        <a:latin typeface="Cambria Math"/>
                      </a:rPr>
                      <m:t>𝑨</m:t>
                    </m:r>
                    <m:r>
                      <a:rPr lang="en-US" sz="2400" i="1">
                        <a:solidFill>
                          <a:srgbClr val="FF0000"/>
                        </a:solidFill>
                        <a:effectLst/>
                        <a:latin typeface="Cambria Math"/>
                      </a:rPr>
                      <m:t>=5</m:t>
                    </m:r>
                    <m:sSup>
                      <m:sSupPr>
                        <m:ctrlPr>
                          <a:rPr lang="en-US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sz="2400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1" i="1">
                        <a:solidFill>
                          <a:srgbClr val="FF0000"/>
                        </a:solidFill>
                        <a:effectLst/>
                        <a:latin typeface="Cambria Math"/>
                      </a:rPr>
                      <m:t>𝒊</m:t>
                    </m:r>
                    <m:r>
                      <a:rPr lang="en-US" sz="2400" i="1">
                        <a:solidFill>
                          <a:srgbClr val="FF0000"/>
                        </a:solidFill>
                        <a:effectLst/>
                        <a:latin typeface="Cambria Math"/>
                      </a:rPr>
                      <m:t>+</m:t>
                    </m:r>
                    <m:r>
                      <a:rPr lang="en-US" sz="2400" i="1">
                        <a:solidFill>
                          <a:srgbClr val="FF0000"/>
                        </a:solidFill>
                        <a:effectLst/>
                        <a:latin typeface="Cambria Math"/>
                      </a:rPr>
                      <m:t>𝑡</m:t>
                    </m:r>
                    <m:r>
                      <a:rPr lang="en-US" sz="2400" i="1">
                        <a:solidFill>
                          <a:srgbClr val="FF0000"/>
                        </a:solidFill>
                        <a:effectLst/>
                        <a:latin typeface="Cambria Math"/>
                      </a:rPr>
                      <m:t> </m:t>
                    </m:r>
                    <m:r>
                      <a:rPr lang="en-US" sz="2400" b="1" i="1">
                        <a:solidFill>
                          <a:srgbClr val="FF0000"/>
                        </a:solidFill>
                        <a:effectLst/>
                        <a:latin typeface="Cambria Math"/>
                      </a:rPr>
                      <m:t>𝒋</m:t>
                    </m:r>
                    <m:r>
                      <a:rPr lang="en-US" sz="2400" i="1">
                        <a:solidFill>
                          <a:srgbClr val="FF0000"/>
                        </a:solidFill>
                        <a:effectLst/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sz="2400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400" b="1" i="1">
                        <a:solidFill>
                          <a:srgbClr val="FF0000"/>
                        </a:solidFill>
                        <a:effectLst/>
                        <a:latin typeface="Cambria Math"/>
                      </a:rPr>
                      <m:t>𝒌</m:t>
                    </m:r>
                    <m:r>
                      <a:rPr lang="en-US" sz="2400" b="1">
                        <a:solidFill>
                          <a:srgbClr val="FF0000"/>
                        </a:solidFill>
                        <a:effectLst/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effectLst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FF0000"/>
                        </a:solidFill>
                        <a:effectLst/>
                        <a:latin typeface="Cambria Math"/>
                      </a:rPr>
                      <m:t>𝑩</m:t>
                    </m:r>
                    <m:r>
                      <a:rPr lang="en-US" sz="2400" i="1">
                        <a:solidFill>
                          <a:srgbClr val="FF0000"/>
                        </a:solidFill>
                        <a:effectLst/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FF0000"/>
                            </a:solidFill>
                            <a:effectLst/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</a:rPr>
                          <m:t>𝑡</m:t>
                        </m:r>
                      </m:e>
                    </m:func>
                    <m:r>
                      <a:rPr lang="en-US" sz="2400" b="1" i="1">
                        <a:solidFill>
                          <a:srgbClr val="FF0000"/>
                        </a:solidFill>
                        <a:effectLst/>
                        <a:latin typeface="Cambria Math"/>
                      </a:rPr>
                      <m:t>𝒊</m:t>
                    </m:r>
                    <m:r>
                      <a:rPr lang="en-US" sz="2400" i="1">
                        <a:solidFill>
                          <a:srgbClr val="FF0000"/>
                        </a:solidFill>
                        <a:effectLst/>
                        <a:latin typeface="Cambria Math"/>
                      </a:rPr>
                      <m:t>−</m:t>
                    </m:r>
                    <m:func>
                      <m:funcPr>
                        <m:ctrlPr>
                          <a:rPr lang="en-US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FF0000"/>
                            </a:solidFill>
                            <a:effectLst/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</a:rPr>
                          <m:t>𝑡</m:t>
                        </m:r>
                      </m:e>
                    </m:func>
                    <m:r>
                      <a:rPr lang="en-US" sz="2400" i="1">
                        <a:solidFill>
                          <a:srgbClr val="FF0000"/>
                        </a:solidFill>
                        <a:effectLst/>
                        <a:latin typeface="Cambria Math"/>
                      </a:rPr>
                      <m:t> </m:t>
                    </m:r>
                    <m:r>
                      <a:rPr lang="en-US" sz="2400" b="1" i="1">
                        <a:solidFill>
                          <a:srgbClr val="FF0000"/>
                        </a:solidFill>
                        <a:effectLst/>
                        <a:latin typeface="Cambria Math"/>
                      </a:rPr>
                      <m:t>𝒋</m:t>
                    </m:r>
                    <m:r>
                      <a:rPr lang="en-US" sz="2400" b="1" i="1">
                        <a:solidFill>
                          <a:srgbClr val="FF0000"/>
                        </a:solidFill>
                        <a:effectLst/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effectLst/>
                  </a:rPr>
                  <a:t>find (a)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sz="2400" i="1">
                        <a:solidFill>
                          <a:srgbClr val="FF0000"/>
                        </a:solidFill>
                        <a:effectLst/>
                        <a:latin typeface="Cambria Math"/>
                      </a:rPr>
                      <m:t>(</m:t>
                    </m:r>
                    <m:r>
                      <a:rPr lang="en-US" sz="2400" b="1" i="1">
                        <a:solidFill>
                          <a:srgbClr val="FF0000"/>
                        </a:solidFill>
                        <a:effectLst/>
                        <a:latin typeface="Cambria Math"/>
                      </a:rPr>
                      <m:t>𝑨</m:t>
                    </m:r>
                    <m:r>
                      <a:rPr lang="en-US" sz="2400" b="1" i="1">
                        <a:solidFill>
                          <a:srgbClr val="FF0000"/>
                        </a:solidFill>
                        <a:effectLst/>
                        <a:latin typeface="Cambria Math"/>
                      </a:rPr>
                      <m:t>∙</m:t>
                    </m:r>
                    <m:r>
                      <a:rPr lang="en-US" sz="2400" b="1" i="1">
                        <a:solidFill>
                          <a:srgbClr val="FF0000"/>
                        </a:solidFill>
                        <a:effectLst/>
                        <a:latin typeface="Cambria Math"/>
                      </a:rPr>
                      <m:t>𝑩</m:t>
                    </m:r>
                    <m:r>
                      <a:rPr lang="en-US" sz="2400" i="1">
                        <a:solidFill>
                          <a:srgbClr val="FF0000"/>
                        </a:solidFill>
                        <a:effectLst/>
                        <a:latin typeface="Cambria Math"/>
                      </a:rPr>
                      <m:t>)</m:t>
                    </m:r>
                  </m:oMath>
                </a14:m>
                <a:r>
                  <a:rPr lang="en-US" sz="2400" b="1" dirty="0">
                    <a:solidFill>
                      <a:srgbClr val="FF0000"/>
                    </a:solidFill>
                    <a:effectLst/>
                  </a:rPr>
                  <a:t>,  </a:t>
                </a:r>
                <a:r>
                  <a:rPr lang="en-US" sz="2400" dirty="0">
                    <a:solidFill>
                      <a:srgbClr val="FF0000"/>
                    </a:solidFill>
                    <a:effectLst/>
                  </a:rPr>
                  <a:t>(b)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</a:rPr>
                          <m:t>𝑑𝑡</m:t>
                        </m:r>
                      </m:den>
                    </m:f>
                    <m:d>
                      <m:dPr>
                        <m:ctrlPr>
                          <a:rPr lang="en-US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</a:rPr>
                          <m:t>𝑨</m:t>
                        </m:r>
                        <m:r>
                          <a:rPr lang="en-US" sz="24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</a:rPr>
                          <m:t>×</m:t>
                        </m:r>
                        <m:r>
                          <a:rPr lang="en-US" sz="24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</a:rPr>
                          <m:t>𝑩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rgbClr val="FF0000"/>
                    </a:solidFill>
                    <a:effectLst/>
                  </a:rPr>
                  <a:t>,  (c)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sz="2400" i="1">
                        <a:solidFill>
                          <a:srgbClr val="FF0000"/>
                        </a:solidFill>
                        <a:effectLst/>
                        <a:latin typeface="Cambria Math"/>
                      </a:rPr>
                      <m:t>(</m:t>
                    </m:r>
                    <m:r>
                      <a:rPr lang="en-US" sz="2400" b="1" i="1">
                        <a:solidFill>
                          <a:srgbClr val="FF0000"/>
                        </a:solidFill>
                        <a:effectLst/>
                        <a:latin typeface="Cambria Math"/>
                      </a:rPr>
                      <m:t>𝑨</m:t>
                    </m:r>
                    <m:r>
                      <a:rPr lang="en-US" sz="2400" b="1" i="1">
                        <a:solidFill>
                          <a:srgbClr val="FF0000"/>
                        </a:solidFill>
                        <a:effectLst/>
                        <a:latin typeface="Cambria Math"/>
                      </a:rPr>
                      <m:t>∙</m:t>
                    </m:r>
                    <m:r>
                      <a:rPr lang="en-US" sz="2400" b="1" i="1">
                        <a:solidFill>
                          <a:srgbClr val="FF0000"/>
                        </a:solidFill>
                        <a:effectLst/>
                        <a:latin typeface="Cambria Math"/>
                      </a:rPr>
                      <m:t>𝑨</m:t>
                    </m:r>
                    <m:r>
                      <a:rPr lang="en-US" sz="2400" i="1">
                        <a:solidFill>
                          <a:srgbClr val="FF0000"/>
                        </a:solidFill>
                        <a:effectLst/>
                        <a:latin typeface="Cambria Math"/>
                      </a:rPr>
                      <m:t>)</m:t>
                    </m:r>
                  </m:oMath>
                </a14:m>
                <a:endParaRPr lang="en-US" sz="2400" b="1" dirty="0">
                  <a:solidFill>
                    <a:srgbClr val="FF0000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13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971800" y="1524000"/>
                <a:ext cx="3020058" cy="4918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002060"/>
                    </a:solidFill>
                  </a:rPr>
                  <a:t>(a)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i="1">
                        <a:solidFill>
                          <a:srgbClr val="002060"/>
                        </a:solidFill>
                        <a:latin typeface="Cambria Math"/>
                      </a:rPr>
                      <m:t>(</m:t>
                    </m:r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𝑨</m:t>
                    </m:r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∙</m:t>
                    </m:r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𝑩</m:t>
                    </m:r>
                    <m:r>
                      <a:rPr lang="en-US" i="1">
                        <a:solidFill>
                          <a:srgbClr val="00206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rgbClr val="002060"/>
                    </a:solidFill>
                  </a:rPr>
                  <a:t>=</a:t>
                </a:r>
                <a:r>
                  <a:rPr lang="en-US" b="1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𝑨</m:t>
                    </m:r>
                    <m:r>
                      <a:rPr lang="en-US" i="1">
                        <a:solidFill>
                          <a:srgbClr val="002060"/>
                        </a:solidFill>
                        <a:latin typeface="Cambria Math"/>
                      </a:rPr>
                      <m:t>∙</m:t>
                    </m:r>
                    <m:f>
                      <m:f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𝑑</m:t>
                        </m:r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𝑩</m:t>
                        </m:r>
                      </m:num>
                      <m:den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𝑑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i="1">
                        <a:solidFill>
                          <a:srgbClr val="002060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𝑑</m:t>
                        </m:r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𝑨</m:t>
                        </m:r>
                      </m:num>
                      <m:den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𝑑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i="1">
                        <a:solidFill>
                          <a:srgbClr val="002060"/>
                        </a:solidFill>
                        <a:latin typeface="Cambria Math"/>
                      </a:rPr>
                      <m:t>∙</m:t>
                    </m:r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𝑩</m:t>
                    </m:r>
                  </m:oMath>
                </a14:m>
                <a:r>
                  <a:rPr lang="en-US" b="1" dirty="0">
                    <a:solidFill>
                      <a:srgbClr val="002060"/>
                    </a:solidFill>
                  </a:rPr>
                  <a:t> </a:t>
                </a:r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1524000"/>
                <a:ext cx="3020058" cy="491866"/>
              </a:xfrm>
              <a:prstGeom prst="rect">
                <a:avLst/>
              </a:prstGeom>
              <a:blipFill>
                <a:blip r:embed="rId3"/>
                <a:stretch>
                  <a:fillRect l="-1818" b="-6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190873" y="3209925"/>
                <a:ext cx="327660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2060"/>
                        </a:solidFill>
                        <a:latin typeface="Cambria Math"/>
                      </a:rPr>
                      <m:t>=(5</m:t>
                    </m:r>
                    <m:sSup>
                      <m:sSup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rgbClr val="002060"/>
                        </a:solidFill>
                        <a:latin typeface="Cambria Math"/>
                      </a:rPr>
                      <m:t>−1)</m:t>
                    </m:r>
                    <m:func>
                      <m:func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2060"/>
                            </a:solidFill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𝑡</m:t>
                        </m:r>
                      </m:e>
                    </m:func>
                    <m:r>
                      <a:rPr lang="en-US" i="1">
                        <a:solidFill>
                          <a:srgbClr val="002060"/>
                        </a:solidFill>
                        <a:latin typeface="Cambria Math"/>
                      </a:rPr>
                      <m:t>+11</m:t>
                    </m:r>
                    <m:r>
                      <a:rPr lang="en-US" i="1">
                        <a:solidFill>
                          <a:srgbClr val="002060"/>
                        </a:solidFill>
                        <a:latin typeface="Cambria Math"/>
                      </a:rPr>
                      <m:t>𝑡</m:t>
                    </m:r>
                    <m:func>
                      <m:func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2060"/>
                            </a:solidFill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𝑡</m:t>
                        </m:r>
                      </m:e>
                    </m:func>
                  </m:oMath>
                </a14:m>
                <a:r>
                  <a:rPr lang="en-US" dirty="0">
                    <a:solidFill>
                      <a:srgbClr val="00206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0873" y="3209925"/>
                <a:ext cx="3276603" cy="369332"/>
              </a:xfrm>
              <a:prstGeom prst="rect">
                <a:avLst/>
              </a:prstGeom>
              <a:blipFill>
                <a:blip r:embed="rId4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200398" y="2044442"/>
                <a:ext cx="822960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5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𝒊</m:t>
                          </m:r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𝑡</m:t>
                          </m:r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𝒋</m:t>
                          </m:r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𝒌</m:t>
                          </m:r>
                          <m:r>
                            <a:rPr lang="en-US" b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d>
                      <m:r>
                        <a:rPr lang="en-US" b="1" i="1">
                          <a:solidFill>
                            <a:srgbClr val="002060"/>
                          </a:solidFill>
                          <a:latin typeface="Cambria Math"/>
                        </a:rPr>
                        <m:t>∙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</m:func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𝒊</m:t>
                          </m:r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</m:func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d>
                      <m:r>
                        <a:rPr lang="en-US">
                          <a:solidFill>
                            <a:srgbClr val="002060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10</m:t>
                          </m:r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𝑡</m:t>
                          </m:r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𝒊</m:t>
                          </m:r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+ </m:t>
                          </m:r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𝒋</m:t>
                          </m:r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𝒌</m:t>
                          </m:r>
                          <m:r>
                            <a:rPr lang="en-US" b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d>
                      <m:r>
                        <a:rPr lang="en-US" b="1" i="1">
                          <a:solidFill>
                            <a:srgbClr val="002060"/>
                          </a:solidFill>
                          <a:latin typeface="Cambria Math"/>
                        </a:rPr>
                        <m:t>∙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</m:func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𝒊</m:t>
                          </m:r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</m:func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d>
                    </m:oMath>
                  </m:oMathPara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398" y="2044442"/>
                <a:ext cx="8229602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171822" y="2771775"/>
                <a:ext cx="419100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5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</m:func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𝑡</m:t>
                          </m:r>
                          <m:func>
                            <m:func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</m:func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+10</m:t>
                          </m:r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𝑡</m:t>
                          </m:r>
                          <m:func>
                            <m:func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</m:func>
                          <m:r>
                            <a:rPr lang="en-US" b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cos</m:t>
                          </m:r>
                          <m:r>
                            <a:rPr lang="en-US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1822" y="2771775"/>
                <a:ext cx="4191004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2578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171822" y="304800"/>
                <a:ext cx="4235006" cy="8750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002060"/>
                    </a:solidFill>
                  </a:rPr>
                  <a:t>(b)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𝑑𝑡</m:t>
                        </m:r>
                      </m:den>
                    </m:f>
                    <m:d>
                      <m:d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𝑨</m:t>
                        </m:r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×</m:t>
                        </m:r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𝑩</m:t>
                        </m:r>
                      </m:e>
                    </m:d>
                    <m:r>
                      <a:rPr lang="en-US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𝑑𝑡</m:t>
                        </m:r>
                      </m:den>
                    </m:f>
                    <m:d>
                      <m:dPr>
                        <m:begChr m:val="|"/>
                        <m:endChr m:val="|"/>
                        <m:ctrlPr>
                          <a:rPr lang="en-US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  <m:e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  <m:e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𝒌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5</m:t>
                              </m:r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  <m:e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func>
                                <m:funcPr>
                                  <m:ctrlPr>
                                    <a:rPr lang="en-US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func>
                            </m:e>
                            <m:e>
                              <m:func>
                                <m:funcPr>
                                  <m:ctrlPr>
                                    <a:rPr lang="en-US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func>
                            </m:e>
                            <m:e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1822" y="304800"/>
                <a:ext cx="4235006" cy="875048"/>
              </a:xfrm>
              <a:prstGeom prst="rect">
                <a:avLst/>
              </a:prstGeom>
              <a:blipFill>
                <a:blip r:embed="rId2"/>
                <a:stretch>
                  <a:fillRect l="-1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276600" y="1219200"/>
                <a:ext cx="6934200" cy="618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𝑑𝑡</m:t>
                          </m:r>
                        </m:den>
                      </m:f>
                      <m:d>
                        <m:dPr>
                          <m:begChr m:val="{"/>
                          <m:endChr m:val="}"/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𝒊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0−</m:t>
                              </m:r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  <m:func>
                                <m:funcPr>
                                  <m:ctrlPr>
                                    <a:rPr lang="en-US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func>
                            </m:e>
                          </m:d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𝒋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0+</m:t>
                              </m:r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  <m:func>
                                <m:funcPr>
                                  <m:ctrlPr>
                                    <a:rPr lang="en-US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func>
                            </m:e>
                          </m:d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𝒌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−5</m:t>
                              </m:r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func>
                                <m:funcPr>
                                  <m:ctrlPr>
                                    <a:rPr lang="en-US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func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𝑡</m:t>
                              </m:r>
                              <m:func>
                                <m:funcPr>
                                  <m:ctrlPr>
                                    <a:rPr lang="en-US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func>
                            </m:e>
                          </m:d>
                        </m:e>
                      </m:d>
                    </m:oMath>
                  </m:oMathPara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1219200"/>
                <a:ext cx="6934200" cy="6182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600450" y="1828800"/>
                <a:ext cx="5543550" cy="4912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𝑑𝑡</m:t>
                        </m:r>
                      </m:den>
                    </m:f>
                    <m:d>
                      <m:dPr>
                        <m:begChr m:val="{"/>
                        <m:endChr m:val="}"/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func>
                          <m:func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</m:func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func>
                          <m:func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</m:func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𝒋</m:t>
                        </m:r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+</m:t>
                        </m:r>
                        <m:d>
                          <m:d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−5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func>
                              <m:funcPr>
                                <m:ctrlP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𝑡</m:t>
                                </m:r>
                              </m:e>
                            </m:func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𝑡</m:t>
                            </m:r>
                            <m:func>
                              <m:funcPr>
                                <m:ctrlP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𝑡</m:t>
                                </m:r>
                              </m:e>
                            </m:func>
                          </m:e>
                        </m:d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𝒌</m:t>
                        </m:r>
                      </m:e>
                    </m:d>
                  </m:oMath>
                </a14:m>
                <a:r>
                  <a:rPr lang="en-US" dirty="0">
                    <a:solidFill>
                      <a:srgbClr val="00206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450" y="1828800"/>
                <a:ext cx="5543550" cy="491288"/>
              </a:xfrm>
              <a:prstGeom prst="rect">
                <a:avLst/>
              </a:prstGeom>
              <a:blipFill>
                <a:blip r:embed="rId4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600450" y="2362200"/>
                <a:ext cx="6153150" cy="4912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i="1">
                        <a:solidFill>
                          <a:srgbClr val="002060"/>
                        </a:solidFill>
                        <a:latin typeface="Cambria Math"/>
                      </a:rPr>
                      <m:t>{−</m:t>
                    </m:r>
                    <m:sSup>
                      <m:sSup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func>
                      <m:func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2060"/>
                            </a:solidFill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𝑡</m:t>
                        </m:r>
                      </m:e>
                    </m:func>
                    <m:r>
                      <a:rPr lang="en-US" i="1">
                        <a:solidFill>
                          <a:srgbClr val="002060"/>
                        </a:solidFill>
                        <a:latin typeface="Cambria Math"/>
                      </a:rPr>
                      <m:t>} </m:t>
                    </m:r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𝒊</m:t>
                    </m:r>
                    <m:r>
                      <a:rPr lang="en-US" i="1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i="1">
                        <a:solidFill>
                          <a:srgbClr val="002060"/>
                        </a:solidFill>
                        <a:latin typeface="Cambria Math"/>
                      </a:rPr>
                      <m:t>{</m:t>
                    </m:r>
                    <m:sSup>
                      <m:sSup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func>
                      <m:func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2060"/>
                            </a:solidFill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𝑡</m:t>
                        </m:r>
                      </m:e>
                    </m:func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} </m:t>
                    </m:r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𝒋</m:t>
                    </m:r>
                    <m:r>
                      <a:rPr lang="en-US" i="1">
                        <a:solidFill>
                          <a:srgbClr val="002060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𝑑𝑡</m:t>
                        </m:r>
                      </m:den>
                    </m:f>
                    <m:d>
                      <m:d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−5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func>
                          <m:func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𝑡</m:t>
                        </m:r>
                        <m:func>
                          <m:func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</m:func>
                      </m:e>
                    </m:d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𝒌</m:t>
                    </m:r>
                  </m:oMath>
                </a14:m>
                <a:r>
                  <a:rPr lang="en-US" dirty="0">
                    <a:solidFill>
                      <a:srgbClr val="00206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450" y="2362200"/>
                <a:ext cx="6153150" cy="491288"/>
              </a:xfrm>
              <a:prstGeom prst="rect">
                <a:avLst/>
              </a:prstGeom>
              <a:blipFill>
                <a:blip r:embed="rId5"/>
                <a:stretch>
                  <a:fillRect b="-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619500" y="2971801"/>
                <a:ext cx="5715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func>
                          <m:func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−3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func>
                          <m:func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</m:func>
                      </m:e>
                    </m:d>
                    <m:r>
                      <a:rPr lang="en-US" i="1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𝒊</m:t>
                    </m:r>
                    <m:r>
                      <a:rPr lang="en-US" i="1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func>
                          <m:func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cos</m:t>
                            </m:r>
                            <m:r>
                              <a:rPr lang="en-US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 </m:t>
                            </m:r>
                          </m:fName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</m:func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func>
                          <m:func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</m:func>
                      </m:e>
                    </m:d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𝒋</m:t>
                    </m:r>
                  </m:oMath>
                </a14:m>
                <a:r>
                  <a:rPr lang="en-US" b="1" i="1" dirty="0">
                    <a:solidFill>
                      <a:srgbClr val="002060"/>
                    </a:solidFill>
                    <a:latin typeface="Cambria Math"/>
                  </a:rPr>
                  <a:t> </a:t>
                </a:r>
              </a:p>
              <a:p>
                <a:r>
                  <a:rPr lang="en-US" dirty="0">
                    <a:solidFill>
                      <a:srgbClr val="002060"/>
                    </a:solidFill>
                  </a:rPr>
                  <a:t>		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2060"/>
                        </a:solidFill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5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func>
                          <m:func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−11</m:t>
                        </m:r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𝑡</m:t>
                        </m:r>
                        <m:func>
                          <m:func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−</m:t>
                        </m:r>
                        <m:func>
                          <m:func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</m:func>
                      </m:e>
                    </m:d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𝒌</m:t>
                    </m:r>
                  </m:oMath>
                </a14:m>
                <a:r>
                  <a:rPr lang="en-US" dirty="0">
                    <a:solidFill>
                      <a:srgbClr val="00206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500" y="2971801"/>
                <a:ext cx="5715000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324228" y="4047191"/>
                <a:ext cx="6581772" cy="498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solidFill>
                      <a:srgbClr val="002060"/>
                    </a:solidFill>
                  </a:rPr>
                  <a:t>(c)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i="1">
                        <a:solidFill>
                          <a:srgbClr val="002060"/>
                        </a:solidFill>
                        <a:latin typeface="Cambria Math"/>
                      </a:rPr>
                      <m:t>(</m:t>
                    </m:r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𝑨</m:t>
                    </m:r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∙</m:t>
                    </m:r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𝑨</m:t>
                    </m:r>
                    <m:r>
                      <a:rPr lang="en-US" i="1">
                        <a:solidFill>
                          <a:srgbClr val="00206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rgbClr val="00206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𝑑𝑡</m:t>
                        </m:r>
                      </m:den>
                    </m:f>
                    <m:d>
                      <m:dPr>
                        <m:begChr m:val="{"/>
                        <m:endChr m:val="}"/>
                        <m:ctrlPr>
                          <a:rPr lang="en-US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5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𝒊</m:t>
                            </m:r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𝒋</m:t>
                            </m:r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𝒌</m:t>
                            </m:r>
                          </m:e>
                        </m:d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.</m:t>
                        </m:r>
                        <m:d>
                          <m:dPr>
                            <m:ctrlP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5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𝒊</m:t>
                            </m:r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𝒋</m:t>
                            </m:r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𝒌</m:t>
                            </m:r>
                          </m:e>
                        </m:d>
                      </m:e>
                    </m:d>
                  </m:oMath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4228" y="4047191"/>
                <a:ext cx="6581772" cy="498663"/>
              </a:xfrm>
              <a:prstGeom prst="rect">
                <a:avLst/>
              </a:prstGeom>
              <a:blipFill>
                <a:blip r:embed="rId7"/>
                <a:stretch>
                  <a:fillRect l="-741" b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503558" y="4536977"/>
                <a:ext cx="2178673" cy="4912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00206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𝑑𝑡</m:t>
                        </m:r>
                      </m:den>
                    </m:f>
                    <m:d>
                      <m:dPr>
                        <m:ctrlPr>
                          <a:rPr lang="en-US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25</m:t>
                        </m:r>
                        <m:sSup>
                          <m:sSupPr>
                            <m:ctrlPr>
                              <a:rPr lang="en-US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i="1" dirty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4</m:t>
                            </m:r>
                          </m:sup>
                        </m:sSup>
                        <m:r>
                          <a:rPr lang="en-US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i="1" dirty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i="1" dirty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6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3558" y="4536977"/>
                <a:ext cx="2178673" cy="491288"/>
              </a:xfrm>
              <a:prstGeom prst="rect">
                <a:avLst/>
              </a:prstGeom>
              <a:blipFill>
                <a:blip r:embed="rId8"/>
                <a:stretch>
                  <a:fillRect l="-2521" b="-6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503557" y="5113990"/>
                <a:ext cx="2032288" cy="3724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002060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2060"/>
                        </a:solidFill>
                        <a:latin typeface="Cambria Math"/>
                      </a:rPr>
                      <m:t>100</m:t>
                    </m:r>
                    <m:sSup>
                      <m:sSupPr>
                        <m:ctrlPr>
                          <a:rPr lang="en-US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 dirty="0">
                        <a:solidFill>
                          <a:srgbClr val="002060"/>
                        </a:solidFill>
                        <a:latin typeface="Cambria Math"/>
                      </a:rPr>
                      <m:t>+2</m:t>
                    </m:r>
                    <m:r>
                      <a:rPr lang="en-US" i="1" dirty="0">
                        <a:solidFill>
                          <a:srgbClr val="002060"/>
                        </a:solidFill>
                        <a:latin typeface="Cambria Math"/>
                      </a:rPr>
                      <m:t>𝑡</m:t>
                    </m:r>
                    <m:r>
                      <a:rPr lang="en-US" i="1" dirty="0">
                        <a:solidFill>
                          <a:srgbClr val="002060"/>
                        </a:solidFill>
                        <a:latin typeface="Cambria Math"/>
                      </a:rPr>
                      <m:t>+6</m:t>
                    </m:r>
                    <m:sSup>
                      <m:sSupPr>
                        <m:ctrlPr>
                          <a:rPr lang="en-US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3557" y="5113990"/>
                <a:ext cx="2032288" cy="372410"/>
              </a:xfrm>
              <a:prstGeom prst="rect">
                <a:avLst/>
              </a:prstGeom>
              <a:blipFill>
                <a:blip r:embed="rId9"/>
                <a:stretch>
                  <a:fillRect l="-2703" t="-8197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329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9608" y="274638"/>
            <a:ext cx="7498080" cy="792162"/>
          </a:xfrm>
        </p:spPr>
        <p:txBody>
          <a:bodyPr/>
          <a:lstStyle/>
          <a:p>
            <a:r>
              <a:rPr lang="en-US" dirty="0"/>
              <a:t>Partial Derivative of Vectors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971800" y="1371601"/>
                <a:ext cx="7086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/>
                      </a:rPr>
                      <m:t>𝑨</m:t>
                    </m:r>
                  </m:oMath>
                </a14:m>
                <a:r>
                  <a:rPr lang="en-US" dirty="0"/>
                  <a:t> is vector depending on more than one scalar variable say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𝑥</m:t>
                    </m:r>
                    <m:r>
                      <a:rPr lang="en-US" i="1" dirty="0">
                        <a:latin typeface="Cambria Math"/>
                      </a:rPr>
                      <m:t>,</m:t>
                    </m:r>
                    <m:r>
                      <a:rPr lang="en-US" i="1" dirty="0">
                        <a:latin typeface="Cambria Math"/>
                      </a:rPr>
                      <m:t>𝑦</m:t>
                    </m:r>
                    <m:r>
                      <a:rPr lang="en-US" i="1" dirty="0">
                        <a:latin typeface="Cambria Math"/>
                      </a:rPr>
                      <m:t>,</m:t>
                    </m:r>
                    <m:r>
                      <a:rPr lang="en-US" i="1" dirty="0">
                        <a:latin typeface="Cambria Math"/>
                      </a:rPr>
                      <m:t>𝑧</m:t>
                    </m:r>
                  </m:oMath>
                </a14:m>
                <a:r>
                  <a:rPr lang="en-US" dirty="0"/>
                  <a:t>. then we write 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/>
                      </a:rPr>
                      <m:t>𝑨</m:t>
                    </m:r>
                    <m:r>
                      <a:rPr lang="en-US" i="1" dirty="0">
                        <a:latin typeface="Cambria Math"/>
                      </a:rPr>
                      <m:t>=</m:t>
                    </m:r>
                    <m:r>
                      <a:rPr lang="en-US" b="1" i="1" dirty="0">
                        <a:latin typeface="Cambria Math"/>
                      </a:rPr>
                      <m:t>𝑨</m:t>
                    </m:r>
                    <m:r>
                      <a:rPr lang="en-US" i="1" dirty="0">
                        <a:latin typeface="Cambria Math"/>
                      </a:rPr>
                      <m:t>(</m:t>
                    </m:r>
                    <m:r>
                      <a:rPr lang="en-US" i="1" dirty="0">
                        <a:latin typeface="Cambria Math"/>
                      </a:rPr>
                      <m:t>𝑥</m:t>
                    </m:r>
                    <m:r>
                      <a:rPr lang="en-US" i="1" dirty="0">
                        <a:latin typeface="Cambria Math"/>
                      </a:rPr>
                      <m:t>,</m:t>
                    </m:r>
                    <m:r>
                      <a:rPr lang="en-US" i="1" dirty="0">
                        <a:latin typeface="Cambria Math"/>
                      </a:rPr>
                      <m:t>𝑦</m:t>
                    </m:r>
                    <m:r>
                      <a:rPr lang="en-US" i="1" dirty="0">
                        <a:latin typeface="Cambria Math"/>
                      </a:rPr>
                      <m:t>, </m:t>
                    </m:r>
                    <m:r>
                      <a:rPr lang="en-US" i="1" dirty="0">
                        <a:latin typeface="Cambria Math"/>
                      </a:rPr>
                      <m:t>𝑧</m:t>
                    </m:r>
                    <m:r>
                      <a:rPr lang="en-US" i="1" dirty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1371601"/>
                <a:ext cx="7086600" cy="646331"/>
              </a:xfrm>
              <a:prstGeom prst="rect">
                <a:avLst/>
              </a:prstGeom>
              <a:blipFill>
                <a:blip r:embed="rId2"/>
                <a:stretch>
                  <a:fillRect l="-775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997200" y="2126734"/>
                <a:ext cx="563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The partial derivative of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/>
                      </a:rPr>
                      <m:t>𝑨</m:t>
                    </m:r>
                  </m:oMath>
                </a14:m>
                <a:r>
                  <a:rPr lang="en-US" dirty="0"/>
                  <a:t> with respect to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/>
                  <a:t> is defined as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7200" y="2126734"/>
                <a:ext cx="5638800" cy="369332"/>
              </a:xfrm>
              <a:prstGeom prst="rect">
                <a:avLst/>
              </a:prstGeom>
              <a:blipFill>
                <a:blip r:embed="rId3"/>
                <a:stretch>
                  <a:fillRect l="-973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124200" y="2743201"/>
                <a:ext cx="4800600" cy="637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b="1" i="1">
                              <a:latin typeface="Cambria Math"/>
                            </a:rPr>
                            <m:t>𝑨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Δ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latin typeface="Cambria Math"/>
                                </a:rPr>
                                <m:t>𝑨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Δ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𝑨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Δ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  <m:r>
                        <a:rPr lang="en-US" i="1">
                          <a:latin typeface="Cambria Math"/>
                        </a:rPr>
                        <m:t>⁡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2743201"/>
                <a:ext cx="4800600" cy="6379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7721600" y="281346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limit exists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11500" y="3581400"/>
            <a:ext cx="1155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Similarly,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267200" y="3631735"/>
                <a:ext cx="4800600" cy="6771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b="1" i="1">
                              <a:latin typeface="Cambria Math"/>
                            </a:rPr>
                            <m:t>𝑨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Δ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latin typeface="Cambria Math"/>
                                </a:rPr>
                                <m:t>𝑨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Δ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𝑨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Δ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den>
                          </m:f>
                        </m:e>
                      </m:func>
                      <m:r>
                        <a:rPr lang="en-US" i="1">
                          <a:latin typeface="Cambria Math"/>
                        </a:rPr>
                        <m:t>⁡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631735"/>
                <a:ext cx="4800600" cy="67717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267200" y="4572000"/>
                <a:ext cx="4800600" cy="6298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b="1" i="1">
                              <a:latin typeface="Cambria Math"/>
                            </a:rPr>
                            <m:t>𝑨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𝑧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Δ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latin typeface="Cambria Math"/>
                                </a:rPr>
                                <m:t>𝑨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𝑧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Δ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𝑨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Δ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𝑧</m:t>
                              </m:r>
                            </m:den>
                          </m:f>
                        </m:e>
                      </m:func>
                      <m:r>
                        <a:rPr lang="en-US" i="1">
                          <a:latin typeface="Cambria Math"/>
                        </a:rPr>
                        <m:t>⁡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572000"/>
                <a:ext cx="4800600" cy="62985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276600" y="5486401"/>
                <a:ext cx="6553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are the partial derivatives of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/>
                      </a:rPr>
                      <m:t>𝑨</m:t>
                    </m:r>
                  </m:oMath>
                </a14:m>
                <a:r>
                  <a:rPr lang="en-US" dirty="0"/>
                  <a:t> with respect to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𝑧</m:t>
                    </m:r>
                  </m:oMath>
                </a14:m>
                <a:r>
                  <a:rPr lang="en-US" dirty="0"/>
                  <a:t> respectively if limits exist.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5486401"/>
                <a:ext cx="6553200" cy="646331"/>
              </a:xfrm>
              <a:prstGeom prst="rect">
                <a:avLst/>
              </a:prstGeom>
              <a:blipFill>
                <a:blip r:embed="rId7"/>
                <a:stretch>
                  <a:fillRect l="-837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847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1196</TotalTime>
  <Words>3196</Words>
  <Application>Microsoft Office PowerPoint</Application>
  <PresentationFormat>Widescreen</PresentationFormat>
  <Paragraphs>80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Cambria Math</vt:lpstr>
      <vt:lpstr>Gill Sans MT</vt:lpstr>
      <vt:lpstr>Verdana</vt:lpstr>
      <vt:lpstr>Wingdings 2</vt:lpstr>
      <vt:lpstr>Solstice</vt:lpstr>
      <vt:lpstr>Chapter 3: Vector Differentiation </vt:lpstr>
      <vt:lpstr>Ordinary Derivative</vt:lpstr>
      <vt:lpstr>Space curves </vt:lpstr>
      <vt:lpstr>PowerPoint Presentation</vt:lpstr>
      <vt:lpstr>Differentiation Formulae</vt:lpstr>
      <vt:lpstr>Example1. Given R=sin⁡t i+cos⁡t  j+tk, find  (a) dR/dt   (b) (d^2 R)/(dt^2 )  (c) |dR/dt| (d) |(d^2 R)/(dt^2 )|</vt:lpstr>
      <vt:lpstr>Example 2. Given A=5t^2 i+t j-t^3 k  and B=sin⁡t i-cos⁡t  j find (a) d/dt(A∙B),  (b) d/dt (A×B),  (c) d/dt(A∙A)</vt:lpstr>
      <vt:lpstr>PowerPoint Presentation</vt:lpstr>
      <vt:lpstr>Partial Derivative of Vectors</vt:lpstr>
      <vt:lpstr>Remark!</vt:lpstr>
      <vt:lpstr>Example 3. If A=(2x^2 y-x^4 )i+(e^xy-y sin⁡x )j+(x^2  cos⁡y )k.  Find: ∂A/∂x,  ∂A/∂y,  (∂^2 A)/(∂x^2 ),  (∂^2 A)/(∂y^2 ),  (∂^2 A)/∂x∂y,   (∂^2 A)/∂y∂x</vt:lpstr>
      <vt:lpstr>Example.  If A=(2x^2 y-x^4 )i+(e^xy-y sin⁡x )j+(x^2  cos⁡y )k.  Find:  (∂^2 A)/(∂x^2 ),  (∂^2 A)/(∂y^2 ),  (∂^2 A)/∂x∂y,   (∂^2 A)/∂y∂x</vt:lpstr>
      <vt:lpstr>Example.  If A=(2x^2 y-x^4 )i+(e^xy-y sin⁡x )j+(x^2  cos⁡y )k.  Find:  (∂^2 A)/(∂x^2 ),  (∂^2 A)/(∂y^2 ),  (∂^2 A)/∂x∂y,   (∂^2 A)/∂y∂x</vt:lpstr>
      <vt:lpstr>Exercise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 Differentiation</dc:title>
  <dc:creator>Shahrear</dc:creator>
  <cp:lastModifiedBy>User</cp:lastModifiedBy>
  <cp:revision>45</cp:revision>
  <dcterms:created xsi:type="dcterms:W3CDTF">2015-06-17T16:31:28Z</dcterms:created>
  <dcterms:modified xsi:type="dcterms:W3CDTF">2021-02-24T15:15:58Z</dcterms:modified>
</cp:coreProperties>
</file>