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61" r:id="rId2"/>
    <p:sldId id="263" r:id="rId3"/>
    <p:sldId id="264" r:id="rId4"/>
    <p:sldId id="267" r:id="rId5"/>
    <p:sldId id="260" r:id="rId6"/>
    <p:sldId id="265" r:id="rId7"/>
    <p:sldId id="281" r:id="rId8"/>
    <p:sldId id="270" r:id="rId9"/>
    <p:sldId id="273" r:id="rId10"/>
    <p:sldId id="275" r:id="rId11"/>
    <p:sldId id="279" r:id="rId12"/>
    <p:sldId id="280" r:id="rId13"/>
    <p:sldId id="282" r:id="rId14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780" y="35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1E7AB1-3825-48FA-B08C-ACF0019BDF8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CEE907-42D4-4DF9-B286-B2BEC330ECD8}">
      <dgm:prSet phldrT="[Text]"/>
      <dgm:spPr/>
      <dgm:t>
        <a:bodyPr/>
        <a:lstStyle/>
        <a:p>
          <a:r>
            <a:rPr lang="en-US" dirty="0" smtClean="0"/>
            <a:t>Transformation </a:t>
          </a:r>
          <a:endParaRPr lang="en-US" dirty="0"/>
        </a:p>
      </dgm:t>
    </dgm:pt>
    <dgm:pt modelId="{000E3468-F934-425C-A403-86520636FDF2}" type="parTrans" cxnId="{36142FB0-0519-4E31-840D-B1B8BF4727F7}">
      <dgm:prSet/>
      <dgm:spPr/>
      <dgm:t>
        <a:bodyPr/>
        <a:lstStyle/>
        <a:p>
          <a:endParaRPr lang="en-US"/>
        </a:p>
      </dgm:t>
    </dgm:pt>
    <dgm:pt modelId="{C3CE1173-1DDA-40E9-9929-B3975E68ECF0}" type="sibTrans" cxnId="{36142FB0-0519-4E31-840D-B1B8BF4727F7}">
      <dgm:prSet/>
      <dgm:spPr/>
      <dgm:t>
        <a:bodyPr/>
        <a:lstStyle/>
        <a:p>
          <a:endParaRPr lang="en-US"/>
        </a:p>
      </dgm:t>
    </dgm:pt>
    <dgm:pt modelId="{FAB14B62-CF7B-43D8-9A86-0AC5BC5C438A}">
      <dgm:prSet phldrT="[Text]"/>
      <dgm:spPr/>
      <dgm:t>
        <a:bodyPr/>
        <a:lstStyle/>
        <a:p>
          <a:r>
            <a:rPr lang="en-US" dirty="0" smtClean="0"/>
            <a:t>Linear </a:t>
          </a:r>
          <a:endParaRPr lang="en-US" dirty="0"/>
        </a:p>
      </dgm:t>
    </dgm:pt>
    <dgm:pt modelId="{94A920D9-57CD-4707-AC25-FE75BB312BE3}" type="parTrans" cxnId="{4FA7EB6A-F345-4CF2-B882-719AABD84685}">
      <dgm:prSet/>
      <dgm:spPr/>
      <dgm:t>
        <a:bodyPr/>
        <a:lstStyle/>
        <a:p>
          <a:endParaRPr lang="en-US"/>
        </a:p>
      </dgm:t>
    </dgm:pt>
    <dgm:pt modelId="{20CBEF34-BFD6-45E9-B7F5-00589BB7E938}" type="sibTrans" cxnId="{4FA7EB6A-F345-4CF2-B882-719AABD84685}">
      <dgm:prSet/>
      <dgm:spPr/>
      <dgm:t>
        <a:bodyPr/>
        <a:lstStyle/>
        <a:p>
          <a:endParaRPr lang="en-US"/>
        </a:p>
      </dgm:t>
    </dgm:pt>
    <dgm:pt modelId="{C6FB0B39-D76A-40FB-A1C3-1B0C0B535B32}">
      <dgm:prSet phldrT="[Text]"/>
      <dgm:spPr/>
      <dgm:t>
        <a:bodyPr/>
        <a:lstStyle/>
        <a:p>
          <a:r>
            <a:rPr lang="en-US" dirty="0" smtClean="0"/>
            <a:t>Nonlinear </a:t>
          </a:r>
          <a:endParaRPr lang="en-US" dirty="0"/>
        </a:p>
      </dgm:t>
    </dgm:pt>
    <dgm:pt modelId="{1050AF16-94C8-48FA-BEEA-C1639F588D78}" type="parTrans" cxnId="{7BDD8C6A-9B16-4C48-8DCE-6AF2CD265F04}">
      <dgm:prSet/>
      <dgm:spPr/>
      <dgm:t>
        <a:bodyPr/>
        <a:lstStyle/>
        <a:p>
          <a:endParaRPr lang="en-US"/>
        </a:p>
      </dgm:t>
    </dgm:pt>
    <dgm:pt modelId="{81BD345A-B3BE-46C0-8226-DF65873BA03D}" type="sibTrans" cxnId="{7BDD8C6A-9B16-4C48-8DCE-6AF2CD265F04}">
      <dgm:prSet/>
      <dgm:spPr/>
      <dgm:t>
        <a:bodyPr/>
        <a:lstStyle/>
        <a:p>
          <a:endParaRPr lang="en-US"/>
        </a:p>
      </dgm:t>
    </dgm:pt>
    <dgm:pt modelId="{EA482562-293E-4960-BAF9-8D353DDE498A}" type="pres">
      <dgm:prSet presAssocID="{AD1E7AB1-3825-48FA-B08C-ACF0019BDF8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45FCD54-FACA-40A8-820F-52B8EF4C6543}" type="pres">
      <dgm:prSet presAssocID="{3BCEE907-42D4-4DF9-B286-B2BEC330ECD8}" presName="hierRoot1" presStyleCnt="0"/>
      <dgm:spPr/>
    </dgm:pt>
    <dgm:pt modelId="{2149732F-E157-4D6C-8345-CD8E8DC49F4D}" type="pres">
      <dgm:prSet presAssocID="{3BCEE907-42D4-4DF9-B286-B2BEC330ECD8}" presName="composite" presStyleCnt="0"/>
      <dgm:spPr/>
    </dgm:pt>
    <dgm:pt modelId="{A58E2599-145E-4927-8ED1-6718C7FA730D}" type="pres">
      <dgm:prSet presAssocID="{3BCEE907-42D4-4DF9-B286-B2BEC330ECD8}" presName="background" presStyleLbl="node0" presStyleIdx="0" presStyleCnt="1"/>
      <dgm:spPr/>
    </dgm:pt>
    <dgm:pt modelId="{1C058DAB-5F0D-4638-AB0F-AD2327080F08}" type="pres">
      <dgm:prSet presAssocID="{3BCEE907-42D4-4DF9-B286-B2BEC330ECD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604DC4-70F7-4A5C-91F2-ED5A85757BCA}" type="pres">
      <dgm:prSet presAssocID="{3BCEE907-42D4-4DF9-B286-B2BEC330ECD8}" presName="hierChild2" presStyleCnt="0"/>
      <dgm:spPr/>
    </dgm:pt>
    <dgm:pt modelId="{997C16D4-C43E-4472-BC4A-11C7B441FB58}" type="pres">
      <dgm:prSet presAssocID="{94A920D9-57CD-4707-AC25-FE75BB312BE3}" presName="Name10" presStyleLbl="parChTrans1D2" presStyleIdx="0" presStyleCnt="2"/>
      <dgm:spPr/>
      <dgm:t>
        <a:bodyPr/>
        <a:lstStyle/>
        <a:p>
          <a:endParaRPr lang="en-US"/>
        </a:p>
      </dgm:t>
    </dgm:pt>
    <dgm:pt modelId="{0D180BAE-FAAA-436D-8E20-2F74EA5C142A}" type="pres">
      <dgm:prSet presAssocID="{FAB14B62-CF7B-43D8-9A86-0AC5BC5C438A}" presName="hierRoot2" presStyleCnt="0"/>
      <dgm:spPr/>
    </dgm:pt>
    <dgm:pt modelId="{F864B660-4D50-4E01-B058-370202210E0A}" type="pres">
      <dgm:prSet presAssocID="{FAB14B62-CF7B-43D8-9A86-0AC5BC5C438A}" presName="composite2" presStyleCnt="0"/>
      <dgm:spPr/>
    </dgm:pt>
    <dgm:pt modelId="{A9081555-F6B6-4608-A885-F5E35B7EFCF9}" type="pres">
      <dgm:prSet presAssocID="{FAB14B62-CF7B-43D8-9A86-0AC5BC5C438A}" presName="background2" presStyleLbl="node2" presStyleIdx="0" presStyleCnt="2"/>
      <dgm:spPr/>
    </dgm:pt>
    <dgm:pt modelId="{D2913B62-2D7D-47FA-B127-E8D8BE6F5D55}" type="pres">
      <dgm:prSet presAssocID="{FAB14B62-CF7B-43D8-9A86-0AC5BC5C438A}" presName="text2" presStyleLbl="fgAcc2" presStyleIdx="0" presStyleCnt="2" custLinFactX="-74488" custLinFactNeighborX="-100000" custLinFactNeighborY="-49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8C6AF0-2CBD-4A4A-B5BC-98DC2456566D}" type="pres">
      <dgm:prSet presAssocID="{FAB14B62-CF7B-43D8-9A86-0AC5BC5C438A}" presName="hierChild3" presStyleCnt="0"/>
      <dgm:spPr/>
    </dgm:pt>
    <dgm:pt modelId="{404EBD51-D456-41A9-B774-50F57660881B}" type="pres">
      <dgm:prSet presAssocID="{1050AF16-94C8-48FA-BEEA-C1639F588D78}" presName="Name10" presStyleLbl="parChTrans1D2" presStyleIdx="1" presStyleCnt="2"/>
      <dgm:spPr/>
      <dgm:t>
        <a:bodyPr/>
        <a:lstStyle/>
        <a:p>
          <a:endParaRPr lang="en-US"/>
        </a:p>
      </dgm:t>
    </dgm:pt>
    <dgm:pt modelId="{3875B3A7-1A99-47E4-8787-14722E8E19CD}" type="pres">
      <dgm:prSet presAssocID="{C6FB0B39-D76A-40FB-A1C3-1B0C0B535B32}" presName="hierRoot2" presStyleCnt="0"/>
      <dgm:spPr/>
    </dgm:pt>
    <dgm:pt modelId="{B064D22B-BA60-4064-AD0D-55BCA08D4E1D}" type="pres">
      <dgm:prSet presAssocID="{C6FB0B39-D76A-40FB-A1C3-1B0C0B535B32}" presName="composite2" presStyleCnt="0"/>
      <dgm:spPr/>
    </dgm:pt>
    <dgm:pt modelId="{4929C64B-36D6-4171-8C38-FE002AE14067}" type="pres">
      <dgm:prSet presAssocID="{C6FB0B39-D76A-40FB-A1C3-1B0C0B535B32}" presName="background2" presStyleLbl="node2" presStyleIdx="1" presStyleCnt="2"/>
      <dgm:spPr/>
    </dgm:pt>
    <dgm:pt modelId="{153FC545-7C30-4170-B311-5F3B45EF51F6}" type="pres">
      <dgm:prSet presAssocID="{C6FB0B39-D76A-40FB-A1C3-1B0C0B535B32}" presName="text2" presStyleLbl="fgAcc2" presStyleIdx="1" presStyleCnt="2" custLinFactX="56694" custLinFactNeighborX="100000" custLinFactNeighborY="-49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C45334-F4F9-4206-8C7C-FAB5F1664032}" type="pres">
      <dgm:prSet presAssocID="{C6FB0B39-D76A-40FB-A1C3-1B0C0B535B32}" presName="hierChild3" presStyleCnt="0"/>
      <dgm:spPr/>
    </dgm:pt>
  </dgm:ptLst>
  <dgm:cxnLst>
    <dgm:cxn modelId="{36142FB0-0519-4E31-840D-B1B8BF4727F7}" srcId="{AD1E7AB1-3825-48FA-B08C-ACF0019BDF82}" destId="{3BCEE907-42D4-4DF9-B286-B2BEC330ECD8}" srcOrd="0" destOrd="0" parTransId="{000E3468-F934-425C-A403-86520636FDF2}" sibTransId="{C3CE1173-1DDA-40E9-9929-B3975E68ECF0}"/>
    <dgm:cxn modelId="{CBB60432-A234-41AC-9B59-A8647998DDD4}" type="presOf" srcId="{94A920D9-57CD-4707-AC25-FE75BB312BE3}" destId="{997C16D4-C43E-4472-BC4A-11C7B441FB58}" srcOrd="0" destOrd="0" presId="urn:microsoft.com/office/officeart/2005/8/layout/hierarchy1"/>
    <dgm:cxn modelId="{C2E46041-8759-4299-8CE2-6C91DC356D5B}" type="presOf" srcId="{1050AF16-94C8-48FA-BEEA-C1639F588D78}" destId="{404EBD51-D456-41A9-B774-50F57660881B}" srcOrd="0" destOrd="0" presId="urn:microsoft.com/office/officeart/2005/8/layout/hierarchy1"/>
    <dgm:cxn modelId="{4FA7EB6A-F345-4CF2-B882-719AABD84685}" srcId="{3BCEE907-42D4-4DF9-B286-B2BEC330ECD8}" destId="{FAB14B62-CF7B-43D8-9A86-0AC5BC5C438A}" srcOrd="0" destOrd="0" parTransId="{94A920D9-57CD-4707-AC25-FE75BB312BE3}" sibTransId="{20CBEF34-BFD6-45E9-B7F5-00589BB7E938}"/>
    <dgm:cxn modelId="{CA20DB1B-0E4C-44B8-8FB3-D50F8C195E5D}" type="presOf" srcId="{3BCEE907-42D4-4DF9-B286-B2BEC330ECD8}" destId="{1C058DAB-5F0D-4638-AB0F-AD2327080F08}" srcOrd="0" destOrd="0" presId="urn:microsoft.com/office/officeart/2005/8/layout/hierarchy1"/>
    <dgm:cxn modelId="{ED952490-D679-4B50-8A9D-74240B023014}" type="presOf" srcId="{C6FB0B39-D76A-40FB-A1C3-1B0C0B535B32}" destId="{153FC545-7C30-4170-B311-5F3B45EF51F6}" srcOrd="0" destOrd="0" presId="urn:microsoft.com/office/officeart/2005/8/layout/hierarchy1"/>
    <dgm:cxn modelId="{3D5E0B9A-618F-4179-B7AE-1A92A12C4EFA}" type="presOf" srcId="{FAB14B62-CF7B-43D8-9A86-0AC5BC5C438A}" destId="{D2913B62-2D7D-47FA-B127-E8D8BE6F5D55}" srcOrd="0" destOrd="0" presId="urn:microsoft.com/office/officeart/2005/8/layout/hierarchy1"/>
    <dgm:cxn modelId="{6190D9BB-D895-4D01-BCCA-DAA8E07FFEA6}" type="presOf" srcId="{AD1E7AB1-3825-48FA-B08C-ACF0019BDF82}" destId="{EA482562-293E-4960-BAF9-8D353DDE498A}" srcOrd="0" destOrd="0" presId="urn:microsoft.com/office/officeart/2005/8/layout/hierarchy1"/>
    <dgm:cxn modelId="{7BDD8C6A-9B16-4C48-8DCE-6AF2CD265F04}" srcId="{3BCEE907-42D4-4DF9-B286-B2BEC330ECD8}" destId="{C6FB0B39-D76A-40FB-A1C3-1B0C0B535B32}" srcOrd="1" destOrd="0" parTransId="{1050AF16-94C8-48FA-BEEA-C1639F588D78}" sibTransId="{81BD345A-B3BE-46C0-8226-DF65873BA03D}"/>
    <dgm:cxn modelId="{F996C2BA-58E9-407E-882D-17A6B5B60DE6}" type="presParOf" srcId="{EA482562-293E-4960-BAF9-8D353DDE498A}" destId="{445FCD54-FACA-40A8-820F-52B8EF4C6543}" srcOrd="0" destOrd="0" presId="urn:microsoft.com/office/officeart/2005/8/layout/hierarchy1"/>
    <dgm:cxn modelId="{683BDCC5-3D7C-4D18-8462-1F6BC2205778}" type="presParOf" srcId="{445FCD54-FACA-40A8-820F-52B8EF4C6543}" destId="{2149732F-E157-4D6C-8345-CD8E8DC49F4D}" srcOrd="0" destOrd="0" presId="urn:microsoft.com/office/officeart/2005/8/layout/hierarchy1"/>
    <dgm:cxn modelId="{4BA6EC09-E2D0-4AA5-9560-1019116165FE}" type="presParOf" srcId="{2149732F-E157-4D6C-8345-CD8E8DC49F4D}" destId="{A58E2599-145E-4927-8ED1-6718C7FA730D}" srcOrd="0" destOrd="0" presId="urn:microsoft.com/office/officeart/2005/8/layout/hierarchy1"/>
    <dgm:cxn modelId="{9007AC2D-0491-4A9B-BA8D-CED047E752A2}" type="presParOf" srcId="{2149732F-E157-4D6C-8345-CD8E8DC49F4D}" destId="{1C058DAB-5F0D-4638-AB0F-AD2327080F08}" srcOrd="1" destOrd="0" presId="urn:microsoft.com/office/officeart/2005/8/layout/hierarchy1"/>
    <dgm:cxn modelId="{AE7FD017-E217-4843-B17F-FD68E79F4DAF}" type="presParOf" srcId="{445FCD54-FACA-40A8-820F-52B8EF4C6543}" destId="{5C604DC4-70F7-4A5C-91F2-ED5A85757BCA}" srcOrd="1" destOrd="0" presId="urn:microsoft.com/office/officeart/2005/8/layout/hierarchy1"/>
    <dgm:cxn modelId="{69681D07-0FB8-4128-B654-34B865EB63F0}" type="presParOf" srcId="{5C604DC4-70F7-4A5C-91F2-ED5A85757BCA}" destId="{997C16D4-C43E-4472-BC4A-11C7B441FB58}" srcOrd="0" destOrd="0" presId="urn:microsoft.com/office/officeart/2005/8/layout/hierarchy1"/>
    <dgm:cxn modelId="{822952B5-46F9-4162-8C88-0543DF0DD5F7}" type="presParOf" srcId="{5C604DC4-70F7-4A5C-91F2-ED5A85757BCA}" destId="{0D180BAE-FAAA-436D-8E20-2F74EA5C142A}" srcOrd="1" destOrd="0" presId="urn:microsoft.com/office/officeart/2005/8/layout/hierarchy1"/>
    <dgm:cxn modelId="{6B74240A-F55D-4D2A-96D0-8C2BF0CC6920}" type="presParOf" srcId="{0D180BAE-FAAA-436D-8E20-2F74EA5C142A}" destId="{F864B660-4D50-4E01-B058-370202210E0A}" srcOrd="0" destOrd="0" presId="urn:microsoft.com/office/officeart/2005/8/layout/hierarchy1"/>
    <dgm:cxn modelId="{F03A5444-1AA3-49C0-8AE9-E5A53CDC9D8F}" type="presParOf" srcId="{F864B660-4D50-4E01-B058-370202210E0A}" destId="{A9081555-F6B6-4608-A885-F5E35B7EFCF9}" srcOrd="0" destOrd="0" presId="urn:microsoft.com/office/officeart/2005/8/layout/hierarchy1"/>
    <dgm:cxn modelId="{8C150407-6927-448B-BD2A-F5E132975E92}" type="presParOf" srcId="{F864B660-4D50-4E01-B058-370202210E0A}" destId="{D2913B62-2D7D-47FA-B127-E8D8BE6F5D55}" srcOrd="1" destOrd="0" presId="urn:microsoft.com/office/officeart/2005/8/layout/hierarchy1"/>
    <dgm:cxn modelId="{F70D703D-43B1-4FF5-B2B6-53E559E38A92}" type="presParOf" srcId="{0D180BAE-FAAA-436D-8E20-2F74EA5C142A}" destId="{DE8C6AF0-2CBD-4A4A-B5BC-98DC2456566D}" srcOrd="1" destOrd="0" presId="urn:microsoft.com/office/officeart/2005/8/layout/hierarchy1"/>
    <dgm:cxn modelId="{14892AAA-DAC7-4044-AD7A-771189603C51}" type="presParOf" srcId="{5C604DC4-70F7-4A5C-91F2-ED5A85757BCA}" destId="{404EBD51-D456-41A9-B774-50F57660881B}" srcOrd="2" destOrd="0" presId="urn:microsoft.com/office/officeart/2005/8/layout/hierarchy1"/>
    <dgm:cxn modelId="{72F7D760-2DBA-4FC1-B864-ECB76F71CD24}" type="presParOf" srcId="{5C604DC4-70F7-4A5C-91F2-ED5A85757BCA}" destId="{3875B3A7-1A99-47E4-8787-14722E8E19CD}" srcOrd="3" destOrd="0" presId="urn:microsoft.com/office/officeart/2005/8/layout/hierarchy1"/>
    <dgm:cxn modelId="{88911495-C093-4EF7-A39C-0212F7A1F0A9}" type="presParOf" srcId="{3875B3A7-1A99-47E4-8787-14722E8E19CD}" destId="{B064D22B-BA60-4064-AD0D-55BCA08D4E1D}" srcOrd="0" destOrd="0" presId="urn:microsoft.com/office/officeart/2005/8/layout/hierarchy1"/>
    <dgm:cxn modelId="{9EB438F9-D337-463D-9F57-754566F90801}" type="presParOf" srcId="{B064D22B-BA60-4064-AD0D-55BCA08D4E1D}" destId="{4929C64B-36D6-4171-8C38-FE002AE14067}" srcOrd="0" destOrd="0" presId="urn:microsoft.com/office/officeart/2005/8/layout/hierarchy1"/>
    <dgm:cxn modelId="{EAA6CB69-652E-48C9-A8B8-AA46DA0DA326}" type="presParOf" srcId="{B064D22B-BA60-4064-AD0D-55BCA08D4E1D}" destId="{153FC545-7C30-4170-B311-5F3B45EF51F6}" srcOrd="1" destOrd="0" presId="urn:microsoft.com/office/officeart/2005/8/layout/hierarchy1"/>
    <dgm:cxn modelId="{29A2CC89-5A3D-4F8B-8E9C-B02C7BAFC8E4}" type="presParOf" srcId="{3875B3A7-1A99-47E4-8787-14722E8E19CD}" destId="{2FC45334-F4F9-4206-8C7C-FAB5F1664032}" srcOrd="1" destOrd="0" presId="urn:microsoft.com/office/officeart/2005/8/layout/hierarchy1"/>
  </dgm:cxnLst>
  <dgm:bg>
    <a:solidFill>
      <a:schemeClr val="accent2"/>
    </a:solidFill>
  </dgm:bg>
  <dgm:whole>
    <a:ln>
      <a:solidFill>
        <a:schemeClr val="tx1"/>
      </a:solidFill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7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8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6322C2-585D-420F-B035-9C6BFE030438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3C1DE-FCC0-4E1C-9581-4C4F1AE68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Algerian" pitchFamily="82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             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C1DE-FCC0-4E1C-9581-4C4F1AE68CC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f(x) = 2x^4 +8x^2 -19 ; f(1) = -9 ; </a:t>
            </a:r>
            <a:r>
              <a:rPr lang="en-US" dirty="0" err="1" smtClean="0"/>
              <a:t>dom</a:t>
            </a:r>
            <a:r>
              <a:rPr lang="en-US" dirty="0" smtClean="0"/>
              <a:t> of  f is  </a:t>
            </a:r>
            <a:r>
              <a:rPr lang="en-US" dirty="0" smtClean="0">
                <a:latin typeface="Cambria Math"/>
                <a:ea typeface="Cambria Math"/>
              </a:rPr>
              <a:t>ℝ ; co </a:t>
            </a:r>
            <a:r>
              <a:rPr lang="en-US" dirty="0" err="1" smtClean="0">
                <a:latin typeface="Cambria Math"/>
                <a:ea typeface="Cambria Math"/>
              </a:rPr>
              <a:t>dom</a:t>
            </a:r>
            <a:r>
              <a:rPr lang="en-US" dirty="0" smtClean="0">
                <a:latin typeface="Cambria Math"/>
                <a:ea typeface="Cambria Math"/>
              </a:rPr>
              <a:t> of  f is ℝ.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C1DE-FCC0-4E1C-9581-4C4F1AE68CC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C1DE-FCC0-4E1C-9581-4C4F1AE68CC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</a:t>
            </a:r>
            <a:r>
              <a:rPr lang="el-GR" dirty="0" smtClean="0">
                <a:latin typeface="Calibri"/>
              </a:rPr>
              <a:t>ο</a:t>
            </a:r>
            <a:r>
              <a:rPr lang="en-US" dirty="0" smtClean="0">
                <a:latin typeface="Calibri"/>
              </a:rPr>
              <a:t>T (1, 1)</a:t>
            </a:r>
            <a:r>
              <a:rPr lang="en-US" baseline="0" dirty="0" smtClean="0">
                <a:latin typeface="Calibri"/>
              </a:rPr>
              <a:t> = ? (4,1,-1) (</a:t>
            </a:r>
            <a:r>
              <a:rPr lang="en-US" baseline="0" dirty="0" err="1" smtClean="0">
                <a:latin typeface="Calibri"/>
              </a:rPr>
              <a:t>ans</a:t>
            </a:r>
            <a:r>
              <a:rPr lang="en-US" baseline="0" dirty="0" smtClean="0">
                <a:latin typeface="Calibri"/>
              </a:rPr>
              <a:t>) ;  T(1,1) = (1,-4,-1,0)    &amp; S( 1,-4,-1,0) = ?  (4,1,-1)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C1DE-FCC0-4E1C-9581-4C4F1AE68CC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Q. Is there any direct way from T  to  T</a:t>
            </a:r>
            <a:r>
              <a:rPr lang="en-US" baseline="30000" dirty="0" smtClean="0"/>
              <a:t>-1</a:t>
            </a:r>
            <a:r>
              <a:rPr lang="en-US" dirty="0" smtClean="0"/>
              <a:t> 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C1DE-FCC0-4E1C-9581-4C4F1AE68CC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do you understand</a:t>
            </a:r>
            <a:r>
              <a:rPr lang="en-US" baseline="0" dirty="0" smtClean="0"/>
              <a:t> from </a:t>
            </a:r>
            <a:r>
              <a:rPr lang="en-US" u="sng" baseline="0" dirty="0" smtClean="0"/>
              <a:t>example-2</a:t>
            </a:r>
            <a:r>
              <a:rPr lang="en-US" baseline="0" dirty="0" smtClean="0"/>
              <a:t> 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C1DE-FCC0-4E1C-9581-4C4F1AE68CC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ea typeface="Cambria Math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C1DE-FCC0-4E1C-9581-4C4F1AE68CC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158FD-1DD2-47C0-90C8-8BFE3FFD1BD8}" type="datetime1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GED : FSIT : DIU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6D28-8035-4D87-B1D3-E68B90F4ACF7}" type="datetime1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GED : FSIT : DIU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2F0D-C3E6-4CF3-BB9D-63807248D9A2}" type="datetime1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GED : FSIT : DIU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F87C-1F1E-454A-9215-405A78CE6DA8}" type="datetime1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GED : FSIT : DIU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FCC1-C579-4A68-97B8-222E2D37E287}" type="datetime1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GED : FSIT : DIU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349A-D5FB-4B0A-A301-1B7B1DC6BD04}" type="datetime1">
              <a:rPr lang="en-US" smtClean="0"/>
              <a:pPr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GED : FSIT : DIU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DE3C-53BE-4B54-9C5F-2194C17305F2}" type="datetime1">
              <a:rPr lang="en-US" smtClean="0"/>
              <a:pPr/>
              <a:t>8/6/2020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GED : FSIT : DIU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29F2B-8D22-4CBC-9BC7-8C4B4E1D71F9}" type="datetime1">
              <a:rPr lang="en-US" smtClean="0"/>
              <a:pPr/>
              <a:t>8/6/2020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GED : FSIT : DIU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77E1B-16FB-41CB-90AF-5525F91D3E00}" type="datetime1">
              <a:rPr lang="en-US" smtClean="0"/>
              <a:pPr/>
              <a:t>8/6/2020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GED : FSIT : DIU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CA75-2B3E-4119-B3E3-3DEACDF51A3F}" type="datetime1">
              <a:rPr lang="en-US" smtClean="0"/>
              <a:pPr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GED : FSIT : DIU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E1EBE-7318-4663-A733-72ED2FAA0649}" type="datetime1">
              <a:rPr lang="en-US" smtClean="0"/>
              <a:pPr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GED : FSIT : DIU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CEAA9-A28E-44DC-81B5-CC803D602BB0}" type="datetime1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 : GED : FSIT : DIU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3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7.bin"/><Relationship Id="rId12" Type="http://schemas.openxmlformats.org/officeDocument/2006/relationships/oleObject" Target="../embeddings/oleObject32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6.bin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5.bin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4.bin"/><Relationship Id="rId9" Type="http://schemas.openxmlformats.org/officeDocument/2006/relationships/oleObject" Target="../embeddings/oleObject2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181101"/>
            <a:ext cx="7772400" cy="914399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Linear  Transformation 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2781300"/>
            <a:ext cx="6400800" cy="22098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7" name="Picture 6" descr="images (3)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2781300"/>
            <a:ext cx="3200400" cy="2177879"/>
          </a:xfrm>
          <a:prstGeom prst="rect">
            <a:avLst/>
          </a:prstGeom>
          <a:ln>
            <a:solidFill>
              <a:srgbClr val="00B0F0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723635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Composite  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28700"/>
            <a:ext cx="4038600" cy="3200400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/>
              <a:t>	</a:t>
            </a:r>
            <a:r>
              <a:rPr lang="en-US" sz="1400" dirty="0" smtClean="0"/>
              <a:t>Let  T : </a:t>
            </a:r>
            <a:r>
              <a:rPr lang="en-US" sz="1400" dirty="0" err="1" smtClean="0">
                <a:latin typeface="Cambria Math"/>
                <a:ea typeface="Cambria Math"/>
              </a:rPr>
              <a:t>ℝ</a:t>
            </a:r>
            <a:r>
              <a:rPr lang="en-US" sz="1400" baseline="30000" dirty="0" err="1" smtClean="0">
                <a:latin typeface="Cambria Math"/>
                <a:ea typeface="Cambria Math"/>
              </a:rPr>
              <a:t>n</a:t>
            </a:r>
            <a:r>
              <a:rPr lang="en-US" sz="1400" dirty="0" smtClean="0">
                <a:latin typeface="Cambria Math"/>
                <a:ea typeface="Cambria Math"/>
              </a:rPr>
              <a:t> →</a:t>
            </a:r>
            <a:r>
              <a:rPr lang="en-US" sz="1400" dirty="0" err="1" smtClean="0">
                <a:latin typeface="Cambria Math"/>
                <a:ea typeface="Cambria Math"/>
              </a:rPr>
              <a:t>ℝ</a:t>
            </a:r>
            <a:r>
              <a:rPr lang="en-US" sz="1400" baseline="30000" dirty="0" err="1" smtClean="0">
                <a:latin typeface="Cambria Math"/>
                <a:ea typeface="Cambria Math"/>
              </a:rPr>
              <a:t>m</a:t>
            </a:r>
            <a:r>
              <a:rPr lang="en-US" sz="1400" dirty="0" smtClean="0"/>
              <a:t>  &amp; S : </a:t>
            </a:r>
            <a:r>
              <a:rPr lang="en-US" sz="1400" dirty="0" err="1" smtClean="0">
                <a:latin typeface="Cambria Math"/>
                <a:ea typeface="Cambria Math"/>
              </a:rPr>
              <a:t>ℝ</a:t>
            </a:r>
            <a:r>
              <a:rPr lang="en-US" sz="1400" baseline="30000" dirty="0" err="1" smtClean="0">
                <a:latin typeface="Cambria Math"/>
                <a:ea typeface="Cambria Math"/>
              </a:rPr>
              <a:t>m</a:t>
            </a:r>
            <a:r>
              <a:rPr lang="en-US" sz="1400" dirty="0" smtClean="0">
                <a:latin typeface="Cambria Math"/>
                <a:ea typeface="Cambria Math"/>
              </a:rPr>
              <a:t> →</a:t>
            </a:r>
            <a:r>
              <a:rPr lang="en-US" sz="1400" dirty="0" err="1" smtClean="0">
                <a:latin typeface="Cambria Math"/>
                <a:ea typeface="Cambria Math"/>
              </a:rPr>
              <a:t>ℝ</a:t>
            </a:r>
            <a:r>
              <a:rPr lang="en-US" sz="1400" baseline="30000" dirty="0" err="1" smtClean="0">
                <a:latin typeface="Cambria Math"/>
                <a:ea typeface="Cambria Math"/>
              </a:rPr>
              <a:t>p</a:t>
            </a:r>
            <a:r>
              <a:rPr lang="en-US" sz="1400" dirty="0" smtClean="0">
                <a:latin typeface="Cambria Math"/>
                <a:ea typeface="Cambria Math"/>
              </a:rPr>
              <a:t> </a:t>
            </a:r>
            <a:r>
              <a:rPr lang="en-US" sz="1400" dirty="0" smtClean="0"/>
              <a:t> </a:t>
            </a:r>
            <a:r>
              <a:rPr lang="en-US" sz="1500" dirty="0" smtClean="0"/>
              <a:t>be linear transformations with matrices [T] and [S ]  respectively. Then </a:t>
            </a:r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r>
              <a:rPr lang="en-US" sz="1500" dirty="0" smtClean="0"/>
              <a:t>S ◦ T : </a:t>
            </a:r>
            <a:r>
              <a:rPr lang="en-US" sz="1500" dirty="0" err="1" smtClean="0">
                <a:solidFill>
                  <a:srgbClr val="C00000"/>
                </a:solidFill>
                <a:latin typeface="Cambria Math"/>
                <a:ea typeface="Cambria Math"/>
              </a:rPr>
              <a:t>ℝ</a:t>
            </a:r>
            <a:r>
              <a:rPr lang="en-US" sz="1500" baseline="30000" dirty="0" err="1" smtClean="0">
                <a:solidFill>
                  <a:srgbClr val="7030A0"/>
                </a:solidFill>
                <a:latin typeface="Cambria Math"/>
                <a:ea typeface="Cambria Math"/>
              </a:rPr>
              <a:t>n</a:t>
            </a:r>
            <a:r>
              <a:rPr lang="en-US" sz="1500" dirty="0" smtClean="0">
                <a:solidFill>
                  <a:srgbClr val="C00000"/>
                </a:solidFill>
                <a:latin typeface="Cambria Math"/>
                <a:ea typeface="Cambria Math"/>
              </a:rPr>
              <a:t> →</a:t>
            </a:r>
            <a:r>
              <a:rPr lang="en-US" sz="1500" baseline="30000" dirty="0" smtClean="0">
                <a:solidFill>
                  <a:srgbClr val="C00000"/>
                </a:solidFill>
                <a:latin typeface="Cambria Math"/>
                <a:ea typeface="Cambria Math"/>
              </a:rPr>
              <a:t> </a:t>
            </a:r>
            <a:r>
              <a:rPr lang="en-US" sz="1500" dirty="0" err="1" smtClean="0">
                <a:solidFill>
                  <a:srgbClr val="C00000"/>
                </a:solidFill>
                <a:latin typeface="Cambria Math"/>
                <a:ea typeface="Cambria Math"/>
              </a:rPr>
              <a:t>ℝ</a:t>
            </a:r>
            <a:r>
              <a:rPr lang="en-US" sz="1500" baseline="30000" dirty="0" err="1" smtClean="0">
                <a:solidFill>
                  <a:srgbClr val="00B0F0"/>
                </a:solidFill>
                <a:latin typeface="Cambria Math"/>
                <a:ea typeface="Cambria Math"/>
              </a:rPr>
              <a:t>p</a:t>
            </a:r>
            <a:r>
              <a:rPr lang="en-US" sz="1500" dirty="0" smtClean="0"/>
              <a:t>  is a LT</a:t>
            </a:r>
            <a:r>
              <a:rPr lang="en-US" sz="1500" dirty="0" smtClean="0">
                <a:latin typeface="Cambria Math"/>
                <a:ea typeface="Cambria Math"/>
              </a:rPr>
              <a:t>.</a:t>
            </a:r>
          </a:p>
          <a:p>
            <a:r>
              <a:rPr lang="en-US" sz="1500" dirty="0" smtClean="0"/>
              <a:t>[S ◦ T] = [S][T ]</a:t>
            </a:r>
            <a:endParaRPr lang="en-US" sz="1500" dirty="0" smtClean="0">
              <a:latin typeface="Cambria Math"/>
              <a:ea typeface="Cambria Math"/>
            </a:endParaRPr>
          </a:p>
          <a:p>
            <a:r>
              <a:rPr lang="en-US" sz="1500" dirty="0" smtClean="0">
                <a:ea typeface="Cambria Math"/>
              </a:rPr>
              <a:t>The theory can be extended to any number of cases.</a:t>
            </a:r>
            <a:endParaRPr lang="en-US" sz="15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533400" y="2019300"/>
            <a:ext cx="6096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Cambria Math"/>
                <a:ea typeface="Cambria Math"/>
              </a:rPr>
              <a:t>ℝ</a:t>
            </a:r>
            <a:r>
              <a:rPr lang="en-US" baseline="30000" dirty="0" err="1" smtClean="0">
                <a:latin typeface="Cambria Math"/>
                <a:ea typeface="Cambria Math"/>
              </a:rPr>
              <a:t>n</a:t>
            </a:r>
            <a:r>
              <a:rPr lang="en-US" dirty="0" smtClean="0">
                <a:latin typeface="Cambria Math"/>
                <a:ea typeface="Cambria Math"/>
              </a:rPr>
              <a:t> 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1295400" y="2019300"/>
            <a:ext cx="533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905000" y="2019300"/>
            <a:ext cx="914400" cy="457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Cambria Math"/>
                <a:ea typeface="Cambria Math"/>
              </a:rPr>
              <a:t>ℝ</a:t>
            </a:r>
            <a:r>
              <a:rPr lang="en-US" baseline="30000" dirty="0" err="1" smtClean="0">
                <a:latin typeface="Cambria Math"/>
                <a:ea typeface="Cambria Math"/>
              </a:rPr>
              <a:t>m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2895600" y="20193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14" name="Snip Same Side Corner Rectangle 13"/>
          <p:cNvSpPr/>
          <p:nvPr/>
        </p:nvSpPr>
        <p:spPr>
          <a:xfrm>
            <a:off x="3581400" y="2095500"/>
            <a:ext cx="762000" cy="381000"/>
          </a:xfrm>
          <a:prstGeom prst="snip2Same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Cambria Math"/>
                <a:ea typeface="Cambria Math"/>
              </a:rPr>
              <a:t>ℝ</a:t>
            </a:r>
            <a:r>
              <a:rPr lang="en-US" baseline="30000" dirty="0" err="1" smtClean="0">
                <a:latin typeface="Cambria Math"/>
                <a:ea typeface="Cambria Math"/>
              </a:rPr>
              <a:t>p</a:t>
            </a:r>
            <a:r>
              <a:rPr lang="en-US" dirty="0" smtClean="0">
                <a:latin typeface="Cambria Math"/>
                <a:ea typeface="Cambria Math"/>
              </a:rPr>
              <a:t>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5" name="Curved Up Arrow 14"/>
          <p:cNvSpPr/>
          <p:nvPr/>
        </p:nvSpPr>
        <p:spPr>
          <a:xfrm>
            <a:off x="838200" y="2476500"/>
            <a:ext cx="3276600" cy="6096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 </a:t>
            </a:r>
            <a:r>
              <a:rPr lang="el-GR" dirty="0" smtClean="0">
                <a:solidFill>
                  <a:schemeClr val="tx1"/>
                </a:solidFill>
                <a:latin typeface="Calibri"/>
              </a:rPr>
              <a:t>ο</a:t>
            </a:r>
            <a:r>
              <a:rPr lang="en-US" dirty="0" smtClean="0">
                <a:solidFill>
                  <a:schemeClr val="tx1"/>
                </a:solidFill>
                <a:latin typeface="Calibri"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457200" y="4610100"/>
            <a:ext cx="4038600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228528" tIns="45720" rIns="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Q-3.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52606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Let  T(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52606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x,y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52606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 = (3x-2y, -4y, -x, y-x)  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 smtClean="0">
                <a:solidFill>
                  <a:srgbClr val="526069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   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52606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&amp;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rgbClr val="52606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52606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S(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52606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a,b,c,d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52606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 = (-b,-c, -a-d). 	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52606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Find (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52606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52606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).  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52606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526069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ο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52606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52606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rgbClr val="52606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52606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(ii). 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52606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526069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ο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52606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52606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7200" y="4305300"/>
            <a:ext cx="40386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1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Solution:</a:t>
            </a:r>
            <a:endParaRPr lang="en-US" sz="1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72000" y="1028700"/>
            <a:ext cx="4343400" cy="460126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dirty="0" smtClean="0"/>
              <a:t>Here  T : ℝ²→ℝ⁴    &amp;    S : ℝ⁴→ℝ</a:t>
            </a:r>
            <a:r>
              <a:rPr lang="en-US" sz="1400" baseline="30000" dirty="0" smtClean="0"/>
              <a:t>3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(</a:t>
            </a:r>
            <a:r>
              <a:rPr lang="en-US" sz="1400" dirty="0" err="1" smtClean="0"/>
              <a:t>i</a:t>
            </a:r>
            <a:r>
              <a:rPr lang="en-US" sz="1400" dirty="0" smtClean="0"/>
              <a:t>).   To find  we check: </a:t>
            </a:r>
          </a:p>
          <a:p>
            <a:endParaRPr lang="en-US" sz="1400" dirty="0" smtClean="0"/>
          </a:p>
          <a:p>
            <a:r>
              <a:rPr lang="en-US" sz="1400" dirty="0" smtClean="0"/>
              <a:t>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>
              <a:latin typeface="Cambria Math"/>
              <a:ea typeface="Cambria Math"/>
            </a:endParaRPr>
          </a:p>
          <a:p>
            <a:pPr>
              <a:buNone/>
            </a:pPr>
            <a:endParaRPr lang="en-US" sz="1100" dirty="0" smtClean="0">
              <a:latin typeface="Cambria Math"/>
              <a:ea typeface="Cambria Math"/>
            </a:endParaRP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∴ 	</a:t>
            </a:r>
            <a:r>
              <a:rPr lang="en-US" dirty="0" smtClean="0"/>
              <a:t>S ◦ T : </a:t>
            </a:r>
            <a:r>
              <a:rPr lang="en-US" dirty="0" smtClean="0">
                <a:solidFill>
                  <a:srgbClr val="C00000"/>
                </a:solidFill>
                <a:latin typeface="Cambria Math"/>
                <a:ea typeface="Cambria Math"/>
              </a:rPr>
              <a:t>ℝ</a:t>
            </a:r>
            <a:r>
              <a:rPr lang="en-US" baseline="30000" dirty="0" smtClean="0">
                <a:solidFill>
                  <a:srgbClr val="7030A0"/>
                </a:solidFill>
                <a:latin typeface="Cambria Math"/>
                <a:ea typeface="Cambria Math"/>
              </a:rPr>
              <a:t>2</a:t>
            </a:r>
            <a:r>
              <a:rPr lang="en-US" dirty="0" smtClean="0">
                <a:solidFill>
                  <a:srgbClr val="C00000"/>
                </a:solidFill>
                <a:latin typeface="Cambria Math"/>
                <a:ea typeface="Cambria Math"/>
              </a:rPr>
              <a:t> →</a:t>
            </a:r>
            <a:r>
              <a:rPr lang="en-US" baseline="30000" dirty="0" smtClean="0">
                <a:solidFill>
                  <a:srgbClr val="C00000"/>
                </a:solidFill>
                <a:latin typeface="Cambria Math"/>
                <a:ea typeface="Cambria Math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Cambria Math"/>
                <a:ea typeface="Cambria Math"/>
              </a:rPr>
              <a:t>ℝ</a:t>
            </a:r>
            <a:r>
              <a:rPr lang="en-US" baseline="30000" dirty="0" smtClean="0">
                <a:solidFill>
                  <a:srgbClr val="00B0F0"/>
                </a:solidFill>
                <a:latin typeface="Cambria Math"/>
                <a:ea typeface="Cambria Math"/>
              </a:rPr>
              <a:t>3</a:t>
            </a:r>
            <a:r>
              <a:rPr lang="en-US" dirty="0" smtClean="0"/>
              <a:t>  is a LT</a:t>
            </a:r>
            <a:r>
              <a:rPr lang="en-US" dirty="0" smtClean="0">
                <a:latin typeface="Cambria Math"/>
                <a:ea typeface="Cambria Math"/>
              </a:rPr>
              <a:t>.</a:t>
            </a:r>
          </a:p>
          <a:p>
            <a:r>
              <a:rPr lang="en-US" sz="1400" dirty="0" smtClean="0">
                <a:latin typeface="Cambria Math"/>
                <a:ea typeface="Cambria Math"/>
              </a:rPr>
              <a:t>Now 	</a:t>
            </a:r>
            <a:r>
              <a:rPr lang="en-US" sz="1400" dirty="0" smtClean="0"/>
              <a:t>[S ◦ T] = [S][T ]</a:t>
            </a:r>
          </a:p>
          <a:p>
            <a:r>
              <a:rPr lang="en-US" dirty="0" smtClean="0">
                <a:latin typeface="Cambria Math"/>
                <a:ea typeface="Cambria Math"/>
              </a:rPr>
              <a:t>	</a:t>
            </a:r>
            <a:r>
              <a:rPr lang="en-US" sz="1200" dirty="0" smtClean="0">
                <a:latin typeface="Cambria Math"/>
                <a:ea typeface="Cambria Math"/>
              </a:rPr>
              <a:t>          </a:t>
            </a:r>
            <a:r>
              <a:rPr lang="en-US" sz="1200" dirty="0" smtClean="0">
                <a:latin typeface="Calibri" pitchFamily="34" charset="0"/>
                <a:ea typeface="Cambria Math"/>
              </a:rPr>
              <a:t> </a:t>
            </a:r>
          </a:p>
          <a:p>
            <a:r>
              <a:rPr lang="en-US" dirty="0" smtClean="0">
                <a:latin typeface="Cambria Math"/>
                <a:ea typeface="Cambria Math"/>
              </a:rPr>
              <a:t> 	          </a:t>
            </a:r>
            <a:r>
              <a:rPr lang="en-US" sz="1400" dirty="0" smtClean="0">
                <a:latin typeface="Calibri" pitchFamily="34" charset="0"/>
                <a:ea typeface="Cambria Math"/>
              </a:rPr>
              <a:t>=                                                 = </a:t>
            </a:r>
          </a:p>
          <a:p>
            <a:endParaRPr lang="en-US" dirty="0" smtClean="0">
              <a:latin typeface="Cambria Math"/>
              <a:ea typeface="Cambria Math"/>
            </a:endParaRPr>
          </a:p>
          <a:p>
            <a:r>
              <a:rPr lang="en-US" dirty="0" smtClean="0">
                <a:latin typeface="Cambria Math"/>
                <a:ea typeface="Cambria Math"/>
              </a:rPr>
              <a:t>⇒</a:t>
            </a:r>
            <a:r>
              <a:rPr lang="en-US" dirty="0" smtClean="0"/>
              <a:t> </a:t>
            </a:r>
            <a:r>
              <a:rPr lang="en-US" sz="1400" dirty="0" smtClean="0">
                <a:latin typeface="Calibri" pitchFamily="34" charset="0"/>
              </a:rPr>
              <a:t>	S ◦ T  (</a:t>
            </a:r>
            <a:r>
              <a:rPr lang="en-US" sz="1400" dirty="0" err="1" smtClean="0">
                <a:latin typeface="Calibri" pitchFamily="34" charset="0"/>
              </a:rPr>
              <a:t>a,b</a:t>
            </a:r>
            <a:r>
              <a:rPr lang="en-US" sz="1400" dirty="0" smtClean="0">
                <a:latin typeface="Calibri" pitchFamily="34" charset="0"/>
              </a:rPr>
              <a:t>)</a:t>
            </a:r>
            <a:r>
              <a:rPr lang="en-US" sz="1400" dirty="0" smtClean="0">
                <a:latin typeface="Cambria Math"/>
                <a:ea typeface="Cambria Math"/>
              </a:rPr>
              <a:t>  </a:t>
            </a:r>
            <a:r>
              <a:rPr lang="en-US" sz="1400" dirty="0" smtClean="0">
                <a:latin typeface="Calibri" pitchFamily="34" charset="0"/>
                <a:ea typeface="Cambria Math"/>
              </a:rPr>
              <a:t>=  (4b,  a, -2a +b). </a:t>
            </a:r>
          </a:p>
          <a:p>
            <a:r>
              <a:rPr lang="en-US" sz="1400" dirty="0" smtClean="0">
                <a:latin typeface="Calibri" pitchFamily="34" charset="0"/>
                <a:ea typeface="Cambria Math"/>
              </a:rPr>
              <a:t>(ii).  </a:t>
            </a:r>
            <a:r>
              <a:rPr lang="en-US" dirty="0" smtClean="0">
                <a:latin typeface="Cambria Math"/>
                <a:ea typeface="Cambria Math"/>
              </a:rPr>
              <a:t>		     </a:t>
            </a:r>
            <a:r>
              <a:rPr lang="en-US" sz="3200" dirty="0" smtClean="0">
                <a:latin typeface="Cambria Math"/>
                <a:ea typeface="Cambria Math"/>
              </a:rPr>
              <a:t>⇸</a:t>
            </a:r>
          </a:p>
          <a:p>
            <a:r>
              <a:rPr lang="en-US" dirty="0" smtClean="0">
                <a:latin typeface="Cambria Math"/>
                <a:ea typeface="Cambria Math"/>
              </a:rPr>
              <a:t>		          </a:t>
            </a:r>
          </a:p>
          <a:p>
            <a:r>
              <a:rPr lang="en-US" dirty="0" smtClean="0">
                <a:latin typeface="Cambria Math"/>
                <a:ea typeface="Cambria Math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953000" y="1562100"/>
            <a:ext cx="685800" cy="381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ℝ²</a:t>
            </a:r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>
            <a:off x="5715000" y="15621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6477000" y="1638300"/>
            <a:ext cx="685800" cy="2286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ℝ⁴</a:t>
            </a:r>
            <a:endParaRPr lang="en-US" dirty="0"/>
          </a:p>
        </p:txBody>
      </p:sp>
      <p:sp>
        <p:nvSpPr>
          <p:cNvPr id="23" name="Right Arrow 22"/>
          <p:cNvSpPr/>
          <p:nvPr/>
        </p:nvSpPr>
        <p:spPr>
          <a:xfrm>
            <a:off x="7315200" y="1638300"/>
            <a:ext cx="609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24" name="Snip Same Side Corner Rectangle 23"/>
          <p:cNvSpPr/>
          <p:nvPr/>
        </p:nvSpPr>
        <p:spPr>
          <a:xfrm>
            <a:off x="8001000" y="1638300"/>
            <a:ext cx="838200" cy="304800"/>
          </a:xfrm>
          <a:prstGeom prst="snip2Same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ℝ</a:t>
            </a:r>
            <a:r>
              <a:rPr lang="en-US" baseline="30000" dirty="0" smtClean="0"/>
              <a:t>3</a:t>
            </a:r>
            <a:endParaRPr lang="en-US" baseline="30000" dirty="0"/>
          </a:p>
        </p:txBody>
      </p:sp>
      <p:sp>
        <p:nvSpPr>
          <p:cNvPr id="25" name="Curved Up Arrow 24"/>
          <p:cNvSpPr/>
          <p:nvPr/>
        </p:nvSpPr>
        <p:spPr>
          <a:xfrm>
            <a:off x="5257800" y="1943100"/>
            <a:ext cx="3505200" cy="5334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l-GR" dirty="0" smtClean="0">
                <a:solidFill>
                  <a:schemeClr val="tx1"/>
                </a:solidFill>
                <a:latin typeface="Calibri"/>
              </a:rPr>
              <a:t>ο</a:t>
            </a:r>
            <a:r>
              <a:rPr lang="en-US" dirty="0" smtClean="0">
                <a:solidFill>
                  <a:schemeClr val="tx1"/>
                </a:solidFill>
                <a:latin typeface="Calibri"/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6248400" y="3162300"/>
          <a:ext cx="1892300" cy="914400"/>
        </p:xfrm>
        <a:graphic>
          <a:graphicData uri="http://schemas.openxmlformats.org/presentationml/2006/ole">
            <p:oleObj spid="_x0000_s35841" name="Equation" r:id="rId4" imgW="1892160" imgH="914400" progId="Equation.3">
              <p:embed/>
            </p:oleObj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8229600" y="3238500"/>
          <a:ext cx="596900" cy="711200"/>
        </p:xfrm>
        <a:graphic>
          <a:graphicData uri="http://schemas.openxmlformats.org/presentationml/2006/ole">
            <p:oleObj spid="_x0000_s35842" name="Equation" r:id="rId5" imgW="596880" imgH="711000" progId="Equation.3">
              <p:embed/>
            </p:oleObj>
          </a:graphicData>
        </a:graphic>
      </p:graphicFrame>
      <p:sp>
        <p:nvSpPr>
          <p:cNvPr id="34" name="Rectangle 33"/>
          <p:cNvSpPr/>
          <p:nvPr/>
        </p:nvSpPr>
        <p:spPr>
          <a:xfrm>
            <a:off x="4953000" y="4381500"/>
            <a:ext cx="533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ℝ⁴</a:t>
            </a:r>
            <a:endParaRPr lang="en-US" dirty="0"/>
          </a:p>
        </p:txBody>
      </p:sp>
      <p:sp>
        <p:nvSpPr>
          <p:cNvPr id="35" name="Right Arrow 34"/>
          <p:cNvSpPr/>
          <p:nvPr/>
        </p:nvSpPr>
        <p:spPr>
          <a:xfrm>
            <a:off x="5562600" y="4381500"/>
            <a:ext cx="457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6" name="Rounded Rectangle 35"/>
          <p:cNvSpPr/>
          <p:nvPr/>
        </p:nvSpPr>
        <p:spPr>
          <a:xfrm>
            <a:off x="6096000" y="4381500"/>
            <a:ext cx="533400" cy="2286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ℝ</a:t>
            </a:r>
            <a:r>
              <a:rPr lang="en-US" baseline="30000" dirty="0" smtClean="0"/>
              <a:t>3</a:t>
            </a:r>
            <a:endParaRPr lang="en-US" baseline="30000" dirty="0"/>
          </a:p>
        </p:txBody>
      </p:sp>
      <p:sp>
        <p:nvSpPr>
          <p:cNvPr id="39" name="Flowchart: Alternate Process 38"/>
          <p:cNvSpPr/>
          <p:nvPr/>
        </p:nvSpPr>
        <p:spPr>
          <a:xfrm>
            <a:off x="7086600" y="4381500"/>
            <a:ext cx="6096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ℝ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sp>
        <p:nvSpPr>
          <p:cNvPr id="40" name="Right Arrow 39"/>
          <p:cNvSpPr/>
          <p:nvPr/>
        </p:nvSpPr>
        <p:spPr>
          <a:xfrm>
            <a:off x="7772400" y="43053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43" name="Snip and Round Single Corner Rectangle 42"/>
          <p:cNvSpPr/>
          <p:nvPr/>
        </p:nvSpPr>
        <p:spPr>
          <a:xfrm>
            <a:off x="8229600" y="4305300"/>
            <a:ext cx="609600" cy="304800"/>
          </a:xfrm>
          <a:prstGeom prst="snip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mbria Math"/>
                <a:ea typeface="Cambria Math"/>
              </a:rPr>
              <a:t>ℝ</a:t>
            </a:r>
            <a:r>
              <a:rPr lang="en-US" baseline="30000" dirty="0" smtClean="0"/>
              <a:t>3</a:t>
            </a:r>
            <a:endParaRPr lang="en-US" dirty="0"/>
          </a:p>
        </p:txBody>
      </p:sp>
      <p:sp>
        <p:nvSpPr>
          <p:cNvPr id="44" name="Curved Up Arrow 43"/>
          <p:cNvSpPr/>
          <p:nvPr/>
        </p:nvSpPr>
        <p:spPr>
          <a:xfrm>
            <a:off x="5638800" y="4610100"/>
            <a:ext cx="2514600" cy="762000"/>
          </a:xfrm>
          <a:prstGeom prst="curved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</a:t>
            </a:r>
            <a:r>
              <a:rPr lang="el-GR" sz="1400" dirty="0" smtClean="0">
                <a:solidFill>
                  <a:schemeClr val="tx1"/>
                </a:solidFill>
                <a:latin typeface="Calibri"/>
              </a:rPr>
              <a:t>ο</a:t>
            </a:r>
            <a:r>
              <a:rPr lang="en-US" sz="1400" dirty="0" smtClean="0">
                <a:solidFill>
                  <a:schemeClr val="tx1"/>
                </a:solidFill>
              </a:rPr>
              <a:t>S 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impossible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Inverse  LT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Computation </a:t>
            </a:r>
          </a:p>
          <a:p>
            <a:pPr>
              <a:buNone/>
            </a:pPr>
            <a:r>
              <a:rPr lang="en-US" dirty="0" smtClean="0"/>
              <a:t>       T			    </a:t>
            </a:r>
            <a:r>
              <a:rPr lang="en-US" dirty="0" err="1" smtClean="0"/>
              <a:t>T</a:t>
            </a:r>
            <a:r>
              <a:rPr lang="en-US" baseline="30000" dirty="0" smtClean="0"/>
              <a:t>-1</a:t>
            </a:r>
            <a:r>
              <a:rPr lang="en-US" dirty="0" smtClean="0"/>
              <a:t>			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				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      				</a:t>
            </a:r>
          </a:p>
          <a:p>
            <a:pPr>
              <a:buNone/>
            </a:pPr>
            <a:r>
              <a:rPr lang="en-US" dirty="0" smtClean="0"/>
              <a:t>	 [T]			    [T]</a:t>
            </a:r>
            <a:r>
              <a:rPr lang="en-US" baseline="30000" dirty="0" smtClean="0"/>
              <a:t>-1</a:t>
            </a:r>
            <a:r>
              <a:rPr lang="en-US" dirty="0" smtClean="0"/>
              <a:t>	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GED : FSIT : DIU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5029200" y="2400300"/>
            <a:ext cx="762000" cy="1981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en-US" dirty="0" smtClean="0"/>
              <a:t>find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5638800" y="4381500"/>
            <a:ext cx="2057400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exists, find</a:t>
            </a:r>
            <a:endParaRPr lang="en-US" dirty="0"/>
          </a:p>
        </p:txBody>
      </p:sp>
      <p:sp>
        <p:nvSpPr>
          <p:cNvPr id="10" name="Up Arrow 9"/>
          <p:cNvSpPr/>
          <p:nvPr/>
        </p:nvSpPr>
        <p:spPr>
          <a:xfrm>
            <a:off x="7467600" y="2400300"/>
            <a:ext cx="914400" cy="1905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 anchorCtr="1"/>
          <a:lstStyle/>
          <a:p>
            <a:pPr algn="ctr"/>
            <a:r>
              <a:rPr lang="en-US" dirty="0" smtClean="0"/>
              <a:t>define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1752600" y="1409700"/>
            <a:ext cx="990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(1,2)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752600" y="3238500"/>
            <a:ext cx="10668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(4,5)</a:t>
            </a:r>
            <a:endParaRPr lang="en-US" dirty="0"/>
          </a:p>
        </p:txBody>
      </p:sp>
      <p:sp>
        <p:nvSpPr>
          <p:cNvPr id="13" name="Curved Left Arrow 12"/>
          <p:cNvSpPr/>
          <p:nvPr/>
        </p:nvSpPr>
        <p:spPr>
          <a:xfrm>
            <a:off x="2743200" y="1943100"/>
            <a:ext cx="1524000" cy="2438400"/>
          </a:xfrm>
          <a:prstGeom prst="curved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T(</a:t>
            </a:r>
            <a:r>
              <a:rPr lang="en-US" dirty="0" err="1" smtClean="0">
                <a:solidFill>
                  <a:schemeClr val="tx1"/>
                </a:solidFill>
              </a:rPr>
              <a:t>x,y</a:t>
            </a:r>
            <a:r>
              <a:rPr lang="en-US" dirty="0" smtClean="0">
                <a:solidFill>
                  <a:schemeClr val="tx1"/>
                </a:solidFill>
              </a:rPr>
              <a:t>) =(4x, x+2y)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Up Arrow 19"/>
          <p:cNvSpPr/>
          <p:nvPr/>
        </p:nvSpPr>
        <p:spPr>
          <a:xfrm flipH="1">
            <a:off x="1828800" y="2247900"/>
            <a:ext cx="914400" cy="1371600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r>
              <a:rPr lang="en-US" baseline="30000" dirty="0" smtClean="0"/>
              <a:t>-1</a:t>
            </a:r>
            <a:endParaRPr lang="en-US" dirty="0"/>
          </a:p>
        </p:txBody>
      </p:sp>
      <p:sp>
        <p:nvSpPr>
          <p:cNvPr id="21" name="Double Wave 20"/>
          <p:cNvSpPr/>
          <p:nvPr/>
        </p:nvSpPr>
        <p:spPr>
          <a:xfrm>
            <a:off x="1143000" y="4686300"/>
            <a:ext cx="3124200" cy="457200"/>
          </a:xfrm>
          <a:prstGeom prst="doubleWav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Objective:  To find   T</a:t>
            </a:r>
            <a:r>
              <a:rPr lang="en-US" baseline="30000" dirty="0" smtClean="0"/>
              <a:t>-1</a:t>
            </a: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1" y="227543"/>
            <a:ext cx="3008313" cy="496358"/>
          </a:xfrm>
          <a:ln>
            <a:solidFill>
              <a:srgbClr val="C00000"/>
            </a:solidFill>
          </a:ln>
        </p:spPr>
        <p:txBody>
          <a:bodyPr anchor="t"/>
          <a:lstStyle/>
          <a:p>
            <a:r>
              <a:rPr lang="en-US" dirty="0" smtClean="0"/>
              <a:t>Examples 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457201" y="723901"/>
            <a:ext cx="3008313" cy="1676400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r>
              <a:rPr lang="en-US" dirty="0" smtClean="0">
                <a:solidFill>
                  <a:srgbClr val="FF0000"/>
                </a:solidFill>
              </a:rPr>
              <a:t>Q-4.</a:t>
            </a:r>
            <a:r>
              <a:rPr lang="en-US" dirty="0" smtClean="0"/>
              <a:t> In each of the following cases, find T</a:t>
            </a:r>
            <a:r>
              <a:rPr lang="en-US" baseline="30000" dirty="0" smtClean="0"/>
              <a:t>-1</a:t>
            </a:r>
            <a:r>
              <a:rPr lang="en-US" dirty="0" smtClean="0"/>
              <a:t> . </a:t>
            </a:r>
          </a:p>
          <a:p>
            <a:r>
              <a:rPr lang="en-US" dirty="0" smtClean="0">
                <a:latin typeface="Cambria Math"/>
                <a:ea typeface="Cambria Math"/>
              </a:rPr>
              <a:t>①</a:t>
            </a:r>
            <a:r>
              <a:rPr lang="en-US" dirty="0" smtClean="0"/>
              <a:t> T(x, y) = (3x-2y, 5x+4y).</a:t>
            </a:r>
          </a:p>
          <a:p>
            <a:r>
              <a:rPr lang="en-US" dirty="0" smtClean="0">
                <a:latin typeface="Cambria Math"/>
                <a:ea typeface="Cambria Math"/>
              </a:rPr>
              <a:t>② </a:t>
            </a:r>
            <a:r>
              <a:rPr lang="en-US" dirty="0" smtClean="0">
                <a:latin typeface="Calibri" pitchFamily="34" charset="0"/>
                <a:ea typeface="Cambria Math"/>
              </a:rPr>
              <a:t>T(</a:t>
            </a:r>
            <a:r>
              <a:rPr lang="en-US" dirty="0" err="1" smtClean="0">
                <a:latin typeface="Calibri" pitchFamily="34" charset="0"/>
                <a:ea typeface="Cambria Math"/>
              </a:rPr>
              <a:t>a,b,c</a:t>
            </a:r>
            <a:r>
              <a:rPr lang="en-US" dirty="0" smtClean="0">
                <a:latin typeface="Calibri" pitchFamily="34" charset="0"/>
                <a:ea typeface="Cambria Math"/>
              </a:rPr>
              <a:t>) = (-3a+b, -c+a-2b).</a:t>
            </a: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mbria Math"/>
                <a:ea typeface="Cambria Math"/>
              </a:rPr>
              <a:t>③</a:t>
            </a:r>
            <a:r>
              <a:rPr lang="en-US" dirty="0" smtClean="0"/>
              <a:t> T(p, q) = (3x-2y, -9x + 6y).</a:t>
            </a:r>
            <a:endParaRPr lang="en-US" dirty="0" smtClean="0">
              <a:latin typeface="Cambria Math"/>
              <a:ea typeface="Cambria Math"/>
            </a:endParaRPr>
          </a:p>
          <a:p>
            <a:r>
              <a:rPr lang="en-US" dirty="0" smtClean="0">
                <a:latin typeface="Cambria Math"/>
                <a:ea typeface="Cambria Math"/>
              </a:rPr>
              <a:t>④</a:t>
            </a:r>
            <a:r>
              <a:rPr lang="en-US" dirty="0" smtClean="0"/>
              <a:t> T(x, </a:t>
            </a:r>
            <a:r>
              <a:rPr lang="en-US" dirty="0" err="1" smtClean="0"/>
              <a:t>y,z</a:t>
            </a:r>
            <a:r>
              <a:rPr lang="en-US" dirty="0" smtClean="0"/>
              <a:t>) = (3x-2y-z, 5x+4y, -y-z).</a:t>
            </a:r>
            <a:endParaRPr lang="en-US" dirty="0" smtClean="0">
              <a:latin typeface="Cambria Math"/>
              <a:ea typeface="Cambria Math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505200" y="266700"/>
            <a:ext cx="1524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Solution:</a:t>
            </a:r>
            <a:endParaRPr lang="en-US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57600" y="647701"/>
            <a:ext cx="4724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mbria Math"/>
                <a:ea typeface="Cambria Math"/>
              </a:rPr>
              <a:t>①</a:t>
            </a:r>
            <a:r>
              <a:rPr lang="en-US" dirty="0" smtClean="0">
                <a:latin typeface="Cambria Math"/>
                <a:ea typeface="Cambria Math"/>
              </a:rPr>
              <a:t>	</a:t>
            </a:r>
            <a:r>
              <a:rPr lang="en-US" dirty="0" smtClean="0"/>
              <a:t>Here   T : </a:t>
            </a:r>
            <a:r>
              <a:rPr lang="en-US" dirty="0" smtClean="0">
                <a:latin typeface="Cambria Math"/>
                <a:ea typeface="Cambria Math"/>
              </a:rPr>
              <a:t>ℝ</a:t>
            </a:r>
            <a:r>
              <a:rPr lang="en-US" baseline="30000" dirty="0" smtClean="0">
                <a:latin typeface="Cambria Math"/>
                <a:ea typeface="Cambria Math"/>
              </a:rPr>
              <a:t>2</a:t>
            </a:r>
            <a:r>
              <a:rPr lang="en-US" dirty="0" smtClean="0">
                <a:latin typeface="Cambria Math"/>
                <a:ea typeface="Cambria Math"/>
              </a:rPr>
              <a:t> → ℝ</a:t>
            </a:r>
            <a:r>
              <a:rPr lang="en-US" baseline="30000" dirty="0" smtClean="0">
                <a:latin typeface="Cambria Math"/>
                <a:ea typeface="Cambria Math"/>
              </a:rPr>
              <a:t>2</a:t>
            </a:r>
            <a:r>
              <a:rPr lang="en-US" dirty="0" smtClean="0"/>
              <a:t>.    So  [T]  is  2x2. </a:t>
            </a:r>
          </a:p>
          <a:p>
            <a:endParaRPr lang="en-US" dirty="0" smtClean="0">
              <a:latin typeface="Cambria Math"/>
              <a:ea typeface="Cambria Math"/>
            </a:endParaRPr>
          </a:p>
          <a:p>
            <a:r>
              <a:rPr lang="en-US" dirty="0" smtClean="0">
                <a:latin typeface="Cambria Math"/>
                <a:ea typeface="Cambria Math"/>
              </a:rPr>
              <a:t>⇒	</a:t>
            </a:r>
            <a:r>
              <a:rPr lang="en-US" dirty="0" smtClean="0">
                <a:ea typeface="Cambria Math"/>
              </a:rPr>
              <a:t>[T] =                            [ find  yourself ]</a:t>
            </a:r>
          </a:p>
          <a:p>
            <a:endParaRPr lang="en-US" dirty="0" smtClean="0">
              <a:ea typeface="Cambria Math"/>
            </a:endParaRPr>
          </a:p>
          <a:p>
            <a:r>
              <a:rPr lang="en-US" dirty="0" smtClean="0">
                <a:ea typeface="Cambria Math"/>
              </a:rPr>
              <a:t>	[T]  is nonsingular. </a:t>
            </a:r>
          </a:p>
          <a:p>
            <a:r>
              <a:rPr lang="en-US" dirty="0" smtClean="0">
                <a:ea typeface="Cambria Math"/>
              </a:rPr>
              <a:t>	</a:t>
            </a:r>
          </a:p>
          <a:p>
            <a:r>
              <a:rPr lang="en-US" dirty="0" smtClean="0">
                <a:latin typeface="Cambria Math"/>
                <a:ea typeface="Cambria Math"/>
              </a:rPr>
              <a:t>⇒</a:t>
            </a:r>
            <a:r>
              <a:rPr lang="en-US" dirty="0" smtClean="0">
                <a:ea typeface="Cambria Math"/>
              </a:rPr>
              <a:t>	[T]</a:t>
            </a:r>
            <a:r>
              <a:rPr lang="en-US" baseline="30000" dirty="0" smtClean="0">
                <a:ea typeface="Cambria Math"/>
              </a:rPr>
              <a:t>-1 </a:t>
            </a:r>
            <a:r>
              <a:rPr lang="en-US" dirty="0" smtClean="0">
                <a:ea typeface="Cambria Math"/>
              </a:rPr>
              <a:t>  =                          .</a:t>
            </a:r>
          </a:p>
          <a:p>
            <a:endParaRPr lang="en-US" dirty="0" smtClean="0">
              <a:ea typeface="Cambria Math"/>
            </a:endParaRPr>
          </a:p>
          <a:p>
            <a:r>
              <a:rPr lang="en-US" dirty="0" smtClean="0">
                <a:latin typeface="Cambria Math"/>
                <a:ea typeface="Cambria Math"/>
              </a:rPr>
              <a:t>⇒	 </a:t>
            </a:r>
            <a:r>
              <a:rPr lang="en-US" dirty="0" smtClean="0">
                <a:ea typeface="Cambria Math"/>
              </a:rPr>
              <a:t>T</a:t>
            </a:r>
            <a:r>
              <a:rPr lang="en-US" baseline="30000" dirty="0" smtClean="0">
                <a:ea typeface="Cambria Math"/>
              </a:rPr>
              <a:t>-1 </a:t>
            </a:r>
            <a:r>
              <a:rPr lang="en-US" dirty="0" smtClean="0">
                <a:ea typeface="Cambria Math"/>
              </a:rPr>
              <a:t>     =</a:t>
            </a:r>
            <a:r>
              <a:rPr lang="en-US" dirty="0" smtClean="0">
                <a:latin typeface="Cambria Math"/>
                <a:ea typeface="Cambria Math"/>
              </a:rPr>
              <a:t>                  </a:t>
            </a:r>
          </a:p>
          <a:p>
            <a:endParaRPr lang="en-US" dirty="0" smtClean="0">
              <a:latin typeface="Cambria Math"/>
              <a:ea typeface="Cambria Math"/>
            </a:endParaRPr>
          </a:p>
          <a:p>
            <a:r>
              <a:rPr lang="en-US" dirty="0" smtClean="0">
                <a:latin typeface="Cambria Math"/>
                <a:ea typeface="Cambria Math"/>
              </a:rPr>
              <a:t>⇒	</a:t>
            </a:r>
            <a:r>
              <a:rPr lang="en-US" dirty="0" smtClean="0">
                <a:ea typeface="Cambria Math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Cambria Math"/>
              </a:rPr>
              <a:t>T</a:t>
            </a:r>
            <a:r>
              <a:rPr lang="en-US" baseline="30000" dirty="0" smtClean="0">
                <a:solidFill>
                  <a:srgbClr val="FF0000"/>
                </a:solidFill>
                <a:ea typeface="Cambria Math"/>
              </a:rPr>
              <a:t>-1 </a:t>
            </a:r>
            <a:r>
              <a:rPr lang="en-US" dirty="0" smtClean="0">
                <a:solidFill>
                  <a:srgbClr val="FF0000"/>
                </a:solidFill>
                <a:ea typeface="Cambria Math"/>
              </a:rPr>
              <a:t>(x, y) </a:t>
            </a:r>
            <a:r>
              <a:rPr lang="en-US" dirty="0" smtClean="0">
                <a:ea typeface="Cambria Math"/>
              </a:rPr>
              <a:t>=                                .</a:t>
            </a:r>
          </a:p>
          <a:p>
            <a:r>
              <a:rPr lang="en-US" dirty="0" smtClean="0">
                <a:ea typeface="Cambria Math"/>
              </a:rPr>
              <a:t>Check: </a:t>
            </a:r>
          </a:p>
          <a:p>
            <a:r>
              <a:rPr lang="en-US" dirty="0" smtClean="0">
                <a:ea typeface="Cambria Math"/>
              </a:rPr>
              <a:t>Consider (1,2).  			               Now T(1,2) = (-1, 13)  &amp; </a:t>
            </a:r>
            <a:r>
              <a:rPr lang="en-US" dirty="0" smtClean="0">
                <a:solidFill>
                  <a:srgbClr val="FF0000"/>
                </a:solidFill>
                <a:ea typeface="Cambria Math"/>
              </a:rPr>
              <a:t>T</a:t>
            </a:r>
            <a:r>
              <a:rPr lang="en-US" baseline="30000" dirty="0" smtClean="0">
                <a:solidFill>
                  <a:srgbClr val="FF0000"/>
                </a:solidFill>
                <a:ea typeface="Cambria Math"/>
              </a:rPr>
              <a:t>-1 </a:t>
            </a:r>
            <a:r>
              <a:rPr lang="en-US" dirty="0" smtClean="0">
                <a:solidFill>
                  <a:srgbClr val="FF0000"/>
                </a:solidFill>
                <a:ea typeface="Cambria Math"/>
              </a:rPr>
              <a:t>(-1, 13) </a:t>
            </a:r>
            <a:r>
              <a:rPr lang="en-US" dirty="0" smtClean="0">
                <a:ea typeface="Cambria Math"/>
              </a:rPr>
              <a:t>= (1, 2). </a:t>
            </a:r>
          </a:p>
          <a:p>
            <a:endParaRPr lang="en-US" baseline="30000" dirty="0" smtClean="0">
              <a:ea typeface="Cambria Math"/>
            </a:endParaRPr>
          </a:p>
          <a:p>
            <a:endParaRPr lang="en-US" dirty="0" smtClean="0">
              <a:ea typeface="Cambria Math"/>
            </a:endParaRPr>
          </a:p>
          <a:p>
            <a:endParaRPr lang="en-US" dirty="0" smtClean="0">
              <a:ea typeface="Cambria Math"/>
            </a:endParaRPr>
          </a:p>
          <a:p>
            <a:endParaRPr lang="en-US" dirty="0" smtClean="0">
              <a:ea typeface="Cambria Math"/>
            </a:endParaRPr>
          </a:p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5257800" y="1104900"/>
          <a:ext cx="584200" cy="457200"/>
        </p:xfrm>
        <a:graphic>
          <a:graphicData uri="http://schemas.openxmlformats.org/presentationml/2006/ole">
            <p:oleObj spid="_x0000_s25602" name="Equation" r:id="rId4" imgW="583920" imgH="457200" progId="Equation.3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5410200" y="2247900"/>
          <a:ext cx="1066800" cy="457200"/>
        </p:xfrm>
        <a:graphic>
          <a:graphicData uri="http://schemas.openxmlformats.org/presentationml/2006/ole">
            <p:oleObj spid="_x0000_s25603" name="Equation" r:id="rId5" imgW="1066680" imgH="457200" progId="Equation.3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5715000" y="3314700"/>
          <a:ext cx="1498600" cy="431800"/>
        </p:xfrm>
        <a:graphic>
          <a:graphicData uri="http://schemas.openxmlformats.org/presentationml/2006/ole">
            <p:oleObj spid="_x0000_s25605" name="Equation" r:id="rId6" imgW="1498320" imgH="431640" progId="Equation.3">
              <p:embed/>
            </p:oleObj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5486400" y="2781300"/>
          <a:ext cx="1066800" cy="457200"/>
        </p:xfrm>
        <a:graphic>
          <a:graphicData uri="http://schemas.openxmlformats.org/presentationml/2006/ole">
            <p:oleObj spid="_x0000_s25606" name="Equation" r:id="rId7" imgW="1066680" imgH="457200" progId="Equation.3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6629400" y="2781300"/>
          <a:ext cx="279400" cy="457200"/>
        </p:xfrm>
        <a:graphic>
          <a:graphicData uri="http://schemas.openxmlformats.org/presentationml/2006/ole">
            <p:oleObj spid="_x0000_s25607" name="Equation" r:id="rId8" imgW="279360" imgH="457200" progId="Equation.3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4953000" y="2781300"/>
          <a:ext cx="279400" cy="457200"/>
        </p:xfrm>
        <a:graphic>
          <a:graphicData uri="http://schemas.openxmlformats.org/presentationml/2006/ole">
            <p:oleObj spid="_x0000_s25608" name="Equation" r:id="rId9" imgW="279360" imgH="457200" progId="Equation.3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57200" y="2628900"/>
            <a:ext cx="30480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en-US" dirty="0" smtClean="0">
                <a:solidFill>
                  <a:srgbClr val="C00000"/>
                </a:solidFill>
                <a:latin typeface="Cambria Math"/>
                <a:ea typeface="Cambria Math"/>
              </a:rPr>
              <a:t>②</a:t>
            </a:r>
            <a:r>
              <a:rPr lang="en-US" dirty="0" smtClean="0"/>
              <a:t>  Here   T : </a:t>
            </a:r>
            <a:r>
              <a:rPr lang="en-US" dirty="0" smtClean="0">
                <a:latin typeface="Cambria Math"/>
                <a:ea typeface="Cambria Math"/>
              </a:rPr>
              <a:t>ℝ</a:t>
            </a:r>
            <a:r>
              <a:rPr lang="en-US" baseline="30000" dirty="0" smtClean="0">
                <a:latin typeface="Cambria Math"/>
                <a:ea typeface="Cambria Math"/>
              </a:rPr>
              <a:t>3</a:t>
            </a:r>
            <a:r>
              <a:rPr lang="en-US" dirty="0" smtClean="0">
                <a:latin typeface="Cambria Math"/>
                <a:ea typeface="Cambria Math"/>
              </a:rPr>
              <a:t> →ℝ</a:t>
            </a:r>
            <a:r>
              <a:rPr lang="en-US" baseline="30000" dirty="0" smtClean="0">
                <a:latin typeface="Cambria Math"/>
                <a:ea typeface="Cambria Math"/>
              </a:rPr>
              <a:t>2</a:t>
            </a:r>
            <a:r>
              <a:rPr lang="en-US" dirty="0" smtClean="0">
                <a:latin typeface="Gill Sans MT"/>
                <a:ea typeface="Cambria Math"/>
              </a:rPr>
              <a:t> </a:t>
            </a:r>
            <a:r>
              <a:rPr lang="en-US" dirty="0" smtClean="0"/>
              <a:t>.    </a:t>
            </a:r>
          </a:p>
          <a:p>
            <a:pPr marL="342900" indent="-342900"/>
            <a:r>
              <a:rPr lang="en-US" dirty="0" smtClean="0">
                <a:latin typeface="Cambria Math"/>
                <a:ea typeface="Cambria Math"/>
              </a:rPr>
              <a:t>⇒	</a:t>
            </a:r>
            <a:r>
              <a:rPr lang="en-US" dirty="0" smtClean="0"/>
              <a:t>  [T]  will be  2x3.</a:t>
            </a:r>
            <a:r>
              <a:rPr lang="en-US" dirty="0" smtClean="0">
                <a:latin typeface="Calibri"/>
              </a:rPr>
              <a:t> </a:t>
            </a:r>
          </a:p>
          <a:p>
            <a:pPr marL="342900" indent="-342900"/>
            <a:r>
              <a:rPr lang="en-US" dirty="0" smtClean="0">
                <a:latin typeface="Calibri"/>
                <a:ea typeface="Cambria Math"/>
              </a:rPr>
              <a:t>⇒	  </a:t>
            </a:r>
            <a:r>
              <a:rPr lang="en-US" dirty="0" smtClean="0">
                <a:ea typeface="Cambria Math"/>
              </a:rPr>
              <a:t>[T]</a:t>
            </a:r>
            <a:r>
              <a:rPr lang="en-US" baseline="30000" dirty="0" smtClean="0">
                <a:ea typeface="Cambria Math"/>
              </a:rPr>
              <a:t>-1 </a:t>
            </a:r>
            <a:r>
              <a:rPr lang="en-US" dirty="0" smtClean="0">
                <a:ea typeface="Cambria Math"/>
              </a:rPr>
              <a:t> is undefined.</a:t>
            </a:r>
          </a:p>
          <a:p>
            <a:pPr marL="342900" indent="-342900"/>
            <a:r>
              <a:rPr lang="en-US" dirty="0" smtClean="0">
                <a:latin typeface="Cambria Math"/>
                <a:ea typeface="Cambria Math"/>
              </a:rPr>
              <a:t>⇒	   </a:t>
            </a:r>
            <a:r>
              <a:rPr lang="en-US" dirty="0" smtClean="0">
                <a:ea typeface="Cambria Math"/>
              </a:rPr>
              <a:t>T</a:t>
            </a:r>
            <a:r>
              <a:rPr lang="en-US" baseline="30000" dirty="0" smtClean="0">
                <a:ea typeface="Cambria Math"/>
              </a:rPr>
              <a:t>-1 </a:t>
            </a:r>
            <a:r>
              <a:rPr lang="en-US" dirty="0" smtClean="0">
                <a:ea typeface="Cambria Math"/>
              </a:rPr>
              <a:t>   is undefined. </a:t>
            </a:r>
            <a:endParaRPr lang="en-US" dirty="0"/>
          </a:p>
        </p:txBody>
      </p:sp>
      <p:sp>
        <p:nvSpPr>
          <p:cNvPr id="23" name="Curved Up Arrow 22"/>
          <p:cNvSpPr/>
          <p:nvPr/>
        </p:nvSpPr>
        <p:spPr>
          <a:xfrm>
            <a:off x="457200" y="3924300"/>
            <a:ext cx="3200400" cy="1219200"/>
          </a:xfrm>
          <a:prstGeom prst="curvedUpArrow">
            <a:avLst/>
          </a:prstGeom>
          <a:ln>
            <a:solidFill>
              <a:srgbClr val="7030A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</a:t>
            </a:r>
            <a:r>
              <a:rPr lang="en-US" baseline="30000" dirty="0" smtClean="0">
                <a:solidFill>
                  <a:schemeClr val="tx1"/>
                </a:solidFill>
              </a:rPr>
              <a:t>-1</a:t>
            </a:r>
            <a:r>
              <a:rPr lang="en-US" dirty="0" smtClean="0">
                <a:solidFill>
                  <a:schemeClr val="tx1"/>
                </a:solidFill>
              </a:rPr>
              <a:t>  can’t exist for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 T: </a:t>
            </a:r>
            <a:r>
              <a:rPr lang="en-US" dirty="0" err="1" smtClean="0">
                <a:solidFill>
                  <a:schemeClr val="tx1"/>
                </a:solidFill>
                <a:latin typeface="Cambria Math"/>
                <a:ea typeface="Cambria Math"/>
              </a:rPr>
              <a:t>ℝ</a:t>
            </a:r>
            <a:r>
              <a:rPr lang="en-US" baseline="30000" dirty="0" err="1" smtClean="0">
                <a:solidFill>
                  <a:schemeClr val="tx1"/>
                </a:solidFill>
                <a:latin typeface="Cambria Math"/>
                <a:ea typeface="Cambria Math"/>
              </a:rPr>
              <a:t>n</a:t>
            </a:r>
            <a:r>
              <a:rPr lang="en-US" baseline="30000" dirty="0" smtClean="0">
                <a:solidFill>
                  <a:schemeClr val="tx1"/>
                </a:solidFill>
                <a:latin typeface="Cambria Math"/>
                <a:ea typeface="Cambria Math"/>
              </a:rPr>
              <a:t>  </a:t>
            </a:r>
            <a:r>
              <a:rPr lang="en-US" dirty="0" smtClean="0">
                <a:solidFill>
                  <a:schemeClr val="tx1"/>
                </a:solidFill>
                <a:latin typeface="Cambria Math"/>
                <a:ea typeface="Cambria Math"/>
              </a:rPr>
              <a:t>→ </a:t>
            </a:r>
            <a:r>
              <a:rPr lang="en-US" dirty="0" err="1" smtClean="0">
                <a:solidFill>
                  <a:schemeClr val="tx1"/>
                </a:solidFill>
                <a:latin typeface="Cambria Math"/>
                <a:ea typeface="Cambria Math"/>
              </a:rPr>
              <a:t>ℝ</a:t>
            </a:r>
            <a:r>
              <a:rPr lang="en-US" baseline="30000" dirty="0" err="1" smtClean="0">
                <a:solidFill>
                  <a:schemeClr val="tx1"/>
                </a:solidFill>
                <a:latin typeface="Cambria Math"/>
                <a:ea typeface="Cambria Math"/>
              </a:rPr>
              <a:t>m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when m</a:t>
            </a:r>
            <a:r>
              <a:rPr lang="en-US" dirty="0" smtClean="0">
                <a:solidFill>
                  <a:schemeClr val="tx1"/>
                </a:solidFill>
                <a:latin typeface="Cambria Math"/>
                <a:ea typeface="Cambria Math"/>
              </a:rPr>
              <a:t>≠ n.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457201" y="723900"/>
            <a:ext cx="3008313" cy="2438400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r>
              <a:rPr lang="en-US" dirty="0" smtClean="0">
                <a:latin typeface="Cambria Math"/>
                <a:ea typeface="Cambria Math"/>
              </a:rPr>
              <a:t>③</a:t>
            </a:r>
            <a:r>
              <a:rPr lang="en-US" dirty="0" smtClean="0"/>
              <a:t> T(p, q) = (3p-2q, -9p + 6q).</a:t>
            </a:r>
            <a:endParaRPr lang="en-US" dirty="0" smtClean="0">
              <a:latin typeface="Cambria Math"/>
              <a:ea typeface="Cambria Math"/>
            </a:endParaRPr>
          </a:p>
          <a:p>
            <a:endParaRPr lang="en-US" dirty="0" smtClean="0">
              <a:latin typeface="Cambria Math"/>
              <a:ea typeface="Cambria Math"/>
            </a:endParaRPr>
          </a:p>
          <a:p>
            <a:r>
              <a:rPr lang="en-US" dirty="0" smtClean="0">
                <a:latin typeface="Cambria Math"/>
                <a:ea typeface="Cambria Math"/>
              </a:rPr>
              <a:t>⇒    </a:t>
            </a:r>
            <a:r>
              <a:rPr lang="en-US" dirty="0" smtClean="0">
                <a:latin typeface="Calibri" pitchFamily="34" charset="0"/>
                <a:ea typeface="Cambria Math"/>
              </a:rPr>
              <a:t>[T]  =  </a:t>
            </a:r>
          </a:p>
          <a:p>
            <a:endParaRPr lang="en-US" dirty="0" smtClean="0"/>
          </a:p>
          <a:p>
            <a:r>
              <a:rPr lang="en-US" dirty="0" smtClean="0">
                <a:latin typeface="Cambria Math"/>
                <a:ea typeface="Cambria Math"/>
              </a:rPr>
              <a:t>⇒    </a:t>
            </a:r>
            <a:r>
              <a:rPr lang="en-US" dirty="0" smtClean="0">
                <a:latin typeface="Calibri"/>
                <a:ea typeface="Cambria Math"/>
              </a:rPr>
              <a:t>│[T]│ =   0</a:t>
            </a:r>
          </a:p>
          <a:p>
            <a:endParaRPr lang="en-US" dirty="0" smtClean="0">
              <a:latin typeface="Calibri"/>
              <a:ea typeface="Cambria Math"/>
            </a:endParaRPr>
          </a:p>
          <a:p>
            <a:r>
              <a:rPr lang="en-US" dirty="0" smtClean="0">
                <a:latin typeface="Calibri"/>
                <a:ea typeface="Cambria Math"/>
              </a:rPr>
              <a:t>⇒     [T] </a:t>
            </a:r>
            <a:r>
              <a:rPr lang="en-US" baseline="30000" dirty="0" smtClean="0">
                <a:latin typeface="Calibri"/>
                <a:ea typeface="Cambria Math"/>
              </a:rPr>
              <a:t>-1    </a:t>
            </a:r>
            <a:r>
              <a:rPr lang="en-US" dirty="0" smtClean="0">
                <a:latin typeface="Calibri"/>
                <a:ea typeface="Cambria Math"/>
              </a:rPr>
              <a:t>  does not exist.</a:t>
            </a:r>
          </a:p>
          <a:p>
            <a:endParaRPr lang="en-US" dirty="0" smtClean="0">
              <a:latin typeface="Calibri"/>
              <a:ea typeface="Cambria Math"/>
            </a:endParaRPr>
          </a:p>
          <a:p>
            <a:r>
              <a:rPr lang="en-US" dirty="0" smtClean="0">
                <a:latin typeface="Calibri"/>
                <a:ea typeface="Cambria Math"/>
              </a:rPr>
              <a:t>⇒     T </a:t>
            </a:r>
            <a:r>
              <a:rPr lang="en-US" baseline="30000" dirty="0" smtClean="0">
                <a:latin typeface="Calibri"/>
                <a:ea typeface="Cambria Math"/>
              </a:rPr>
              <a:t>-1</a:t>
            </a:r>
            <a:r>
              <a:rPr lang="en-US" dirty="0" smtClean="0">
                <a:latin typeface="Calibri"/>
                <a:ea typeface="Cambria Math"/>
              </a:rPr>
              <a:t>   is undefined.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266700"/>
            <a:ext cx="3048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Solution:</a:t>
            </a:r>
            <a:endParaRPr lang="en-US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57600" y="647701"/>
            <a:ext cx="4724400" cy="578619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dirty="0" smtClean="0">
                <a:latin typeface="Cambria Math"/>
                <a:ea typeface="Cambria Math"/>
              </a:rPr>
              <a:t>⇒	</a:t>
            </a:r>
            <a:r>
              <a:rPr lang="en-US" dirty="0" smtClean="0">
                <a:ea typeface="Cambria Math"/>
              </a:rPr>
              <a:t>[T] =                            [ find  yourself ]</a:t>
            </a:r>
          </a:p>
          <a:p>
            <a:endParaRPr lang="en-US" dirty="0" smtClean="0">
              <a:ea typeface="Cambria Math"/>
            </a:endParaRPr>
          </a:p>
          <a:p>
            <a:r>
              <a:rPr lang="en-US" dirty="0" smtClean="0">
                <a:ea typeface="Cambria Math"/>
              </a:rPr>
              <a:t>	[T]  is nonsingular.    [ check yourself ]</a:t>
            </a:r>
          </a:p>
          <a:p>
            <a:endParaRPr lang="en-US" dirty="0" smtClean="0">
              <a:ea typeface="Cambria Math"/>
            </a:endParaRPr>
          </a:p>
          <a:p>
            <a:endParaRPr lang="en-US" dirty="0" smtClean="0">
              <a:latin typeface="Cambria Math"/>
              <a:ea typeface="Cambria Math"/>
            </a:endParaRPr>
          </a:p>
          <a:p>
            <a:r>
              <a:rPr lang="en-US" dirty="0" smtClean="0">
                <a:latin typeface="Cambria Math"/>
                <a:ea typeface="Cambria Math"/>
              </a:rPr>
              <a:t>⇒</a:t>
            </a:r>
            <a:r>
              <a:rPr lang="en-US" dirty="0" smtClean="0">
                <a:ea typeface="Cambria Math"/>
              </a:rPr>
              <a:t>	[T]</a:t>
            </a:r>
            <a:r>
              <a:rPr lang="en-US" baseline="30000" dirty="0" smtClean="0">
                <a:ea typeface="Cambria Math"/>
              </a:rPr>
              <a:t>-1 </a:t>
            </a:r>
            <a:r>
              <a:rPr lang="en-US" dirty="0" smtClean="0">
                <a:ea typeface="Cambria Math"/>
              </a:rPr>
              <a:t>    =                            .</a:t>
            </a:r>
          </a:p>
          <a:p>
            <a:endParaRPr lang="en-US" dirty="0" smtClean="0">
              <a:ea typeface="Cambria Math"/>
            </a:endParaRPr>
          </a:p>
          <a:p>
            <a:endParaRPr lang="en-US" dirty="0" smtClean="0">
              <a:latin typeface="Cambria Math"/>
              <a:ea typeface="Cambria Math"/>
            </a:endParaRPr>
          </a:p>
          <a:p>
            <a:r>
              <a:rPr lang="en-US" dirty="0" smtClean="0">
                <a:latin typeface="Cambria Math"/>
                <a:ea typeface="Cambria Math"/>
              </a:rPr>
              <a:t>⇒	 </a:t>
            </a:r>
            <a:r>
              <a:rPr lang="en-US" dirty="0" smtClean="0">
                <a:ea typeface="Cambria Math"/>
              </a:rPr>
              <a:t>T</a:t>
            </a:r>
            <a:r>
              <a:rPr lang="en-US" baseline="30000" dirty="0" smtClean="0">
                <a:ea typeface="Cambria Math"/>
              </a:rPr>
              <a:t>-1 </a:t>
            </a:r>
            <a:r>
              <a:rPr lang="en-US" dirty="0" smtClean="0">
                <a:ea typeface="Cambria Math"/>
              </a:rPr>
              <a:t>      =</a:t>
            </a:r>
            <a:r>
              <a:rPr lang="en-US" dirty="0" smtClean="0">
                <a:latin typeface="Cambria Math"/>
                <a:ea typeface="Cambria Math"/>
              </a:rPr>
              <a:t>                                 .</a:t>
            </a:r>
          </a:p>
          <a:p>
            <a:endParaRPr lang="en-US" dirty="0" smtClean="0">
              <a:latin typeface="Cambria Math"/>
              <a:ea typeface="Cambria Math"/>
            </a:endParaRPr>
          </a:p>
          <a:p>
            <a:endParaRPr lang="en-US" dirty="0" smtClean="0">
              <a:latin typeface="Cambria Math"/>
              <a:ea typeface="Cambria Math"/>
            </a:endParaRPr>
          </a:p>
          <a:p>
            <a:r>
              <a:rPr lang="en-US" dirty="0" smtClean="0">
                <a:latin typeface="Cambria Math"/>
                <a:ea typeface="Cambria Math"/>
              </a:rPr>
              <a:t>⇒</a:t>
            </a:r>
            <a:r>
              <a:rPr lang="en-US" dirty="0" smtClean="0">
                <a:ea typeface="Cambria Math"/>
              </a:rPr>
              <a:t>      </a:t>
            </a:r>
            <a:r>
              <a:rPr lang="en-US" dirty="0" smtClean="0">
                <a:solidFill>
                  <a:srgbClr val="FF0000"/>
                </a:solidFill>
                <a:ea typeface="Cambria Math"/>
              </a:rPr>
              <a:t> </a:t>
            </a:r>
            <a:r>
              <a:rPr lang="en-US" sz="1400" dirty="0" smtClean="0">
                <a:solidFill>
                  <a:srgbClr val="FF0000"/>
                </a:solidFill>
                <a:ea typeface="Cambria Math"/>
              </a:rPr>
              <a:t>T</a:t>
            </a:r>
            <a:r>
              <a:rPr lang="en-US" sz="1400" baseline="30000" dirty="0" smtClean="0">
                <a:solidFill>
                  <a:srgbClr val="FF0000"/>
                </a:solidFill>
                <a:ea typeface="Cambria Math"/>
              </a:rPr>
              <a:t>-1 </a:t>
            </a:r>
            <a:r>
              <a:rPr lang="en-US" sz="1400" dirty="0" smtClean="0">
                <a:solidFill>
                  <a:srgbClr val="FF0000"/>
                </a:solidFill>
                <a:ea typeface="Cambria Math"/>
              </a:rPr>
              <a:t>(x, y, z) </a:t>
            </a:r>
            <a:r>
              <a:rPr lang="en-US" dirty="0" smtClean="0">
                <a:ea typeface="Cambria Math"/>
              </a:rPr>
              <a:t>=                                                          .</a:t>
            </a:r>
          </a:p>
          <a:p>
            <a:r>
              <a:rPr lang="en-US" dirty="0" smtClean="0">
                <a:ea typeface="Cambria Math"/>
              </a:rPr>
              <a:t>Check: </a:t>
            </a:r>
          </a:p>
          <a:p>
            <a:r>
              <a:rPr lang="en-US" dirty="0" smtClean="0">
                <a:ea typeface="Cambria Math"/>
              </a:rPr>
              <a:t>Consider (1,2, 0).  			               </a:t>
            </a:r>
            <a:r>
              <a:rPr lang="en-US" sz="1600" dirty="0" smtClean="0">
                <a:ea typeface="Cambria Math"/>
              </a:rPr>
              <a:t>Now T(1,2,0) = (-1, 13, -2)  &amp;  </a:t>
            </a:r>
            <a:r>
              <a:rPr lang="en-US" sz="1600" dirty="0" smtClean="0">
                <a:solidFill>
                  <a:srgbClr val="FF0000"/>
                </a:solidFill>
                <a:ea typeface="Cambria Math"/>
              </a:rPr>
              <a:t>T</a:t>
            </a:r>
            <a:r>
              <a:rPr lang="en-US" sz="1600" baseline="30000" dirty="0" smtClean="0">
                <a:solidFill>
                  <a:srgbClr val="FF0000"/>
                </a:solidFill>
                <a:ea typeface="Cambria Math"/>
              </a:rPr>
              <a:t>-1 </a:t>
            </a:r>
            <a:r>
              <a:rPr lang="en-US" sz="1600" dirty="0" smtClean="0">
                <a:solidFill>
                  <a:srgbClr val="FF0000"/>
                </a:solidFill>
                <a:ea typeface="Cambria Math"/>
              </a:rPr>
              <a:t>(-1, 13,-2) </a:t>
            </a:r>
            <a:r>
              <a:rPr lang="en-US" sz="1600" dirty="0" smtClean="0">
                <a:ea typeface="Cambria Math"/>
              </a:rPr>
              <a:t>= (1, 2,0). </a:t>
            </a:r>
          </a:p>
          <a:p>
            <a:endParaRPr lang="en-US" baseline="30000" dirty="0" smtClean="0">
              <a:ea typeface="Cambria Math"/>
            </a:endParaRPr>
          </a:p>
          <a:p>
            <a:endParaRPr lang="en-US" dirty="0" smtClean="0">
              <a:ea typeface="Cambria Math"/>
            </a:endParaRPr>
          </a:p>
          <a:p>
            <a:endParaRPr lang="en-US" dirty="0" smtClean="0">
              <a:ea typeface="Cambria Math"/>
            </a:endParaRPr>
          </a:p>
          <a:p>
            <a:endParaRPr lang="en-US" dirty="0" smtClean="0">
              <a:ea typeface="Cambria Math"/>
            </a:endParaRPr>
          </a:p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295400" y="1104900"/>
          <a:ext cx="698500" cy="457200"/>
        </p:xfrm>
        <a:graphic>
          <a:graphicData uri="http://schemas.openxmlformats.org/presentationml/2006/ole">
            <p:oleObj spid="_x0000_s33794" name="Equation" r:id="rId4" imgW="698400" imgH="457200" progId="Equation.3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5257800" y="723900"/>
          <a:ext cx="876300" cy="711200"/>
        </p:xfrm>
        <a:graphic>
          <a:graphicData uri="http://schemas.openxmlformats.org/presentationml/2006/ole">
            <p:oleObj spid="_x0000_s33800" name="Equation" r:id="rId5" imgW="876240" imgH="711000" progId="Equation.3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57200" y="3314700"/>
            <a:ext cx="2971800" cy="1754326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/>
                <a:ea typeface="Cambria Math"/>
              </a:rPr>
              <a:t>④	</a:t>
            </a:r>
            <a:r>
              <a:rPr lang="en-US" dirty="0" smtClean="0"/>
              <a:t>    T : </a:t>
            </a:r>
            <a:r>
              <a:rPr lang="en-US" dirty="0" smtClean="0">
                <a:latin typeface="Cambria Math"/>
                <a:ea typeface="Cambria Math"/>
              </a:rPr>
              <a:t>ℝ</a:t>
            </a:r>
            <a:r>
              <a:rPr lang="en-US" baseline="30000" dirty="0" smtClean="0">
                <a:latin typeface="Cambria Math"/>
                <a:ea typeface="Cambria Math"/>
              </a:rPr>
              <a:t>3</a:t>
            </a:r>
            <a:r>
              <a:rPr lang="en-US" dirty="0" smtClean="0">
                <a:latin typeface="Cambria Math"/>
                <a:ea typeface="Cambria Math"/>
              </a:rPr>
              <a:t> → ℝ</a:t>
            </a:r>
            <a:r>
              <a:rPr lang="en-US" baseline="30000" dirty="0" smtClean="0">
                <a:latin typeface="Cambria Math"/>
                <a:ea typeface="Cambria Math"/>
              </a:rPr>
              <a:t>3</a:t>
            </a:r>
            <a:r>
              <a:rPr lang="en-US" dirty="0" smtClean="0"/>
              <a:t>. </a:t>
            </a:r>
          </a:p>
          <a:p>
            <a:r>
              <a:rPr lang="en-US" dirty="0" smtClean="0"/>
              <a:t>	So  [T]  is  3x3. </a:t>
            </a:r>
          </a:p>
          <a:p>
            <a:endParaRPr lang="en-US" dirty="0" smtClean="0">
              <a:latin typeface="Cambria Math"/>
              <a:ea typeface="Cambria Math"/>
            </a:endParaRPr>
          </a:p>
          <a:p>
            <a:r>
              <a:rPr lang="en-US" dirty="0" smtClean="0">
                <a:latin typeface="Cambria Math"/>
                <a:ea typeface="Cambria Math"/>
              </a:rPr>
              <a:t>≝	</a:t>
            </a:r>
            <a:r>
              <a:rPr lang="en-US" dirty="0" smtClean="0">
                <a:latin typeface="Calibri" pitchFamily="34" charset="0"/>
                <a:ea typeface="Cambria Math"/>
              </a:rPr>
              <a:t>T</a:t>
            </a:r>
            <a:r>
              <a:rPr lang="en-US" dirty="0" smtClean="0">
                <a:latin typeface="Cambria Math"/>
                <a:ea typeface="Cambria Math"/>
              </a:rPr>
              <a:t>      = </a:t>
            </a:r>
          </a:p>
          <a:p>
            <a:endParaRPr lang="en-US" dirty="0" smtClean="0">
              <a:latin typeface="Cambria Math"/>
              <a:ea typeface="Cambria Math"/>
            </a:endParaRPr>
          </a:p>
          <a:p>
            <a:r>
              <a:rPr lang="en-US" dirty="0" smtClean="0">
                <a:latin typeface="Cambria Math"/>
                <a:ea typeface="Cambria Math"/>
              </a:rPr>
              <a:t>  	</a:t>
            </a:r>
            <a:endParaRPr lang="en-US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1593850" y="4000500"/>
          <a:ext cx="279400" cy="711200"/>
        </p:xfrm>
        <a:graphic>
          <a:graphicData uri="http://schemas.openxmlformats.org/presentationml/2006/ole">
            <p:oleObj spid="_x0000_s33801" name="Equation" r:id="rId6" imgW="279360" imgH="711000" progId="Equation.3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2133600" y="4000500"/>
          <a:ext cx="850900" cy="711200"/>
        </p:xfrm>
        <a:graphic>
          <a:graphicData uri="http://schemas.openxmlformats.org/presentationml/2006/ole">
            <p:oleObj spid="_x0000_s33803" name="Equation" r:id="rId7" imgW="850680" imgH="711000" progId="Equation.3">
              <p:embed/>
            </p:oleObj>
          </a:graphicData>
        </a:graphic>
      </p:graphicFrame>
      <p:sp>
        <p:nvSpPr>
          <p:cNvPr id="21" name="Pentagon 20"/>
          <p:cNvSpPr/>
          <p:nvPr/>
        </p:nvSpPr>
        <p:spPr>
          <a:xfrm>
            <a:off x="3733800" y="1790700"/>
            <a:ext cx="4648200" cy="2286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ea typeface="Cambria Math"/>
            </a:endParaRPr>
          </a:p>
          <a:p>
            <a:r>
              <a:rPr lang="en-US" dirty="0" smtClean="0">
                <a:ea typeface="Cambria Math"/>
              </a:rPr>
              <a:t>You know how to find inverse of a matrix. Do !</a:t>
            </a:r>
          </a:p>
          <a:p>
            <a:endParaRPr lang="en-US" dirty="0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5562600" y="2171700"/>
          <a:ext cx="1270000" cy="711200"/>
        </p:xfrm>
        <a:graphic>
          <a:graphicData uri="http://schemas.openxmlformats.org/presentationml/2006/ole">
            <p:oleObj spid="_x0000_s33804" name="Equation" r:id="rId8" imgW="1269720" imgH="711000" progId="Equation.3">
              <p:embed/>
            </p:oleObj>
          </a:graphicData>
        </a:graphic>
      </p:graphicFrame>
      <p:graphicFrame>
        <p:nvGraphicFramePr>
          <p:cNvPr id="33805" name="Object 13"/>
          <p:cNvGraphicFramePr>
            <a:graphicFrameLocks noChangeAspect="1"/>
          </p:cNvGraphicFramePr>
          <p:nvPr/>
        </p:nvGraphicFramePr>
        <p:xfrm>
          <a:off x="4953000" y="2933700"/>
          <a:ext cx="279400" cy="711200"/>
        </p:xfrm>
        <a:graphic>
          <a:graphicData uri="http://schemas.openxmlformats.org/presentationml/2006/ole">
            <p:oleObj spid="_x0000_s33805" name="Equation" r:id="rId9" imgW="279360" imgH="711000" progId="Equation.3">
              <p:embed/>
            </p:oleObj>
          </a:graphicData>
        </a:graphic>
      </p:graphicFrame>
      <p:graphicFrame>
        <p:nvGraphicFramePr>
          <p:cNvPr id="33806" name="Object 14"/>
          <p:cNvGraphicFramePr>
            <a:graphicFrameLocks noChangeAspect="1"/>
          </p:cNvGraphicFramePr>
          <p:nvPr/>
        </p:nvGraphicFramePr>
        <p:xfrm>
          <a:off x="5486400" y="2933700"/>
          <a:ext cx="1270000" cy="711200"/>
        </p:xfrm>
        <a:graphic>
          <a:graphicData uri="http://schemas.openxmlformats.org/presentationml/2006/ole">
            <p:oleObj spid="_x0000_s33806" name="Equation" r:id="rId10" imgW="1269720" imgH="711000" progId="Equation.3">
              <p:embed/>
            </p:oleObj>
          </a:graphicData>
        </a:graphic>
      </p:graphicFrame>
      <p:graphicFrame>
        <p:nvGraphicFramePr>
          <p:cNvPr id="33807" name="Object 15"/>
          <p:cNvGraphicFramePr>
            <a:graphicFrameLocks noChangeAspect="1"/>
          </p:cNvGraphicFramePr>
          <p:nvPr/>
        </p:nvGraphicFramePr>
        <p:xfrm>
          <a:off x="6781800" y="2933700"/>
          <a:ext cx="279400" cy="711200"/>
        </p:xfrm>
        <a:graphic>
          <a:graphicData uri="http://schemas.openxmlformats.org/presentationml/2006/ole">
            <p:oleObj spid="_x0000_s33807" name="Equation" r:id="rId11" imgW="279360" imgH="711000" progId="Equation.3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5181600" y="3924300"/>
          <a:ext cx="2959100" cy="431800"/>
        </p:xfrm>
        <a:graphic>
          <a:graphicData uri="http://schemas.openxmlformats.org/presentationml/2006/ole">
            <p:oleObj spid="_x0000_s33808" name="Equation" r:id="rId12" imgW="295884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Contents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Vector space (as prerequisite: sld-3,4)</a:t>
            </a:r>
          </a:p>
          <a:p>
            <a:r>
              <a:rPr lang="en-US" dirty="0" smtClean="0"/>
              <a:t>Transformation </a:t>
            </a:r>
          </a:p>
          <a:p>
            <a:r>
              <a:rPr lang="en-US" dirty="0" smtClean="0"/>
              <a:t>Classification </a:t>
            </a:r>
          </a:p>
          <a:p>
            <a:r>
              <a:rPr lang="en-US" dirty="0" smtClean="0"/>
              <a:t>LT </a:t>
            </a:r>
            <a:r>
              <a:rPr lang="en-US" dirty="0" smtClean="0">
                <a:latin typeface="Forte" pitchFamily="66" charset="0"/>
              </a:rPr>
              <a:t>by means of</a:t>
            </a:r>
            <a:r>
              <a:rPr lang="en-US" dirty="0" smtClean="0"/>
              <a:t> Matrix </a:t>
            </a:r>
          </a:p>
          <a:p>
            <a:r>
              <a:rPr lang="en-US" dirty="0" smtClean="0"/>
              <a:t>Composition of LTs</a:t>
            </a:r>
          </a:p>
          <a:p>
            <a:r>
              <a:rPr lang="en-US" dirty="0" smtClean="0"/>
              <a:t>Inverse LT</a:t>
            </a:r>
          </a:p>
          <a:p>
            <a:r>
              <a:rPr lang="en-US" dirty="0" smtClean="0"/>
              <a:t>Practice </a:t>
            </a:r>
            <a:r>
              <a:rPr lang="en-US" dirty="0" smtClean="0">
                <a:latin typeface="Cambria Math"/>
                <a:ea typeface="Cambria Math"/>
              </a:rPr>
              <a:t>⇢Perfection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GED : FSIT : DIU 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Vector Space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2095500"/>
            <a:ext cx="2743200" cy="3009636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en-US" sz="2100" dirty="0" smtClean="0">
              <a:latin typeface="Cambria Math"/>
              <a:ea typeface="Cambria Math"/>
            </a:endParaRPr>
          </a:p>
          <a:p>
            <a:pPr>
              <a:buNone/>
            </a:pPr>
            <a:r>
              <a:rPr lang="en-US" sz="2100" dirty="0" smtClean="0">
                <a:latin typeface="Cambria Math"/>
                <a:ea typeface="Cambria Math"/>
              </a:rPr>
              <a:t>ℝ  = </a:t>
            </a:r>
            <a:r>
              <a:rPr lang="en-US" sz="1400" dirty="0" smtClean="0">
                <a:latin typeface="Arial" pitchFamily="34" charset="0"/>
                <a:ea typeface="Cambria Math"/>
                <a:cs typeface="Arial" pitchFamily="34" charset="0"/>
              </a:rPr>
              <a:t>{ x : x is a real number} </a:t>
            </a:r>
          </a:p>
          <a:p>
            <a:endParaRPr lang="en-US" sz="2100" dirty="0" smtClean="0">
              <a:latin typeface="Cambria Math"/>
              <a:ea typeface="Cambria Math"/>
            </a:endParaRPr>
          </a:p>
          <a:p>
            <a:pPr>
              <a:buNone/>
            </a:pPr>
            <a:r>
              <a:rPr lang="en-US" sz="1600" i="1" dirty="0" smtClean="0">
                <a:latin typeface="Cambria Math"/>
                <a:ea typeface="Cambria Math"/>
              </a:rPr>
              <a:t>i.e. </a:t>
            </a:r>
            <a:r>
              <a:rPr lang="en-US" sz="1600" dirty="0" smtClean="0">
                <a:latin typeface="Cambria Math"/>
                <a:ea typeface="Cambria Math"/>
              </a:rPr>
              <a:t>ℝ   is the set of all  real</a:t>
            </a:r>
          </a:p>
          <a:p>
            <a:pPr>
              <a:buNone/>
            </a:pPr>
            <a:r>
              <a:rPr lang="en-US" sz="1600" dirty="0" smtClean="0">
                <a:latin typeface="Cambria Math"/>
                <a:ea typeface="Cambria Math"/>
              </a:rPr>
              <a:t>numbers. It is called the </a:t>
            </a:r>
            <a:r>
              <a:rPr lang="en-US" sz="1600" i="1" dirty="0" smtClean="0">
                <a:latin typeface="Cambria Math"/>
                <a:ea typeface="Cambria Math"/>
              </a:rPr>
              <a:t>real</a:t>
            </a:r>
          </a:p>
          <a:p>
            <a:pPr>
              <a:buNone/>
            </a:pPr>
            <a:r>
              <a:rPr lang="en-US" sz="1600" i="1" dirty="0" smtClean="0">
                <a:latin typeface="Cambria Math"/>
                <a:ea typeface="Cambria Math"/>
              </a:rPr>
              <a:t>number system</a:t>
            </a:r>
            <a:r>
              <a:rPr lang="en-US" sz="1600" dirty="0" smtClean="0">
                <a:latin typeface="Cambria Math"/>
                <a:ea typeface="Cambria Math"/>
              </a:rPr>
              <a:t>. </a:t>
            </a:r>
            <a:endParaRPr lang="en-US" sz="16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276600" y="1333500"/>
            <a:ext cx="5410200" cy="3771636"/>
          </a:xfrm>
          <a:ln>
            <a:solidFill>
              <a:srgbClr val="00B0F0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C00000"/>
                </a:solidFill>
              </a:rPr>
              <a:t>Product set</a:t>
            </a:r>
          </a:p>
          <a:p>
            <a:r>
              <a:rPr lang="en-US" sz="1800" dirty="0" smtClean="0">
                <a:latin typeface="Cambria Math"/>
                <a:ea typeface="Cambria Math"/>
              </a:rPr>
              <a:t>ℝ</a:t>
            </a:r>
            <a:r>
              <a:rPr lang="en-US" sz="1800" dirty="0" smtClean="0">
                <a:latin typeface="Gill Sans MT"/>
                <a:ea typeface="Cambria Math"/>
              </a:rPr>
              <a:t>²</a:t>
            </a:r>
            <a:r>
              <a:rPr lang="en-US" sz="1800" dirty="0" smtClean="0">
                <a:latin typeface="Cambria Math"/>
                <a:ea typeface="Cambria Math"/>
              </a:rPr>
              <a:t>  = ℝ </a:t>
            </a:r>
            <a:r>
              <a:rPr lang="en-US" sz="1800" dirty="0" smtClean="0">
                <a:ea typeface="Cambria Math"/>
              </a:rPr>
              <a:t>×</a:t>
            </a:r>
            <a:r>
              <a:rPr lang="en-US" sz="1800" dirty="0" smtClean="0">
                <a:latin typeface="Cambria Math"/>
                <a:ea typeface="Cambria Math"/>
              </a:rPr>
              <a:t>ℝ = { (x, y) : x, y  are real numbers}  </a:t>
            </a:r>
          </a:p>
          <a:p>
            <a:r>
              <a:rPr lang="en-US" sz="1800" dirty="0" smtClean="0">
                <a:latin typeface="Cambria Math"/>
                <a:ea typeface="Cambria Math"/>
              </a:rPr>
              <a:t>ℝ</a:t>
            </a:r>
            <a:r>
              <a:rPr lang="en-US" sz="1800" dirty="0" smtClean="0">
                <a:latin typeface="Gill Sans MT"/>
                <a:ea typeface="Cambria Math"/>
              </a:rPr>
              <a:t>³</a:t>
            </a:r>
            <a:r>
              <a:rPr lang="en-US" sz="1800" dirty="0" smtClean="0">
                <a:latin typeface="Cambria Math"/>
                <a:ea typeface="Cambria Math"/>
              </a:rPr>
              <a:t>  =  ℝ</a:t>
            </a:r>
            <a:r>
              <a:rPr lang="en-US" sz="1800" dirty="0" smtClean="0">
                <a:ea typeface="Cambria Math"/>
              </a:rPr>
              <a:t>×</a:t>
            </a:r>
            <a:r>
              <a:rPr lang="en-US" sz="1800" dirty="0" smtClean="0">
                <a:latin typeface="Cambria Math"/>
                <a:ea typeface="Cambria Math"/>
              </a:rPr>
              <a:t>ℝ</a:t>
            </a:r>
            <a:r>
              <a:rPr lang="en-US" sz="1800" dirty="0" smtClean="0">
                <a:ea typeface="Cambria Math"/>
              </a:rPr>
              <a:t>×</a:t>
            </a:r>
            <a:r>
              <a:rPr lang="en-US" sz="1800" dirty="0" smtClean="0">
                <a:latin typeface="Cambria Math"/>
                <a:ea typeface="Cambria Math"/>
              </a:rPr>
              <a:t>ℝ =  {(x, y, z) : x, y, z  are </a:t>
            </a:r>
            <a:r>
              <a:rPr lang="en-US" sz="1800" dirty="0" err="1" smtClean="0">
                <a:latin typeface="Cambria Math"/>
                <a:ea typeface="Cambria Math"/>
              </a:rPr>
              <a:t>reals</a:t>
            </a:r>
            <a:r>
              <a:rPr lang="en-US" sz="1800" dirty="0" smtClean="0">
                <a:latin typeface="Cambria Math"/>
                <a:ea typeface="Cambria Math"/>
              </a:rPr>
              <a:t> }</a:t>
            </a:r>
          </a:p>
          <a:p>
            <a:r>
              <a:rPr lang="en-US" sz="1800" dirty="0" smtClean="0">
                <a:latin typeface="Cambria Math"/>
                <a:ea typeface="Cambria Math"/>
              </a:rPr>
              <a:t>And so on.  </a:t>
            </a:r>
          </a:p>
          <a:p>
            <a:pPr>
              <a:buNone/>
            </a:pPr>
            <a:endParaRPr lang="en-US" sz="1800" dirty="0" smtClean="0">
              <a:latin typeface="Cambria Math"/>
              <a:ea typeface="Cambria Math"/>
            </a:endParaRPr>
          </a:p>
          <a:p>
            <a:endParaRPr lang="en-US" sz="1800" dirty="0" smtClean="0">
              <a:latin typeface="Cambria Math"/>
              <a:ea typeface="Cambria Math"/>
            </a:endParaRPr>
          </a:p>
          <a:p>
            <a:endParaRPr lang="en-US" sz="1800" dirty="0" smtClean="0">
              <a:latin typeface="Cambria Math"/>
              <a:ea typeface="Cambria Math"/>
            </a:endParaRPr>
          </a:p>
          <a:p>
            <a:pPr>
              <a:buNone/>
            </a:pPr>
            <a:r>
              <a:rPr lang="en-US" sz="1800" dirty="0" smtClean="0">
                <a:solidFill>
                  <a:srgbClr val="00B0F0"/>
                </a:solidFill>
                <a:latin typeface="Cambria Math"/>
                <a:ea typeface="Cambria Math"/>
              </a:rPr>
              <a:t>	vectors</a:t>
            </a:r>
            <a:r>
              <a:rPr lang="en-US" sz="1800" dirty="0" smtClean="0">
                <a:latin typeface="Cambria Math"/>
                <a:ea typeface="Cambria Math"/>
              </a:rPr>
              <a:t>			</a:t>
            </a:r>
            <a:r>
              <a:rPr lang="en-US" sz="1800" dirty="0" smtClean="0">
                <a:solidFill>
                  <a:srgbClr val="00B0F0"/>
                </a:solidFill>
                <a:latin typeface="Cambria Math"/>
                <a:ea typeface="Cambria Math"/>
              </a:rPr>
              <a:t>vector space</a:t>
            </a:r>
          </a:p>
          <a:p>
            <a:r>
              <a:rPr lang="en-US" sz="1800" dirty="0" smtClean="0">
                <a:latin typeface="Cambria Math"/>
                <a:ea typeface="Cambria Math"/>
              </a:rPr>
              <a:t>(1,-4), (0, 0), (2,5), …..  	              ∊	      ℝ</a:t>
            </a:r>
            <a:r>
              <a:rPr lang="en-US" sz="1800" dirty="0" smtClean="0">
                <a:latin typeface="Gill Sans MT"/>
                <a:ea typeface="Cambria Math"/>
              </a:rPr>
              <a:t>²</a:t>
            </a:r>
          </a:p>
          <a:p>
            <a:r>
              <a:rPr lang="en-US" sz="1800" dirty="0" smtClean="0">
                <a:latin typeface="Cambria Math"/>
                <a:ea typeface="Cambria Math"/>
              </a:rPr>
              <a:t>(2, 0, 5), (-1, -9, 8), (0, 4,-2), ….. ∊        ℝ</a:t>
            </a:r>
            <a:r>
              <a:rPr lang="en-US" sz="1800" dirty="0" smtClean="0">
                <a:latin typeface="Gill Sans MT"/>
                <a:ea typeface="Cambria Math"/>
              </a:rPr>
              <a:t>³</a:t>
            </a:r>
          </a:p>
          <a:p>
            <a:r>
              <a:rPr lang="en-US" sz="1800" dirty="0" smtClean="0">
                <a:latin typeface="Cambria Math"/>
                <a:ea typeface="Cambria Math"/>
              </a:rPr>
              <a:t>(1,2, …., n), (x</a:t>
            </a:r>
            <a:r>
              <a:rPr lang="en-US" sz="1800" baseline="-25000" dirty="0" smtClean="0">
                <a:latin typeface="Cambria Math"/>
                <a:ea typeface="Cambria Math"/>
              </a:rPr>
              <a:t>1</a:t>
            </a:r>
            <a:r>
              <a:rPr lang="en-US" sz="1800" dirty="0" smtClean="0">
                <a:latin typeface="Calibri Light"/>
                <a:ea typeface="Cambria Math"/>
              </a:rPr>
              <a:t> , x</a:t>
            </a:r>
            <a:r>
              <a:rPr lang="en-US" sz="1800" baseline="-25000" dirty="0" smtClean="0">
                <a:latin typeface="Calibri Light"/>
                <a:ea typeface="Cambria Math"/>
              </a:rPr>
              <a:t>2</a:t>
            </a:r>
            <a:r>
              <a:rPr lang="en-US" sz="1800" dirty="0" smtClean="0">
                <a:latin typeface="Calibri Light"/>
                <a:ea typeface="Cambria Math"/>
              </a:rPr>
              <a:t>, ….., </a:t>
            </a:r>
            <a:r>
              <a:rPr lang="en-US" sz="1800" dirty="0" err="1" smtClean="0">
                <a:latin typeface="Calibri Light"/>
                <a:ea typeface="Cambria Math"/>
              </a:rPr>
              <a:t>x</a:t>
            </a:r>
            <a:r>
              <a:rPr lang="en-US" sz="1800" baseline="-25000" dirty="0" err="1" smtClean="0">
                <a:latin typeface="Calibri Light"/>
                <a:ea typeface="Cambria Math"/>
              </a:rPr>
              <a:t>n</a:t>
            </a:r>
            <a:r>
              <a:rPr lang="en-US" sz="1800" dirty="0" smtClean="0">
                <a:latin typeface="Cambria Math"/>
                <a:ea typeface="Cambria Math"/>
              </a:rPr>
              <a:t>), …..,    ∊	      </a:t>
            </a:r>
            <a:r>
              <a:rPr lang="en-US" sz="1800" dirty="0" err="1" smtClean="0">
                <a:latin typeface="Cambria Math"/>
                <a:ea typeface="Cambria Math"/>
              </a:rPr>
              <a:t>ℝⁿ</a:t>
            </a:r>
            <a:r>
              <a:rPr lang="en-US" sz="1800" dirty="0" smtClean="0">
                <a:latin typeface="Cambria Math"/>
                <a:ea typeface="Cambria Math"/>
              </a:rPr>
              <a:t>  </a:t>
            </a:r>
          </a:p>
          <a:p>
            <a:pPr>
              <a:buNone/>
            </a:pPr>
            <a:endParaRPr lang="en-US" sz="1800" dirty="0" smtClean="0">
              <a:latin typeface="Cambria Math"/>
              <a:ea typeface="Cambria Math"/>
            </a:endParaRPr>
          </a:p>
          <a:p>
            <a:pPr>
              <a:buNone/>
            </a:pPr>
            <a:endParaRPr lang="en-US" sz="1800" dirty="0" smtClean="0">
              <a:latin typeface="Cambria Math"/>
              <a:ea typeface="Cambria Math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8" name="Down Arrow Callout 7"/>
          <p:cNvSpPr/>
          <p:nvPr/>
        </p:nvSpPr>
        <p:spPr>
          <a:xfrm>
            <a:off x="457200" y="1333500"/>
            <a:ext cx="2743200" cy="7620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Prerequisite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3429000" y="2781300"/>
            <a:ext cx="5029200" cy="6858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rgbClr val="FFFF00"/>
              </a:solidFill>
              <a:latin typeface="Cambria Math"/>
              <a:ea typeface="Cambria Math"/>
            </a:endParaRPr>
          </a:p>
          <a:p>
            <a:r>
              <a:rPr lang="en-US" dirty="0" smtClean="0">
                <a:solidFill>
                  <a:srgbClr val="FFFF00"/>
                </a:solidFill>
                <a:latin typeface="Cambria Math"/>
                <a:ea typeface="Cambria Math"/>
              </a:rPr>
              <a:t>In linear algebra</a:t>
            </a:r>
            <a:r>
              <a:rPr lang="en-US" dirty="0" smtClean="0">
                <a:latin typeface="Cambria Math"/>
                <a:ea typeface="Cambria Math"/>
              </a:rPr>
              <a:t>, ℝ</a:t>
            </a:r>
            <a:r>
              <a:rPr lang="en-US" dirty="0" smtClean="0">
                <a:latin typeface="Gill Sans MT"/>
                <a:ea typeface="Cambria Math"/>
              </a:rPr>
              <a:t>²</a:t>
            </a:r>
            <a:r>
              <a:rPr lang="en-US" dirty="0" smtClean="0">
                <a:latin typeface="Cambria Math"/>
                <a:ea typeface="Cambria Math"/>
              </a:rPr>
              <a:t> , ℝ</a:t>
            </a:r>
            <a:r>
              <a:rPr lang="en-US" dirty="0" smtClean="0">
                <a:latin typeface="Gill Sans MT"/>
                <a:ea typeface="Cambria Math"/>
              </a:rPr>
              <a:t>³</a:t>
            </a:r>
            <a:r>
              <a:rPr lang="en-US" dirty="0" smtClean="0">
                <a:latin typeface="Cambria Math"/>
                <a:ea typeface="Cambria Math"/>
              </a:rPr>
              <a:t> , ……  etc are called </a:t>
            </a:r>
            <a:r>
              <a:rPr lang="en-US" dirty="0" smtClean="0">
                <a:solidFill>
                  <a:srgbClr val="FFFF00"/>
                </a:solidFill>
                <a:latin typeface="Cambria Math"/>
                <a:ea typeface="Cambria Math"/>
              </a:rPr>
              <a:t>vector spaces </a:t>
            </a:r>
            <a:r>
              <a:rPr lang="en-US" dirty="0" smtClean="0">
                <a:latin typeface="Cambria Math"/>
                <a:ea typeface="Cambria Math"/>
              </a:rPr>
              <a:t>; their members are called </a:t>
            </a:r>
            <a:r>
              <a:rPr lang="en-US" dirty="0" smtClean="0">
                <a:solidFill>
                  <a:srgbClr val="FFFF00"/>
                </a:solidFill>
                <a:latin typeface="Cambria Math"/>
                <a:ea typeface="Cambria Math"/>
              </a:rPr>
              <a:t>vectors</a:t>
            </a:r>
            <a:r>
              <a:rPr lang="en-US" dirty="0" smtClean="0">
                <a:latin typeface="Cambria Math"/>
                <a:ea typeface="Cambria Math"/>
              </a:rPr>
              <a:t>.</a:t>
            </a:r>
          </a:p>
          <a:p>
            <a:pPr algn="ctr"/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GED : FSIT : DIU 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Vector Space (</a:t>
            </a:r>
            <a:r>
              <a:rPr lang="en-US" dirty="0" err="1" smtClean="0"/>
              <a:t>contd</a:t>
            </a:r>
            <a:r>
              <a:rPr lang="en-US" dirty="0" smtClean="0"/>
              <a:t>)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3352800" cy="3771636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4200" dirty="0" smtClean="0">
                <a:solidFill>
                  <a:srgbClr val="00B0F0"/>
                </a:solidFill>
              </a:rPr>
              <a:t>Vectors in different forms :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900" dirty="0" smtClean="0"/>
              <a:t>row-form 	   	 column-form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(3,  -2)  		              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(4,  -1,   0, 7) 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333500"/>
            <a:ext cx="4800600" cy="3771636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4200" dirty="0" smtClean="0">
                <a:solidFill>
                  <a:srgbClr val="7030A0"/>
                </a:solidFill>
              </a:rPr>
              <a:t>Product of </a:t>
            </a:r>
            <a:r>
              <a:rPr lang="en-US" sz="4200" dirty="0" smtClean="0">
                <a:solidFill>
                  <a:schemeClr val="tx1"/>
                </a:solidFill>
              </a:rPr>
              <a:t>matrix</a:t>
            </a:r>
            <a:r>
              <a:rPr lang="en-US" sz="4200" dirty="0" smtClean="0">
                <a:solidFill>
                  <a:srgbClr val="7030A0"/>
                </a:solidFill>
              </a:rPr>
              <a:t> &amp; </a:t>
            </a:r>
            <a:r>
              <a:rPr lang="en-US" sz="4200" dirty="0" err="1" smtClean="0">
                <a:solidFill>
                  <a:schemeClr val="tx1"/>
                </a:solidFill>
              </a:rPr>
              <a:t>col</a:t>
            </a:r>
            <a:r>
              <a:rPr lang="en-US" sz="4200" dirty="0" smtClean="0">
                <a:solidFill>
                  <a:schemeClr val="tx1"/>
                </a:solidFill>
              </a:rPr>
              <a:t>-vector</a:t>
            </a:r>
            <a:r>
              <a:rPr lang="en-US" sz="4200" dirty="0" smtClean="0">
                <a:solidFill>
                  <a:srgbClr val="7030A0"/>
                </a:solidFill>
              </a:rPr>
              <a:t>: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      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            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		    matrix                                              </a:t>
            </a:r>
            <a:r>
              <a:rPr lang="en-US" dirty="0" err="1" smtClean="0">
                <a:solidFill>
                  <a:srgbClr val="7030A0"/>
                </a:solidFill>
              </a:rPr>
              <a:t>col</a:t>
            </a:r>
            <a:r>
              <a:rPr lang="en-US" dirty="0" smtClean="0">
                <a:solidFill>
                  <a:srgbClr val="7030A0"/>
                </a:solidFill>
              </a:rPr>
              <a:t>-vector  </a:t>
            </a:r>
            <a:r>
              <a:rPr lang="en-US" dirty="0" smtClean="0">
                <a:solidFill>
                  <a:srgbClr val="7030A0"/>
                </a:solidFill>
                <a:latin typeface="Cambria Math"/>
                <a:ea typeface="Cambria Math"/>
              </a:rPr>
              <a:t>∊ℝ</a:t>
            </a:r>
            <a:r>
              <a:rPr lang="en-US" dirty="0" smtClean="0">
                <a:solidFill>
                  <a:srgbClr val="7030A0"/>
                </a:solidFill>
                <a:latin typeface="Gill Sans MT"/>
                <a:ea typeface="Cambria Math"/>
              </a:rPr>
              <a:t>² </a:t>
            </a: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                                                                        =          </a:t>
            </a:r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			</a:t>
            </a:r>
            <a:r>
              <a:rPr lang="en-US" dirty="0" err="1" smtClean="0">
                <a:solidFill>
                  <a:srgbClr val="7030A0"/>
                </a:solidFill>
              </a:rPr>
              <a:t>col</a:t>
            </a:r>
            <a:r>
              <a:rPr lang="en-US" dirty="0" smtClean="0">
                <a:solidFill>
                  <a:srgbClr val="7030A0"/>
                </a:solidFill>
              </a:rPr>
              <a:t>-vector  </a:t>
            </a:r>
            <a:r>
              <a:rPr lang="en-US" dirty="0" smtClean="0">
                <a:solidFill>
                  <a:srgbClr val="7030A0"/>
                </a:solidFill>
                <a:latin typeface="Cambria Math"/>
                <a:ea typeface="Cambria Math"/>
              </a:rPr>
              <a:t>∊  ℝ</a:t>
            </a:r>
            <a:r>
              <a:rPr lang="en-US" dirty="0" smtClean="0">
                <a:solidFill>
                  <a:srgbClr val="7030A0"/>
                </a:solidFill>
                <a:latin typeface="Gill Sans MT"/>
                <a:ea typeface="Cambria Math"/>
              </a:rPr>
              <a:t>³</a:t>
            </a: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rgbClr val="7030A0"/>
                </a:solidFill>
                <a:latin typeface="Algerian" pitchFamily="82" charset="0"/>
              </a:rPr>
              <a:t>    </a:t>
            </a:r>
            <a:r>
              <a:rPr lang="en-US" dirty="0" smtClean="0">
                <a:solidFill>
                  <a:srgbClr val="7030A0"/>
                </a:solidFill>
              </a:rPr>
              <a:t>                           </a:t>
            </a:r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GED : FSIT : DIU </a:t>
            </a:r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514600" y="2247900"/>
          <a:ext cx="381000" cy="457200"/>
        </p:xfrm>
        <a:graphic>
          <a:graphicData uri="http://schemas.openxmlformats.org/presentationml/2006/ole">
            <p:oleObj spid="_x0000_s1026" name="Equation" r:id="rId4" imgW="380880" imgH="4572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514600" y="3086100"/>
          <a:ext cx="342900" cy="914400"/>
        </p:xfrm>
        <a:graphic>
          <a:graphicData uri="http://schemas.openxmlformats.org/presentationml/2006/ole">
            <p:oleObj spid="_x0000_s1028" name="Equation" r:id="rId5" imgW="342720" imgH="91440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800600" y="2857500"/>
          <a:ext cx="1295400" cy="711200"/>
        </p:xfrm>
        <a:graphic>
          <a:graphicData uri="http://schemas.openxmlformats.org/presentationml/2006/ole">
            <p:oleObj spid="_x0000_s1029" name="Equation" r:id="rId6" imgW="1295280" imgH="71100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7315200" y="2857500"/>
          <a:ext cx="431800" cy="457200"/>
        </p:xfrm>
        <a:graphic>
          <a:graphicData uri="http://schemas.openxmlformats.org/presentationml/2006/ole">
            <p:oleObj spid="_x0000_s1030" name="Equation" r:id="rId7" imgW="431640" imgH="457200" progId="Equation.3">
              <p:embed/>
            </p:oleObj>
          </a:graphicData>
        </a:graphic>
      </p:graphicFrame>
      <p:sp>
        <p:nvSpPr>
          <p:cNvPr id="14" name="Up Arrow 13"/>
          <p:cNvSpPr/>
          <p:nvPr/>
        </p:nvSpPr>
        <p:spPr>
          <a:xfrm>
            <a:off x="5867400" y="3619500"/>
            <a:ext cx="45719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5257800" y="2476500"/>
            <a:ext cx="45719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7543800" y="2476500"/>
            <a:ext cx="45719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-Right Arrow 16"/>
          <p:cNvSpPr/>
          <p:nvPr/>
        </p:nvSpPr>
        <p:spPr>
          <a:xfrm>
            <a:off x="1371600" y="2400300"/>
            <a:ext cx="838200" cy="1524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-Right Arrow 17"/>
          <p:cNvSpPr/>
          <p:nvPr/>
        </p:nvSpPr>
        <p:spPr>
          <a:xfrm>
            <a:off x="1295400" y="3543300"/>
            <a:ext cx="990600" cy="1524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Punched Tape 20"/>
          <p:cNvSpPr/>
          <p:nvPr/>
        </p:nvSpPr>
        <p:spPr>
          <a:xfrm>
            <a:off x="5181600" y="4533900"/>
            <a:ext cx="1981200" cy="4572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Algerian" pitchFamily="82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lgerian" pitchFamily="82" charset="0"/>
              </a:rPr>
              <a:t>Conclusion ?</a:t>
            </a:r>
            <a:r>
              <a:rPr lang="en-US" dirty="0" smtClean="0">
                <a:solidFill>
                  <a:srgbClr val="7030A0"/>
                </a:solidFill>
                <a:latin typeface="Algerian" pitchFamily="82" charset="0"/>
              </a:rPr>
              <a:t>  </a:t>
            </a:r>
            <a:r>
              <a:rPr lang="en-US" dirty="0" smtClean="0">
                <a:solidFill>
                  <a:srgbClr val="7030A0"/>
                </a:solidFill>
              </a:rPr>
              <a:t>                          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Transformation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Notation : </a:t>
            </a:r>
            <a:r>
              <a:rPr lang="en-US" sz="2400" dirty="0" smtClean="0">
                <a:solidFill>
                  <a:schemeClr val="tx1"/>
                </a:solidFill>
              </a:rPr>
              <a:t>T, S, ….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Domain : </a:t>
            </a:r>
            <a:r>
              <a:rPr lang="en-US" sz="2400" dirty="0" smtClean="0">
                <a:solidFill>
                  <a:schemeClr val="tx1"/>
                </a:solidFill>
              </a:rPr>
              <a:t>vector space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Co-domain : </a:t>
            </a:r>
            <a:r>
              <a:rPr lang="en-US" sz="2400" dirty="0" smtClean="0">
                <a:solidFill>
                  <a:schemeClr val="tx1"/>
                </a:solidFill>
              </a:rPr>
              <a:t>vector space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In general,</a:t>
            </a:r>
          </a:p>
          <a:p>
            <a:pPr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	T : </a:t>
            </a:r>
            <a:r>
              <a:rPr lang="en-US" sz="2400" dirty="0" smtClean="0">
                <a:solidFill>
                  <a:srgbClr val="C00000"/>
                </a:solidFill>
                <a:latin typeface="Cambria Math"/>
                <a:ea typeface="Cambria Math"/>
              </a:rPr>
              <a:t>ℝ</a:t>
            </a:r>
            <a:r>
              <a:rPr lang="en-US" sz="2400" baseline="30000" dirty="0" smtClean="0">
                <a:solidFill>
                  <a:srgbClr val="C00000"/>
                </a:solidFill>
                <a:latin typeface="Cambria Math"/>
                <a:ea typeface="Cambria Math"/>
              </a:rPr>
              <a:t>n</a:t>
            </a:r>
            <a:r>
              <a:rPr lang="en-US" sz="2400" dirty="0" smtClean="0">
                <a:solidFill>
                  <a:srgbClr val="C00000"/>
                </a:solidFill>
                <a:latin typeface="Cambria Math"/>
                <a:ea typeface="Cambria Math"/>
              </a:rPr>
              <a:t> →</a:t>
            </a:r>
            <a:r>
              <a:rPr lang="en-US" sz="2400" baseline="30000" dirty="0" smtClean="0">
                <a:solidFill>
                  <a:srgbClr val="C00000"/>
                </a:solidFill>
                <a:latin typeface="Cambria Math"/>
                <a:ea typeface="Cambria Math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Cambria Math"/>
                <a:ea typeface="Cambria Math"/>
              </a:rPr>
              <a:t>ℝ</a:t>
            </a:r>
            <a:r>
              <a:rPr lang="en-US" sz="2400" baseline="30000" dirty="0" err="1" smtClean="0">
                <a:solidFill>
                  <a:srgbClr val="C00000"/>
                </a:solidFill>
                <a:latin typeface="Cambria Math"/>
                <a:ea typeface="Cambria Math"/>
              </a:rPr>
              <a:t>m</a:t>
            </a:r>
            <a:r>
              <a:rPr lang="en-US" sz="2400" dirty="0" smtClean="0">
                <a:solidFill>
                  <a:srgbClr val="C00000"/>
                </a:solidFill>
                <a:latin typeface="Cambria Math"/>
                <a:ea typeface="Cambria Math"/>
              </a:rPr>
              <a:t>           </a:t>
            </a:r>
          </a:p>
          <a:p>
            <a:pPr>
              <a:buNone/>
            </a:pPr>
            <a:r>
              <a:rPr lang="en-US" sz="2400" dirty="0" smtClean="0">
                <a:solidFill>
                  <a:srgbClr val="C00000"/>
                </a:solidFill>
                <a:latin typeface="Cambria Math"/>
                <a:ea typeface="Cambria Math"/>
              </a:rPr>
              <a:t>is defined by </a:t>
            </a:r>
          </a:p>
          <a:p>
            <a:pPr>
              <a:buNone/>
            </a:pPr>
            <a:r>
              <a:rPr lang="en-US" sz="2400" dirty="0" smtClean="0">
                <a:solidFill>
                  <a:srgbClr val="C00000"/>
                </a:solidFill>
                <a:latin typeface="Cambria Math"/>
                <a:ea typeface="Cambria Math"/>
              </a:rPr>
              <a:t>	</a:t>
            </a:r>
            <a:r>
              <a:rPr lang="en-US" sz="1800" dirty="0" smtClean="0">
                <a:solidFill>
                  <a:srgbClr val="C00000"/>
                </a:solidFill>
                <a:latin typeface="Cambria Math"/>
                <a:ea typeface="Cambria Math"/>
              </a:rPr>
              <a:t>T</a:t>
            </a:r>
            <a:r>
              <a:rPr lang="en-US" sz="1800" b="1" dirty="0" smtClean="0">
                <a:solidFill>
                  <a:srgbClr val="C00000"/>
                </a:solidFill>
                <a:latin typeface="Cambria Math"/>
                <a:ea typeface="Cambria Math"/>
              </a:rPr>
              <a:t> (x</a:t>
            </a:r>
            <a:r>
              <a:rPr lang="en-US" sz="1800" b="1" baseline="-25000" dirty="0" smtClean="0">
                <a:solidFill>
                  <a:srgbClr val="C00000"/>
                </a:solidFill>
                <a:latin typeface="Cambria Math"/>
                <a:ea typeface="Cambria Math"/>
              </a:rPr>
              <a:t>1</a:t>
            </a:r>
            <a:r>
              <a:rPr lang="en-US" sz="1800" b="1" dirty="0" smtClean="0">
                <a:solidFill>
                  <a:srgbClr val="C00000"/>
                </a:solidFill>
                <a:latin typeface="Calibri Light"/>
                <a:ea typeface="Cambria Math"/>
              </a:rPr>
              <a:t> , x</a:t>
            </a:r>
            <a:r>
              <a:rPr lang="en-US" sz="1800" b="1" baseline="-25000" dirty="0" smtClean="0">
                <a:solidFill>
                  <a:srgbClr val="C00000"/>
                </a:solidFill>
                <a:latin typeface="Calibri Light"/>
                <a:ea typeface="Cambria Math"/>
              </a:rPr>
              <a:t>2</a:t>
            </a:r>
            <a:r>
              <a:rPr lang="en-US" sz="1800" b="1" dirty="0" smtClean="0">
                <a:solidFill>
                  <a:srgbClr val="C00000"/>
                </a:solidFill>
                <a:latin typeface="Calibri Light"/>
                <a:ea typeface="Cambria Math"/>
              </a:rPr>
              <a:t>, ….., </a:t>
            </a:r>
            <a:r>
              <a:rPr lang="en-US" sz="1800" b="1" dirty="0" err="1" smtClean="0">
                <a:solidFill>
                  <a:srgbClr val="C00000"/>
                </a:solidFill>
                <a:latin typeface="Calibri Light"/>
                <a:ea typeface="Cambria Math"/>
              </a:rPr>
              <a:t>x</a:t>
            </a:r>
            <a:r>
              <a:rPr lang="en-US" sz="1800" b="1" baseline="-25000" dirty="0" err="1" smtClean="0">
                <a:solidFill>
                  <a:srgbClr val="C00000"/>
                </a:solidFill>
                <a:latin typeface="Calibri Light"/>
                <a:ea typeface="Cambria Math"/>
              </a:rPr>
              <a:t>n</a:t>
            </a:r>
            <a:r>
              <a:rPr lang="en-US" sz="1800" b="1" dirty="0" smtClean="0">
                <a:solidFill>
                  <a:srgbClr val="C00000"/>
                </a:solidFill>
                <a:latin typeface="Cambria Math"/>
                <a:ea typeface="Cambria Math"/>
              </a:rPr>
              <a:t>)= (y</a:t>
            </a:r>
            <a:r>
              <a:rPr lang="en-US" sz="1800" b="1" baseline="-25000" dirty="0" smtClean="0">
                <a:solidFill>
                  <a:srgbClr val="C00000"/>
                </a:solidFill>
                <a:latin typeface="Cambria Math"/>
                <a:ea typeface="Cambria Math"/>
              </a:rPr>
              <a:t>1</a:t>
            </a:r>
            <a:r>
              <a:rPr lang="en-US" sz="1800" b="1" dirty="0" smtClean="0">
                <a:solidFill>
                  <a:srgbClr val="C00000"/>
                </a:solidFill>
                <a:latin typeface="Calibri Light"/>
                <a:ea typeface="Cambria Math"/>
              </a:rPr>
              <a:t>, y</a:t>
            </a:r>
            <a:r>
              <a:rPr lang="en-US" sz="1800" b="1" baseline="-25000" dirty="0" smtClean="0">
                <a:solidFill>
                  <a:srgbClr val="C00000"/>
                </a:solidFill>
                <a:latin typeface="Calibri Light"/>
                <a:ea typeface="Cambria Math"/>
              </a:rPr>
              <a:t>2</a:t>
            </a:r>
            <a:r>
              <a:rPr lang="en-US" sz="1800" b="1" dirty="0" smtClean="0">
                <a:solidFill>
                  <a:srgbClr val="C00000"/>
                </a:solidFill>
                <a:latin typeface="Calibri Light"/>
                <a:ea typeface="Cambria Math"/>
              </a:rPr>
              <a:t>, ….., </a:t>
            </a:r>
            <a:r>
              <a:rPr lang="en-US" sz="1800" b="1" dirty="0" err="1" smtClean="0">
                <a:solidFill>
                  <a:srgbClr val="C00000"/>
                </a:solidFill>
                <a:latin typeface="Calibri Light"/>
                <a:ea typeface="Cambria Math"/>
              </a:rPr>
              <a:t>y</a:t>
            </a:r>
            <a:r>
              <a:rPr lang="en-US" sz="1800" b="1" baseline="-25000" dirty="0" err="1" smtClean="0">
                <a:solidFill>
                  <a:srgbClr val="C00000"/>
                </a:solidFill>
                <a:latin typeface="Calibri Light"/>
                <a:ea typeface="Cambria Math"/>
              </a:rPr>
              <a:t>m</a:t>
            </a:r>
            <a:r>
              <a:rPr lang="en-US" sz="1800" b="1" dirty="0" smtClean="0">
                <a:solidFill>
                  <a:srgbClr val="C00000"/>
                </a:solidFill>
                <a:latin typeface="Cambria Math"/>
                <a:ea typeface="Cambria Math"/>
              </a:rPr>
              <a:t>)</a:t>
            </a:r>
            <a:r>
              <a:rPr lang="en-US" sz="1800" dirty="0" smtClean="0">
                <a:solidFill>
                  <a:srgbClr val="C00000"/>
                </a:solidFill>
                <a:latin typeface="Cambria Math"/>
                <a:ea typeface="Cambria Math"/>
              </a:rPr>
              <a:t>.</a:t>
            </a:r>
          </a:p>
          <a:p>
            <a:pPr>
              <a:buNone/>
            </a:pPr>
            <a:endParaRPr lang="en-US" sz="2400" baseline="30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 smtClean="0"/>
              <a:t>Examples :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T : </a:t>
            </a:r>
            <a:r>
              <a:rPr lang="en-US" sz="2000" dirty="0" smtClean="0">
                <a:solidFill>
                  <a:srgbClr val="FF0000"/>
                </a:solidFill>
                <a:latin typeface="Cambria Math"/>
                <a:ea typeface="Cambria Math"/>
              </a:rPr>
              <a:t>ℝ</a:t>
            </a:r>
            <a:r>
              <a:rPr lang="en-US" sz="2000" dirty="0" smtClean="0">
                <a:solidFill>
                  <a:srgbClr val="FF0000"/>
                </a:solidFill>
                <a:latin typeface="Gill Sans MT"/>
                <a:ea typeface="Cambria Math"/>
              </a:rPr>
              <a:t>²</a:t>
            </a:r>
            <a:r>
              <a:rPr lang="en-US" sz="2000" dirty="0" smtClean="0">
                <a:solidFill>
                  <a:srgbClr val="FF0000"/>
                </a:solidFill>
                <a:latin typeface="Cambria Math"/>
                <a:ea typeface="Cambria Math"/>
              </a:rPr>
              <a:t>→ℝ</a:t>
            </a:r>
            <a:r>
              <a:rPr lang="en-US" sz="2000" dirty="0" smtClean="0">
                <a:solidFill>
                  <a:srgbClr val="FF0000"/>
                </a:solidFill>
                <a:latin typeface="Gill Sans MT"/>
                <a:ea typeface="Cambria Math"/>
              </a:rPr>
              <a:t>³ 	given by 	</a:t>
            </a:r>
            <a:r>
              <a:rPr lang="en-US" sz="2000" dirty="0" smtClean="0">
                <a:solidFill>
                  <a:srgbClr val="FF0000"/>
                </a:solidFill>
              </a:rPr>
              <a:t> 	  T (x, y) = (3xy, y-5x, 9)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  <a:latin typeface="Cambria Math"/>
                <a:ea typeface="Cambria Math"/>
              </a:rPr>
              <a:t>∴	</a:t>
            </a:r>
            <a:r>
              <a:rPr lang="en-US" sz="1600" dirty="0" smtClean="0">
                <a:solidFill>
                  <a:srgbClr val="FF0000"/>
                </a:solidFill>
              </a:rPr>
              <a:t>T(1, -2) = (-6, -7, 9); T(0,1) = (0,-5, 9) </a:t>
            </a:r>
            <a:r>
              <a:rPr lang="en-US" sz="1600" i="1" dirty="0" smtClean="0">
                <a:solidFill>
                  <a:srgbClr val="FF0000"/>
                </a:solidFill>
              </a:rPr>
              <a:t>etc.</a:t>
            </a:r>
          </a:p>
          <a:p>
            <a:pPr>
              <a:buNone/>
            </a:pPr>
            <a:endParaRPr lang="en-US" sz="1600" i="1" dirty="0" smtClean="0"/>
          </a:p>
          <a:p>
            <a:r>
              <a:rPr lang="en-US" sz="2000" dirty="0" smtClean="0">
                <a:solidFill>
                  <a:srgbClr val="7030A0"/>
                </a:solidFill>
              </a:rPr>
              <a:t>T : </a:t>
            </a:r>
            <a:r>
              <a:rPr lang="en-US" sz="2000" dirty="0" smtClean="0">
                <a:solidFill>
                  <a:srgbClr val="7030A0"/>
                </a:solidFill>
                <a:latin typeface="Cambria Math"/>
                <a:ea typeface="Cambria Math"/>
              </a:rPr>
              <a:t>ℝ⁴→ℝ</a:t>
            </a:r>
            <a:r>
              <a:rPr lang="en-US" sz="2000" dirty="0" smtClean="0">
                <a:solidFill>
                  <a:srgbClr val="7030A0"/>
                </a:solidFill>
                <a:latin typeface="Gill Sans MT"/>
                <a:ea typeface="Cambria Math"/>
              </a:rPr>
              <a:t>³ 	given by 	</a:t>
            </a:r>
          </a:p>
          <a:p>
            <a:pPr>
              <a:buNone/>
            </a:pPr>
            <a:r>
              <a:rPr lang="en-US" sz="2000" dirty="0" smtClean="0">
                <a:solidFill>
                  <a:srgbClr val="7030A0"/>
                </a:solidFill>
                <a:latin typeface="Gill Sans MT"/>
                <a:ea typeface="Cambria Math"/>
              </a:rPr>
              <a:t>	</a:t>
            </a:r>
            <a:r>
              <a:rPr lang="en-US" sz="2000" dirty="0" smtClean="0">
                <a:solidFill>
                  <a:srgbClr val="7030A0"/>
                </a:solidFill>
              </a:rPr>
              <a:t>T (a, b, c, d) = (2b-c, a-5d, a+c-4d)</a:t>
            </a:r>
          </a:p>
          <a:p>
            <a:pPr>
              <a:buNone/>
            </a:pPr>
            <a:r>
              <a:rPr lang="en-US" sz="1800" dirty="0" smtClean="0">
                <a:solidFill>
                  <a:srgbClr val="7030A0"/>
                </a:solidFill>
                <a:latin typeface="Cambria Math"/>
                <a:ea typeface="Cambria Math"/>
              </a:rPr>
              <a:t>∴	</a:t>
            </a:r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  <a:ea typeface="Cambria Math"/>
              </a:rPr>
              <a:t>T(1,1,2,3) = (0,-14,-9),</a:t>
            </a:r>
          </a:p>
          <a:p>
            <a:pPr>
              <a:buNone/>
            </a:pPr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  <a:ea typeface="Cambria Math"/>
              </a:rPr>
              <a:t>	T(1,0,0,1) = (0, -4, -3),</a:t>
            </a:r>
          </a:p>
          <a:p>
            <a:pPr>
              <a:buNone/>
            </a:pPr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  <a:ea typeface="Cambria Math"/>
              </a:rPr>
              <a:t>	T(0,1,0,-1) = (2,5,4)</a:t>
            </a:r>
            <a:endParaRPr lang="en-US" sz="18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GED : FSIT : DIU 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495035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Classification </a:t>
            </a: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457200" y="800100"/>
          <a:ext cx="8229600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download (1)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" y="2781300"/>
            <a:ext cx="35814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pic>
        <p:nvPicPr>
          <p:cNvPr id="7" name="Picture 6" descr="images (8)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10200" y="2781300"/>
            <a:ext cx="3273371" cy="23196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GED : FSIT : DIU 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>
            <a:normAutofit fontScale="90000"/>
          </a:bodyPr>
          <a:lstStyle/>
          <a:p>
            <a:r>
              <a:rPr lang="en-US" dirty="0" smtClean="0"/>
              <a:t>LT </a:t>
            </a:r>
            <a:r>
              <a:rPr lang="en-US" dirty="0" smtClean="0">
                <a:latin typeface="Forte" pitchFamily="66" charset="0"/>
              </a:rPr>
              <a:t>by means of</a:t>
            </a:r>
            <a:r>
              <a:rPr lang="en-US" dirty="0" smtClean="0"/>
              <a:t> Matrix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66900"/>
            <a:ext cx="4267200" cy="32382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rmAutofit fontScale="25000" lnSpcReduction="20000"/>
          </a:bodyPr>
          <a:lstStyle/>
          <a:p>
            <a:pPr>
              <a:buNone/>
            </a:pPr>
            <a:endParaRPr lang="en-US" sz="56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6400" b="1" dirty="0" smtClean="0">
                <a:solidFill>
                  <a:srgbClr val="C00000"/>
                </a:solidFill>
              </a:rPr>
              <a:t>                    </a:t>
            </a:r>
            <a:r>
              <a:rPr lang="en-US" sz="11200" b="1" dirty="0" smtClean="0">
                <a:solidFill>
                  <a:srgbClr val="C00000"/>
                </a:solidFill>
              </a:rPr>
              <a:t>T</a:t>
            </a:r>
            <a:r>
              <a:rPr lang="en-US" sz="11200" dirty="0" smtClean="0">
                <a:solidFill>
                  <a:srgbClr val="C00000"/>
                </a:solidFill>
              </a:rPr>
              <a:t> : </a:t>
            </a:r>
            <a:r>
              <a:rPr lang="en-US" sz="11200" dirty="0" err="1" smtClean="0">
                <a:solidFill>
                  <a:srgbClr val="C00000"/>
                </a:solidFill>
                <a:latin typeface="Cambria Math"/>
                <a:ea typeface="Cambria Math"/>
              </a:rPr>
              <a:t>ℝ</a:t>
            </a:r>
            <a:r>
              <a:rPr lang="en-US" sz="11200" baseline="30000" dirty="0" err="1" smtClean="0">
                <a:solidFill>
                  <a:srgbClr val="7030A0"/>
                </a:solidFill>
                <a:latin typeface="Cambria Math"/>
                <a:ea typeface="Cambria Math"/>
              </a:rPr>
              <a:t>n</a:t>
            </a:r>
            <a:r>
              <a:rPr lang="en-US" sz="11200" dirty="0" smtClean="0">
                <a:solidFill>
                  <a:srgbClr val="C00000"/>
                </a:solidFill>
                <a:latin typeface="Cambria Math"/>
                <a:ea typeface="Cambria Math"/>
              </a:rPr>
              <a:t> →</a:t>
            </a:r>
            <a:r>
              <a:rPr lang="en-US" sz="11200" baseline="30000" dirty="0" smtClean="0">
                <a:solidFill>
                  <a:srgbClr val="C00000"/>
                </a:solidFill>
                <a:latin typeface="Cambria Math"/>
                <a:ea typeface="Cambria Math"/>
              </a:rPr>
              <a:t> </a:t>
            </a:r>
            <a:r>
              <a:rPr lang="en-US" sz="11200" dirty="0" err="1" smtClean="0">
                <a:solidFill>
                  <a:srgbClr val="C00000"/>
                </a:solidFill>
                <a:latin typeface="Cambria Math"/>
                <a:ea typeface="Cambria Math"/>
              </a:rPr>
              <a:t>ℝ</a:t>
            </a:r>
            <a:r>
              <a:rPr lang="en-US" sz="11200" baseline="30000" dirty="0" err="1" smtClean="0">
                <a:solidFill>
                  <a:srgbClr val="00B0F0"/>
                </a:solidFill>
                <a:latin typeface="Cambria Math"/>
                <a:ea typeface="Cambria Math"/>
              </a:rPr>
              <a:t>m</a:t>
            </a:r>
            <a:r>
              <a:rPr lang="en-US" sz="11200" dirty="0" smtClean="0">
                <a:solidFill>
                  <a:srgbClr val="C00000"/>
                </a:solidFill>
                <a:latin typeface="Cambria Math"/>
                <a:ea typeface="Cambria Math"/>
              </a:rPr>
              <a:t>           </a:t>
            </a:r>
          </a:p>
          <a:p>
            <a:pPr>
              <a:buNone/>
            </a:pPr>
            <a:endParaRPr lang="en-US" sz="2000" dirty="0" smtClean="0">
              <a:solidFill>
                <a:srgbClr val="C00000"/>
              </a:solidFill>
              <a:latin typeface="Cambria Math"/>
              <a:ea typeface="Cambria Math"/>
            </a:endParaRPr>
          </a:p>
          <a:p>
            <a:pPr>
              <a:buNone/>
            </a:pPr>
            <a:endParaRPr lang="en-US" sz="2000" dirty="0" smtClean="0">
              <a:solidFill>
                <a:srgbClr val="C00000"/>
              </a:solidFill>
              <a:latin typeface="Cambria Math"/>
              <a:ea typeface="Cambria Math"/>
            </a:endParaRPr>
          </a:p>
          <a:p>
            <a:pPr>
              <a:buNone/>
            </a:pPr>
            <a:endParaRPr lang="en-US" sz="2000" dirty="0" smtClean="0">
              <a:solidFill>
                <a:srgbClr val="C00000"/>
              </a:solidFill>
              <a:latin typeface="Cambria Math"/>
              <a:ea typeface="Cambria Math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C00000"/>
                </a:solidFill>
                <a:latin typeface="Cambria Math"/>
                <a:ea typeface="Cambria Math"/>
              </a:rPr>
              <a:t>                          </a:t>
            </a:r>
            <a:r>
              <a:rPr lang="en-US" sz="8000" dirty="0" smtClean="0">
                <a:solidFill>
                  <a:srgbClr val="C00000"/>
                </a:solidFill>
                <a:latin typeface="Calibri" pitchFamily="34" charset="0"/>
                <a:ea typeface="Cambria Math"/>
              </a:rPr>
              <a:t>is  a linear transformation , 	</a:t>
            </a:r>
            <a:r>
              <a:rPr lang="en-US" sz="2000" dirty="0" smtClean="0">
                <a:solidFill>
                  <a:srgbClr val="C00000"/>
                </a:solidFill>
                <a:latin typeface="Calibri" pitchFamily="34" charset="0"/>
                <a:ea typeface="Cambria Math"/>
              </a:rPr>
              <a:t>	</a:t>
            </a:r>
          </a:p>
          <a:p>
            <a:pPr>
              <a:buNone/>
            </a:pPr>
            <a:endParaRPr lang="en-US" sz="2000" i="1" dirty="0" smtClean="0">
              <a:solidFill>
                <a:srgbClr val="C00000"/>
              </a:solidFill>
              <a:latin typeface="Calibri" pitchFamily="34" charset="0"/>
              <a:ea typeface="Cambria Math"/>
            </a:endParaRPr>
          </a:p>
          <a:p>
            <a:pPr>
              <a:buNone/>
            </a:pPr>
            <a:endParaRPr lang="en-US" sz="2000" i="1" dirty="0" smtClean="0">
              <a:solidFill>
                <a:srgbClr val="C00000"/>
              </a:solidFill>
              <a:latin typeface="Calibri" pitchFamily="34" charset="0"/>
              <a:ea typeface="Cambria Math"/>
            </a:endParaRPr>
          </a:p>
          <a:p>
            <a:pPr>
              <a:buNone/>
            </a:pPr>
            <a:endParaRPr lang="en-US" sz="2000" i="1" dirty="0" smtClean="0">
              <a:solidFill>
                <a:schemeClr val="tx1"/>
              </a:solidFill>
              <a:latin typeface="Calibri" pitchFamily="34" charset="0"/>
              <a:ea typeface="Cambria Math"/>
            </a:endParaRPr>
          </a:p>
          <a:p>
            <a:pPr>
              <a:buNone/>
            </a:pPr>
            <a:endParaRPr lang="en-US" sz="2000" i="1" dirty="0" smtClean="0">
              <a:solidFill>
                <a:schemeClr val="tx1"/>
              </a:solidFill>
              <a:latin typeface="Calibri" pitchFamily="34" charset="0"/>
              <a:ea typeface="Cambria Math"/>
            </a:endParaRPr>
          </a:p>
          <a:p>
            <a:pPr algn="ctr">
              <a:buNone/>
            </a:pPr>
            <a:r>
              <a:rPr lang="en-US" sz="8000" i="1" dirty="0" smtClean="0">
                <a:solidFill>
                  <a:schemeClr val="tx1"/>
                </a:solidFill>
                <a:latin typeface="Calibri" pitchFamily="34" charset="0"/>
                <a:ea typeface="Cambria Math"/>
              </a:rPr>
              <a:t>if, and only if,</a:t>
            </a:r>
            <a:r>
              <a:rPr lang="en-US" sz="8000" dirty="0" smtClean="0">
                <a:solidFill>
                  <a:schemeClr val="tx1"/>
                </a:solidFill>
                <a:latin typeface="Calibri" pitchFamily="34" charset="0"/>
                <a:ea typeface="Cambria Math"/>
              </a:rPr>
              <a:t> </a:t>
            </a:r>
          </a:p>
          <a:p>
            <a:pPr>
              <a:buNone/>
            </a:pPr>
            <a:endParaRPr lang="en-US" sz="2000" dirty="0" smtClean="0">
              <a:solidFill>
                <a:srgbClr val="C00000"/>
              </a:solidFill>
              <a:latin typeface="Calibri" pitchFamily="34" charset="0"/>
              <a:ea typeface="Cambria Math"/>
            </a:endParaRPr>
          </a:p>
          <a:p>
            <a:pPr>
              <a:buNone/>
            </a:pPr>
            <a:endParaRPr lang="en-US" sz="2000" dirty="0" smtClean="0">
              <a:solidFill>
                <a:srgbClr val="C00000"/>
              </a:solidFill>
              <a:latin typeface="Calibri" pitchFamily="34" charset="0"/>
              <a:ea typeface="Cambria Math"/>
            </a:endParaRPr>
          </a:p>
          <a:p>
            <a:pPr>
              <a:buNone/>
            </a:pPr>
            <a:endParaRPr lang="en-US" sz="2000" dirty="0" smtClean="0">
              <a:solidFill>
                <a:srgbClr val="C00000"/>
              </a:solidFill>
              <a:latin typeface="Calibri" pitchFamily="34" charset="0"/>
              <a:ea typeface="Cambria Math"/>
            </a:endParaRPr>
          </a:p>
          <a:p>
            <a:pPr>
              <a:buNone/>
            </a:pPr>
            <a:endParaRPr lang="en-US" sz="2000" dirty="0" smtClean="0">
              <a:solidFill>
                <a:srgbClr val="C00000"/>
              </a:solidFill>
              <a:latin typeface="Calibri" pitchFamily="34" charset="0"/>
              <a:ea typeface="Cambria Math"/>
            </a:endParaRPr>
          </a:p>
          <a:p>
            <a:pPr>
              <a:buNone/>
            </a:pPr>
            <a:endParaRPr lang="en-US" sz="2000" dirty="0" smtClean="0">
              <a:solidFill>
                <a:srgbClr val="C00000"/>
              </a:solidFill>
              <a:latin typeface="Calibri" pitchFamily="34" charset="0"/>
              <a:ea typeface="Cambria Math"/>
            </a:endParaRPr>
          </a:p>
          <a:p>
            <a:pPr>
              <a:buNone/>
            </a:pPr>
            <a:endParaRPr lang="en-US" sz="2000" dirty="0" smtClean="0">
              <a:solidFill>
                <a:srgbClr val="C00000"/>
              </a:solidFill>
              <a:latin typeface="Calibri" pitchFamily="34" charset="0"/>
              <a:ea typeface="Cambria Math"/>
            </a:endParaRPr>
          </a:p>
          <a:p>
            <a:pPr>
              <a:buNone/>
            </a:pPr>
            <a:endParaRPr lang="en-US" sz="2000" dirty="0" smtClean="0">
              <a:solidFill>
                <a:srgbClr val="C00000"/>
              </a:solidFill>
              <a:latin typeface="Calibri" pitchFamily="34" charset="0"/>
              <a:ea typeface="Cambria Math"/>
            </a:endParaRPr>
          </a:p>
          <a:p>
            <a:pPr>
              <a:buNone/>
            </a:pPr>
            <a:r>
              <a:rPr lang="en-US" sz="6400" dirty="0" smtClean="0">
                <a:solidFill>
                  <a:srgbClr val="C00000"/>
                </a:solidFill>
                <a:latin typeface="Cambria Math"/>
                <a:ea typeface="Cambria Math"/>
              </a:rPr>
              <a:t>     </a:t>
            </a:r>
            <a:r>
              <a:rPr lang="en-US" sz="7200" dirty="0" smtClean="0">
                <a:solidFill>
                  <a:srgbClr val="C00000"/>
                </a:solidFill>
                <a:latin typeface="Cambria Math"/>
                <a:ea typeface="Cambria Math"/>
              </a:rPr>
              <a:t> </a:t>
            </a:r>
            <a:r>
              <a:rPr lang="en-US" sz="8000" b="1" dirty="0" smtClean="0">
                <a:solidFill>
                  <a:srgbClr val="C00000"/>
                </a:solidFill>
              </a:rPr>
              <a:t>T</a:t>
            </a:r>
            <a:r>
              <a:rPr lang="en-US" sz="8000" dirty="0" smtClean="0">
                <a:solidFill>
                  <a:srgbClr val="C00000"/>
                </a:solidFill>
              </a:rPr>
              <a:t>  is expressed with a   </a:t>
            </a:r>
            <a:r>
              <a:rPr lang="en-US" sz="8000" dirty="0" err="1" smtClean="0">
                <a:solidFill>
                  <a:srgbClr val="00B0F0"/>
                </a:solidFill>
              </a:rPr>
              <a:t>m</a:t>
            </a:r>
            <a:r>
              <a:rPr lang="en-US" sz="8000" dirty="0" err="1" smtClean="0">
                <a:solidFill>
                  <a:srgbClr val="C00000"/>
                </a:solidFill>
                <a:latin typeface="Calibri"/>
              </a:rPr>
              <a:t>×</a:t>
            </a:r>
            <a:r>
              <a:rPr lang="en-US" sz="8000" dirty="0" err="1" smtClean="0">
                <a:solidFill>
                  <a:srgbClr val="7030A0"/>
                </a:solidFill>
                <a:latin typeface="Calibri"/>
              </a:rPr>
              <a:t>n</a:t>
            </a:r>
            <a:r>
              <a:rPr lang="en-US" sz="8000" dirty="0" smtClean="0">
                <a:solidFill>
                  <a:srgbClr val="C00000"/>
                </a:solidFill>
                <a:latin typeface="Calibri"/>
              </a:rPr>
              <a:t>    matrix consisting of numbers only.</a:t>
            </a:r>
            <a:endParaRPr lang="en-US" sz="80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333500"/>
            <a:ext cx="3886200" cy="3771636"/>
          </a:xfrm>
          <a:solidFill>
            <a:schemeClr val="bg1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6200" b="1" dirty="0" smtClean="0"/>
              <a:t>Gist :</a:t>
            </a:r>
          </a:p>
          <a:p>
            <a:pPr>
              <a:buNone/>
            </a:pPr>
            <a:endParaRPr lang="en-US" sz="5600" b="1" dirty="0" smtClean="0"/>
          </a:p>
          <a:p>
            <a:r>
              <a:rPr lang="en-US" sz="5600" dirty="0" smtClean="0">
                <a:solidFill>
                  <a:srgbClr val="002060"/>
                </a:solidFill>
              </a:rPr>
              <a:t>T(</a:t>
            </a:r>
            <a:r>
              <a:rPr lang="en-US" sz="5600" dirty="0" err="1" smtClean="0">
                <a:solidFill>
                  <a:srgbClr val="002060"/>
                </a:solidFill>
              </a:rPr>
              <a:t>x,y</a:t>
            </a:r>
            <a:r>
              <a:rPr lang="en-US" sz="5600" dirty="0" smtClean="0">
                <a:solidFill>
                  <a:srgbClr val="002060"/>
                </a:solidFill>
              </a:rPr>
              <a:t>)= (3x-2y, 5x, 0,2y-5x).</a:t>
            </a:r>
          </a:p>
          <a:p>
            <a:pPr>
              <a:buNone/>
            </a:pPr>
            <a:r>
              <a:rPr lang="en-US" sz="5600" dirty="0" smtClean="0">
                <a:solidFill>
                  <a:srgbClr val="002060"/>
                </a:solidFill>
              </a:rPr>
              <a:t>Here T : </a:t>
            </a:r>
            <a:r>
              <a:rPr lang="en-US" sz="5600" dirty="0" smtClean="0">
                <a:solidFill>
                  <a:srgbClr val="002060"/>
                </a:solidFill>
                <a:latin typeface="Cambria Math"/>
                <a:ea typeface="Cambria Math"/>
              </a:rPr>
              <a:t>ℝ</a:t>
            </a:r>
            <a:r>
              <a:rPr lang="en-US" sz="5600" dirty="0" smtClean="0">
                <a:solidFill>
                  <a:srgbClr val="002060"/>
                </a:solidFill>
                <a:latin typeface="Gill Sans MT"/>
                <a:ea typeface="Cambria Math"/>
              </a:rPr>
              <a:t>²</a:t>
            </a:r>
            <a:r>
              <a:rPr lang="en-US" sz="5600" dirty="0" smtClean="0">
                <a:solidFill>
                  <a:srgbClr val="002060"/>
                </a:solidFill>
                <a:latin typeface="Cambria Math"/>
                <a:ea typeface="Cambria Math"/>
              </a:rPr>
              <a:t>→ℝ⁴. </a:t>
            </a:r>
          </a:p>
          <a:p>
            <a:pPr>
              <a:buNone/>
            </a:pPr>
            <a:r>
              <a:rPr lang="en-US" sz="5600" dirty="0" smtClean="0">
                <a:solidFill>
                  <a:srgbClr val="002060"/>
                </a:solidFill>
                <a:latin typeface="Cambria Math"/>
                <a:ea typeface="Cambria Math"/>
              </a:rPr>
              <a:t>It  will be</a:t>
            </a:r>
            <a:r>
              <a:rPr lang="en-US" sz="5600" dirty="0" smtClean="0">
                <a:solidFill>
                  <a:srgbClr val="002060"/>
                </a:solidFill>
                <a:latin typeface="Calibri" pitchFamily="34" charset="0"/>
                <a:ea typeface="Cambria Math"/>
              </a:rPr>
              <a:t> </a:t>
            </a:r>
            <a:r>
              <a:rPr lang="en-US" sz="5600" dirty="0" smtClean="0">
                <a:solidFill>
                  <a:srgbClr val="002060"/>
                </a:solidFill>
              </a:rPr>
              <a:t>a LT if we can construct a 4</a:t>
            </a:r>
            <a:r>
              <a:rPr lang="en-US" sz="5600" dirty="0" smtClean="0">
                <a:solidFill>
                  <a:srgbClr val="002060"/>
                </a:solidFill>
                <a:latin typeface="Calibri"/>
              </a:rPr>
              <a:t>×2 matrix.</a:t>
            </a:r>
          </a:p>
          <a:p>
            <a:pPr>
              <a:buNone/>
            </a:pPr>
            <a:endParaRPr lang="en-US" sz="4000" dirty="0" smtClean="0">
              <a:solidFill>
                <a:srgbClr val="002060"/>
              </a:solidFill>
              <a:latin typeface="Calibri"/>
            </a:endParaRPr>
          </a:p>
          <a:p>
            <a:pPr>
              <a:buNone/>
            </a:pPr>
            <a:endParaRPr lang="en-US" sz="5600" dirty="0" smtClean="0">
              <a:solidFill>
                <a:srgbClr val="002060"/>
              </a:solidFill>
              <a:latin typeface="Calibri"/>
            </a:endParaRPr>
          </a:p>
          <a:p>
            <a:r>
              <a:rPr lang="en-US" sz="5600" dirty="0" smtClean="0">
                <a:solidFill>
                  <a:srgbClr val="002060"/>
                </a:solidFill>
              </a:rPr>
              <a:t> T(</a:t>
            </a:r>
            <a:r>
              <a:rPr lang="en-US" sz="5600" dirty="0" err="1" smtClean="0">
                <a:solidFill>
                  <a:srgbClr val="002060"/>
                </a:solidFill>
              </a:rPr>
              <a:t>x,y,z</a:t>
            </a:r>
            <a:r>
              <a:rPr lang="en-US" sz="5600" dirty="0" smtClean="0">
                <a:solidFill>
                  <a:srgbClr val="002060"/>
                </a:solidFill>
              </a:rPr>
              <a:t>)= (-2y, 3x-2y-5z).</a:t>
            </a:r>
          </a:p>
          <a:p>
            <a:pPr>
              <a:buNone/>
            </a:pPr>
            <a:r>
              <a:rPr lang="en-US" sz="5600" dirty="0" smtClean="0">
                <a:solidFill>
                  <a:srgbClr val="002060"/>
                </a:solidFill>
              </a:rPr>
              <a:t>Here T : </a:t>
            </a:r>
            <a:r>
              <a:rPr lang="en-US" sz="5600" dirty="0" smtClean="0">
                <a:solidFill>
                  <a:srgbClr val="002060"/>
                </a:solidFill>
                <a:latin typeface="Cambria Math"/>
                <a:ea typeface="Cambria Math"/>
              </a:rPr>
              <a:t>ℝ</a:t>
            </a:r>
            <a:r>
              <a:rPr lang="en-US" sz="5600" dirty="0" smtClean="0">
                <a:solidFill>
                  <a:srgbClr val="002060"/>
                </a:solidFill>
                <a:latin typeface="Gill Sans MT"/>
                <a:ea typeface="Cambria Math"/>
              </a:rPr>
              <a:t>³</a:t>
            </a:r>
            <a:r>
              <a:rPr lang="en-US" sz="5600" dirty="0" smtClean="0">
                <a:solidFill>
                  <a:srgbClr val="002060"/>
                </a:solidFill>
                <a:latin typeface="Cambria Math"/>
                <a:ea typeface="Cambria Math"/>
              </a:rPr>
              <a:t>→ℝ</a:t>
            </a:r>
            <a:r>
              <a:rPr lang="en-US" sz="5600" dirty="0" smtClean="0">
                <a:solidFill>
                  <a:srgbClr val="002060"/>
                </a:solidFill>
                <a:latin typeface="Gill Sans MT"/>
                <a:ea typeface="Cambria Math"/>
              </a:rPr>
              <a:t>²</a:t>
            </a:r>
            <a:r>
              <a:rPr lang="en-US" sz="5600" dirty="0" smtClean="0">
                <a:solidFill>
                  <a:srgbClr val="002060"/>
                </a:solidFill>
                <a:latin typeface="Cambria Math"/>
                <a:ea typeface="Cambria Math"/>
              </a:rPr>
              <a:t>. </a:t>
            </a:r>
          </a:p>
          <a:p>
            <a:pPr>
              <a:buNone/>
            </a:pPr>
            <a:r>
              <a:rPr lang="en-US" sz="5600" dirty="0" smtClean="0">
                <a:solidFill>
                  <a:srgbClr val="002060"/>
                </a:solidFill>
                <a:latin typeface="Cambria Math"/>
                <a:ea typeface="Cambria Math"/>
              </a:rPr>
              <a:t>It  will be  </a:t>
            </a:r>
            <a:r>
              <a:rPr lang="en-US" sz="5600" dirty="0" smtClean="0">
                <a:solidFill>
                  <a:srgbClr val="002060"/>
                </a:solidFill>
              </a:rPr>
              <a:t>a LT if we can construct a 2×3 matrix. 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endParaRPr lang="en-US" sz="40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16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5600" dirty="0" smtClean="0">
                <a:solidFill>
                  <a:schemeClr val="tx1"/>
                </a:solidFill>
              </a:rPr>
              <a:t>                                                                                            </a:t>
            </a:r>
          </a:p>
          <a:p>
            <a:pPr>
              <a:buNone/>
            </a:pPr>
            <a:endParaRPr lang="en-US" sz="56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endParaRPr lang="en-US" sz="5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5600" dirty="0" smtClean="0">
                <a:solidFill>
                  <a:schemeClr val="tx1"/>
                </a:solidFill>
              </a:rPr>
              <a:t>  	It is a 3</a:t>
            </a:r>
            <a:r>
              <a:rPr lang="en-US" sz="5600" dirty="0" smtClean="0">
                <a:solidFill>
                  <a:schemeClr val="tx1"/>
                </a:solidFill>
                <a:latin typeface="Calibri"/>
              </a:rPr>
              <a:t>×5 matrix. So there must exist a  linear transformation  T : </a:t>
            </a:r>
            <a:r>
              <a:rPr lang="en-US" sz="5600" dirty="0" smtClean="0">
                <a:solidFill>
                  <a:schemeClr val="tx1"/>
                </a:solidFill>
                <a:latin typeface="Cambria Math"/>
                <a:ea typeface="Cambria Math"/>
              </a:rPr>
              <a:t>ℝ⁵  →ℝ</a:t>
            </a:r>
            <a:r>
              <a:rPr lang="en-US" sz="5600" dirty="0" smtClean="0">
                <a:solidFill>
                  <a:schemeClr val="tx1"/>
                </a:solidFill>
                <a:latin typeface="Gill Sans MT"/>
                <a:ea typeface="Cambria Math"/>
              </a:rPr>
              <a:t>³</a:t>
            </a:r>
            <a:r>
              <a:rPr lang="en-US" sz="5600" dirty="0" smtClean="0">
                <a:solidFill>
                  <a:schemeClr val="tx1"/>
                </a:solidFill>
                <a:latin typeface="Calibri"/>
              </a:rPr>
              <a:t> . </a:t>
            </a:r>
            <a:r>
              <a:rPr lang="en-US" sz="5600" dirty="0" smtClean="0">
                <a:solidFill>
                  <a:schemeClr val="tx1"/>
                </a:solidFill>
              </a:rPr>
              <a:t> </a:t>
            </a:r>
            <a:endParaRPr lang="en-US" sz="56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GED : FSIT : DIU </a:t>
            </a:r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334000" y="3771900"/>
          <a:ext cx="1358900" cy="711200"/>
        </p:xfrm>
        <a:graphic>
          <a:graphicData uri="http://schemas.openxmlformats.org/presentationml/2006/ole">
            <p:oleObj spid="_x0000_s29698" name="Equation" r:id="rId3" imgW="1358640" imgH="711000" progId="Equation.3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457200" y="1257300"/>
            <a:ext cx="327075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Theory:</a:t>
            </a:r>
            <a:endParaRPr lang="en-U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495035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Examples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800100"/>
            <a:ext cx="3886200" cy="17543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Q-1.</a:t>
            </a:r>
            <a:r>
              <a:rPr lang="en-US" dirty="0" smtClean="0"/>
              <a:t> Check for linear transformation: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T(a, b) = (3a+2b, -4a + 3b, -5b, 0, -a).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T(a, b, c) = (-2b, -4a + 3c, 0, -</a:t>
            </a:r>
            <a:r>
              <a:rPr lang="en-US" dirty="0" err="1" smtClean="0"/>
              <a:t>ab</a:t>
            </a:r>
            <a:r>
              <a:rPr lang="en-US" dirty="0" smtClean="0"/>
              <a:t>).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T(a, b) = (a+2b, -a + 3b, -a).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T(a, b, c) = (0, 0, 0, 0, -a).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T(p, </a:t>
            </a:r>
            <a:r>
              <a:rPr lang="en-US" dirty="0" err="1" smtClean="0"/>
              <a:t>q,r</a:t>
            </a:r>
            <a:r>
              <a:rPr lang="en-US" dirty="0" smtClean="0"/>
              <a:t>, s) = ( -r, -s, -p, </a:t>
            </a:r>
            <a:r>
              <a:rPr lang="en-US" dirty="0" err="1" smtClean="0"/>
              <a:t>pqrs</a:t>
            </a:r>
            <a:r>
              <a:rPr lang="en-US" dirty="0" smtClean="0"/>
              <a:t>).</a:t>
            </a:r>
          </a:p>
        </p:txBody>
      </p:sp>
      <p:sp>
        <p:nvSpPr>
          <p:cNvPr id="8" name="Right Arrow Callout 7"/>
          <p:cNvSpPr/>
          <p:nvPr/>
        </p:nvSpPr>
        <p:spPr>
          <a:xfrm>
            <a:off x="457200" y="2628900"/>
            <a:ext cx="3886200" cy="2895600"/>
          </a:xfrm>
          <a:prstGeom prst="rightArrowCallou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Because of the theory (sld-8) we need to show </a:t>
            </a:r>
            <a:r>
              <a:rPr lang="en-US" dirty="0" smtClean="0">
                <a:solidFill>
                  <a:srgbClr val="FFFF00"/>
                </a:solidFill>
              </a:rPr>
              <a:t>the existence of a real matrix</a:t>
            </a:r>
            <a:r>
              <a:rPr lang="en-US" dirty="0" smtClean="0"/>
              <a:t> in each case. To do so, we’ll follow techniques of sld-4. </a:t>
            </a:r>
          </a:p>
          <a:p>
            <a:pPr algn="ctr"/>
            <a:r>
              <a:rPr lang="en-US" dirty="0" smtClean="0">
                <a:solidFill>
                  <a:srgbClr val="00B050"/>
                </a:solidFill>
              </a:rPr>
              <a:t>This matrix</a:t>
            </a:r>
            <a:r>
              <a:rPr lang="en-US" dirty="0" smtClean="0">
                <a:solidFill>
                  <a:srgbClr val="FFC000"/>
                </a:solidFill>
              </a:rPr>
              <a:t>, when obtained, </a:t>
            </a:r>
            <a:r>
              <a:rPr lang="en-US" dirty="0" smtClean="0">
                <a:solidFill>
                  <a:srgbClr val="00B050"/>
                </a:solidFill>
              </a:rPr>
              <a:t>is denoted by [T].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8200" y="800100"/>
            <a:ext cx="4038600" cy="48628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000" dirty="0" smtClean="0"/>
              <a:t>Solution: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  Given  T(a, b) = (3a+2b, -4a + 3b, -5b, 0, -a).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   T : </a:t>
            </a:r>
            <a:r>
              <a:rPr lang="en-US" sz="1400" dirty="0" smtClean="0">
                <a:latin typeface="Cambria Math"/>
                <a:ea typeface="Cambria Math"/>
              </a:rPr>
              <a:t>ℝ</a:t>
            </a:r>
            <a:r>
              <a:rPr lang="en-US" sz="1400" baseline="30000" dirty="0" smtClean="0">
                <a:latin typeface="Cambria Math"/>
                <a:ea typeface="Cambria Math"/>
              </a:rPr>
              <a:t>2</a:t>
            </a:r>
            <a:r>
              <a:rPr lang="en-US" sz="1400" dirty="0" smtClean="0">
                <a:latin typeface="Gill Sans MT"/>
                <a:ea typeface="Cambria Math"/>
              </a:rPr>
              <a:t> </a:t>
            </a:r>
            <a:r>
              <a:rPr lang="en-US" sz="1400" dirty="0" smtClean="0">
                <a:latin typeface="Cambria Math"/>
                <a:ea typeface="Cambria Math"/>
              </a:rPr>
              <a:t>→ℝ⁵.</a:t>
            </a:r>
            <a:endParaRPr lang="en-US" sz="1400" dirty="0" smtClean="0"/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   So  we need to construct a 5x2  real matrix. </a:t>
            </a:r>
          </a:p>
          <a:p>
            <a:endParaRPr lang="en-US" dirty="0" smtClean="0">
              <a:latin typeface="Cambria Math"/>
              <a:ea typeface="Cambria Math"/>
            </a:endParaRPr>
          </a:p>
          <a:p>
            <a:endParaRPr lang="en-US" dirty="0" smtClean="0">
              <a:latin typeface="Cambria Math"/>
              <a:ea typeface="Cambria Math"/>
            </a:endParaRPr>
          </a:p>
          <a:p>
            <a:r>
              <a:rPr lang="en-US" dirty="0" smtClean="0">
                <a:latin typeface="Cambria Math"/>
                <a:ea typeface="Cambria Math"/>
              </a:rPr>
              <a:t>≝</a:t>
            </a:r>
          </a:p>
          <a:p>
            <a:endParaRPr lang="en-US" dirty="0" smtClean="0">
              <a:latin typeface="Cambria Math"/>
              <a:ea typeface="Cambria Math"/>
            </a:endParaRPr>
          </a:p>
          <a:p>
            <a:endParaRPr lang="en-US" dirty="0" smtClean="0">
              <a:latin typeface="Cambria Math"/>
              <a:ea typeface="Cambria Math"/>
            </a:endParaRPr>
          </a:p>
          <a:p>
            <a:endParaRPr lang="en-US" dirty="0" smtClean="0">
              <a:latin typeface="Cambria Math"/>
              <a:ea typeface="Cambria Math"/>
            </a:endParaRPr>
          </a:p>
          <a:p>
            <a:r>
              <a:rPr lang="en-US" dirty="0" smtClean="0">
                <a:latin typeface="Cambria Math"/>
                <a:ea typeface="Cambria Math"/>
              </a:rPr>
              <a:t>⇒	         =		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>
              <a:latin typeface="Cambria Math"/>
              <a:ea typeface="Cambria Math"/>
            </a:endParaRPr>
          </a:p>
          <a:p>
            <a:endParaRPr lang="en-US" sz="1400" dirty="0" smtClean="0">
              <a:latin typeface="Cambria Math"/>
              <a:ea typeface="Cambria Math"/>
            </a:endParaRPr>
          </a:p>
          <a:p>
            <a:r>
              <a:rPr lang="en-US" sz="1400" dirty="0" smtClean="0">
                <a:latin typeface="Cambria Math"/>
                <a:ea typeface="Cambria Math"/>
              </a:rPr>
              <a:t>⇨ </a:t>
            </a:r>
            <a:r>
              <a:rPr lang="en-US" sz="1400" dirty="0" smtClean="0"/>
              <a:t> [T]  has been found to exist. </a:t>
            </a:r>
          </a:p>
          <a:p>
            <a:r>
              <a:rPr lang="en-US" sz="1400" dirty="0" smtClean="0">
                <a:latin typeface="Cambria Math"/>
                <a:ea typeface="Cambria Math"/>
              </a:rPr>
              <a:t>∴</a:t>
            </a:r>
            <a:r>
              <a:rPr lang="en-US" sz="1400" dirty="0" smtClean="0"/>
              <a:t>   </a:t>
            </a:r>
            <a:r>
              <a:rPr lang="en-US" sz="1400" dirty="0" smtClean="0">
                <a:latin typeface="Calibri" pitchFamily="34" charset="0"/>
                <a:ea typeface="Cambria Math"/>
              </a:rPr>
              <a:t>T    is a linear transformation.</a:t>
            </a:r>
            <a:endParaRPr lang="en-US" sz="1400" dirty="0" smtClean="0">
              <a:latin typeface="Calibri" pitchFamily="34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5791200" y="1714500"/>
          <a:ext cx="1231900" cy="1066800"/>
        </p:xfrm>
        <a:graphic>
          <a:graphicData uri="http://schemas.openxmlformats.org/presentationml/2006/ole">
            <p:oleObj spid="_x0000_s23555" name="Equation" r:id="rId3" imgW="1231560" imgH="1066680" progId="Equation.3">
              <p:embed/>
            </p:oleObj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6400800" y="2857500"/>
          <a:ext cx="965200" cy="1143000"/>
        </p:xfrm>
        <a:graphic>
          <a:graphicData uri="http://schemas.openxmlformats.org/presentationml/2006/ole">
            <p:oleObj spid="_x0000_s23556" name="Equation" r:id="rId4" imgW="965160" imgH="114300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5638800" y="3238500"/>
          <a:ext cx="368300" cy="457200"/>
        </p:xfrm>
        <a:graphic>
          <a:graphicData uri="http://schemas.openxmlformats.org/presentationml/2006/ole">
            <p:oleObj spid="_x0000_s23557" name="Equation" r:id="rId5" imgW="368280" imgH="457200" progId="Equation.3">
              <p:embed/>
            </p:oleObj>
          </a:graphicData>
        </a:graphic>
      </p:graphicFrame>
      <p:cxnSp>
        <p:nvCxnSpPr>
          <p:cNvPr id="15" name="Curved Connector 14"/>
          <p:cNvCxnSpPr/>
          <p:nvPr/>
        </p:nvCxnSpPr>
        <p:spPr>
          <a:xfrm flipV="1">
            <a:off x="5181600" y="3543300"/>
            <a:ext cx="1219200" cy="838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Examples(</a:t>
            </a:r>
            <a:r>
              <a:rPr lang="en-US" dirty="0" err="1" smtClean="0"/>
              <a:t>contd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000" dirty="0" smtClean="0"/>
              <a:t>T(a, b, c) = (-2b, -4a + 3c, 0, -</a:t>
            </a:r>
            <a:r>
              <a:rPr lang="en-US" sz="2000" dirty="0" err="1" smtClean="0"/>
              <a:t>ab</a:t>
            </a:r>
            <a:r>
              <a:rPr lang="en-US" sz="2000" dirty="0" smtClean="0"/>
              <a:t>).</a:t>
            </a:r>
          </a:p>
          <a:p>
            <a:pPr>
              <a:buNone/>
            </a:pPr>
            <a:r>
              <a:rPr lang="en-US" sz="2000" dirty="0" smtClean="0"/>
              <a:t>Solution: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latin typeface="Cambria Math"/>
                <a:ea typeface="Cambria Math"/>
              </a:rPr>
              <a:t>⇒		T         =                           </a:t>
            </a:r>
          </a:p>
          <a:p>
            <a:pPr>
              <a:buNone/>
            </a:pPr>
            <a:endParaRPr lang="en-US" sz="2000" dirty="0" smtClean="0">
              <a:latin typeface="Cambria Math"/>
              <a:ea typeface="Cambria Math"/>
            </a:endParaRPr>
          </a:p>
          <a:p>
            <a:pPr>
              <a:buNone/>
            </a:pPr>
            <a:r>
              <a:rPr lang="en-US" sz="2000" dirty="0" smtClean="0">
                <a:latin typeface="Cambria Math"/>
                <a:ea typeface="Cambria Math"/>
              </a:rPr>
              <a:t>			          ↑</a:t>
            </a:r>
          </a:p>
          <a:p>
            <a:pPr>
              <a:buNone/>
            </a:pPr>
            <a:r>
              <a:rPr lang="en-US" sz="2000" dirty="0" smtClean="0">
                <a:latin typeface="Cambria Math"/>
                <a:ea typeface="Cambria Math"/>
              </a:rPr>
              <a:t>⇒	</a:t>
            </a:r>
            <a:r>
              <a:rPr lang="en-US" sz="2000" dirty="0" smtClean="0">
                <a:latin typeface="Calibri" pitchFamily="34" charset="0"/>
                <a:ea typeface="Cambria Math"/>
              </a:rPr>
              <a:t>the matrix </a:t>
            </a:r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ea typeface="Cambria Math"/>
              </a:rPr>
              <a:t>contains a variable</a:t>
            </a:r>
            <a:r>
              <a:rPr lang="en-US" sz="2000" dirty="0" smtClean="0">
                <a:latin typeface="Calibri" pitchFamily="34" charset="0"/>
                <a:ea typeface="Cambria Math"/>
              </a:rPr>
              <a:t>.  </a:t>
            </a:r>
          </a:p>
          <a:p>
            <a:pPr>
              <a:buNone/>
            </a:pPr>
            <a:r>
              <a:rPr lang="en-US" sz="2000" dirty="0" smtClean="0">
                <a:latin typeface="Calibri" pitchFamily="34" charset="0"/>
                <a:ea typeface="Cambria Math"/>
              </a:rPr>
              <a:t>⇒	T  is not linear. </a:t>
            </a:r>
            <a:r>
              <a:rPr lang="en-US" sz="2000" dirty="0" smtClean="0">
                <a:latin typeface="Cambria Math"/>
                <a:ea typeface="Cambria Math"/>
              </a:rPr>
              <a:t>     </a:t>
            </a: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C00000"/>
                </a:solidFill>
              </a:rPr>
              <a:t> Try yourself.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 : GED : FSIT : DIU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ChangeAspect="1"/>
          </p:cNvGraphicFramePr>
          <p:nvPr>
            <p:ph sz="half" idx="2"/>
          </p:nvPr>
        </p:nvGraphicFramePr>
        <p:xfrm>
          <a:off x="1676400" y="2476500"/>
          <a:ext cx="357187" cy="954087"/>
        </p:xfrm>
        <a:graphic>
          <a:graphicData uri="http://schemas.openxmlformats.org/presentationml/2006/ole">
            <p:oleObj spid="_x0000_s24578" name="Equation" r:id="rId4" imgW="266400" imgH="7110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362200" y="2476500"/>
          <a:ext cx="927100" cy="990600"/>
        </p:xfrm>
        <a:graphic>
          <a:graphicData uri="http://schemas.openxmlformats.org/presentationml/2006/ole">
            <p:oleObj spid="_x0000_s24579" name="Equation" r:id="rId5" imgW="927000" imgH="99036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352800" y="2628900"/>
          <a:ext cx="266700" cy="711200"/>
        </p:xfrm>
        <a:graphic>
          <a:graphicData uri="http://schemas.openxmlformats.org/presentationml/2006/ole">
            <p:oleObj spid="_x0000_s24581" name="Equation" r:id="rId6" imgW="266400" imgH="711000" progId="Equation.3">
              <p:embed/>
            </p:oleObj>
          </a:graphicData>
        </a:graphic>
      </p:graphicFrame>
      <p:sp>
        <p:nvSpPr>
          <p:cNvPr id="11" name="Rectangular Callout 10"/>
          <p:cNvSpPr/>
          <p:nvPr/>
        </p:nvSpPr>
        <p:spPr>
          <a:xfrm>
            <a:off x="4572000" y="1333500"/>
            <a:ext cx="4114800" cy="685800"/>
          </a:xfrm>
          <a:prstGeom prst="wedgeRect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Q-2</a:t>
            </a:r>
            <a:r>
              <a:rPr lang="en-US" dirty="0" smtClean="0"/>
              <a:t>.Find the LT for the matrix </a:t>
            </a:r>
            <a:r>
              <a:rPr lang="en-US" dirty="0" err="1" smtClean="0"/>
              <a:t>gvn</a:t>
            </a:r>
            <a:r>
              <a:rPr lang="en-US" dirty="0" smtClean="0"/>
              <a:t> in sld-8.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724400" y="2171701"/>
            <a:ext cx="3962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We’ve  found that  T : </a:t>
            </a:r>
            <a:r>
              <a:rPr lang="en-US" dirty="0" smtClean="0">
                <a:latin typeface="Cambria Math"/>
                <a:ea typeface="Cambria Math"/>
              </a:rPr>
              <a:t>ℝ⁵  →ℝ</a:t>
            </a:r>
            <a:r>
              <a:rPr lang="en-US" dirty="0" smtClean="0">
                <a:latin typeface="Gill Sans MT"/>
                <a:ea typeface="Cambria Math"/>
              </a:rPr>
              <a:t>³</a:t>
            </a:r>
            <a:r>
              <a:rPr lang="en-US" dirty="0" smtClean="0"/>
              <a:t> .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latin typeface="Cambria Math"/>
                <a:ea typeface="Cambria Math"/>
              </a:rPr>
              <a:t>⇒    T               =</a:t>
            </a:r>
            <a:r>
              <a:rPr lang="en-US" dirty="0" smtClean="0"/>
              <a:t>                                        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	        =       </a:t>
            </a:r>
          </a:p>
          <a:p>
            <a:r>
              <a:rPr lang="en-US" dirty="0" smtClean="0">
                <a:latin typeface="Cambria Math"/>
                <a:ea typeface="Cambria Math"/>
              </a:rPr>
              <a:t>⇒    </a:t>
            </a:r>
            <a:r>
              <a:rPr lang="en-US" sz="1400" dirty="0" smtClean="0">
                <a:latin typeface="Calibri" pitchFamily="34" charset="0"/>
                <a:ea typeface="Cambria Math"/>
              </a:rPr>
              <a:t>T(x, y, z, w, t) = (5x-2z+11w+4t, 4x+3y-5z-7w,		                x+7y-4z-2t).</a:t>
            </a:r>
          </a:p>
          <a:p>
            <a:r>
              <a:rPr lang="en-US" sz="1400" dirty="0" smtClean="0">
                <a:latin typeface="Calibri" pitchFamily="34" charset="0"/>
                <a:ea typeface="Cambria Math"/>
              </a:rPr>
              <a:t>            is  the required  LT. </a:t>
            </a:r>
            <a:endParaRPr lang="en-US" sz="1400" dirty="0" smtClean="0">
              <a:latin typeface="Calibri" pitchFamily="34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7924800" y="2552700"/>
          <a:ext cx="292100" cy="1143000"/>
        </p:xfrm>
        <a:graphic>
          <a:graphicData uri="http://schemas.openxmlformats.org/presentationml/2006/ole">
            <p:oleObj spid="_x0000_s24582" name="Equation" r:id="rId7" imgW="291960" imgH="1143000" progId="Equation.3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562600" y="2552700"/>
          <a:ext cx="292100" cy="1143000"/>
        </p:xfrm>
        <a:graphic>
          <a:graphicData uri="http://schemas.openxmlformats.org/presentationml/2006/ole">
            <p:oleObj spid="_x0000_s24583" name="Equation" r:id="rId8" imgW="291960" imgH="1143000" progId="Equation.3">
              <p:embed/>
            </p:oleObj>
          </a:graphicData>
        </a:graphic>
      </p:graphicFrame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6477000" y="2705100"/>
          <a:ext cx="1358900" cy="711200"/>
        </p:xfrm>
        <a:graphic>
          <a:graphicData uri="http://schemas.openxmlformats.org/presentationml/2006/ole">
            <p:oleObj spid="_x0000_s24584" name="Equation" r:id="rId9" imgW="1358640" imgH="711000" progId="Equation.3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6553200" y="3467100"/>
          <a:ext cx="1257300" cy="711200"/>
        </p:xfrm>
        <a:graphic>
          <a:graphicData uri="http://schemas.openxmlformats.org/presentationml/2006/ole">
            <p:oleObj spid="_x0000_s24585" name="Equation" r:id="rId10" imgW="1257120" imgH="71100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2454</TotalTime>
  <Words>875</Words>
  <Application>Microsoft Office PowerPoint</Application>
  <PresentationFormat>On-screen Show (16:10)</PresentationFormat>
  <Paragraphs>358</Paragraphs>
  <Slides>13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Linear  Transformation </vt:lpstr>
      <vt:lpstr>Contents </vt:lpstr>
      <vt:lpstr>Vector Space </vt:lpstr>
      <vt:lpstr>Vector Space (contd)  </vt:lpstr>
      <vt:lpstr>Transformation </vt:lpstr>
      <vt:lpstr>Classification </vt:lpstr>
      <vt:lpstr>LT by means of Matrix  </vt:lpstr>
      <vt:lpstr>Examples </vt:lpstr>
      <vt:lpstr>Examples(contd)</vt:lpstr>
      <vt:lpstr>Composite  LT</vt:lpstr>
      <vt:lpstr>Inverse  LT</vt:lpstr>
      <vt:lpstr>Examples 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 Space </dc:title>
  <dc:creator>USER</dc:creator>
  <cp:lastModifiedBy>USER</cp:lastModifiedBy>
  <cp:revision>345</cp:revision>
  <dcterms:created xsi:type="dcterms:W3CDTF">2006-08-16T00:00:00Z</dcterms:created>
  <dcterms:modified xsi:type="dcterms:W3CDTF">2020-08-06T09:26:53Z</dcterms:modified>
</cp:coreProperties>
</file>