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handoutMasterIdLst>
    <p:handoutMasterId r:id="rId18"/>
  </p:handoutMasterIdLst>
  <p:sldIdLst>
    <p:sldId id="257" r:id="rId5"/>
    <p:sldId id="258" r:id="rId6"/>
    <p:sldId id="264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DD04F8-44A6-4604-AB4B-BAC8A17D6AE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C44E24-DBB6-4362-B58B-F82536D3C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65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0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6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F785B4-DEB2-4FA8-A752-982584A2542C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  <p:grpSp>
        <p:nvGrpSpPr>
          <p:cNvPr id="139272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9304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5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63CE9-53AA-4CF0-9F3B-1A3521449CBA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54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3D90-013F-4358-BCC7-B755A6DAF9FD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16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5B98-FF3C-434B-A5D2-FFE65511D481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50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5F608-4EC6-4A3D-8249-BAA6B9CF1F1A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54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2634-AABD-4BD7-BF28-51BBCB45293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01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06FB-36CD-4B7E-8856-5190DC822443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1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A5766-CA9F-4125-9FD1-09F2606DD69A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3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85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5E0F0-1FCD-4078-AEE3-F39A40AF9682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85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B13BC-A885-49E9-961A-0C9DB6618184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26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B8777-916F-4216-8784-58D42581828F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077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7D57C8F-E729-4EC5-B5B2-633180ECB1CF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195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F785B4-DEB2-4FA8-A752-982584A2542C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  <p:grpSp>
        <p:nvGrpSpPr>
          <p:cNvPr id="139272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2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93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9304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4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63CE9-53AA-4CF0-9F3B-1A3521449CBA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40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3D90-013F-4358-BCC7-B755A6DAF9FD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1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5B98-FF3C-434B-A5D2-FFE65511D481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31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5F608-4EC6-4A3D-8249-BAA6B9CF1F1A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95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2634-AABD-4BD7-BF28-51BBCB45293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0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18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06FB-36CD-4B7E-8856-5190DC822443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497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A5766-CA9F-4125-9FD1-09F2606DD69A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74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5E0F0-1FCD-4078-AEE3-F39A40AF9682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16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B13BC-A885-49E9-961A-0C9DB6618184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54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B8777-916F-4216-8784-58D42581828F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99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7D57C8F-E729-4EC5-B5B2-633180ECB1CF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03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DB0D25-097F-4D92-A661-C22A8BB4CE8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008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689B-C965-415C-926E-394633B4335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89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3DB2-4516-4889-A289-AD7C36A95CD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49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C8ED-AC77-4242-A77A-30F9EA2721B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1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B288-51FE-4B40-A6FA-584DF38A2CE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562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98673-34BF-4747-B500-20F9AAE1825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931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9CDC2-78D4-4D61-B97E-D1DD02C2446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883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72A-70E3-4963-88C1-A021E134FE0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722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80A1-8B44-4BD3-AC82-081C91288FF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132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77750-9BD7-4589-9D2A-AD01552A445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080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1FB6-3495-4FA4-8417-F82EB97E90B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277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CCDB-DDA2-43D2-9E69-3A46598246F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795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A3CBD-F9D9-40D7-A9F7-862A8ECD6B2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6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9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8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3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5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AA9C-B582-4923-BC7C-D12313A55C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55FA-97C2-42FD-8FE1-0648E3DAD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en-US" smtClean="0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en-US" smtClean="0">
              <a:solidFill>
                <a:srgbClr val="000000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F8639A-470B-49E8-9AF5-EE81E52D9726}" type="slidenum">
              <a:rPr lang="cs-CZ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en-US" smtClean="0">
              <a:solidFill>
                <a:srgbClr val="000000"/>
              </a:solidFill>
            </a:endParaRPr>
          </a:p>
        </p:txBody>
      </p:sp>
      <p:grpSp>
        <p:nvGrpSpPr>
          <p:cNvPr id="138248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382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24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en-US" smtClean="0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en-US" smtClean="0">
              <a:solidFill>
                <a:srgbClr val="000000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F8639A-470B-49E8-9AF5-EE81E52D9726}" type="slidenum">
              <a:rPr lang="cs-CZ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en-US" smtClean="0">
              <a:solidFill>
                <a:srgbClr val="000000"/>
              </a:solidFill>
            </a:endParaRPr>
          </a:p>
        </p:txBody>
      </p:sp>
      <p:grpSp>
        <p:nvGrpSpPr>
          <p:cNvPr id="138248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382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862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B0C18-6DF1-4139-9331-2E2102E55565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29918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1" y="881269"/>
            <a:ext cx="11012557" cy="5976731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Hormones</a:t>
            </a:r>
            <a:r>
              <a:rPr lang="en-US" sz="3200" dirty="0" smtClean="0"/>
              <a:t> may be defined as—‘substances secreted by the endocrine, or ductless glands that essentially serve to integrate various metabolic processes’.</a:t>
            </a:r>
          </a:p>
          <a:p>
            <a:pPr algn="just"/>
            <a:r>
              <a:rPr lang="en-US" sz="3200" dirty="0" smtClean="0"/>
              <a:t>It is observe that hormones do represent a widely diverse </a:t>
            </a:r>
            <a:r>
              <a:rPr lang="en-US" sz="3200" b="1" dirty="0" smtClean="0"/>
              <a:t>category</a:t>
            </a:r>
            <a:r>
              <a:rPr lang="en-US" sz="3200" dirty="0" smtClean="0"/>
              <a:t> of compounds, for instance ;</a:t>
            </a:r>
          </a:p>
          <a:p>
            <a:pPr lvl="1" algn="just"/>
            <a:r>
              <a:rPr lang="en-US" sz="2800" dirty="0" smtClean="0"/>
              <a:t>Amino acid derivatives e.g., </a:t>
            </a:r>
            <a:r>
              <a:rPr lang="en-US" sz="2800" dirty="0" err="1" smtClean="0"/>
              <a:t>thyroxine</a:t>
            </a:r>
            <a:r>
              <a:rPr lang="en-US" sz="2800" dirty="0" smtClean="0"/>
              <a:t>, </a:t>
            </a:r>
            <a:r>
              <a:rPr lang="en-US" sz="2800" dirty="0" err="1" smtClean="0"/>
              <a:t>epinephnine</a:t>
            </a:r>
            <a:r>
              <a:rPr lang="en-US" sz="2800" dirty="0" smtClean="0"/>
              <a:t> ;</a:t>
            </a:r>
          </a:p>
          <a:p>
            <a:pPr lvl="1" algn="just"/>
            <a:r>
              <a:rPr lang="en-US" sz="2800" dirty="0" smtClean="0"/>
              <a:t>Steroids-e.g., testosterone, progesterone, cortisone, hydrocortisone ;</a:t>
            </a:r>
          </a:p>
          <a:p>
            <a:pPr lvl="1" algn="just"/>
            <a:r>
              <a:rPr lang="en-US" sz="2800" dirty="0" smtClean="0"/>
              <a:t>Polypeptides/proteins-e.g., </a:t>
            </a:r>
            <a:r>
              <a:rPr lang="en-US" sz="2800" dirty="0" err="1" smtClean="0"/>
              <a:t>corticotropin</a:t>
            </a:r>
            <a:r>
              <a:rPr lang="en-US" sz="2800" dirty="0" smtClean="0"/>
              <a:t>, calcitonin, insulin ;</a:t>
            </a:r>
          </a:p>
          <a:p>
            <a:pPr algn="just"/>
            <a:r>
              <a:rPr lang="en-US" sz="3200" dirty="0" smtClean="0"/>
              <a:t>While, steroid hormones are solely responsible for the reproductive system, they are also the causative substances for the growth and development of cancers related to breast, prostate and uterine.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095" y="106016"/>
            <a:ext cx="9144000" cy="899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030A0"/>
                </a:solidFill>
              </a:rPr>
              <a:t>STEROIDAL HORMONES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61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333500"/>
            <a:ext cx="2476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064125" y="1028701"/>
            <a:ext cx="51006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A progestin, produced directly from pregnenolone.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Secreted from the </a:t>
            </a:r>
            <a:r>
              <a:rPr lang="en-US" altLang="en-US" sz="2000" b="1" i="1">
                <a:solidFill>
                  <a:srgbClr val="330066"/>
                </a:solidFill>
              </a:rPr>
              <a:t>corpus luteum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Maintains (with estradiol) the uterine endometrium for implantation.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Differentiation factor for mammalian glands.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944688" y="404813"/>
            <a:ext cx="34782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000000"/>
                </a:solidFill>
              </a:rPr>
              <a:t>Progesterone</a:t>
            </a:r>
            <a:r>
              <a:rPr lang="cs-CZ" altLang="en-US" sz="2800" b="1" dirty="0">
                <a:solidFill>
                  <a:srgbClr val="000000"/>
                </a:solidFill>
              </a:rPr>
              <a:t> </a:t>
            </a:r>
            <a:r>
              <a:rPr lang="cs-CZ" altLang="en-US" sz="2800" dirty="0">
                <a:solidFill>
                  <a:srgbClr val="000000"/>
                </a:solidFill>
              </a:rPr>
              <a:t>(</a:t>
            </a:r>
            <a:r>
              <a:rPr lang="cs-CZ" altLang="en-US" sz="2400" dirty="0">
                <a:solidFill>
                  <a:srgbClr val="000000"/>
                </a:solidFill>
              </a:rPr>
              <a:t>C-21</a:t>
            </a:r>
            <a:r>
              <a:rPr lang="cs-CZ" altLang="en-US" sz="2800" dirty="0">
                <a:solidFill>
                  <a:srgbClr val="000000"/>
                </a:solidFill>
              </a:rPr>
              <a:t>)</a:t>
            </a:r>
            <a:endParaRPr lang="en-GB" altLang="en-US" sz="2800" dirty="0">
              <a:solidFill>
                <a:srgbClr val="000000"/>
              </a:solidFill>
            </a:endParaRPr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4735513"/>
            <a:ext cx="2667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92700" y="3871914"/>
            <a:ext cx="51498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</a:t>
            </a:r>
            <a:r>
              <a:rPr lang="en-US" altLang="en-US" sz="2000" u="sng">
                <a:solidFill>
                  <a:srgbClr val="000000"/>
                </a:solidFill>
              </a:rPr>
              <a:t>Female</a:t>
            </a:r>
            <a:r>
              <a:rPr lang="en-US" altLang="en-US" sz="2000">
                <a:solidFill>
                  <a:srgbClr val="000000"/>
                </a:solidFill>
              </a:rPr>
              <a:t>: regulates gonadotrope secretion in ovarian cycle.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Mainta</a:t>
            </a:r>
            <a:r>
              <a:rPr lang="cs-CZ" altLang="en-US" sz="2000">
                <a:solidFill>
                  <a:srgbClr val="000000"/>
                </a:solidFill>
              </a:rPr>
              <a:t>i</a:t>
            </a:r>
            <a:r>
              <a:rPr lang="en-US" altLang="en-US" sz="2000">
                <a:solidFill>
                  <a:srgbClr val="000000"/>
                </a:solidFill>
              </a:rPr>
              <a:t>ns (with progesterone) uterine endometrium.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Differentiation of mammalian gland.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Responsible for secondary female sex characteristics.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 u="sng">
                <a:solidFill>
                  <a:srgbClr val="000000"/>
                </a:solidFill>
              </a:rPr>
              <a:t>Male</a:t>
            </a:r>
            <a:r>
              <a:rPr lang="en-US" altLang="en-US" sz="2000">
                <a:solidFill>
                  <a:srgbClr val="000000"/>
                </a:solidFill>
              </a:rPr>
              <a:t>: negative feedback inhibitor of Leydig cell synthesis of testosterone.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997075" y="3684588"/>
            <a:ext cx="2705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Estradiol</a:t>
            </a:r>
            <a:r>
              <a:rPr lang="cs-CZ" altLang="en-US" sz="2800" b="1">
                <a:solidFill>
                  <a:srgbClr val="000000"/>
                </a:solidFill>
              </a:rPr>
              <a:t> </a:t>
            </a:r>
            <a:r>
              <a:rPr lang="cs-CZ" altLang="en-US" sz="2800">
                <a:solidFill>
                  <a:srgbClr val="000000"/>
                </a:solidFill>
              </a:rPr>
              <a:t>(</a:t>
            </a:r>
            <a:r>
              <a:rPr lang="cs-CZ" altLang="en-US" sz="2400">
                <a:solidFill>
                  <a:srgbClr val="000000"/>
                </a:solidFill>
              </a:rPr>
              <a:t>C-18</a:t>
            </a:r>
            <a:r>
              <a:rPr lang="cs-CZ" altLang="en-US" sz="2800">
                <a:solidFill>
                  <a:srgbClr val="000000"/>
                </a:solidFill>
              </a:rPr>
              <a:t>)</a:t>
            </a:r>
            <a:endParaRPr lang="en-GB" alt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7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282700"/>
            <a:ext cx="26670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235576" y="1530351"/>
            <a:ext cx="515461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After conversion to dihydrotestosterone, production of sperm proteins in Sertoli cells.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Responsible for secondary male sex characteristics.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Produced from progesterone.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062164" y="333376"/>
            <a:ext cx="4033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Testosterone</a:t>
            </a:r>
            <a:r>
              <a:rPr lang="cs-CZ" altLang="en-US" sz="2800" b="1">
                <a:solidFill>
                  <a:srgbClr val="000000"/>
                </a:solidFill>
              </a:rPr>
              <a:t> </a:t>
            </a:r>
            <a:r>
              <a:rPr lang="cs-CZ" altLang="en-US" sz="2800">
                <a:solidFill>
                  <a:srgbClr val="000000"/>
                </a:solidFill>
              </a:rPr>
              <a:t>(</a:t>
            </a:r>
            <a:r>
              <a:rPr lang="cs-CZ" altLang="en-US" sz="2400">
                <a:solidFill>
                  <a:srgbClr val="000000"/>
                </a:solidFill>
              </a:rPr>
              <a:t>C-19</a:t>
            </a:r>
            <a:r>
              <a:rPr lang="cs-CZ" altLang="en-US" sz="2800">
                <a:solidFill>
                  <a:srgbClr val="000000"/>
                </a:solidFill>
              </a:rPr>
              <a:t>)</a:t>
            </a:r>
            <a:endParaRPr lang="en-GB" altLang="en-US" sz="2800">
              <a:solidFill>
                <a:srgbClr val="000000"/>
              </a:solidFill>
            </a:endParaRPr>
          </a:p>
        </p:txBody>
      </p:sp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1766888" y="4776789"/>
          <a:ext cx="33464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hotoImpact" r:id="rId4" imgW="8025397" imgH="4114286" progId="PI3.Image">
                  <p:embed/>
                </p:oleObj>
              </mc:Choice>
              <mc:Fallback>
                <p:oleObj name="PhotoImpact" r:id="rId4" imgW="8025397" imgH="4114286" progId="PI3.Im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4776789"/>
                        <a:ext cx="33464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1905001" y="3524251"/>
            <a:ext cx="4518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en-US" sz="2800" b="1">
                <a:solidFill>
                  <a:srgbClr val="000000"/>
                </a:solidFill>
              </a:rPr>
              <a:t>Dehydroepiandrosterone </a:t>
            </a:r>
            <a:endParaRPr lang="en-GB" altLang="en-US" sz="2800" b="1">
              <a:solidFill>
                <a:srgbClr val="000000"/>
              </a:solidFill>
            </a:endParaRP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403850" y="4648201"/>
            <a:ext cx="49482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Week androgen, which can be converted to estrogen.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Various protective effects. It may play a role in the aging process.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Regulates NAD</a:t>
            </a:r>
            <a:r>
              <a:rPr lang="en-US" altLang="en-US" sz="2000" baseline="30000">
                <a:solidFill>
                  <a:srgbClr val="000000"/>
                </a:solidFill>
              </a:rPr>
              <a:t>+</a:t>
            </a:r>
            <a:r>
              <a:rPr lang="en-US" altLang="en-US" sz="2000">
                <a:solidFill>
                  <a:srgbClr val="000000"/>
                </a:solidFill>
              </a:rPr>
              <a:t>  coenzymes.</a:t>
            </a:r>
          </a:p>
        </p:txBody>
      </p:sp>
    </p:spTree>
    <p:extLst>
      <p:ext uri="{BB962C8B-B14F-4D97-AF65-F5344CB8AC3E}">
        <p14:creationId xmlns:p14="http://schemas.microsoft.com/office/powerpoint/2010/main" val="291909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4489451"/>
            <a:ext cx="2571750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025650" y="3544888"/>
            <a:ext cx="185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Cortisol</a:t>
            </a:r>
            <a:r>
              <a:rPr lang="en-GB" altLang="en-US" sz="2800">
                <a:solidFill>
                  <a:srgbClr val="000000"/>
                </a:solidFill>
              </a:rPr>
              <a:t> </a:t>
            </a:r>
            <a:r>
              <a:rPr lang="cs-CZ" altLang="en-US" sz="2800">
                <a:solidFill>
                  <a:srgbClr val="000000"/>
                </a:solidFill>
              </a:rPr>
              <a:t>(</a:t>
            </a:r>
            <a:r>
              <a:rPr lang="cs-CZ" altLang="en-US" sz="2400">
                <a:solidFill>
                  <a:srgbClr val="000000"/>
                </a:solidFill>
              </a:rPr>
              <a:t>C-21</a:t>
            </a:r>
            <a:r>
              <a:rPr lang="cs-CZ" altLang="en-US" sz="2800">
                <a:solidFill>
                  <a:srgbClr val="000000"/>
                </a:solidFill>
              </a:rPr>
              <a:t>)</a:t>
            </a:r>
            <a:endParaRPr lang="en-GB" altLang="en-US" sz="2800">
              <a:solidFill>
                <a:srgbClr val="000000"/>
              </a:solidFill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926014" y="3295651"/>
            <a:ext cx="54879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Dominant glucocorticoid in humans, synthesized from progesterone in the </a:t>
            </a:r>
            <a:r>
              <a:rPr lang="en-US" altLang="en-US" sz="2000" b="1" i="1">
                <a:solidFill>
                  <a:srgbClr val="330066"/>
                </a:solidFill>
              </a:rPr>
              <a:t>zona</a:t>
            </a:r>
            <a:r>
              <a:rPr lang="en-US" altLang="en-US" sz="2000" b="1" i="1">
                <a:solidFill>
                  <a:srgbClr val="7E9CE8"/>
                </a:solidFill>
              </a:rPr>
              <a:t> </a:t>
            </a:r>
            <a:r>
              <a:rPr lang="en-US" altLang="en-US" sz="2000" b="1" i="1">
                <a:solidFill>
                  <a:srgbClr val="330066"/>
                </a:solidFill>
              </a:rPr>
              <a:t>fasciculata</a:t>
            </a:r>
            <a:r>
              <a:rPr lang="en-US" altLang="en-US" sz="2000">
                <a:solidFill>
                  <a:srgbClr val="000000"/>
                </a:solidFill>
              </a:rPr>
              <a:t> of the adrenal cortex.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Stress adaptation through various cellular phenotypic expression, stress adaptation.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Slight elevation of liver glycogen. Numerous effects on the immune system, killing effect on certain T cells in high doses.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Na</a:t>
            </a:r>
            <a:r>
              <a:rPr lang="en-US" altLang="en-US" sz="2000" baseline="30000">
                <a:solidFill>
                  <a:srgbClr val="000000"/>
                </a:solidFill>
              </a:rPr>
              <a:t>+</a:t>
            </a:r>
            <a:r>
              <a:rPr lang="en-US" altLang="en-US" sz="2000">
                <a:solidFill>
                  <a:srgbClr val="000000"/>
                </a:solidFill>
              </a:rPr>
              <a:t> uptake in epithelia lumen.</a:t>
            </a:r>
          </a:p>
        </p:txBody>
      </p:sp>
      <p:grpSp>
        <p:nvGrpSpPr>
          <p:cNvPr id="78861" name="Group 13"/>
          <p:cNvGrpSpPr>
            <a:grpSpLocks/>
          </p:cNvGrpSpPr>
          <p:nvPr/>
        </p:nvGrpSpPr>
        <p:grpSpPr bwMode="auto">
          <a:xfrm>
            <a:off x="1825625" y="161925"/>
            <a:ext cx="3424238" cy="3055938"/>
            <a:chOff x="262" y="2256"/>
            <a:chExt cx="2157" cy="1901"/>
          </a:xfrm>
        </p:grpSpPr>
        <p:pic>
          <p:nvPicPr>
            <p:cNvPr id="788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2897"/>
              <a:ext cx="1740" cy="1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303" y="2256"/>
              <a:ext cx="2116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800" b="1">
                  <a:solidFill>
                    <a:srgbClr val="000000"/>
                  </a:solidFill>
                </a:rPr>
                <a:t>Aldosterone</a:t>
              </a:r>
              <a:r>
                <a:rPr lang="cs-CZ" altLang="en-US" sz="2800" b="1">
                  <a:solidFill>
                    <a:srgbClr val="000000"/>
                  </a:solidFill>
                </a:rPr>
                <a:t> </a:t>
              </a:r>
              <a:r>
                <a:rPr lang="cs-CZ" altLang="en-US" sz="2800">
                  <a:solidFill>
                    <a:srgbClr val="000000"/>
                  </a:solidFill>
                </a:rPr>
                <a:t>(</a:t>
              </a:r>
              <a:r>
                <a:rPr lang="cs-CZ" altLang="en-US" sz="2400">
                  <a:solidFill>
                    <a:srgbClr val="000000"/>
                  </a:solidFill>
                </a:rPr>
                <a:t>C-21</a:t>
              </a:r>
              <a:r>
                <a:rPr lang="cs-CZ" altLang="en-US" sz="2800">
                  <a:solidFill>
                    <a:srgbClr val="000000"/>
                  </a:solidFill>
                </a:rPr>
                <a:t>)</a:t>
              </a:r>
              <a:r>
                <a:rPr lang="en-GB" altLang="en-US" sz="2800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4941889" y="600076"/>
            <a:ext cx="49291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The principal mineralocorticoid.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Produced from progesterone in the </a:t>
            </a:r>
            <a:r>
              <a:rPr lang="en-US" altLang="en-US" sz="2000" b="1" i="1">
                <a:solidFill>
                  <a:srgbClr val="330066"/>
                </a:solidFill>
              </a:rPr>
              <a:t>zona glomerulosa</a:t>
            </a:r>
            <a:r>
              <a:rPr lang="en-US" altLang="en-US" sz="2000">
                <a:solidFill>
                  <a:srgbClr val="000000"/>
                </a:solidFill>
              </a:rPr>
              <a:t> of adrenal cortex.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Causes sodium ion uptake via conductance channel.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0066"/>
              </a:buClr>
              <a:buSzPct val="150000"/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  Occures in high levels during stress. Rises blood pressure and fluid volume. </a:t>
            </a:r>
          </a:p>
        </p:txBody>
      </p:sp>
    </p:spTree>
    <p:extLst>
      <p:ext uri="{BB962C8B-B14F-4D97-AF65-F5344CB8AC3E}">
        <p14:creationId xmlns:p14="http://schemas.microsoft.com/office/powerpoint/2010/main" val="181988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278288"/>
              </p:ext>
            </p:extLst>
          </p:nvPr>
        </p:nvGraphicFramePr>
        <p:xfrm>
          <a:off x="1311965" y="-49765"/>
          <a:ext cx="9753600" cy="6829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S ChemDraw Drawing" r:id="rId3" imgW="9255760" imgH="6482080" progId="ChemDraw.Document.5.0">
                  <p:embed/>
                </p:oleObj>
              </mc:Choice>
              <mc:Fallback>
                <p:oleObj name="CS ChemDraw Drawing" r:id="rId3" imgW="9255760" imgH="64820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965" y="-49765"/>
                        <a:ext cx="9753600" cy="6829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6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13" y="474582"/>
            <a:ext cx="10691191" cy="5421589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7030A0"/>
                </a:solidFill>
              </a:rPr>
              <a:t>Steroid hormones </a:t>
            </a:r>
            <a:r>
              <a:rPr lang="en-US" dirty="0"/>
              <a:t>and related products represent one of </a:t>
            </a:r>
            <a:r>
              <a:rPr lang="en-US" dirty="0" smtClean="0"/>
              <a:t>the most </a:t>
            </a:r>
            <a:r>
              <a:rPr lang="en-US" dirty="0"/>
              <a:t>widely used classes of therapeutic agents, These </a:t>
            </a:r>
            <a:r>
              <a:rPr lang="en-US" dirty="0" smtClean="0"/>
              <a:t>drugs are </a:t>
            </a:r>
            <a:r>
              <a:rPr lang="en-US" dirty="0"/>
              <a:t>used primarily in birth </a:t>
            </a:r>
            <a:r>
              <a:rPr lang="en-US" dirty="0" smtClean="0"/>
              <a:t>control, hormone-replacement therapy </a:t>
            </a:r>
            <a:r>
              <a:rPr lang="en-US" dirty="0"/>
              <a:t>(HRT</a:t>
            </a:r>
            <a:r>
              <a:rPr lang="en-US" dirty="0" smtClean="0"/>
              <a:t>), </a:t>
            </a:r>
            <a:r>
              <a:rPr lang="en-US" dirty="0"/>
              <a:t>inflammatory conditions, and cancer </a:t>
            </a:r>
            <a:r>
              <a:rPr lang="en-US" dirty="0" smtClean="0"/>
              <a:t>treatment. Most </a:t>
            </a:r>
            <a:r>
              <a:rPr lang="en-US" dirty="0"/>
              <a:t>of these agents are chemically based on a </a:t>
            </a:r>
            <a:r>
              <a:rPr lang="en-US" dirty="0" smtClean="0"/>
              <a:t>common structural </a:t>
            </a:r>
            <a:r>
              <a:rPr lang="en-US" dirty="0"/>
              <a:t>backbone, the steroid </a:t>
            </a:r>
            <a:r>
              <a:rPr lang="en-US" dirty="0" smtClean="0"/>
              <a:t>backbone.</a:t>
            </a:r>
          </a:p>
          <a:p>
            <a:pPr algn="just"/>
            <a:r>
              <a:rPr lang="en-US" dirty="0"/>
              <a:t>Five general groups of steroid </a:t>
            </a:r>
            <a:r>
              <a:rPr lang="en-US" dirty="0" smtClean="0"/>
              <a:t>hormones </a:t>
            </a:r>
            <a:r>
              <a:rPr lang="en-US" dirty="0"/>
              <a:t>are </a:t>
            </a:r>
            <a:r>
              <a:rPr lang="en-US" dirty="0" smtClean="0"/>
              <a:t>common: estrogens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rogestins</a:t>
            </a:r>
            <a:r>
              <a:rPr lang="en-US" dirty="0" smtClean="0"/>
              <a:t>, androgens, glucocorticoids and </a:t>
            </a:r>
            <a:r>
              <a:rPr lang="en-US" dirty="0"/>
              <a:t>mineralocorticoids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997" y="4182572"/>
            <a:ext cx="3201883" cy="19943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7459" y="6176963"/>
            <a:ext cx="2654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Fig: Basic </a:t>
            </a:r>
            <a:r>
              <a:rPr lang="en-US" dirty="0"/>
              <a:t>steroid structure</a:t>
            </a:r>
          </a:p>
        </p:txBody>
      </p:sp>
    </p:spTree>
    <p:extLst>
      <p:ext uri="{BB962C8B-B14F-4D97-AF65-F5344CB8AC3E}">
        <p14:creationId xmlns:p14="http://schemas.microsoft.com/office/powerpoint/2010/main" val="251604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303682" y="215348"/>
            <a:ext cx="73234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 Classification of Steroids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4887" y="811729"/>
            <a:ext cx="10707757" cy="604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buFont typeface="Symbol" panose="05050102010706020507" pitchFamily="18" charset="2"/>
              <a:buChar char="Ö"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 Anabolic Steroids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latin typeface="+mn-lt"/>
                <a:sym typeface="Symbol" panose="05050102010706020507" pitchFamily="18" charset="2"/>
              </a:rPr>
              <a:t>- Interact with androgen receptor; enhance muscle mass/athlete’s performance; male sex hormones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Ö"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 Glucocorticoids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latin typeface="+mn-lt"/>
                <a:sym typeface="Symbol" panose="05050102010706020507" pitchFamily="18" charset="2"/>
              </a:rPr>
              <a:t>- regulate metabolism and immune function; anti-inflammatory activity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Ö"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 Mineralocorticoids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latin typeface="+mn-lt"/>
                <a:sym typeface="Symbol" panose="05050102010706020507" pitchFamily="18" charset="2"/>
              </a:rPr>
              <a:t>- maintain blood volume and renal excretion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Ö"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000" b="1" dirty="0" err="1">
                <a:latin typeface="+mn-lt"/>
                <a:sym typeface="Symbol" panose="05050102010706020507" pitchFamily="18" charset="2"/>
              </a:rPr>
              <a:t>Progestins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latin typeface="+mn-lt"/>
                <a:sym typeface="Symbol" panose="05050102010706020507" pitchFamily="18" charset="2"/>
              </a:rPr>
              <a:t>- Development of female sex organs and characteristics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Ö"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000" b="1" dirty="0" err="1">
                <a:latin typeface="+mn-lt"/>
                <a:sym typeface="Symbol" panose="05050102010706020507" pitchFamily="18" charset="2"/>
              </a:rPr>
              <a:t>Phytosteroids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latin typeface="+mn-lt"/>
                <a:sym typeface="Symbol" panose="05050102010706020507" pitchFamily="18" charset="2"/>
              </a:rPr>
              <a:t>- Plant steroids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Ö"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000" b="1" dirty="0" err="1">
                <a:latin typeface="+mn-lt"/>
                <a:sym typeface="Symbol" panose="05050102010706020507" pitchFamily="18" charset="2"/>
              </a:rPr>
              <a:t>Ergosteroids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US" altLang="en-US" sz="2000" b="1" dirty="0">
                <a:latin typeface="+mn-lt"/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latin typeface="+mn-lt"/>
                <a:sym typeface="Symbol" panose="05050102010706020507" pitchFamily="18" charset="2"/>
              </a:rPr>
              <a:t>- Steroids of the fungi; vitamin D related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004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STEROID CHEMISTRY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550504"/>
            <a:ext cx="11343861" cy="481053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Steroid molecules possess a common </a:t>
            </a:r>
            <a:r>
              <a:rPr lang="en-US" dirty="0" smtClean="0"/>
              <a:t>chemical skeleton </a:t>
            </a:r>
            <a:r>
              <a:rPr lang="en-US" dirty="0"/>
              <a:t>of four fused rings, consisting </a:t>
            </a:r>
            <a:r>
              <a:rPr lang="en-US" dirty="0" smtClean="0"/>
              <a:t>of three </a:t>
            </a:r>
            <a:r>
              <a:rPr lang="en-US" dirty="0"/>
              <a:t>six-membered rings and a </a:t>
            </a:r>
            <a:r>
              <a:rPr lang="en-US" dirty="0" smtClean="0"/>
              <a:t>five-membered ring. </a:t>
            </a:r>
          </a:p>
          <a:p>
            <a:pPr algn="just"/>
            <a:r>
              <a:rPr lang="en-US" dirty="0" smtClean="0"/>
              <a:t>Chemically</a:t>
            </a:r>
            <a:r>
              <a:rPr lang="en-US" dirty="0"/>
              <a:t>, this </a:t>
            </a:r>
            <a:r>
              <a:rPr lang="en-US" dirty="0" smtClean="0"/>
              <a:t>hydrocarbon scaffold </a:t>
            </a:r>
            <a:r>
              <a:rPr lang="en-US" dirty="0"/>
              <a:t>is a </a:t>
            </a:r>
            <a:r>
              <a:rPr lang="en-US" dirty="0" err="1" smtClean="0"/>
              <a:t>cyclo-pentano-perhydro-phenanthrene</a:t>
            </a:r>
            <a:r>
              <a:rPr lang="en-US" dirty="0"/>
              <a:t>, describing the three rings </a:t>
            </a:r>
            <a:r>
              <a:rPr lang="en-US" dirty="0" smtClean="0"/>
              <a:t>of </a:t>
            </a:r>
            <a:r>
              <a:rPr lang="en-US" dirty="0" err="1" smtClean="0"/>
              <a:t>phenanthrene</a:t>
            </a:r>
            <a:r>
              <a:rPr lang="en-US" dirty="0" smtClean="0"/>
              <a:t> </a:t>
            </a:r>
            <a:r>
              <a:rPr lang="en-US" dirty="0"/>
              <a:t>(rings A, B, and C) and the </a:t>
            </a:r>
            <a:r>
              <a:rPr lang="en-US" dirty="0" err="1" smtClean="0"/>
              <a:t>cyclopentane</a:t>
            </a:r>
            <a:r>
              <a:rPr lang="en-US" dirty="0" smtClean="0"/>
              <a:t> ring </a:t>
            </a:r>
            <a:r>
              <a:rPr lang="en-US" dirty="0"/>
              <a:t>(ring </a:t>
            </a:r>
            <a:r>
              <a:rPr lang="en-US" dirty="0" smtClean="0"/>
              <a:t>D in steroids.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phenanthrene</a:t>
            </a:r>
            <a:r>
              <a:rPr lang="en-US" dirty="0" smtClean="0"/>
              <a:t> </a:t>
            </a:r>
            <a:r>
              <a:rPr lang="en-US" dirty="0"/>
              <a:t>ring system is completely </a:t>
            </a:r>
            <a:r>
              <a:rPr lang="en-US" dirty="0" smtClean="0"/>
              <a:t>saturated (hydrogenated). </a:t>
            </a:r>
            <a:r>
              <a:rPr lang="en-US" dirty="0"/>
              <a:t>This steroid </a:t>
            </a:r>
            <a:r>
              <a:rPr lang="en-US" dirty="0" smtClean="0"/>
              <a:t>scaffold contains </a:t>
            </a:r>
            <a:r>
              <a:rPr lang="en-US" dirty="0"/>
              <a:t>17 carbon </a:t>
            </a:r>
            <a:r>
              <a:rPr lang="en-US" dirty="0" smtClean="0"/>
              <a:t>atoms.</a:t>
            </a:r>
          </a:p>
          <a:p>
            <a:pPr algn="just"/>
            <a:r>
              <a:rPr lang="en-US" dirty="0" smtClean="0"/>
              <a:t>Additional carbon </a:t>
            </a:r>
            <a:r>
              <a:rPr lang="en-US" dirty="0"/>
              <a:t>atoms on steroids include </a:t>
            </a:r>
            <a:r>
              <a:rPr lang="en-US" dirty="0" smtClean="0"/>
              <a:t>angular methyl </a:t>
            </a:r>
            <a:r>
              <a:rPr lang="en-US" dirty="0"/>
              <a:t>groups attached to C13 and C10 </a:t>
            </a:r>
            <a:r>
              <a:rPr lang="en-US" dirty="0" smtClean="0"/>
              <a:t>and alkyl </a:t>
            </a:r>
            <a:r>
              <a:rPr lang="en-US" dirty="0"/>
              <a:t>substituents on </a:t>
            </a:r>
            <a:r>
              <a:rPr lang="en-US" dirty="0" smtClean="0"/>
              <a:t>C17.</a:t>
            </a:r>
          </a:p>
          <a:p>
            <a:pPr algn="just"/>
            <a:r>
              <a:rPr lang="en-US" dirty="0"/>
              <a:t>The </a:t>
            </a:r>
            <a:r>
              <a:rPr lang="en-US" dirty="0" smtClean="0"/>
              <a:t>stereochemistry of </a:t>
            </a:r>
            <a:r>
              <a:rPr lang="en-US" dirty="0"/>
              <a:t>the rings and the substituents on </a:t>
            </a:r>
            <a:r>
              <a:rPr lang="en-US" dirty="0" smtClean="0"/>
              <a:t>the steroid </a:t>
            </a:r>
            <a:r>
              <a:rPr lang="en-US" dirty="0"/>
              <a:t>scaffold markedly affects the </a:t>
            </a:r>
            <a:r>
              <a:rPr lang="en-US" dirty="0" smtClean="0"/>
              <a:t>biologic activity </a:t>
            </a:r>
            <a:r>
              <a:rPr lang="en-US" dirty="0"/>
              <a:t>of a given class of steroids</a:t>
            </a:r>
          </a:p>
        </p:txBody>
      </p:sp>
    </p:spTree>
    <p:extLst>
      <p:ext uri="{BB962C8B-B14F-4D97-AF65-F5344CB8AC3E}">
        <p14:creationId xmlns:p14="http://schemas.microsoft.com/office/powerpoint/2010/main" val="99040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17" y="434147"/>
            <a:ext cx="10982740" cy="603291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stereochemistry of the H at C5 is always indicated in the name.</a:t>
            </a:r>
          </a:p>
          <a:p>
            <a:pPr algn="just"/>
            <a:r>
              <a:rPr lang="en-US" dirty="0" smtClean="0"/>
              <a:t>Changing the </a:t>
            </a:r>
            <a:r>
              <a:rPr lang="en-US" dirty="0"/>
              <a:t>stereochemistry of any of the ring juncture or </a:t>
            </a:r>
            <a:r>
              <a:rPr lang="en-US" dirty="0" smtClean="0"/>
              <a:t>backbone carbons greatly </a:t>
            </a:r>
            <a:r>
              <a:rPr lang="en-US" dirty="0"/>
              <a:t>changes the shape of the steroid, as seen in </a:t>
            </a:r>
            <a:r>
              <a:rPr lang="en-US" dirty="0" smtClean="0"/>
              <a:t>the examples </a:t>
            </a:r>
            <a:r>
              <a:rPr lang="en-US" dirty="0"/>
              <a:t>of </a:t>
            </a:r>
            <a:r>
              <a:rPr lang="en-US" dirty="0" smtClean="0"/>
              <a:t>5</a:t>
            </a:r>
            <a:r>
              <a:rPr lang="el-GR" dirty="0" smtClean="0"/>
              <a:t>α</a:t>
            </a:r>
            <a:r>
              <a:rPr lang="en-US" dirty="0" smtClean="0"/>
              <a:t>,8</a:t>
            </a:r>
            <a:r>
              <a:rPr lang="el-GR" dirty="0" smtClean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androstane</a:t>
            </a:r>
            <a:r>
              <a:rPr lang="en-US" dirty="0" smtClean="0"/>
              <a:t> &amp; 5β-</a:t>
            </a:r>
            <a:r>
              <a:rPr lang="en-US" dirty="0" err="1" smtClean="0"/>
              <a:t>androstane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Many of the biologically important </a:t>
            </a:r>
            <a:r>
              <a:rPr lang="en-US" dirty="0" smtClean="0"/>
              <a:t>steroids contain </a:t>
            </a:r>
            <a:r>
              <a:rPr lang="en-US" dirty="0"/>
              <a:t>a carbon-carbon double bond </a:t>
            </a:r>
            <a:r>
              <a:rPr lang="en-US" dirty="0" smtClean="0"/>
              <a:t>between positions </a:t>
            </a:r>
            <a:r>
              <a:rPr lang="en-US" dirty="0"/>
              <a:t>4 and 5 or 5 and 6, and </a:t>
            </a:r>
            <a:r>
              <a:rPr lang="en-US" dirty="0" smtClean="0"/>
              <a:t>consequently </a:t>
            </a:r>
            <a:r>
              <a:rPr lang="en-US" dirty="0"/>
              <a:t>there is no </a:t>
            </a:r>
            <a:r>
              <a:rPr lang="en-US" dirty="0" err="1"/>
              <a:t>cis</a:t>
            </a:r>
            <a:r>
              <a:rPr lang="en-US" dirty="0"/>
              <a:t> or trans relationship </a:t>
            </a:r>
            <a:r>
              <a:rPr lang="en-US" dirty="0" smtClean="0"/>
              <a:t>between rings </a:t>
            </a:r>
            <a:r>
              <a:rPr lang="en-US" dirty="0"/>
              <a:t>A and </a:t>
            </a:r>
            <a:r>
              <a:rPr lang="en-US" dirty="0" smtClean="0"/>
              <a:t>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418" y="2283048"/>
            <a:ext cx="5917062" cy="198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7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Structures of common </a:t>
            </a:r>
            <a:r>
              <a:rPr lang="en-US" dirty="0" smtClean="0">
                <a:solidFill>
                  <a:srgbClr val="7030A0"/>
                </a:solidFill>
              </a:rPr>
              <a:t>steroids: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34" y="850041"/>
            <a:ext cx="10280054" cy="60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STEROID BIOSYNTHESIS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556513" cy="4486275"/>
          </a:xfrm>
        </p:spPr>
        <p:txBody>
          <a:bodyPr/>
          <a:lstStyle/>
          <a:p>
            <a:pPr algn="just"/>
            <a:r>
              <a:rPr lang="en-US" dirty="0" smtClean="0"/>
              <a:t>Steroid </a:t>
            </a:r>
            <a:r>
              <a:rPr lang="en-US" dirty="0"/>
              <a:t>hormones in mammals are biosynthesized </a:t>
            </a:r>
            <a:r>
              <a:rPr lang="en-US" dirty="0" smtClean="0"/>
              <a:t>from cholesterol, which </a:t>
            </a:r>
            <a:r>
              <a:rPr lang="en-US" dirty="0"/>
              <a:t>in turn is made in vivo </a:t>
            </a:r>
            <a:r>
              <a:rPr lang="en-US" dirty="0" smtClean="0"/>
              <a:t>from acetyl coenzyme A </a:t>
            </a:r>
            <a:r>
              <a:rPr lang="en-US" dirty="0"/>
              <a:t>(</a:t>
            </a:r>
            <a:r>
              <a:rPr lang="en-US" dirty="0" smtClean="0"/>
              <a:t>acetyl-CoA</a:t>
            </a:r>
            <a:r>
              <a:rPr lang="en-US" dirty="0"/>
              <a:t>) via the </a:t>
            </a:r>
            <a:r>
              <a:rPr lang="en-US" dirty="0" err="1" smtClean="0"/>
              <a:t>mevalonate</a:t>
            </a:r>
            <a:r>
              <a:rPr lang="en-US" dirty="0" smtClean="0"/>
              <a:t> </a:t>
            </a:r>
            <a:r>
              <a:rPr lang="en-US" dirty="0"/>
              <a:t>pathway. Although </a:t>
            </a:r>
            <a:r>
              <a:rPr lang="en-US" dirty="0" smtClean="0"/>
              <a:t>humans </a:t>
            </a:r>
            <a:r>
              <a:rPr lang="en-US" dirty="0"/>
              <a:t>do obtain approximately 300 mg of </a:t>
            </a:r>
            <a:r>
              <a:rPr lang="en-US" dirty="0" smtClean="0"/>
              <a:t>cholesterol per day </a:t>
            </a:r>
            <a:r>
              <a:rPr lang="en-US" dirty="0"/>
              <a:t>in their diets, a greater amount (about </a:t>
            </a:r>
            <a:r>
              <a:rPr lang="en-US" dirty="0" smtClean="0"/>
              <a:t>1g</a:t>
            </a:r>
            <a:r>
              <a:rPr lang="en-US" dirty="0"/>
              <a:t>) is </a:t>
            </a:r>
            <a:r>
              <a:rPr lang="en-US" dirty="0" smtClean="0"/>
              <a:t>biosynthesized </a:t>
            </a:r>
            <a:r>
              <a:rPr lang="en-US" dirty="0"/>
              <a:t>per day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92" y="5171036"/>
            <a:ext cx="8571719" cy="100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72940" y="186024"/>
            <a:ext cx="3246782" cy="66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6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2397125" y="2384425"/>
            <a:ext cx="6978650" cy="4160838"/>
            <a:chOff x="544" y="1172"/>
            <a:chExt cx="4396" cy="2621"/>
          </a:xfrm>
        </p:grpSpPr>
        <p:sp>
          <p:nvSpPr>
            <p:cNvPr id="81922" name="Text Box 2"/>
            <p:cNvSpPr txBox="1">
              <a:spLocks noChangeArrowheads="1"/>
            </p:cNvSpPr>
            <p:nvPr/>
          </p:nvSpPr>
          <p:spPr bwMode="auto">
            <a:xfrm>
              <a:off x="2141" y="1172"/>
              <a:ext cx="1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en-US" sz="3200">
                  <a:solidFill>
                    <a:srgbClr val="330066"/>
                  </a:solidFill>
                </a:rPr>
                <a:t>Cholesterol</a:t>
              </a:r>
              <a:r>
                <a:rPr lang="cs-CZ" altLang="en-US" sz="3200">
                  <a:solidFill>
                    <a:srgbClr val="000000"/>
                  </a:solidFill>
                </a:rPr>
                <a:t> </a:t>
              </a:r>
              <a:endParaRPr lang="en-GB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81923" name="Text Box 3"/>
            <p:cNvSpPr txBox="1">
              <a:spLocks noChangeArrowheads="1"/>
            </p:cNvSpPr>
            <p:nvPr/>
          </p:nvSpPr>
          <p:spPr bwMode="auto">
            <a:xfrm>
              <a:off x="2251" y="1872"/>
              <a:ext cx="1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en-US" sz="2800">
                  <a:solidFill>
                    <a:srgbClr val="000000"/>
                  </a:solidFill>
                </a:rPr>
                <a:t>Progestins </a:t>
              </a:r>
              <a:endParaRPr lang="en-GB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544" y="2343"/>
              <a:ext cx="17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en-US" sz="2800" dirty="0">
                  <a:solidFill>
                    <a:srgbClr val="000000"/>
                  </a:solidFill>
                </a:rPr>
                <a:t>Glucocorticoids </a:t>
              </a:r>
              <a:endParaRPr lang="en-GB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81925" name="Text Box 5"/>
            <p:cNvSpPr txBox="1">
              <a:spLocks noChangeArrowheads="1"/>
            </p:cNvSpPr>
            <p:nvPr/>
          </p:nvSpPr>
          <p:spPr bwMode="auto">
            <a:xfrm>
              <a:off x="3627" y="2349"/>
              <a:ext cx="1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en-US" sz="2800">
                  <a:solidFill>
                    <a:srgbClr val="000000"/>
                  </a:solidFill>
                </a:rPr>
                <a:t>Androgens </a:t>
              </a:r>
              <a:endParaRPr lang="en-GB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059" y="3466"/>
              <a:ext cx="19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en-US" sz="2800">
                  <a:solidFill>
                    <a:srgbClr val="000000"/>
                  </a:solidFill>
                </a:rPr>
                <a:t>Mineralocorticoids </a:t>
              </a:r>
              <a:endParaRPr lang="en-GB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3752" y="3452"/>
              <a:ext cx="11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en-US" sz="2800">
                  <a:solidFill>
                    <a:srgbClr val="000000"/>
                  </a:solidFill>
                </a:rPr>
                <a:t>Estrogens </a:t>
              </a:r>
              <a:endParaRPr lang="en-GB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>
              <a:off x="2880" y="1523"/>
              <a:ext cx="0" cy="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 flipH="1">
              <a:off x="1516" y="2046"/>
              <a:ext cx="742" cy="3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30" name="Line 10"/>
            <p:cNvSpPr>
              <a:spLocks noChangeShapeType="1"/>
            </p:cNvSpPr>
            <p:nvPr/>
          </p:nvSpPr>
          <p:spPr bwMode="auto">
            <a:xfrm>
              <a:off x="3489" y="2079"/>
              <a:ext cx="841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 flipH="1">
              <a:off x="2033" y="2244"/>
              <a:ext cx="847" cy="1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40" name="Line 20"/>
            <p:cNvSpPr>
              <a:spLocks noChangeShapeType="1"/>
            </p:cNvSpPr>
            <p:nvPr/>
          </p:nvSpPr>
          <p:spPr bwMode="auto">
            <a:xfrm>
              <a:off x="4327" y="2669"/>
              <a:ext cx="0" cy="8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1966913" y="314325"/>
            <a:ext cx="721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33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Progestins</a:t>
            </a:r>
            <a:r>
              <a:rPr lang="en-US" altLang="en-US" sz="3200" b="1" dirty="0">
                <a:solidFill>
                  <a:srgbClr val="33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the Biosynthetic Precursors of the All Other Steroid Hormones</a:t>
            </a:r>
          </a:p>
        </p:txBody>
      </p:sp>
    </p:spTree>
    <p:extLst>
      <p:ext uri="{BB962C8B-B14F-4D97-AF65-F5344CB8AC3E}">
        <p14:creationId xmlns:p14="http://schemas.microsoft.com/office/powerpoint/2010/main" val="32208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106863"/>
            <a:ext cx="2957512" cy="23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154364" y="1430338"/>
            <a:ext cx="58261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>
                <a:solidFill>
                  <a:srgbClr val="000000"/>
                </a:solidFill>
              </a:rPr>
              <a:t>Pregnenolone</a:t>
            </a:r>
            <a:r>
              <a:rPr lang="cs-CZ" altLang="en-US" sz="3600" b="1">
                <a:solidFill>
                  <a:srgbClr val="000000"/>
                </a:solidFill>
              </a:rPr>
              <a:t> </a:t>
            </a:r>
            <a:r>
              <a:rPr lang="cs-CZ" altLang="en-US" sz="3600">
                <a:solidFill>
                  <a:srgbClr val="000000"/>
                </a:solidFill>
              </a:rPr>
              <a:t>(</a:t>
            </a:r>
            <a:r>
              <a:rPr lang="cs-CZ" altLang="en-US" sz="3200">
                <a:solidFill>
                  <a:srgbClr val="000000"/>
                </a:solidFill>
              </a:rPr>
              <a:t>C-21</a:t>
            </a:r>
            <a:r>
              <a:rPr lang="cs-CZ" altLang="en-US" sz="36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en-US" sz="3600">
              <a:solidFill>
                <a:srgbClr val="6699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00000"/>
                </a:solidFill>
              </a:rPr>
              <a:t>produced directly from cholesterol, the precu</a:t>
            </a:r>
            <a:r>
              <a:rPr lang="cs-CZ" altLang="en-US" sz="2400">
                <a:solidFill>
                  <a:srgbClr val="000000"/>
                </a:solidFill>
              </a:rPr>
              <a:t>r</a:t>
            </a:r>
            <a:r>
              <a:rPr lang="en-GB" altLang="en-US" sz="2400">
                <a:solidFill>
                  <a:srgbClr val="000000"/>
                </a:solidFill>
              </a:rPr>
              <a:t>sor molecule for all C</a:t>
            </a:r>
            <a:r>
              <a:rPr lang="en-GB" altLang="en-US" sz="2400" baseline="-30000">
                <a:solidFill>
                  <a:srgbClr val="000000"/>
                </a:solidFill>
              </a:rPr>
              <a:t>18</a:t>
            </a:r>
            <a:r>
              <a:rPr lang="en-GB" altLang="en-US" sz="2400">
                <a:solidFill>
                  <a:srgbClr val="000000"/>
                </a:solidFill>
              </a:rPr>
              <a:t>, C</a:t>
            </a:r>
            <a:r>
              <a:rPr lang="en-GB" altLang="en-US" sz="2400" baseline="-30000">
                <a:solidFill>
                  <a:srgbClr val="000000"/>
                </a:solidFill>
              </a:rPr>
              <a:t>19</a:t>
            </a:r>
            <a:r>
              <a:rPr lang="en-GB" altLang="en-US" sz="2400">
                <a:solidFill>
                  <a:srgbClr val="000000"/>
                </a:solidFill>
              </a:rPr>
              <a:t> and C</a:t>
            </a:r>
            <a:r>
              <a:rPr lang="en-GB" altLang="en-US" sz="2400" baseline="-30000">
                <a:solidFill>
                  <a:srgbClr val="000000"/>
                </a:solidFill>
              </a:rPr>
              <a:t>21</a:t>
            </a:r>
            <a:r>
              <a:rPr lang="en-GB" altLang="en-US" sz="2400">
                <a:solidFill>
                  <a:srgbClr val="000000"/>
                </a:solidFill>
              </a:rPr>
              <a:t> steroids </a:t>
            </a:r>
          </a:p>
        </p:txBody>
      </p:sp>
    </p:spTree>
    <p:extLst>
      <p:ext uri="{BB962C8B-B14F-4D97-AF65-F5344CB8AC3E}">
        <p14:creationId xmlns:p14="http://schemas.microsoft.com/office/powerpoint/2010/main" val="197099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756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Symbol</vt:lpstr>
      <vt:lpstr>Wingdings</vt:lpstr>
      <vt:lpstr>Office Theme</vt:lpstr>
      <vt:lpstr>Síť</vt:lpstr>
      <vt:lpstr>1_Síť</vt:lpstr>
      <vt:lpstr>Stream</vt:lpstr>
      <vt:lpstr>PhotoImpact</vt:lpstr>
      <vt:lpstr>CS ChemDraw Drawing</vt:lpstr>
      <vt:lpstr>PowerPoint Presentation</vt:lpstr>
      <vt:lpstr>PowerPoint Presentation</vt:lpstr>
      <vt:lpstr>PowerPoint Presentation</vt:lpstr>
      <vt:lpstr>STEROID CHEMISTRY</vt:lpstr>
      <vt:lpstr>PowerPoint Presentation</vt:lpstr>
      <vt:lpstr>Structures of common steroids:</vt:lpstr>
      <vt:lpstr>STEROID BIOSYNTHESIS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STEROIDAL HORMONES</dc:title>
  <dc:creator>su</dc:creator>
  <cp:lastModifiedBy>admin</cp:lastModifiedBy>
  <cp:revision>18</cp:revision>
  <cp:lastPrinted>2018-03-29T11:21:16Z</cp:lastPrinted>
  <dcterms:created xsi:type="dcterms:W3CDTF">2017-05-13T07:47:24Z</dcterms:created>
  <dcterms:modified xsi:type="dcterms:W3CDTF">2019-11-04T10:14:23Z</dcterms:modified>
</cp:coreProperties>
</file>