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6" r:id="rId4"/>
  </p:sldMasterIdLst>
  <p:handoutMasterIdLst>
    <p:handoutMasterId r:id="rId18"/>
  </p:handoutMasterIdLst>
  <p:sldIdLst>
    <p:sldId id="257" r:id="rId5"/>
    <p:sldId id="258" r:id="rId6"/>
    <p:sldId id="264" r:id="rId7"/>
    <p:sldId id="259" r:id="rId8"/>
    <p:sldId id="260" r:id="rId9"/>
    <p:sldId id="261" r:id="rId10"/>
    <p:sldId id="262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4DD04F8-44A6-4604-AB4B-BAC8A17D6AE6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9C44E24-DBB6-4362-B58B-F82536D3C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65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AA9C-B582-4923-BC7C-D12313A55CA1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955FA-97C2-42FD-8FE1-0648E3DAD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0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AA9C-B582-4923-BC7C-D12313A55CA1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955FA-97C2-42FD-8FE1-0648E3DAD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79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AA9C-B582-4923-BC7C-D12313A55CA1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955FA-97C2-42FD-8FE1-0648E3DAD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6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Line 2"/>
          <p:cNvSpPr>
            <a:spLocks noChangeShapeType="1"/>
          </p:cNvSpPr>
          <p:nvPr/>
        </p:nvSpPr>
        <p:spPr bwMode="auto">
          <a:xfrm>
            <a:off x="97536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21217" y="466725"/>
            <a:ext cx="9042400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en-US" noProof="0" smtClean="0"/>
              <a:t>Klepnutím lze upravit styl předlohy nadpisů.</a:t>
            </a:r>
          </a:p>
        </p:txBody>
      </p:sp>
      <p:sp>
        <p:nvSpPr>
          <p:cNvPr id="1392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32417" y="3049588"/>
            <a:ext cx="8331200" cy="23622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en-US" noProof="0" smtClean="0"/>
              <a:t>Klepnutím lze upravit styl předlohy podnadpisů.</a:t>
            </a:r>
          </a:p>
        </p:txBody>
      </p:sp>
      <p:sp>
        <p:nvSpPr>
          <p:cNvPr id="13926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13927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139271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3F785B4-DEB2-4FA8-A752-982584A2542C}" type="slidenum">
              <a:rPr lang="cs-CZ" altLang="en-US">
                <a:solidFill>
                  <a:srgbClr val="000000"/>
                </a:solidFill>
              </a:rPr>
              <a:pPr/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  <p:grpSp>
        <p:nvGrpSpPr>
          <p:cNvPr id="139272" name="Group 8"/>
          <p:cNvGrpSpPr>
            <a:grpSpLocks/>
          </p:cNvGrpSpPr>
          <p:nvPr/>
        </p:nvGrpSpPr>
        <p:grpSpPr bwMode="auto">
          <a:xfrm>
            <a:off x="9990667" y="2992438"/>
            <a:ext cx="1784351" cy="2189162"/>
            <a:chOff x="4704" y="1885"/>
            <a:chExt cx="843" cy="1379"/>
          </a:xfrm>
        </p:grpSpPr>
        <p:sp>
          <p:nvSpPr>
            <p:cNvPr id="139273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74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75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76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77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78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79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80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81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82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83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84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85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86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87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88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89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90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91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92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93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94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95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96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97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98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99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300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301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302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303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39304" name="Line 40"/>
          <p:cNvSpPr>
            <a:spLocks noChangeShapeType="1"/>
          </p:cNvSpPr>
          <p:nvPr/>
        </p:nvSpPr>
        <p:spPr bwMode="auto">
          <a:xfrm>
            <a:off x="406400" y="2819400"/>
            <a:ext cx="109728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153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C63CE9-53AA-4CF0-9F3B-1A3521449CBA}" type="slidenum">
              <a:rPr lang="cs-CZ" altLang="en-US">
                <a:solidFill>
                  <a:srgbClr val="000000"/>
                </a:solidFill>
              </a:rPr>
              <a:pPr/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3542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23D90-013F-4358-BCC7-B755A6DAF9FD}" type="slidenum">
              <a:rPr lang="cs-CZ" altLang="en-US">
                <a:solidFill>
                  <a:srgbClr val="000000"/>
                </a:solidFill>
              </a:rPr>
              <a:pPr/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8163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FE5B98-FF3C-434B-A5D2-FFE65511D481}" type="slidenum">
              <a:rPr lang="cs-CZ" altLang="en-US">
                <a:solidFill>
                  <a:srgbClr val="000000"/>
                </a:solidFill>
              </a:rPr>
              <a:pPr/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6500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45F608-4EC6-4A3D-8249-BAA6B9CF1F1A}" type="slidenum">
              <a:rPr lang="cs-CZ" altLang="en-US">
                <a:solidFill>
                  <a:srgbClr val="000000"/>
                </a:solidFill>
              </a:rPr>
              <a:pPr/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0544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22634-AABD-4BD7-BF28-51BBCB45293B}" type="slidenum">
              <a:rPr lang="cs-CZ" altLang="en-US">
                <a:solidFill>
                  <a:srgbClr val="000000"/>
                </a:solidFill>
              </a:rPr>
              <a:pPr/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9011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806FB-36CD-4B7E-8856-5190DC822443}" type="slidenum">
              <a:rPr lang="cs-CZ" altLang="en-US">
                <a:solidFill>
                  <a:srgbClr val="000000"/>
                </a:solidFill>
              </a:rPr>
              <a:pPr/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8162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A5766-CA9F-4125-9FD1-09F2606DD69A}" type="slidenum">
              <a:rPr lang="cs-CZ" altLang="en-US">
                <a:solidFill>
                  <a:srgbClr val="000000"/>
                </a:solidFill>
              </a:rPr>
              <a:pPr/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734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AA9C-B582-4923-BC7C-D12313A55CA1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955FA-97C2-42FD-8FE1-0648E3DAD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857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65E0F0-1FCD-4078-AEE3-F39A40AF9682}" type="slidenum">
              <a:rPr lang="cs-CZ" altLang="en-US">
                <a:solidFill>
                  <a:srgbClr val="000000"/>
                </a:solidFill>
              </a:rPr>
              <a:pPr/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5855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B13BC-A885-49E9-961A-0C9DB6618184}" type="slidenum">
              <a:rPr lang="cs-CZ" altLang="en-US">
                <a:solidFill>
                  <a:srgbClr val="000000"/>
                </a:solidFill>
              </a:rPr>
              <a:pPr/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7267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22239"/>
            <a:ext cx="27432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22239"/>
            <a:ext cx="80264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BB8777-916F-4216-8784-58D42581828F}" type="slidenum">
              <a:rPr lang="cs-CZ" altLang="en-US">
                <a:solidFill>
                  <a:srgbClr val="000000"/>
                </a:solidFill>
              </a:rPr>
              <a:pPr/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0771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87D57C8F-E729-4EC5-B5B2-633180ECB1CF}" type="slidenum">
              <a:rPr lang="cs-CZ" altLang="en-US">
                <a:solidFill>
                  <a:srgbClr val="000000"/>
                </a:solidFill>
              </a:rPr>
              <a:pPr/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3195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Line 2"/>
          <p:cNvSpPr>
            <a:spLocks noChangeShapeType="1"/>
          </p:cNvSpPr>
          <p:nvPr/>
        </p:nvSpPr>
        <p:spPr bwMode="auto">
          <a:xfrm>
            <a:off x="97536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21217" y="466725"/>
            <a:ext cx="9042400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en-US" noProof="0" smtClean="0"/>
              <a:t>Klepnutím lze upravit styl předlohy nadpisů.</a:t>
            </a:r>
          </a:p>
        </p:txBody>
      </p:sp>
      <p:sp>
        <p:nvSpPr>
          <p:cNvPr id="1392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32417" y="3049588"/>
            <a:ext cx="8331200" cy="23622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en-US" noProof="0" smtClean="0"/>
              <a:t>Klepnutím lze upravit styl předlohy podnadpisů.</a:t>
            </a:r>
          </a:p>
        </p:txBody>
      </p:sp>
      <p:sp>
        <p:nvSpPr>
          <p:cNvPr id="13926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13927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139271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3F785B4-DEB2-4FA8-A752-982584A2542C}" type="slidenum">
              <a:rPr lang="cs-CZ" altLang="en-US">
                <a:solidFill>
                  <a:srgbClr val="000000"/>
                </a:solidFill>
              </a:rPr>
              <a:pPr/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  <p:grpSp>
        <p:nvGrpSpPr>
          <p:cNvPr id="139272" name="Group 8"/>
          <p:cNvGrpSpPr>
            <a:grpSpLocks/>
          </p:cNvGrpSpPr>
          <p:nvPr/>
        </p:nvGrpSpPr>
        <p:grpSpPr bwMode="auto">
          <a:xfrm>
            <a:off x="9990667" y="2992438"/>
            <a:ext cx="1784351" cy="2189162"/>
            <a:chOff x="4704" y="1885"/>
            <a:chExt cx="843" cy="1379"/>
          </a:xfrm>
        </p:grpSpPr>
        <p:sp>
          <p:nvSpPr>
            <p:cNvPr id="139273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74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75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76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77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78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79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80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81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82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83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84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85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86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87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88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89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90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91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92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93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94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95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96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97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98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299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300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301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302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9303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39304" name="Line 40"/>
          <p:cNvSpPr>
            <a:spLocks noChangeShapeType="1"/>
          </p:cNvSpPr>
          <p:nvPr/>
        </p:nvSpPr>
        <p:spPr bwMode="auto">
          <a:xfrm>
            <a:off x="406400" y="2819400"/>
            <a:ext cx="109728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045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C63CE9-53AA-4CF0-9F3B-1A3521449CBA}" type="slidenum">
              <a:rPr lang="cs-CZ" altLang="en-US">
                <a:solidFill>
                  <a:srgbClr val="000000"/>
                </a:solidFill>
              </a:rPr>
              <a:pPr/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5401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23D90-013F-4358-BCC7-B755A6DAF9FD}" type="slidenum">
              <a:rPr lang="cs-CZ" altLang="en-US">
                <a:solidFill>
                  <a:srgbClr val="000000"/>
                </a:solidFill>
              </a:rPr>
              <a:pPr/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813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FE5B98-FF3C-434B-A5D2-FFE65511D481}" type="slidenum">
              <a:rPr lang="cs-CZ" altLang="en-US">
                <a:solidFill>
                  <a:srgbClr val="000000"/>
                </a:solidFill>
              </a:rPr>
              <a:pPr/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8315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45F608-4EC6-4A3D-8249-BAA6B9CF1F1A}" type="slidenum">
              <a:rPr lang="cs-CZ" altLang="en-US">
                <a:solidFill>
                  <a:srgbClr val="000000"/>
                </a:solidFill>
              </a:rPr>
              <a:pPr/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8953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22634-AABD-4BD7-BF28-51BBCB45293B}" type="slidenum">
              <a:rPr lang="cs-CZ" altLang="en-US">
                <a:solidFill>
                  <a:srgbClr val="000000"/>
                </a:solidFill>
              </a:rPr>
              <a:pPr/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702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AA9C-B582-4923-BC7C-D12313A55CA1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955FA-97C2-42FD-8FE1-0648E3DAD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185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806FB-36CD-4B7E-8856-5190DC822443}" type="slidenum">
              <a:rPr lang="cs-CZ" altLang="en-US">
                <a:solidFill>
                  <a:srgbClr val="000000"/>
                </a:solidFill>
              </a:rPr>
              <a:pPr/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4978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A5766-CA9F-4125-9FD1-09F2606DD69A}" type="slidenum">
              <a:rPr lang="cs-CZ" altLang="en-US">
                <a:solidFill>
                  <a:srgbClr val="000000"/>
                </a:solidFill>
              </a:rPr>
              <a:pPr/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4746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65E0F0-1FCD-4078-AEE3-F39A40AF9682}" type="slidenum">
              <a:rPr lang="cs-CZ" altLang="en-US">
                <a:solidFill>
                  <a:srgbClr val="000000"/>
                </a:solidFill>
              </a:rPr>
              <a:pPr/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6163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B13BC-A885-49E9-961A-0C9DB6618184}" type="slidenum">
              <a:rPr lang="cs-CZ" altLang="en-US">
                <a:solidFill>
                  <a:srgbClr val="000000"/>
                </a:solidFill>
              </a:rPr>
              <a:pPr/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4545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22239"/>
            <a:ext cx="27432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22239"/>
            <a:ext cx="80264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BB8777-916F-4216-8784-58D42581828F}" type="slidenum">
              <a:rPr lang="cs-CZ" altLang="en-US">
                <a:solidFill>
                  <a:srgbClr val="000000"/>
                </a:solidFill>
              </a:rPr>
              <a:pPr/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6994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87D57C8F-E729-4EC5-B5B2-633180ECB1CF}" type="slidenum">
              <a:rPr lang="cs-CZ" altLang="en-US">
                <a:solidFill>
                  <a:srgbClr val="000000"/>
                </a:solidFill>
              </a:rPr>
              <a:pPr/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9035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1"/>
            <a:ext cx="12187767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946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6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946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DB0D25-097F-4D92-A661-C22A8BB4CE89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8008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3689B-C965-415C-926E-394633B43350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8895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63DB2-4516-4889-A289-AD7C36A95CDA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2492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EC8ED-AC77-4242-A77A-30F9EA2721B9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14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AA9C-B582-4923-BC7C-D12313A55CA1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955FA-97C2-42FD-8FE1-0648E3DAD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32109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6B288-51FE-4B40-A6FA-584DF38A2CE2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05629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98673-34BF-4747-B500-20F9AAE18256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3931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9CDC2-78D4-4D61-B97E-D1DD02C24469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88835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C272A-70E3-4963-88C1-A021E134FE0E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47223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580A1-8B44-4BD3-AC82-081C91288FF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21326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77750-9BD7-4589-9D2A-AD01552A445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70809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51FB6-3495-4FA4-8417-F82EB97E90B0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52778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4CCDB-DDA2-43D2-9E69-3A46598246F5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07954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A3CBD-F9D9-40D7-A9F7-862A8ECD6B2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967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AA9C-B582-4923-BC7C-D12313A55CA1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955FA-97C2-42FD-8FE1-0648E3DAD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95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AA9C-B582-4923-BC7C-D12313A55CA1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955FA-97C2-42FD-8FE1-0648E3DAD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89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AA9C-B582-4923-BC7C-D12313A55CA1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955FA-97C2-42FD-8FE1-0648E3DAD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4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AA9C-B582-4923-BC7C-D12313A55CA1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955FA-97C2-42FD-8FE1-0648E3DAD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34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AA9C-B582-4923-BC7C-D12313A55CA1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955FA-97C2-42FD-8FE1-0648E3DAD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950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FAA9C-B582-4923-BC7C-D12313A55CA1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955FA-97C2-42FD-8FE1-0648E3DAD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78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Line 2"/>
          <p:cNvSpPr>
            <a:spLocks noChangeShapeType="1"/>
          </p:cNvSpPr>
          <p:nvPr/>
        </p:nvSpPr>
        <p:spPr bwMode="auto">
          <a:xfrm>
            <a:off x="106172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22238"/>
            <a:ext cx="10058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19263"/>
            <a:ext cx="109728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en-US" smtClean="0">
              <a:solidFill>
                <a:srgbClr val="000000"/>
              </a:solidFill>
            </a:endParaRPr>
          </a:p>
        </p:txBody>
      </p:sp>
      <p:sp>
        <p:nvSpPr>
          <p:cNvPr id="1382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en-US" smtClean="0">
              <a:solidFill>
                <a:srgbClr val="000000"/>
              </a:solidFill>
            </a:endParaRPr>
          </a:p>
        </p:txBody>
      </p:sp>
      <p:sp>
        <p:nvSpPr>
          <p:cNvPr id="1382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0F8639A-470B-49E8-9AF5-EE81E52D9726}" type="slidenum">
              <a:rPr lang="cs-CZ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en-US" smtClean="0">
              <a:solidFill>
                <a:srgbClr val="000000"/>
              </a:solidFill>
            </a:endParaRPr>
          </a:p>
        </p:txBody>
      </p:sp>
      <p:grpSp>
        <p:nvGrpSpPr>
          <p:cNvPr id="138248" name="Group 8"/>
          <p:cNvGrpSpPr>
            <a:grpSpLocks/>
          </p:cNvGrpSpPr>
          <p:nvPr/>
        </p:nvGrpSpPr>
        <p:grpSpPr bwMode="auto">
          <a:xfrm>
            <a:off x="10871201" y="152400"/>
            <a:ext cx="1056217" cy="1295400"/>
            <a:chOff x="5136" y="960"/>
            <a:chExt cx="528" cy="864"/>
          </a:xfrm>
        </p:grpSpPr>
        <p:sp>
          <p:nvSpPr>
            <p:cNvPr id="13824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5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5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5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5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5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5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5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5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5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5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6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6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6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6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6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6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6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6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6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6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7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7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7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7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7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7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7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7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7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7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3241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Line 2"/>
          <p:cNvSpPr>
            <a:spLocks noChangeShapeType="1"/>
          </p:cNvSpPr>
          <p:nvPr/>
        </p:nvSpPr>
        <p:spPr bwMode="auto">
          <a:xfrm>
            <a:off x="106172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22238"/>
            <a:ext cx="10058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19263"/>
            <a:ext cx="109728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en-US" smtClean="0">
              <a:solidFill>
                <a:srgbClr val="000000"/>
              </a:solidFill>
            </a:endParaRPr>
          </a:p>
        </p:txBody>
      </p:sp>
      <p:sp>
        <p:nvSpPr>
          <p:cNvPr id="1382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en-US" smtClean="0">
              <a:solidFill>
                <a:srgbClr val="000000"/>
              </a:solidFill>
            </a:endParaRPr>
          </a:p>
        </p:txBody>
      </p:sp>
      <p:sp>
        <p:nvSpPr>
          <p:cNvPr id="1382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0F8639A-470B-49E8-9AF5-EE81E52D9726}" type="slidenum">
              <a:rPr lang="cs-CZ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en-US" smtClean="0">
              <a:solidFill>
                <a:srgbClr val="000000"/>
              </a:solidFill>
            </a:endParaRPr>
          </a:p>
        </p:txBody>
      </p:sp>
      <p:grpSp>
        <p:nvGrpSpPr>
          <p:cNvPr id="138248" name="Group 8"/>
          <p:cNvGrpSpPr>
            <a:grpSpLocks/>
          </p:cNvGrpSpPr>
          <p:nvPr/>
        </p:nvGrpSpPr>
        <p:grpSpPr bwMode="auto">
          <a:xfrm>
            <a:off x="10871201" y="152400"/>
            <a:ext cx="1056217" cy="1295400"/>
            <a:chOff x="5136" y="960"/>
            <a:chExt cx="528" cy="864"/>
          </a:xfrm>
        </p:grpSpPr>
        <p:sp>
          <p:nvSpPr>
            <p:cNvPr id="13824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5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5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5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5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5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5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5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5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5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5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6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6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6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6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6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6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6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6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6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6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7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7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7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7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7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7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7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7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7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3827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8629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4B0C18-6DF1-4139-9331-2E2102E55565}" type="slidenum">
              <a:rPr lang="en-US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1" y="1"/>
            <a:ext cx="12187767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843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43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44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844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844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844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844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844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4299184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21" y="881269"/>
            <a:ext cx="11012557" cy="5976731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 smtClean="0"/>
              <a:t>Hormones</a:t>
            </a:r>
            <a:r>
              <a:rPr lang="en-US" sz="3200" dirty="0" smtClean="0"/>
              <a:t> may be defined as—‘substances secreted by the endocrine, or ductless glands that essentially serve to integrate various metabolic processes’.</a:t>
            </a:r>
          </a:p>
          <a:p>
            <a:pPr algn="just"/>
            <a:r>
              <a:rPr lang="en-US" sz="3200" dirty="0" smtClean="0"/>
              <a:t>It is observe that hormones do represent a widely diverse </a:t>
            </a:r>
            <a:r>
              <a:rPr lang="en-US" sz="3200" b="1" dirty="0" smtClean="0"/>
              <a:t>category</a:t>
            </a:r>
            <a:r>
              <a:rPr lang="en-US" sz="3200" dirty="0" smtClean="0"/>
              <a:t> of compounds, for instance ;</a:t>
            </a:r>
          </a:p>
          <a:p>
            <a:pPr lvl="1" algn="just"/>
            <a:r>
              <a:rPr lang="en-US" sz="2800" dirty="0" smtClean="0"/>
              <a:t>Amino acid derivatives e.g., </a:t>
            </a:r>
            <a:r>
              <a:rPr lang="en-US" sz="2800" dirty="0" err="1" smtClean="0"/>
              <a:t>thyroxine</a:t>
            </a:r>
            <a:r>
              <a:rPr lang="en-US" sz="2800" dirty="0" smtClean="0"/>
              <a:t>, </a:t>
            </a:r>
            <a:r>
              <a:rPr lang="en-US" sz="2800" dirty="0" err="1" smtClean="0"/>
              <a:t>epinephnine</a:t>
            </a:r>
            <a:r>
              <a:rPr lang="en-US" sz="2800" dirty="0" smtClean="0"/>
              <a:t> ;</a:t>
            </a:r>
          </a:p>
          <a:p>
            <a:pPr lvl="1" algn="just"/>
            <a:r>
              <a:rPr lang="en-US" sz="2800" dirty="0" smtClean="0"/>
              <a:t>Steroids-e.g., testosterone, progesterone, cortisone, hydrocortisone ;</a:t>
            </a:r>
          </a:p>
          <a:p>
            <a:pPr lvl="1" algn="just"/>
            <a:r>
              <a:rPr lang="en-US" sz="2800" dirty="0" smtClean="0"/>
              <a:t>Polypeptides/proteins-e.g., </a:t>
            </a:r>
            <a:r>
              <a:rPr lang="en-US" sz="2800" dirty="0" err="1" smtClean="0"/>
              <a:t>corticotropin</a:t>
            </a:r>
            <a:r>
              <a:rPr lang="en-US" sz="2800" dirty="0" smtClean="0"/>
              <a:t>, calcitonin, insulin ;</a:t>
            </a:r>
          </a:p>
          <a:p>
            <a:pPr algn="just"/>
            <a:r>
              <a:rPr lang="en-US" sz="3200" dirty="0" smtClean="0"/>
              <a:t>While, steroid hormones are solely responsible for the reproductive system, they are also the causative substances for the growth and development of cancers related to breast, prostate and uterine.</a:t>
            </a:r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3095" y="106016"/>
            <a:ext cx="9144000" cy="899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7030A0"/>
                </a:solidFill>
              </a:rPr>
              <a:t>STEROIDAL HORMONES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761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1333500"/>
            <a:ext cx="2476500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5064125" y="1028701"/>
            <a:ext cx="5100638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0066"/>
              </a:buClr>
              <a:buSzPct val="150000"/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  A progestin, produced directly from pregnenolone.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0066"/>
              </a:buClr>
              <a:buSzPct val="150000"/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  Secreted from the </a:t>
            </a:r>
            <a:r>
              <a:rPr lang="en-US" altLang="en-US" sz="2000" b="1" i="1">
                <a:solidFill>
                  <a:srgbClr val="330066"/>
                </a:solidFill>
              </a:rPr>
              <a:t>corpus luteum</a:t>
            </a:r>
            <a:r>
              <a:rPr lang="en-US" altLang="en-US" sz="200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0066"/>
              </a:buClr>
              <a:buSzPct val="150000"/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  Maintains (with estradiol) the uterine endometrium for implantation.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0066"/>
              </a:buClr>
              <a:buSzPct val="150000"/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  Differentiation factor for mammalian glands.</a:t>
            </a: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1944688" y="404813"/>
            <a:ext cx="34782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800" b="1" dirty="0">
                <a:solidFill>
                  <a:srgbClr val="000000"/>
                </a:solidFill>
              </a:rPr>
              <a:t>Progesterone</a:t>
            </a:r>
            <a:r>
              <a:rPr lang="cs-CZ" altLang="en-US" sz="2800" b="1" dirty="0">
                <a:solidFill>
                  <a:srgbClr val="000000"/>
                </a:solidFill>
              </a:rPr>
              <a:t> </a:t>
            </a:r>
            <a:r>
              <a:rPr lang="cs-CZ" altLang="en-US" sz="2800" dirty="0">
                <a:solidFill>
                  <a:srgbClr val="000000"/>
                </a:solidFill>
              </a:rPr>
              <a:t>(</a:t>
            </a:r>
            <a:r>
              <a:rPr lang="cs-CZ" altLang="en-US" sz="2400" dirty="0">
                <a:solidFill>
                  <a:srgbClr val="000000"/>
                </a:solidFill>
              </a:rPr>
              <a:t>C-21</a:t>
            </a:r>
            <a:r>
              <a:rPr lang="cs-CZ" altLang="en-US" sz="2800" dirty="0">
                <a:solidFill>
                  <a:srgbClr val="000000"/>
                </a:solidFill>
              </a:rPr>
              <a:t>)</a:t>
            </a:r>
            <a:endParaRPr lang="en-GB" altLang="en-US" sz="2800" dirty="0">
              <a:solidFill>
                <a:srgbClr val="000000"/>
              </a:solidFill>
            </a:endParaRPr>
          </a:p>
        </p:txBody>
      </p:sp>
      <p:pic>
        <p:nvPicPr>
          <p:cNvPr id="7475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913" y="4735513"/>
            <a:ext cx="2667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5092700" y="3871914"/>
            <a:ext cx="51498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0066"/>
              </a:buClr>
              <a:buSzPct val="150000"/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  </a:t>
            </a:r>
            <a:r>
              <a:rPr lang="en-US" altLang="en-US" sz="2000" u="sng">
                <a:solidFill>
                  <a:srgbClr val="000000"/>
                </a:solidFill>
              </a:rPr>
              <a:t>Female</a:t>
            </a:r>
            <a:r>
              <a:rPr lang="en-US" altLang="en-US" sz="2000">
                <a:solidFill>
                  <a:srgbClr val="000000"/>
                </a:solidFill>
              </a:rPr>
              <a:t>: regulates gonadotrope secretion in ovarian cycle.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0066"/>
              </a:buClr>
              <a:buSzPct val="150000"/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  Mainta</a:t>
            </a:r>
            <a:r>
              <a:rPr lang="cs-CZ" altLang="en-US" sz="2000">
                <a:solidFill>
                  <a:srgbClr val="000000"/>
                </a:solidFill>
              </a:rPr>
              <a:t>i</a:t>
            </a:r>
            <a:r>
              <a:rPr lang="en-US" altLang="en-US" sz="2000">
                <a:solidFill>
                  <a:srgbClr val="000000"/>
                </a:solidFill>
              </a:rPr>
              <a:t>ns (with progesterone) uterine endometrium.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0066"/>
              </a:buClr>
              <a:buSzPct val="150000"/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  Differentiation of mammalian gland.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0066"/>
              </a:buClr>
              <a:buSzPct val="150000"/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  Responsible for secondary female sex characteristics.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0066"/>
              </a:buClr>
              <a:buSzPct val="150000"/>
              <a:buFontTx/>
              <a:buChar char="•"/>
            </a:pPr>
            <a:r>
              <a:rPr lang="en-US" altLang="en-US" sz="2000" u="sng">
                <a:solidFill>
                  <a:srgbClr val="000000"/>
                </a:solidFill>
              </a:rPr>
              <a:t>Male</a:t>
            </a:r>
            <a:r>
              <a:rPr lang="en-US" altLang="en-US" sz="2000">
                <a:solidFill>
                  <a:srgbClr val="000000"/>
                </a:solidFill>
              </a:rPr>
              <a:t>: negative feedback inhibitor of Leydig cell synthesis of testosterone.</a:t>
            </a: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1997075" y="3684588"/>
            <a:ext cx="27051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Estradiol</a:t>
            </a:r>
            <a:r>
              <a:rPr lang="cs-CZ" altLang="en-US" sz="2800" b="1">
                <a:solidFill>
                  <a:srgbClr val="000000"/>
                </a:solidFill>
              </a:rPr>
              <a:t> </a:t>
            </a:r>
            <a:r>
              <a:rPr lang="cs-CZ" altLang="en-US" sz="2800">
                <a:solidFill>
                  <a:srgbClr val="000000"/>
                </a:solidFill>
              </a:rPr>
              <a:t>(</a:t>
            </a:r>
            <a:r>
              <a:rPr lang="cs-CZ" altLang="en-US" sz="2400">
                <a:solidFill>
                  <a:srgbClr val="000000"/>
                </a:solidFill>
              </a:rPr>
              <a:t>C-18</a:t>
            </a:r>
            <a:r>
              <a:rPr lang="cs-CZ" altLang="en-US" sz="2800">
                <a:solidFill>
                  <a:srgbClr val="000000"/>
                </a:solidFill>
              </a:rPr>
              <a:t>)</a:t>
            </a:r>
            <a:endParaRPr lang="en-GB" altLang="en-US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475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1282700"/>
            <a:ext cx="2667000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5235576" y="1530351"/>
            <a:ext cx="5154613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0066"/>
              </a:buClr>
              <a:buSzPct val="150000"/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  After conversion to dihydrotestosterone, production of sperm proteins in Sertoli cells.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0066"/>
              </a:buClr>
              <a:buSzPct val="150000"/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  Responsible for secondary male sex characteristics.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0066"/>
              </a:buClr>
              <a:buSzPct val="150000"/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  Produced from progesterone.</a:t>
            </a: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2062164" y="333376"/>
            <a:ext cx="40338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Testosterone</a:t>
            </a:r>
            <a:r>
              <a:rPr lang="cs-CZ" altLang="en-US" sz="2800" b="1">
                <a:solidFill>
                  <a:srgbClr val="000000"/>
                </a:solidFill>
              </a:rPr>
              <a:t> </a:t>
            </a:r>
            <a:r>
              <a:rPr lang="cs-CZ" altLang="en-US" sz="2800">
                <a:solidFill>
                  <a:srgbClr val="000000"/>
                </a:solidFill>
              </a:rPr>
              <a:t>(</a:t>
            </a:r>
            <a:r>
              <a:rPr lang="cs-CZ" altLang="en-US" sz="2400">
                <a:solidFill>
                  <a:srgbClr val="000000"/>
                </a:solidFill>
              </a:rPr>
              <a:t>C-19</a:t>
            </a:r>
            <a:r>
              <a:rPr lang="cs-CZ" altLang="en-US" sz="2800">
                <a:solidFill>
                  <a:srgbClr val="000000"/>
                </a:solidFill>
              </a:rPr>
              <a:t>)</a:t>
            </a:r>
            <a:endParaRPr lang="en-GB" altLang="en-US" sz="2800">
              <a:solidFill>
                <a:srgbClr val="000000"/>
              </a:solidFill>
            </a:endParaRPr>
          </a:p>
        </p:txBody>
      </p:sp>
      <p:graphicFrame>
        <p:nvGraphicFramePr>
          <p:cNvPr id="77834" name="Object 10"/>
          <p:cNvGraphicFramePr>
            <a:graphicFrameLocks noChangeAspect="1"/>
          </p:cNvGraphicFramePr>
          <p:nvPr/>
        </p:nvGraphicFramePr>
        <p:xfrm>
          <a:off x="1766888" y="4776789"/>
          <a:ext cx="3346450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PhotoImpact" r:id="rId4" imgW="8025397" imgH="4114286" progId="PI3.Image">
                  <p:embed/>
                </p:oleObj>
              </mc:Choice>
              <mc:Fallback>
                <p:oleObj name="PhotoImpact" r:id="rId4" imgW="8025397" imgH="4114286" progId="PI3.Imag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6888" y="4776789"/>
                        <a:ext cx="3346450" cy="180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35" name="Text Box 11"/>
          <p:cNvSpPr txBox="1">
            <a:spLocks noChangeArrowheads="1"/>
          </p:cNvSpPr>
          <p:nvPr/>
        </p:nvSpPr>
        <p:spPr bwMode="auto">
          <a:xfrm>
            <a:off x="1905001" y="3524251"/>
            <a:ext cx="45180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en-US" sz="2800" b="1">
                <a:solidFill>
                  <a:srgbClr val="000000"/>
                </a:solidFill>
              </a:rPr>
              <a:t>Dehydroepiandrosterone </a:t>
            </a:r>
            <a:endParaRPr lang="en-GB" altLang="en-US" sz="2800" b="1">
              <a:solidFill>
                <a:srgbClr val="000000"/>
              </a:solidFill>
            </a:endParaRPr>
          </a:p>
        </p:txBody>
      </p:sp>
      <p:sp>
        <p:nvSpPr>
          <p:cNvPr id="77836" name="Text Box 12"/>
          <p:cNvSpPr txBox="1">
            <a:spLocks noChangeArrowheads="1"/>
          </p:cNvSpPr>
          <p:nvPr/>
        </p:nvSpPr>
        <p:spPr bwMode="auto">
          <a:xfrm>
            <a:off x="5403850" y="4648201"/>
            <a:ext cx="49482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0066"/>
              </a:buClr>
              <a:buSzPct val="150000"/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  Week androgen, which can be converted to estrogen.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0066"/>
              </a:buClr>
              <a:buSzPct val="150000"/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  Various protective effects. It may play a role in the aging process.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0066"/>
              </a:buClr>
              <a:buSzPct val="150000"/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  Regulates NAD</a:t>
            </a:r>
            <a:r>
              <a:rPr lang="en-US" altLang="en-US" sz="2000" baseline="30000">
                <a:solidFill>
                  <a:srgbClr val="000000"/>
                </a:solidFill>
              </a:rPr>
              <a:t>+</a:t>
            </a:r>
            <a:r>
              <a:rPr lang="en-US" altLang="en-US" sz="2000">
                <a:solidFill>
                  <a:srgbClr val="000000"/>
                </a:solidFill>
              </a:rPr>
              <a:t>  coenzymes.</a:t>
            </a:r>
          </a:p>
        </p:txBody>
      </p:sp>
    </p:spTree>
    <p:extLst>
      <p:ext uri="{BB962C8B-B14F-4D97-AF65-F5344CB8AC3E}">
        <p14:creationId xmlns:p14="http://schemas.microsoft.com/office/powerpoint/2010/main" val="2919099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450" y="4489451"/>
            <a:ext cx="2571750" cy="204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2025650" y="3544888"/>
            <a:ext cx="1854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Cortisol</a:t>
            </a:r>
            <a:r>
              <a:rPr lang="en-GB" altLang="en-US" sz="2800">
                <a:solidFill>
                  <a:srgbClr val="000000"/>
                </a:solidFill>
              </a:rPr>
              <a:t> </a:t>
            </a:r>
            <a:r>
              <a:rPr lang="cs-CZ" altLang="en-US" sz="2800">
                <a:solidFill>
                  <a:srgbClr val="000000"/>
                </a:solidFill>
              </a:rPr>
              <a:t>(</a:t>
            </a:r>
            <a:r>
              <a:rPr lang="cs-CZ" altLang="en-US" sz="2400">
                <a:solidFill>
                  <a:srgbClr val="000000"/>
                </a:solidFill>
              </a:rPr>
              <a:t>C-21</a:t>
            </a:r>
            <a:r>
              <a:rPr lang="cs-CZ" altLang="en-US" sz="2800">
                <a:solidFill>
                  <a:srgbClr val="000000"/>
                </a:solidFill>
              </a:rPr>
              <a:t>)</a:t>
            </a:r>
            <a:endParaRPr lang="en-GB" altLang="en-US" sz="2800">
              <a:solidFill>
                <a:srgbClr val="000000"/>
              </a:solidFill>
            </a:endParaRP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4926014" y="3295651"/>
            <a:ext cx="5487987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0066"/>
              </a:buClr>
              <a:buSzPct val="150000"/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  Dominant glucocorticoid in humans, synthesized from progesterone in the </a:t>
            </a:r>
            <a:r>
              <a:rPr lang="en-US" altLang="en-US" sz="2000" b="1" i="1">
                <a:solidFill>
                  <a:srgbClr val="330066"/>
                </a:solidFill>
              </a:rPr>
              <a:t>zona</a:t>
            </a:r>
            <a:r>
              <a:rPr lang="en-US" altLang="en-US" sz="2000" b="1" i="1">
                <a:solidFill>
                  <a:srgbClr val="7E9CE8"/>
                </a:solidFill>
              </a:rPr>
              <a:t> </a:t>
            </a:r>
            <a:r>
              <a:rPr lang="en-US" altLang="en-US" sz="2000" b="1" i="1">
                <a:solidFill>
                  <a:srgbClr val="330066"/>
                </a:solidFill>
              </a:rPr>
              <a:t>fasciculata</a:t>
            </a:r>
            <a:r>
              <a:rPr lang="en-US" altLang="en-US" sz="2000">
                <a:solidFill>
                  <a:srgbClr val="000000"/>
                </a:solidFill>
              </a:rPr>
              <a:t> of the adrenal cortex.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0066"/>
              </a:buClr>
              <a:buSzPct val="150000"/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  Stress adaptation through various cellular phenotypic expression, stress adaptation.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0066"/>
              </a:buClr>
              <a:buSzPct val="150000"/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  Slight elevation of liver glycogen. Numerous effects on the immune system, killing effect on certain T cells in high doses.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0066"/>
              </a:buClr>
              <a:buSzPct val="150000"/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  Na</a:t>
            </a:r>
            <a:r>
              <a:rPr lang="en-US" altLang="en-US" sz="2000" baseline="30000">
                <a:solidFill>
                  <a:srgbClr val="000000"/>
                </a:solidFill>
              </a:rPr>
              <a:t>+</a:t>
            </a:r>
            <a:r>
              <a:rPr lang="en-US" altLang="en-US" sz="2000">
                <a:solidFill>
                  <a:srgbClr val="000000"/>
                </a:solidFill>
              </a:rPr>
              <a:t> uptake in epithelia lumen.</a:t>
            </a:r>
          </a:p>
        </p:txBody>
      </p:sp>
      <p:grpSp>
        <p:nvGrpSpPr>
          <p:cNvPr id="78861" name="Group 13"/>
          <p:cNvGrpSpPr>
            <a:grpSpLocks/>
          </p:cNvGrpSpPr>
          <p:nvPr/>
        </p:nvGrpSpPr>
        <p:grpSpPr bwMode="auto">
          <a:xfrm>
            <a:off x="1825625" y="161925"/>
            <a:ext cx="3424238" cy="3055938"/>
            <a:chOff x="262" y="2256"/>
            <a:chExt cx="2157" cy="1901"/>
          </a:xfrm>
        </p:grpSpPr>
        <p:pic>
          <p:nvPicPr>
            <p:cNvPr id="78862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" y="2897"/>
              <a:ext cx="1740" cy="12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8863" name="Text Box 15"/>
            <p:cNvSpPr txBox="1">
              <a:spLocks noChangeArrowheads="1"/>
            </p:cNvSpPr>
            <p:nvPr/>
          </p:nvSpPr>
          <p:spPr bwMode="auto">
            <a:xfrm>
              <a:off x="303" y="2256"/>
              <a:ext cx="2116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800" b="1">
                  <a:solidFill>
                    <a:srgbClr val="000000"/>
                  </a:solidFill>
                </a:rPr>
                <a:t>Aldosterone</a:t>
              </a:r>
              <a:r>
                <a:rPr lang="cs-CZ" altLang="en-US" sz="2800" b="1">
                  <a:solidFill>
                    <a:srgbClr val="000000"/>
                  </a:solidFill>
                </a:rPr>
                <a:t> </a:t>
              </a:r>
              <a:r>
                <a:rPr lang="cs-CZ" altLang="en-US" sz="2800">
                  <a:solidFill>
                    <a:srgbClr val="000000"/>
                  </a:solidFill>
                </a:rPr>
                <a:t>(</a:t>
              </a:r>
              <a:r>
                <a:rPr lang="cs-CZ" altLang="en-US" sz="2400">
                  <a:solidFill>
                    <a:srgbClr val="000000"/>
                  </a:solidFill>
                </a:rPr>
                <a:t>C-21</a:t>
              </a:r>
              <a:r>
                <a:rPr lang="cs-CZ" altLang="en-US" sz="2800">
                  <a:solidFill>
                    <a:srgbClr val="000000"/>
                  </a:solidFill>
                </a:rPr>
                <a:t>)</a:t>
              </a:r>
              <a:r>
                <a:rPr lang="en-GB" altLang="en-US" sz="2800">
                  <a:solidFill>
                    <a:srgbClr val="000000"/>
                  </a:solidFill>
                </a:rPr>
                <a:t> </a:t>
              </a:r>
            </a:p>
          </p:txBody>
        </p:sp>
      </p:grpSp>
      <p:sp>
        <p:nvSpPr>
          <p:cNvPr id="78864" name="Text Box 16"/>
          <p:cNvSpPr txBox="1">
            <a:spLocks noChangeArrowheads="1"/>
          </p:cNvSpPr>
          <p:nvPr/>
        </p:nvSpPr>
        <p:spPr bwMode="auto">
          <a:xfrm>
            <a:off x="4941889" y="600076"/>
            <a:ext cx="4929187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0066"/>
              </a:buClr>
              <a:buSzPct val="150000"/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  The principal mineralocorticoid.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0066"/>
              </a:buClr>
              <a:buSzPct val="150000"/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  Produced from progesterone in the </a:t>
            </a:r>
            <a:r>
              <a:rPr lang="en-US" altLang="en-US" sz="2000" b="1" i="1">
                <a:solidFill>
                  <a:srgbClr val="330066"/>
                </a:solidFill>
              </a:rPr>
              <a:t>zona glomerulosa</a:t>
            </a:r>
            <a:r>
              <a:rPr lang="en-US" altLang="en-US" sz="2000">
                <a:solidFill>
                  <a:srgbClr val="000000"/>
                </a:solidFill>
              </a:rPr>
              <a:t> of adrenal cortex.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0066"/>
              </a:buClr>
              <a:buSzPct val="150000"/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  Causes sodium ion uptake via conductance channel.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0066"/>
              </a:buClr>
              <a:buSzPct val="150000"/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  Occures in high levels during stress. Rises blood pressure and fluid volume. </a:t>
            </a:r>
          </a:p>
        </p:txBody>
      </p:sp>
    </p:spTree>
    <p:extLst>
      <p:ext uri="{BB962C8B-B14F-4D97-AF65-F5344CB8AC3E}">
        <p14:creationId xmlns:p14="http://schemas.microsoft.com/office/powerpoint/2010/main" val="1819888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5278288"/>
              </p:ext>
            </p:extLst>
          </p:nvPr>
        </p:nvGraphicFramePr>
        <p:xfrm>
          <a:off x="1311965" y="-49765"/>
          <a:ext cx="9753600" cy="6829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CS ChemDraw Drawing" r:id="rId3" imgW="9255760" imgH="6482080" progId="ChemDraw.Document.5.0">
                  <p:embed/>
                </p:oleObj>
              </mc:Choice>
              <mc:Fallback>
                <p:oleObj name="CS ChemDraw Drawing" r:id="rId3" imgW="9255760" imgH="6482080" progId="ChemDraw.Document.5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1965" y="-49765"/>
                        <a:ext cx="9753600" cy="68292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8692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113" y="474582"/>
            <a:ext cx="10691191" cy="5421589"/>
          </a:xfrm>
        </p:spPr>
        <p:txBody>
          <a:bodyPr/>
          <a:lstStyle/>
          <a:p>
            <a:pPr algn="just"/>
            <a:r>
              <a:rPr lang="en-US" b="1" dirty="0">
                <a:solidFill>
                  <a:srgbClr val="7030A0"/>
                </a:solidFill>
              </a:rPr>
              <a:t>Steroid hormones </a:t>
            </a:r>
            <a:r>
              <a:rPr lang="en-US" dirty="0"/>
              <a:t>and related products represent one of </a:t>
            </a:r>
            <a:r>
              <a:rPr lang="en-US" dirty="0" smtClean="0"/>
              <a:t>the most </a:t>
            </a:r>
            <a:r>
              <a:rPr lang="en-US" dirty="0"/>
              <a:t>widely used classes of therapeutic agents, These </a:t>
            </a:r>
            <a:r>
              <a:rPr lang="en-US" dirty="0" smtClean="0"/>
              <a:t>drugs are </a:t>
            </a:r>
            <a:r>
              <a:rPr lang="en-US" dirty="0"/>
              <a:t>used primarily in birth </a:t>
            </a:r>
            <a:r>
              <a:rPr lang="en-US" dirty="0" smtClean="0"/>
              <a:t>control, hormone-replacement therapy </a:t>
            </a:r>
            <a:r>
              <a:rPr lang="en-US" dirty="0"/>
              <a:t>(HRT</a:t>
            </a:r>
            <a:r>
              <a:rPr lang="en-US" dirty="0" smtClean="0"/>
              <a:t>), </a:t>
            </a:r>
            <a:r>
              <a:rPr lang="en-US" dirty="0"/>
              <a:t>inflammatory conditions, and cancer </a:t>
            </a:r>
            <a:r>
              <a:rPr lang="en-US" dirty="0" smtClean="0"/>
              <a:t>treatment. Most </a:t>
            </a:r>
            <a:r>
              <a:rPr lang="en-US" dirty="0"/>
              <a:t>of these agents are chemically based on a </a:t>
            </a:r>
            <a:r>
              <a:rPr lang="en-US" dirty="0" smtClean="0"/>
              <a:t>common structural </a:t>
            </a:r>
            <a:r>
              <a:rPr lang="en-US" dirty="0"/>
              <a:t>backbone, the steroid </a:t>
            </a:r>
            <a:r>
              <a:rPr lang="en-US" dirty="0" smtClean="0"/>
              <a:t>backbone.</a:t>
            </a:r>
          </a:p>
          <a:p>
            <a:pPr algn="just"/>
            <a:r>
              <a:rPr lang="en-US" dirty="0"/>
              <a:t>Five general groups of steroid </a:t>
            </a:r>
            <a:r>
              <a:rPr lang="en-US" dirty="0" smtClean="0"/>
              <a:t>hormones </a:t>
            </a:r>
            <a:r>
              <a:rPr lang="en-US" dirty="0"/>
              <a:t>are </a:t>
            </a:r>
            <a:r>
              <a:rPr lang="en-US" dirty="0" smtClean="0"/>
              <a:t>common: estrogens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rogestins</a:t>
            </a:r>
            <a:r>
              <a:rPr lang="en-US" dirty="0" smtClean="0"/>
              <a:t>, androgens, glucocorticoids and </a:t>
            </a:r>
            <a:r>
              <a:rPr lang="en-US" dirty="0"/>
              <a:t>mineralocorticoids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3997" y="4182572"/>
            <a:ext cx="3201883" cy="19943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97459" y="6176963"/>
            <a:ext cx="2654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Fig: Basic </a:t>
            </a:r>
            <a:r>
              <a:rPr lang="en-US" dirty="0"/>
              <a:t>steroid structure</a:t>
            </a:r>
          </a:p>
        </p:txBody>
      </p:sp>
    </p:spTree>
    <p:extLst>
      <p:ext uri="{BB962C8B-B14F-4D97-AF65-F5344CB8AC3E}">
        <p14:creationId xmlns:p14="http://schemas.microsoft.com/office/powerpoint/2010/main" val="251604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303682" y="215348"/>
            <a:ext cx="732348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Functional Classification of Steroids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834887" y="811729"/>
            <a:ext cx="10707757" cy="6046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50000"/>
              </a:lnSpc>
              <a:buFont typeface="Symbol" panose="05050102010706020507" pitchFamily="18" charset="2"/>
              <a:buChar char="Ö"/>
            </a:pPr>
            <a:r>
              <a:rPr lang="en-US" altLang="en-US" sz="2000" b="1" dirty="0">
                <a:latin typeface="+mn-lt"/>
                <a:sym typeface="Symbol" panose="05050102010706020507" pitchFamily="18" charset="2"/>
              </a:rPr>
              <a:t> Anabolic Steroids</a:t>
            </a:r>
          </a:p>
          <a:p>
            <a:pPr>
              <a:lnSpc>
                <a:spcPct val="150000"/>
              </a:lnSpc>
              <a:buFont typeface="Symbol" panose="05050102010706020507" pitchFamily="18" charset="2"/>
              <a:buNone/>
            </a:pPr>
            <a:r>
              <a:rPr lang="en-US" altLang="en-US" sz="2000" b="1" dirty="0">
                <a:latin typeface="+mn-lt"/>
                <a:sym typeface="Symbol" panose="05050102010706020507" pitchFamily="18" charset="2"/>
              </a:rPr>
              <a:t>	</a:t>
            </a:r>
            <a:r>
              <a:rPr lang="en-US" altLang="en-US" sz="2000" dirty="0">
                <a:latin typeface="+mn-lt"/>
                <a:sym typeface="Symbol" panose="05050102010706020507" pitchFamily="18" charset="2"/>
              </a:rPr>
              <a:t>- Interact with androgen receptor; enhance muscle mass/athlete’s performance; male sex hormones</a:t>
            </a:r>
            <a:endParaRPr lang="en-US" altLang="en-US" sz="2000" b="1" dirty="0">
              <a:latin typeface="+mn-lt"/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  <a:buFont typeface="Symbol" panose="05050102010706020507" pitchFamily="18" charset="2"/>
              <a:buChar char="Ö"/>
            </a:pPr>
            <a:r>
              <a:rPr lang="en-US" altLang="en-US" sz="2000" b="1" dirty="0">
                <a:latin typeface="+mn-lt"/>
                <a:sym typeface="Symbol" panose="05050102010706020507" pitchFamily="18" charset="2"/>
              </a:rPr>
              <a:t> Glucocorticoids</a:t>
            </a:r>
          </a:p>
          <a:p>
            <a:pPr>
              <a:lnSpc>
                <a:spcPct val="150000"/>
              </a:lnSpc>
              <a:buFont typeface="Symbol" panose="05050102010706020507" pitchFamily="18" charset="2"/>
              <a:buNone/>
            </a:pPr>
            <a:r>
              <a:rPr lang="en-US" altLang="en-US" sz="2000" b="1" dirty="0">
                <a:latin typeface="+mn-lt"/>
                <a:sym typeface="Symbol" panose="05050102010706020507" pitchFamily="18" charset="2"/>
              </a:rPr>
              <a:t>	</a:t>
            </a:r>
            <a:r>
              <a:rPr lang="en-US" altLang="en-US" sz="2000" dirty="0">
                <a:latin typeface="+mn-lt"/>
                <a:sym typeface="Symbol" panose="05050102010706020507" pitchFamily="18" charset="2"/>
              </a:rPr>
              <a:t>- regulate metabolism and immune function; anti-inflammatory activity</a:t>
            </a:r>
            <a:endParaRPr lang="en-US" altLang="en-US" sz="2000" b="1" dirty="0">
              <a:latin typeface="+mn-lt"/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  <a:buFont typeface="Symbol" panose="05050102010706020507" pitchFamily="18" charset="2"/>
              <a:buChar char="Ö"/>
            </a:pPr>
            <a:r>
              <a:rPr lang="en-US" altLang="en-US" sz="2000" b="1" dirty="0">
                <a:latin typeface="+mn-lt"/>
                <a:sym typeface="Symbol" panose="05050102010706020507" pitchFamily="18" charset="2"/>
              </a:rPr>
              <a:t> Mineralocorticoids</a:t>
            </a:r>
          </a:p>
          <a:p>
            <a:pPr>
              <a:lnSpc>
                <a:spcPct val="150000"/>
              </a:lnSpc>
              <a:buFont typeface="Symbol" panose="05050102010706020507" pitchFamily="18" charset="2"/>
              <a:buNone/>
            </a:pPr>
            <a:r>
              <a:rPr lang="en-US" altLang="en-US" sz="2000" b="1" dirty="0">
                <a:latin typeface="+mn-lt"/>
                <a:sym typeface="Symbol" panose="05050102010706020507" pitchFamily="18" charset="2"/>
              </a:rPr>
              <a:t>	</a:t>
            </a:r>
            <a:r>
              <a:rPr lang="en-US" altLang="en-US" sz="2000" dirty="0">
                <a:latin typeface="+mn-lt"/>
                <a:sym typeface="Symbol" panose="05050102010706020507" pitchFamily="18" charset="2"/>
              </a:rPr>
              <a:t>- maintain blood volume and renal excretion</a:t>
            </a:r>
            <a:endParaRPr lang="en-US" altLang="en-US" sz="2000" b="1" dirty="0">
              <a:latin typeface="+mn-lt"/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  <a:buFont typeface="Symbol" panose="05050102010706020507" pitchFamily="18" charset="2"/>
              <a:buChar char="Ö"/>
            </a:pPr>
            <a:r>
              <a:rPr lang="en-US" altLang="en-US" sz="2000" b="1" dirty="0">
                <a:latin typeface="+mn-lt"/>
                <a:sym typeface="Symbol" panose="05050102010706020507" pitchFamily="18" charset="2"/>
              </a:rPr>
              <a:t> </a:t>
            </a:r>
            <a:r>
              <a:rPr lang="en-US" altLang="en-US" sz="2000" b="1" dirty="0" err="1">
                <a:latin typeface="+mn-lt"/>
                <a:sym typeface="Symbol" panose="05050102010706020507" pitchFamily="18" charset="2"/>
              </a:rPr>
              <a:t>Progestins</a:t>
            </a:r>
            <a:endParaRPr lang="en-US" altLang="en-US" sz="2000" b="1" dirty="0">
              <a:latin typeface="+mn-lt"/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  <a:buFont typeface="Symbol" panose="05050102010706020507" pitchFamily="18" charset="2"/>
              <a:buNone/>
            </a:pPr>
            <a:r>
              <a:rPr lang="en-US" altLang="en-US" sz="2000" b="1" dirty="0">
                <a:latin typeface="+mn-lt"/>
                <a:sym typeface="Symbol" panose="05050102010706020507" pitchFamily="18" charset="2"/>
              </a:rPr>
              <a:t>	</a:t>
            </a:r>
            <a:r>
              <a:rPr lang="en-US" altLang="en-US" sz="2000" dirty="0">
                <a:latin typeface="+mn-lt"/>
                <a:sym typeface="Symbol" panose="05050102010706020507" pitchFamily="18" charset="2"/>
              </a:rPr>
              <a:t>- Development of female sex organs and characteristics</a:t>
            </a:r>
            <a:endParaRPr lang="en-US" altLang="en-US" sz="2000" b="1" dirty="0">
              <a:latin typeface="+mn-lt"/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  <a:buFont typeface="Symbol" panose="05050102010706020507" pitchFamily="18" charset="2"/>
              <a:buChar char="Ö"/>
            </a:pPr>
            <a:r>
              <a:rPr lang="en-US" altLang="en-US" sz="2000" b="1" dirty="0">
                <a:latin typeface="+mn-lt"/>
                <a:sym typeface="Symbol" panose="05050102010706020507" pitchFamily="18" charset="2"/>
              </a:rPr>
              <a:t> </a:t>
            </a:r>
            <a:r>
              <a:rPr lang="en-US" altLang="en-US" sz="2000" b="1" dirty="0" err="1">
                <a:latin typeface="+mn-lt"/>
                <a:sym typeface="Symbol" panose="05050102010706020507" pitchFamily="18" charset="2"/>
              </a:rPr>
              <a:t>Phytosteroids</a:t>
            </a:r>
            <a:endParaRPr lang="en-US" altLang="en-US" sz="2000" b="1" dirty="0">
              <a:latin typeface="+mn-lt"/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  <a:buFont typeface="Symbol" panose="05050102010706020507" pitchFamily="18" charset="2"/>
              <a:buNone/>
            </a:pPr>
            <a:r>
              <a:rPr lang="en-US" altLang="en-US" sz="2000" b="1" dirty="0">
                <a:latin typeface="+mn-lt"/>
                <a:sym typeface="Symbol" panose="05050102010706020507" pitchFamily="18" charset="2"/>
              </a:rPr>
              <a:t>	</a:t>
            </a:r>
            <a:r>
              <a:rPr lang="en-US" altLang="en-US" sz="2000" dirty="0">
                <a:latin typeface="+mn-lt"/>
                <a:sym typeface="Symbol" panose="05050102010706020507" pitchFamily="18" charset="2"/>
              </a:rPr>
              <a:t>- Plant steroids</a:t>
            </a:r>
          </a:p>
          <a:p>
            <a:pPr>
              <a:lnSpc>
                <a:spcPct val="150000"/>
              </a:lnSpc>
              <a:buFont typeface="Symbol" panose="05050102010706020507" pitchFamily="18" charset="2"/>
              <a:buChar char="Ö"/>
            </a:pPr>
            <a:r>
              <a:rPr lang="en-US" altLang="en-US" sz="2000" b="1" dirty="0">
                <a:latin typeface="+mn-lt"/>
                <a:sym typeface="Symbol" panose="05050102010706020507" pitchFamily="18" charset="2"/>
              </a:rPr>
              <a:t> </a:t>
            </a:r>
            <a:r>
              <a:rPr lang="en-US" altLang="en-US" sz="2000" b="1" dirty="0" err="1">
                <a:latin typeface="+mn-lt"/>
                <a:sym typeface="Symbol" panose="05050102010706020507" pitchFamily="18" charset="2"/>
              </a:rPr>
              <a:t>Ergosteroids</a:t>
            </a:r>
            <a:endParaRPr lang="en-US" altLang="en-US" sz="2000" b="1" dirty="0">
              <a:latin typeface="+mn-lt"/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  <a:buFont typeface="Symbol" panose="05050102010706020507" pitchFamily="18" charset="2"/>
              <a:buNone/>
            </a:pPr>
            <a:r>
              <a:rPr lang="en-US" altLang="en-US" sz="2000" b="1" dirty="0">
                <a:latin typeface="+mn-lt"/>
                <a:sym typeface="Symbol" panose="05050102010706020507" pitchFamily="18" charset="2"/>
              </a:rPr>
              <a:t>	</a:t>
            </a:r>
            <a:r>
              <a:rPr lang="en-US" altLang="en-US" sz="2000" dirty="0">
                <a:latin typeface="+mn-lt"/>
                <a:sym typeface="Symbol" panose="05050102010706020507" pitchFamily="18" charset="2"/>
              </a:rPr>
              <a:t>- Steroids of the fungi; vitamin D related</a:t>
            </a:r>
            <a:endParaRPr lang="en-US" altLang="en-US" sz="2000" b="1" dirty="0">
              <a:latin typeface="+mn-lt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00043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STEROID CHEMISTRY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565" y="1550504"/>
            <a:ext cx="11343861" cy="481053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Steroid molecules possess a common </a:t>
            </a:r>
            <a:r>
              <a:rPr lang="en-US" dirty="0" smtClean="0"/>
              <a:t>chemical skeleton </a:t>
            </a:r>
            <a:r>
              <a:rPr lang="en-US" dirty="0"/>
              <a:t>of four fused rings, consisting </a:t>
            </a:r>
            <a:r>
              <a:rPr lang="en-US" dirty="0" smtClean="0"/>
              <a:t>of three </a:t>
            </a:r>
            <a:r>
              <a:rPr lang="en-US" dirty="0"/>
              <a:t>six-membered rings and a </a:t>
            </a:r>
            <a:r>
              <a:rPr lang="en-US" dirty="0" smtClean="0"/>
              <a:t>five-membered ring. </a:t>
            </a:r>
          </a:p>
          <a:p>
            <a:pPr algn="just"/>
            <a:r>
              <a:rPr lang="en-US" dirty="0" smtClean="0"/>
              <a:t>Chemically</a:t>
            </a:r>
            <a:r>
              <a:rPr lang="en-US" dirty="0"/>
              <a:t>, this </a:t>
            </a:r>
            <a:r>
              <a:rPr lang="en-US" dirty="0" smtClean="0"/>
              <a:t>hydrocarbon scaffold </a:t>
            </a:r>
            <a:r>
              <a:rPr lang="en-US" dirty="0"/>
              <a:t>is a </a:t>
            </a:r>
            <a:r>
              <a:rPr lang="en-US" dirty="0" err="1" smtClean="0"/>
              <a:t>cyclo-pentano-perhydro-phenanthrene</a:t>
            </a:r>
            <a:r>
              <a:rPr lang="en-US" dirty="0"/>
              <a:t>, describing the three rings </a:t>
            </a:r>
            <a:r>
              <a:rPr lang="en-US" dirty="0" smtClean="0"/>
              <a:t>of </a:t>
            </a:r>
            <a:r>
              <a:rPr lang="en-US" dirty="0" err="1" smtClean="0"/>
              <a:t>phenanthrene</a:t>
            </a:r>
            <a:r>
              <a:rPr lang="en-US" dirty="0" smtClean="0"/>
              <a:t> </a:t>
            </a:r>
            <a:r>
              <a:rPr lang="en-US" dirty="0"/>
              <a:t>(rings A, B, and C) and the </a:t>
            </a:r>
            <a:r>
              <a:rPr lang="en-US" dirty="0" err="1" smtClean="0"/>
              <a:t>cyclopentane</a:t>
            </a:r>
            <a:r>
              <a:rPr lang="en-US" dirty="0" smtClean="0"/>
              <a:t> ring </a:t>
            </a:r>
            <a:r>
              <a:rPr lang="en-US" dirty="0"/>
              <a:t>(ring </a:t>
            </a:r>
            <a:r>
              <a:rPr lang="en-US" dirty="0" smtClean="0"/>
              <a:t>D in steroids.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err="1" smtClean="0"/>
              <a:t>phenanthrene</a:t>
            </a:r>
            <a:r>
              <a:rPr lang="en-US" dirty="0" smtClean="0"/>
              <a:t> </a:t>
            </a:r>
            <a:r>
              <a:rPr lang="en-US" dirty="0"/>
              <a:t>ring system is completely </a:t>
            </a:r>
            <a:r>
              <a:rPr lang="en-US" dirty="0" smtClean="0"/>
              <a:t>saturated (hydrogenated). </a:t>
            </a:r>
            <a:r>
              <a:rPr lang="en-US" dirty="0"/>
              <a:t>This steroid </a:t>
            </a:r>
            <a:r>
              <a:rPr lang="en-US" dirty="0" smtClean="0"/>
              <a:t>scaffold contains </a:t>
            </a:r>
            <a:r>
              <a:rPr lang="en-US" dirty="0"/>
              <a:t>17 carbon </a:t>
            </a:r>
            <a:r>
              <a:rPr lang="en-US" dirty="0" smtClean="0"/>
              <a:t>atoms.</a:t>
            </a:r>
          </a:p>
          <a:p>
            <a:pPr algn="just"/>
            <a:r>
              <a:rPr lang="en-US" dirty="0" smtClean="0"/>
              <a:t>Additional carbon </a:t>
            </a:r>
            <a:r>
              <a:rPr lang="en-US" dirty="0"/>
              <a:t>atoms on steroids include </a:t>
            </a:r>
            <a:r>
              <a:rPr lang="en-US" dirty="0" smtClean="0"/>
              <a:t>angular methyl </a:t>
            </a:r>
            <a:r>
              <a:rPr lang="en-US" dirty="0"/>
              <a:t>groups attached to C13 and C10 </a:t>
            </a:r>
            <a:r>
              <a:rPr lang="en-US" dirty="0" smtClean="0"/>
              <a:t>and alkyl </a:t>
            </a:r>
            <a:r>
              <a:rPr lang="en-US" dirty="0"/>
              <a:t>substituents on </a:t>
            </a:r>
            <a:r>
              <a:rPr lang="en-US" dirty="0" smtClean="0"/>
              <a:t>C17.</a:t>
            </a:r>
          </a:p>
          <a:p>
            <a:pPr algn="just"/>
            <a:r>
              <a:rPr lang="en-US" dirty="0"/>
              <a:t>The </a:t>
            </a:r>
            <a:r>
              <a:rPr lang="en-US" dirty="0" smtClean="0"/>
              <a:t>stereochemistry of </a:t>
            </a:r>
            <a:r>
              <a:rPr lang="en-US" dirty="0"/>
              <a:t>the rings and the substituents on </a:t>
            </a:r>
            <a:r>
              <a:rPr lang="en-US" dirty="0" smtClean="0"/>
              <a:t>the steroid </a:t>
            </a:r>
            <a:r>
              <a:rPr lang="en-US" dirty="0"/>
              <a:t>scaffold markedly affects the </a:t>
            </a:r>
            <a:r>
              <a:rPr lang="en-US" dirty="0" smtClean="0"/>
              <a:t>biologic activity </a:t>
            </a:r>
            <a:r>
              <a:rPr lang="en-US" dirty="0"/>
              <a:t>of a given class of steroids</a:t>
            </a:r>
          </a:p>
        </p:txBody>
      </p:sp>
    </p:spTree>
    <p:extLst>
      <p:ext uri="{BB962C8B-B14F-4D97-AF65-F5344CB8AC3E}">
        <p14:creationId xmlns:p14="http://schemas.microsoft.com/office/powerpoint/2010/main" val="990400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417" y="434147"/>
            <a:ext cx="10982740" cy="6032914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The stereochemistry of the H at C5 is always indicated in the name.</a:t>
            </a:r>
          </a:p>
          <a:p>
            <a:pPr algn="just"/>
            <a:r>
              <a:rPr lang="en-US" dirty="0" smtClean="0"/>
              <a:t>Changing the </a:t>
            </a:r>
            <a:r>
              <a:rPr lang="en-US" dirty="0"/>
              <a:t>stereochemistry of any of the ring juncture or </a:t>
            </a:r>
            <a:r>
              <a:rPr lang="en-US" dirty="0" smtClean="0"/>
              <a:t>backbone carbons greatly </a:t>
            </a:r>
            <a:r>
              <a:rPr lang="en-US" dirty="0"/>
              <a:t>changes the shape of the steroid, as seen in </a:t>
            </a:r>
            <a:r>
              <a:rPr lang="en-US" dirty="0" smtClean="0"/>
              <a:t>the examples </a:t>
            </a:r>
            <a:r>
              <a:rPr lang="en-US" dirty="0"/>
              <a:t>of </a:t>
            </a:r>
            <a:r>
              <a:rPr lang="en-US" dirty="0" smtClean="0"/>
              <a:t>5</a:t>
            </a:r>
            <a:r>
              <a:rPr lang="el-GR" dirty="0" smtClean="0"/>
              <a:t>α</a:t>
            </a:r>
            <a:r>
              <a:rPr lang="en-US" dirty="0" smtClean="0"/>
              <a:t>,8</a:t>
            </a:r>
            <a:r>
              <a:rPr lang="el-GR" dirty="0" smtClean="0"/>
              <a:t>α</a:t>
            </a:r>
            <a:r>
              <a:rPr lang="en-US" dirty="0" smtClean="0"/>
              <a:t>-</a:t>
            </a:r>
            <a:r>
              <a:rPr lang="en-US" dirty="0" err="1" smtClean="0"/>
              <a:t>androstane</a:t>
            </a:r>
            <a:r>
              <a:rPr lang="en-US" dirty="0" smtClean="0"/>
              <a:t> &amp; 5β-</a:t>
            </a:r>
            <a:r>
              <a:rPr lang="en-US" dirty="0" err="1" smtClean="0"/>
              <a:t>androstane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/>
              <a:t>Many of the biologically important </a:t>
            </a:r>
            <a:r>
              <a:rPr lang="en-US" dirty="0" smtClean="0"/>
              <a:t>steroids contain </a:t>
            </a:r>
            <a:r>
              <a:rPr lang="en-US" dirty="0"/>
              <a:t>a carbon-carbon double bond </a:t>
            </a:r>
            <a:r>
              <a:rPr lang="en-US" dirty="0" smtClean="0"/>
              <a:t>between positions </a:t>
            </a:r>
            <a:r>
              <a:rPr lang="en-US" dirty="0"/>
              <a:t>4 and 5 or 5 and 6, and </a:t>
            </a:r>
            <a:r>
              <a:rPr lang="en-US" dirty="0" smtClean="0"/>
              <a:t>consequently </a:t>
            </a:r>
            <a:r>
              <a:rPr lang="en-US" dirty="0"/>
              <a:t>there is no </a:t>
            </a:r>
            <a:r>
              <a:rPr lang="en-US" dirty="0" err="1"/>
              <a:t>cis</a:t>
            </a:r>
            <a:r>
              <a:rPr lang="en-US" dirty="0"/>
              <a:t> or trans relationship </a:t>
            </a:r>
            <a:r>
              <a:rPr lang="en-US" dirty="0" smtClean="0"/>
              <a:t>between rings </a:t>
            </a:r>
            <a:r>
              <a:rPr lang="en-US" dirty="0"/>
              <a:t>A and </a:t>
            </a:r>
            <a:r>
              <a:rPr lang="en-US" dirty="0" smtClean="0"/>
              <a:t>B.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4418" y="2283048"/>
            <a:ext cx="5917062" cy="198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770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Structures of common </a:t>
            </a:r>
            <a:r>
              <a:rPr lang="en-US" dirty="0" smtClean="0">
                <a:solidFill>
                  <a:srgbClr val="7030A0"/>
                </a:solidFill>
              </a:rPr>
              <a:t>steroids: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234" y="850041"/>
            <a:ext cx="10280054" cy="6007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78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STEROID BIOSYNTHESIS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6556513" cy="4486275"/>
          </a:xfrm>
        </p:spPr>
        <p:txBody>
          <a:bodyPr/>
          <a:lstStyle/>
          <a:p>
            <a:pPr algn="just"/>
            <a:r>
              <a:rPr lang="en-US" dirty="0" smtClean="0"/>
              <a:t>Steroid </a:t>
            </a:r>
            <a:r>
              <a:rPr lang="en-US" dirty="0"/>
              <a:t>hormones in mammals are biosynthesized </a:t>
            </a:r>
            <a:r>
              <a:rPr lang="en-US" dirty="0" smtClean="0"/>
              <a:t>from cholesterol, which </a:t>
            </a:r>
            <a:r>
              <a:rPr lang="en-US" dirty="0"/>
              <a:t>in turn is made in vivo </a:t>
            </a:r>
            <a:r>
              <a:rPr lang="en-US" dirty="0" smtClean="0"/>
              <a:t>from acetyl coenzyme A </a:t>
            </a:r>
            <a:r>
              <a:rPr lang="en-US" dirty="0"/>
              <a:t>(</a:t>
            </a:r>
            <a:r>
              <a:rPr lang="en-US" dirty="0" smtClean="0"/>
              <a:t>acetyl-CoA</a:t>
            </a:r>
            <a:r>
              <a:rPr lang="en-US" dirty="0"/>
              <a:t>) via the </a:t>
            </a:r>
            <a:r>
              <a:rPr lang="en-US" dirty="0" err="1" smtClean="0"/>
              <a:t>mevalonate</a:t>
            </a:r>
            <a:r>
              <a:rPr lang="en-US" dirty="0" smtClean="0"/>
              <a:t> </a:t>
            </a:r>
            <a:r>
              <a:rPr lang="en-US" dirty="0"/>
              <a:t>pathway. Although </a:t>
            </a:r>
            <a:r>
              <a:rPr lang="en-US" dirty="0" smtClean="0"/>
              <a:t>humans </a:t>
            </a:r>
            <a:r>
              <a:rPr lang="en-US" dirty="0"/>
              <a:t>do obtain approximately 300 mg of </a:t>
            </a:r>
            <a:r>
              <a:rPr lang="en-US" dirty="0" smtClean="0"/>
              <a:t>cholesterol per day </a:t>
            </a:r>
            <a:r>
              <a:rPr lang="en-US" dirty="0"/>
              <a:t>in their diets, a greater amount (about </a:t>
            </a:r>
            <a:r>
              <a:rPr lang="en-US" dirty="0" smtClean="0"/>
              <a:t>1g</a:t>
            </a:r>
            <a:r>
              <a:rPr lang="en-US" dirty="0"/>
              <a:t>) is </a:t>
            </a:r>
            <a:r>
              <a:rPr lang="en-US" dirty="0" smtClean="0"/>
              <a:t>biosynthesized </a:t>
            </a:r>
            <a:r>
              <a:rPr lang="en-US" dirty="0"/>
              <a:t>per day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392" y="5171036"/>
            <a:ext cx="8571719" cy="10059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772940" y="186024"/>
            <a:ext cx="3246782" cy="660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062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2" name="Group 22"/>
          <p:cNvGrpSpPr>
            <a:grpSpLocks/>
          </p:cNvGrpSpPr>
          <p:nvPr/>
        </p:nvGrpSpPr>
        <p:grpSpPr bwMode="auto">
          <a:xfrm>
            <a:off x="2397125" y="2384425"/>
            <a:ext cx="6978650" cy="4160838"/>
            <a:chOff x="544" y="1172"/>
            <a:chExt cx="4396" cy="2621"/>
          </a:xfrm>
        </p:grpSpPr>
        <p:sp>
          <p:nvSpPr>
            <p:cNvPr id="81922" name="Text Box 2"/>
            <p:cNvSpPr txBox="1">
              <a:spLocks noChangeArrowheads="1"/>
            </p:cNvSpPr>
            <p:nvPr/>
          </p:nvSpPr>
          <p:spPr bwMode="auto">
            <a:xfrm>
              <a:off x="2141" y="1172"/>
              <a:ext cx="148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altLang="en-US" sz="3200">
                  <a:solidFill>
                    <a:srgbClr val="330066"/>
                  </a:solidFill>
                </a:rPr>
                <a:t>Cholesterol</a:t>
              </a:r>
              <a:r>
                <a:rPr lang="cs-CZ" altLang="en-US" sz="3200">
                  <a:solidFill>
                    <a:srgbClr val="000000"/>
                  </a:solidFill>
                </a:rPr>
                <a:t> </a:t>
              </a:r>
              <a:endParaRPr lang="en-GB" altLang="en-US" sz="3200">
                <a:solidFill>
                  <a:srgbClr val="000000"/>
                </a:solidFill>
              </a:endParaRPr>
            </a:p>
          </p:txBody>
        </p:sp>
        <p:sp>
          <p:nvSpPr>
            <p:cNvPr id="81923" name="Text Box 3"/>
            <p:cNvSpPr txBox="1">
              <a:spLocks noChangeArrowheads="1"/>
            </p:cNvSpPr>
            <p:nvPr/>
          </p:nvSpPr>
          <p:spPr bwMode="auto">
            <a:xfrm>
              <a:off x="2251" y="1872"/>
              <a:ext cx="126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altLang="en-US" sz="2800">
                  <a:solidFill>
                    <a:srgbClr val="000000"/>
                  </a:solidFill>
                </a:rPr>
                <a:t>Progestins </a:t>
              </a:r>
              <a:endParaRPr lang="en-GB" altLang="en-US" sz="2800">
                <a:solidFill>
                  <a:srgbClr val="000000"/>
                </a:solidFill>
              </a:endParaRPr>
            </a:p>
          </p:txBody>
        </p:sp>
        <p:sp>
          <p:nvSpPr>
            <p:cNvPr id="81924" name="Text Box 4"/>
            <p:cNvSpPr txBox="1">
              <a:spLocks noChangeArrowheads="1"/>
            </p:cNvSpPr>
            <p:nvPr/>
          </p:nvSpPr>
          <p:spPr bwMode="auto">
            <a:xfrm>
              <a:off x="544" y="2343"/>
              <a:ext cx="171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altLang="en-US" sz="2800" dirty="0">
                  <a:solidFill>
                    <a:srgbClr val="000000"/>
                  </a:solidFill>
                </a:rPr>
                <a:t>Glucocorticoids </a:t>
              </a:r>
              <a:endParaRPr lang="en-GB" altLang="en-US" sz="2800" dirty="0">
                <a:solidFill>
                  <a:srgbClr val="000000"/>
                </a:solidFill>
              </a:endParaRPr>
            </a:p>
          </p:txBody>
        </p:sp>
        <p:sp>
          <p:nvSpPr>
            <p:cNvPr id="81925" name="Text Box 5"/>
            <p:cNvSpPr txBox="1">
              <a:spLocks noChangeArrowheads="1"/>
            </p:cNvSpPr>
            <p:nvPr/>
          </p:nvSpPr>
          <p:spPr bwMode="auto">
            <a:xfrm>
              <a:off x="3627" y="2349"/>
              <a:ext cx="12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altLang="en-US" sz="2800">
                  <a:solidFill>
                    <a:srgbClr val="000000"/>
                  </a:solidFill>
                </a:rPr>
                <a:t>Androgens </a:t>
              </a:r>
              <a:endParaRPr lang="en-GB" altLang="en-US" sz="2800">
                <a:solidFill>
                  <a:srgbClr val="000000"/>
                </a:solidFill>
              </a:endParaRPr>
            </a:p>
          </p:txBody>
        </p:sp>
        <p:sp>
          <p:nvSpPr>
            <p:cNvPr id="81926" name="Text Box 6"/>
            <p:cNvSpPr txBox="1">
              <a:spLocks noChangeArrowheads="1"/>
            </p:cNvSpPr>
            <p:nvPr/>
          </p:nvSpPr>
          <p:spPr bwMode="auto">
            <a:xfrm>
              <a:off x="1059" y="3466"/>
              <a:ext cx="19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altLang="en-US" sz="2800">
                  <a:solidFill>
                    <a:srgbClr val="000000"/>
                  </a:solidFill>
                </a:rPr>
                <a:t>Mineralocorticoids </a:t>
              </a:r>
              <a:endParaRPr lang="en-GB" altLang="en-US" sz="2800">
                <a:solidFill>
                  <a:srgbClr val="000000"/>
                </a:solidFill>
              </a:endParaRPr>
            </a:p>
          </p:txBody>
        </p:sp>
        <p:sp>
          <p:nvSpPr>
            <p:cNvPr id="81927" name="Text Box 7"/>
            <p:cNvSpPr txBox="1">
              <a:spLocks noChangeArrowheads="1"/>
            </p:cNvSpPr>
            <p:nvPr/>
          </p:nvSpPr>
          <p:spPr bwMode="auto">
            <a:xfrm>
              <a:off x="3752" y="3452"/>
              <a:ext cx="11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altLang="en-US" sz="2800">
                  <a:solidFill>
                    <a:srgbClr val="000000"/>
                  </a:solidFill>
                </a:rPr>
                <a:t>Estrogens </a:t>
              </a:r>
              <a:endParaRPr lang="en-GB" altLang="en-US" sz="2800">
                <a:solidFill>
                  <a:srgbClr val="000000"/>
                </a:solidFill>
              </a:endParaRPr>
            </a:p>
          </p:txBody>
        </p:sp>
        <p:sp>
          <p:nvSpPr>
            <p:cNvPr id="81928" name="Line 8"/>
            <p:cNvSpPr>
              <a:spLocks noChangeShapeType="1"/>
            </p:cNvSpPr>
            <p:nvPr/>
          </p:nvSpPr>
          <p:spPr bwMode="auto">
            <a:xfrm>
              <a:off x="2880" y="1523"/>
              <a:ext cx="0" cy="39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1929" name="Line 9"/>
            <p:cNvSpPr>
              <a:spLocks noChangeShapeType="1"/>
            </p:cNvSpPr>
            <p:nvPr/>
          </p:nvSpPr>
          <p:spPr bwMode="auto">
            <a:xfrm flipH="1">
              <a:off x="1516" y="2046"/>
              <a:ext cx="742" cy="3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1930" name="Line 10"/>
            <p:cNvSpPr>
              <a:spLocks noChangeShapeType="1"/>
            </p:cNvSpPr>
            <p:nvPr/>
          </p:nvSpPr>
          <p:spPr bwMode="auto">
            <a:xfrm>
              <a:off x="3489" y="2079"/>
              <a:ext cx="841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1931" name="Line 11"/>
            <p:cNvSpPr>
              <a:spLocks noChangeShapeType="1"/>
            </p:cNvSpPr>
            <p:nvPr/>
          </p:nvSpPr>
          <p:spPr bwMode="auto">
            <a:xfrm flipH="1">
              <a:off x="2033" y="2244"/>
              <a:ext cx="847" cy="12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1940" name="Line 20"/>
            <p:cNvSpPr>
              <a:spLocks noChangeShapeType="1"/>
            </p:cNvSpPr>
            <p:nvPr/>
          </p:nvSpPr>
          <p:spPr bwMode="auto">
            <a:xfrm>
              <a:off x="4327" y="2669"/>
              <a:ext cx="0" cy="84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81941" name="Text Box 21"/>
          <p:cNvSpPr txBox="1">
            <a:spLocks noChangeArrowheads="1"/>
          </p:cNvSpPr>
          <p:nvPr/>
        </p:nvSpPr>
        <p:spPr bwMode="auto">
          <a:xfrm>
            <a:off x="1966913" y="314325"/>
            <a:ext cx="7213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 err="1">
                <a:solidFill>
                  <a:srgbClr val="33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Progestins</a:t>
            </a:r>
            <a:r>
              <a:rPr lang="en-US" altLang="en-US" sz="3200" b="1" dirty="0">
                <a:solidFill>
                  <a:srgbClr val="33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Are the Biosynthetic Precursors of the All Other Steroid Hormones</a:t>
            </a:r>
          </a:p>
        </p:txBody>
      </p:sp>
    </p:spTree>
    <p:extLst>
      <p:ext uri="{BB962C8B-B14F-4D97-AF65-F5344CB8AC3E}">
        <p14:creationId xmlns:p14="http://schemas.microsoft.com/office/powerpoint/2010/main" val="322081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8" y="4106863"/>
            <a:ext cx="2957512" cy="232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3154364" y="1430338"/>
            <a:ext cx="582612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3600" b="1">
                <a:solidFill>
                  <a:srgbClr val="000000"/>
                </a:solidFill>
              </a:rPr>
              <a:t>Pregnenolone</a:t>
            </a:r>
            <a:r>
              <a:rPr lang="cs-CZ" altLang="en-US" sz="3600" b="1">
                <a:solidFill>
                  <a:srgbClr val="000000"/>
                </a:solidFill>
              </a:rPr>
              <a:t> </a:t>
            </a:r>
            <a:r>
              <a:rPr lang="cs-CZ" altLang="en-US" sz="3600">
                <a:solidFill>
                  <a:srgbClr val="000000"/>
                </a:solidFill>
              </a:rPr>
              <a:t>(</a:t>
            </a:r>
            <a:r>
              <a:rPr lang="cs-CZ" altLang="en-US" sz="3200">
                <a:solidFill>
                  <a:srgbClr val="000000"/>
                </a:solidFill>
              </a:rPr>
              <a:t>C-21</a:t>
            </a:r>
            <a:r>
              <a:rPr lang="cs-CZ" altLang="en-US" sz="3600">
                <a:solidFill>
                  <a:srgbClr val="000000"/>
                </a:solidFill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en-US" sz="3600">
              <a:solidFill>
                <a:srgbClr val="669999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>
                <a:solidFill>
                  <a:srgbClr val="000000"/>
                </a:solidFill>
              </a:rPr>
              <a:t>produced directly from cholesterol, the precu</a:t>
            </a:r>
            <a:r>
              <a:rPr lang="cs-CZ" altLang="en-US" sz="2400">
                <a:solidFill>
                  <a:srgbClr val="000000"/>
                </a:solidFill>
              </a:rPr>
              <a:t>r</a:t>
            </a:r>
            <a:r>
              <a:rPr lang="en-GB" altLang="en-US" sz="2400">
                <a:solidFill>
                  <a:srgbClr val="000000"/>
                </a:solidFill>
              </a:rPr>
              <a:t>sor molecule for all C</a:t>
            </a:r>
            <a:r>
              <a:rPr lang="en-GB" altLang="en-US" sz="2400" baseline="-30000">
                <a:solidFill>
                  <a:srgbClr val="000000"/>
                </a:solidFill>
              </a:rPr>
              <a:t>18</a:t>
            </a:r>
            <a:r>
              <a:rPr lang="en-GB" altLang="en-US" sz="2400">
                <a:solidFill>
                  <a:srgbClr val="000000"/>
                </a:solidFill>
              </a:rPr>
              <a:t>, C</a:t>
            </a:r>
            <a:r>
              <a:rPr lang="en-GB" altLang="en-US" sz="2400" baseline="-30000">
                <a:solidFill>
                  <a:srgbClr val="000000"/>
                </a:solidFill>
              </a:rPr>
              <a:t>19</a:t>
            </a:r>
            <a:r>
              <a:rPr lang="en-GB" altLang="en-US" sz="2400">
                <a:solidFill>
                  <a:srgbClr val="000000"/>
                </a:solidFill>
              </a:rPr>
              <a:t> and C</a:t>
            </a:r>
            <a:r>
              <a:rPr lang="en-GB" altLang="en-US" sz="2400" baseline="-30000">
                <a:solidFill>
                  <a:srgbClr val="000000"/>
                </a:solidFill>
              </a:rPr>
              <a:t>21</a:t>
            </a:r>
            <a:r>
              <a:rPr lang="en-GB" altLang="en-US" sz="2400">
                <a:solidFill>
                  <a:srgbClr val="000000"/>
                </a:solidFill>
              </a:rPr>
              <a:t> steroids </a:t>
            </a:r>
          </a:p>
        </p:txBody>
      </p:sp>
    </p:spTree>
    <p:extLst>
      <p:ext uri="{BB962C8B-B14F-4D97-AF65-F5344CB8AC3E}">
        <p14:creationId xmlns:p14="http://schemas.microsoft.com/office/powerpoint/2010/main" val="1970997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íť">
  <a:themeElements>
    <a:clrScheme name="Síť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íť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íť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íť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Síť">
  <a:themeElements>
    <a:clrScheme name="Síť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íť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íť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íť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756</Words>
  <Application>Microsoft Office PowerPoint</Application>
  <PresentationFormat>Widescreen</PresentationFormat>
  <Paragraphs>79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Arial</vt:lpstr>
      <vt:lpstr>Calibri</vt:lpstr>
      <vt:lpstr>Calibri Light</vt:lpstr>
      <vt:lpstr>Garamond</vt:lpstr>
      <vt:lpstr>Symbol</vt:lpstr>
      <vt:lpstr>Wingdings</vt:lpstr>
      <vt:lpstr>Office Theme</vt:lpstr>
      <vt:lpstr>Síť</vt:lpstr>
      <vt:lpstr>1_Síť</vt:lpstr>
      <vt:lpstr>Stream</vt:lpstr>
      <vt:lpstr>PhotoImpact</vt:lpstr>
      <vt:lpstr>CS ChemDraw Drawing</vt:lpstr>
      <vt:lpstr>PowerPoint Presentation</vt:lpstr>
      <vt:lpstr>PowerPoint Presentation</vt:lpstr>
      <vt:lpstr>PowerPoint Presentation</vt:lpstr>
      <vt:lpstr>STEROID CHEMISTRY</vt:lpstr>
      <vt:lpstr>PowerPoint Presentation</vt:lpstr>
      <vt:lpstr>Structures of common steroids:</vt:lpstr>
      <vt:lpstr>STEROID BIOSYNTHESIS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STEROIDAL HORMONES</dc:title>
  <dc:creator>su</dc:creator>
  <cp:lastModifiedBy>admin</cp:lastModifiedBy>
  <cp:revision>18</cp:revision>
  <cp:lastPrinted>2018-03-29T11:21:16Z</cp:lastPrinted>
  <dcterms:created xsi:type="dcterms:W3CDTF">2017-05-13T07:47:24Z</dcterms:created>
  <dcterms:modified xsi:type="dcterms:W3CDTF">2019-11-04T10:14:23Z</dcterms:modified>
</cp:coreProperties>
</file>