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6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998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528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0229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4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1305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586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430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374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9297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01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288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E01C9A-074D-44FF-A58F-E7C6030A5B28}" type="datetimeFigureOut">
              <a:rPr lang="en-US" smtClean="0"/>
              <a:t>7/11/2018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AB048-3AAF-4360-AA15-659EB0EB8C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6110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Networks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784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Ring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532587"/>
            <a:ext cx="11100516" cy="224092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a ring topology, each device has a dedicated point-to-point connection with only the two devices on either side of it. A signal is passed along the ring in one direction, from device to device, until it reaches its destination. Each device in the ring incorporates a </a:t>
            </a:r>
            <a:r>
              <a:rPr lang="en-US" b="1" i="1" dirty="0" smtClean="0"/>
              <a:t>repeater</a:t>
            </a:r>
            <a:r>
              <a:rPr lang="en-US" dirty="0" smtClean="0"/>
              <a:t>. When a device receives a signal intended for another device, its repeater regenerates the bits and passes them along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33352" y="3643391"/>
            <a:ext cx="6323526" cy="29971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45314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Categories of Networks: (Based on size)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Today when we speak of networks, we are generally referring to three  categories: </a:t>
            </a:r>
          </a:p>
          <a:p>
            <a:pPr marL="0" indent="0">
              <a:buNone/>
            </a:pPr>
            <a:r>
              <a:rPr lang="en-US" dirty="0" smtClean="0"/>
              <a:t>1) </a:t>
            </a:r>
            <a:r>
              <a:rPr lang="en-US" dirty="0"/>
              <a:t>L</a:t>
            </a:r>
            <a:r>
              <a:rPr lang="en-US" dirty="0" smtClean="0"/>
              <a:t>ocal-area networks (LAN) and </a:t>
            </a:r>
          </a:p>
          <a:p>
            <a:pPr marL="0" indent="0">
              <a:buNone/>
            </a:pPr>
            <a:r>
              <a:rPr lang="en-US" dirty="0" smtClean="0"/>
              <a:t>2) Wide-area networks (WAN)</a:t>
            </a:r>
          </a:p>
          <a:p>
            <a:pPr marL="0" indent="0">
              <a:buNone/>
            </a:pPr>
            <a:r>
              <a:rPr lang="en-US" dirty="0" smtClean="0"/>
              <a:t>3</a:t>
            </a:r>
            <a:r>
              <a:rPr lang="en-US" smtClean="0"/>
              <a:t>) Metropolitan-area </a:t>
            </a:r>
            <a:r>
              <a:rPr lang="en-US" dirty="0" smtClean="0"/>
              <a:t>networks(MAN)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0030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A local area network (LAN) is usually privately owned and links the devices in a single office, building, or campus.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A LAN normally covers an area less than 2 miles.</a:t>
            </a:r>
          </a:p>
          <a:p>
            <a:pPr marL="0" indent="0">
              <a:buNone/>
            </a:pPr>
            <a:r>
              <a:rPr lang="en-US" dirty="0" smtClean="0"/>
              <a:t>LANs are designed to allow resources to be shared between personal computers or workstations. The resources to be shared can include hardware (e.g., a printer), software (e.g., an application program), or data.</a:t>
            </a:r>
          </a:p>
          <a:p>
            <a:pPr marL="0" indent="0">
              <a:buNone/>
            </a:pPr>
            <a:r>
              <a:rPr lang="en-US" dirty="0" smtClean="0"/>
              <a:t>In general, a given LAN will use only one type of transmission medium. </a:t>
            </a:r>
          </a:p>
          <a:p>
            <a:pPr marL="0" indent="0">
              <a:buNone/>
            </a:pPr>
            <a:r>
              <a:rPr lang="en-US" dirty="0" smtClean="0"/>
              <a:t>The most common LAN topologies are bus, ring, and star.</a:t>
            </a:r>
          </a:p>
          <a:p>
            <a:pPr marL="0" indent="0">
              <a:buNone/>
            </a:pPr>
            <a:r>
              <a:rPr lang="en-US" dirty="0" smtClean="0"/>
              <a:t>Today, LAN speeds are normally 100 or 1000 Mbps.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1351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</a:t>
            </a:r>
            <a:r>
              <a:rPr lang="en-US" dirty="0" smtClean="0"/>
              <a:t>etropolitan </a:t>
            </a:r>
            <a:r>
              <a:rPr lang="en-US" dirty="0"/>
              <a:t>A</a:t>
            </a:r>
            <a:r>
              <a:rPr lang="en-US" dirty="0" smtClean="0"/>
              <a:t>rea </a:t>
            </a:r>
            <a:r>
              <a:rPr lang="en-US" dirty="0"/>
              <a:t>N</a:t>
            </a:r>
            <a:r>
              <a:rPr lang="en-US" dirty="0" smtClean="0"/>
              <a:t>etwork (MAN)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metropolitan area network (MAN) is a network with a size between a LAN and a WAN. </a:t>
            </a:r>
          </a:p>
          <a:p>
            <a:pPr marL="0" indent="0">
              <a:buNone/>
            </a:pPr>
            <a:r>
              <a:rPr lang="en-US" dirty="0" smtClean="0"/>
              <a:t>It normally covers the area inside a town or a city.</a:t>
            </a:r>
          </a:p>
          <a:p>
            <a:pPr marL="0" indent="0">
              <a:buNone/>
            </a:pPr>
            <a:r>
              <a:rPr lang="en-US" dirty="0" smtClean="0"/>
              <a:t>A good example of a MAN is the part of the telephone company network that can provide a high-speed DSL line to the customer. Another example is the cable TV network that originally was designed for cable TV, but today can also be used for high-speed data connection to the Internet.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4278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8193"/>
            <a:ext cx="10315337" cy="1479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wide area network (WAN) provides long-distance transmission of data, image, audio, and video information over large geographic areas that may comprise a country, a continent, or even the whole world. </a:t>
            </a:r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2948064"/>
            <a:ext cx="5057537" cy="3542887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991673" y="2948065"/>
            <a:ext cx="4945488" cy="327243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</a:t>
            </a:r>
            <a:r>
              <a:rPr lang="en-US" b="1" i="1" dirty="0" smtClean="0"/>
              <a:t>switched WAN </a:t>
            </a:r>
            <a:r>
              <a:rPr lang="en-US" dirty="0" smtClean="0"/>
              <a:t>connects the </a:t>
            </a:r>
            <a:r>
              <a:rPr lang="en-US" b="1" dirty="0" smtClean="0"/>
              <a:t>end systems</a:t>
            </a:r>
            <a:r>
              <a:rPr lang="en-US" dirty="0" smtClean="0"/>
              <a:t>, which usually comprise a router (internet-working connecting device) that connects to another LAN or WAN. Example:  The asynchronous transfer mode (ATM) network.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US" dirty="0" smtClean="0"/>
              <a:t>The </a:t>
            </a:r>
            <a:r>
              <a:rPr lang="en-US" b="1" i="1" dirty="0" smtClean="0"/>
              <a:t>point-to-point WAN </a:t>
            </a:r>
            <a:r>
              <a:rPr lang="en-US" dirty="0" smtClean="0"/>
              <a:t>is normally a line leased from a telephone or cable TV provider that connects a home computer or a small LAN to an Internet service provider (</a:t>
            </a:r>
            <a:r>
              <a:rPr lang="en-US" dirty="0" err="1" smtClean="0"/>
              <a:t>lSP</a:t>
            </a:r>
            <a:r>
              <a:rPr lang="en-US" dirty="0" smtClean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6764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Categories of networks</a:t>
            </a:r>
            <a:r>
              <a:rPr lang="en-US" dirty="0" smtClean="0"/>
              <a:t>,</a:t>
            </a:r>
          </a:p>
          <a:p>
            <a:r>
              <a:rPr lang="en-US" dirty="0" smtClean="0"/>
              <a:t>Network </a:t>
            </a:r>
            <a:r>
              <a:rPr lang="en-US" dirty="0"/>
              <a:t>topologies, </a:t>
            </a:r>
            <a:endParaRPr lang="en-US" dirty="0" smtClean="0"/>
          </a:p>
          <a:p>
            <a:r>
              <a:rPr lang="en-US" dirty="0"/>
              <a:t>O</a:t>
            </a:r>
            <a:r>
              <a:rPr lang="en-US" dirty="0" smtClean="0"/>
              <a:t>verview </a:t>
            </a:r>
            <a:r>
              <a:rPr lang="en-US" dirty="0"/>
              <a:t>of TCP/IP protocol </a:t>
            </a:r>
            <a:r>
              <a:rPr lang="en-US" dirty="0" smtClean="0"/>
              <a:t>suite, and</a:t>
            </a:r>
          </a:p>
          <a:p>
            <a:r>
              <a:rPr lang="en-US" dirty="0" smtClean="0"/>
              <a:t>OSI </a:t>
            </a:r>
            <a:r>
              <a:rPr lang="en-US" dirty="0"/>
              <a:t>model.</a:t>
            </a:r>
          </a:p>
        </p:txBody>
      </p:sp>
    </p:spTree>
    <p:extLst>
      <p:ext uri="{BB962C8B-B14F-4D97-AF65-F5344CB8AC3E}">
        <p14:creationId xmlns:p14="http://schemas.microsoft.com/office/powerpoint/2010/main" val="8504279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network is a set of devices (often referred to as </a:t>
            </a:r>
            <a:r>
              <a:rPr lang="en-US" b="1" i="1" dirty="0" smtClean="0"/>
              <a:t>nodes</a:t>
            </a:r>
            <a:r>
              <a:rPr lang="en-US" dirty="0" smtClean="0"/>
              <a:t>) connected by communication </a:t>
            </a:r>
            <a:r>
              <a:rPr lang="en-US" b="1" i="1" dirty="0" smtClean="0"/>
              <a:t>links</a:t>
            </a:r>
            <a:r>
              <a:rPr lang="en-US" dirty="0" smtClean="0"/>
              <a:t>. A node can be a computer, printer, or any other device capable of sending and/or receiving data generated by other nodes on the network.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A </a:t>
            </a:r>
            <a:r>
              <a:rPr lang="en-US" b="1" i="1" dirty="0"/>
              <a:t>link</a:t>
            </a:r>
            <a:r>
              <a:rPr lang="en-US" dirty="0"/>
              <a:t> is a communications channel that connects two or more communicating </a:t>
            </a:r>
            <a:r>
              <a:rPr lang="en-US" dirty="0" smtClean="0"/>
              <a:t>devices (nodes).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33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Connection: Point-to-point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80316"/>
            <a:ext cx="10920211" cy="3113132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A point-to-point connection provides a </a:t>
            </a:r>
            <a:r>
              <a:rPr lang="en-US" b="1" i="1" dirty="0" smtClean="0"/>
              <a:t>dedicated</a:t>
            </a:r>
            <a:r>
              <a:rPr lang="en-US" dirty="0" smtClean="0"/>
              <a:t> link between two devices</a:t>
            </a:r>
            <a:r>
              <a:rPr lang="en-US" dirty="0"/>
              <a:t>. The term </a:t>
            </a:r>
            <a:r>
              <a:rPr lang="en-US" b="1" i="1" dirty="0"/>
              <a:t>dedicated</a:t>
            </a:r>
            <a:r>
              <a:rPr lang="en-US" dirty="0"/>
              <a:t> means that the link carries traffic only between the two devices it connects.</a:t>
            </a:r>
          </a:p>
          <a:p>
            <a:pPr marL="0" indent="0" algn="just">
              <a:buNone/>
            </a:pPr>
            <a:r>
              <a:rPr lang="en-US" dirty="0" smtClean="0"/>
              <a:t>The entire capacity of the link is reserved for transmission between those two</a:t>
            </a:r>
            <a:r>
              <a:rPr lang="en-US" dirty="0"/>
              <a:t> </a:t>
            </a:r>
            <a:r>
              <a:rPr lang="en-US" dirty="0" smtClean="0"/>
              <a:t>devices. </a:t>
            </a:r>
          </a:p>
          <a:p>
            <a:pPr marL="0" indent="0" algn="just">
              <a:buNone/>
            </a:pPr>
            <a:r>
              <a:rPr lang="en-US" dirty="0" smtClean="0"/>
              <a:t>Most point-to-point connections use an actual length of wire or cable to connect the two ends, but other options, such as microwave or satellite links, are also possible. </a:t>
            </a:r>
          </a:p>
          <a:p>
            <a:pPr marL="0" indent="0" algn="just">
              <a:buNone/>
            </a:pPr>
            <a:r>
              <a:rPr lang="en-US" dirty="0" smtClean="0"/>
              <a:t>When you change television channels by infrared remote control, you are establishing a point-to-point connection between the remote control and the television's control system.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3929" y="4993447"/>
            <a:ext cx="7099695" cy="13050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574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Type of Connection: Multipoint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095963" cy="233425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US" dirty="0" smtClean="0"/>
              <a:t>A multipoint (also called </a:t>
            </a:r>
            <a:r>
              <a:rPr lang="en-US" dirty="0" err="1" smtClean="0"/>
              <a:t>multidrop</a:t>
            </a:r>
            <a:r>
              <a:rPr lang="en-US" dirty="0" smtClean="0"/>
              <a:t>) connection is one in which more than two specific devices share a single link. </a:t>
            </a:r>
            <a:br>
              <a:rPr lang="en-US" dirty="0" smtClean="0"/>
            </a:br>
            <a:r>
              <a:rPr lang="en-US" dirty="0" smtClean="0"/>
              <a:t>In a multipoint environment, the capacity of the channel is shared, either </a:t>
            </a:r>
            <a:r>
              <a:rPr lang="en-US" b="1" i="1" dirty="0" smtClean="0"/>
              <a:t>spatially</a:t>
            </a:r>
            <a:r>
              <a:rPr lang="en-US" dirty="0" smtClean="0"/>
              <a:t> or </a:t>
            </a:r>
            <a:r>
              <a:rPr lang="en-US" b="1" i="1" dirty="0" smtClean="0"/>
              <a:t>temporally</a:t>
            </a:r>
            <a:r>
              <a:rPr lang="en-US" dirty="0" smtClean="0"/>
              <a:t>. If several devices can use the link simultaneously, it is a spatially shared connection. If users must take turns, it is a timeshared connection.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4159876"/>
            <a:ext cx="6899045" cy="249132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552905" y="4572000"/>
            <a:ext cx="30919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Spatial -&gt; related to space</a:t>
            </a:r>
          </a:p>
          <a:p>
            <a:r>
              <a:rPr lang="en-US" sz="2000" dirty="0" smtClean="0"/>
              <a:t>Temporal -&gt; related to time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297732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Network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US" dirty="0" smtClean="0"/>
              <a:t>The term physical </a:t>
            </a:r>
            <a:r>
              <a:rPr lang="en-US" b="1" i="1" dirty="0" smtClean="0"/>
              <a:t>topology</a:t>
            </a:r>
            <a:r>
              <a:rPr lang="en-US" dirty="0" smtClean="0"/>
              <a:t> refers to the way in which a network is laid out physically. The topology of a network is the geometric representation of the relationship of all the links and linking devices (usually called nodes) to one another.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3119" y="3661121"/>
            <a:ext cx="9351647" cy="28373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9154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Mesh Topology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38200" y="1378039"/>
                <a:ext cx="6399727" cy="4798924"/>
              </a:xfrm>
            </p:spPr>
            <p:txBody>
              <a:bodyPr/>
              <a:lstStyle/>
              <a:p>
                <a:pPr marL="0" indent="0">
                  <a:buNone/>
                </a:pPr>
                <a:r>
                  <a:rPr lang="en-US" dirty="0" smtClean="0"/>
                  <a:t>In a mesh topology, every device has a dedicated point-to-point link to every other device. In a mesh topology we need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−1)/2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b="1" i="1" dirty="0" smtClean="0"/>
                  <a:t>duplex</a:t>
                </a:r>
                <a:r>
                  <a:rPr lang="en-US" dirty="0" smtClean="0"/>
                  <a:t> mode links.</a:t>
                </a:r>
              </a:p>
              <a:p>
                <a:pPr marL="0" indent="0">
                  <a:buNone/>
                </a:pPr>
                <a:r>
                  <a:rPr lang="en-US" dirty="0" smtClean="0"/>
                  <a:t>Here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dirty="0" smtClean="0"/>
                  <a:t> is number of nodes.</a:t>
                </a:r>
                <a:br>
                  <a:rPr lang="en-US" dirty="0" smtClean="0"/>
                </a:b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b="1" i="1" dirty="0" smtClean="0"/>
                  <a:t>Duplex mode</a:t>
                </a:r>
                <a:r>
                  <a:rPr lang="en-US" dirty="0" smtClean="0"/>
                  <a:t>: In this mode physical link allows communication in both directions 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378039"/>
                <a:ext cx="6399727" cy="4798924"/>
              </a:xfrm>
              <a:blipFill rotWithShape="0">
                <a:blip r:embed="rId2"/>
                <a:stretch>
                  <a:fillRect l="-2002" t="-2033" r="-4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48394" y="1514464"/>
            <a:ext cx="4068350" cy="31018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8216721" y="5112913"/>
            <a:ext cx="33632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Fig: A mesh network with 5 nodes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2528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 a star topology, each device has a dedicated point-to-point link only to a central controller, usually called a hub.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0908" y="3044231"/>
            <a:ext cx="5050184" cy="273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84523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 Topology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405056" cy="20509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One long cable acts as a backbone to link all the devices in a network.</a:t>
            </a:r>
          </a:p>
          <a:p>
            <a:pPr marL="0" indent="0">
              <a:buNone/>
            </a:pPr>
            <a:r>
              <a:rPr lang="en-US" dirty="0" smtClean="0"/>
              <a:t>The preceding examples all describe point-to-point connections. A bus topology, on the other hand, is multipoint.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30" name="Picture 6" descr="https://www.tutorialspoint.com/data_communication_computer_network/images/bus_topolo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95744" y="3682173"/>
            <a:ext cx="5334000" cy="2447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928607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302</TotalTime>
  <Words>734</Words>
  <Application>Microsoft Office PowerPoint</Application>
  <PresentationFormat>Widescreen</PresentationFormat>
  <Paragraphs>51</Paragraphs>
  <Slides>14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Cambria Math</vt:lpstr>
      <vt:lpstr>Office Theme</vt:lpstr>
      <vt:lpstr>Computer Networks</vt:lpstr>
      <vt:lpstr>Outline</vt:lpstr>
      <vt:lpstr>Network</vt:lpstr>
      <vt:lpstr>Type of Connection: Point-to-point</vt:lpstr>
      <vt:lpstr>Type of Connection: Multipoint</vt:lpstr>
      <vt:lpstr>Network Topology</vt:lpstr>
      <vt:lpstr>Mesh Topology</vt:lpstr>
      <vt:lpstr>Star Topology</vt:lpstr>
      <vt:lpstr>Bus Topology</vt:lpstr>
      <vt:lpstr>Ring Topology</vt:lpstr>
      <vt:lpstr>Categories of Networks: (Based on size) </vt:lpstr>
      <vt:lpstr>LAN</vt:lpstr>
      <vt:lpstr>Metropolitan Area Network (MAN)</vt:lpstr>
      <vt:lpstr>WAN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DIU</cp:lastModifiedBy>
  <cp:revision>45</cp:revision>
  <dcterms:created xsi:type="dcterms:W3CDTF">2016-11-20T02:45:23Z</dcterms:created>
  <dcterms:modified xsi:type="dcterms:W3CDTF">2018-07-11T05:56:13Z</dcterms:modified>
</cp:coreProperties>
</file>