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notesSlides/notesSlide1.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drawings/drawing1.xml" ContentType="application/vnd.openxmlformats-officedocument.drawingml.chartshapes+xml"/>
  <Override PartName="/ppt/notesSlides/notesSlide2.xml" ContentType="application/vnd.openxmlformats-officedocument.presentationml.notesSlide+xml"/>
  <Override PartName="/ppt/charts/chart5.xml" ContentType="application/vnd.openxmlformats-officedocument.drawingml.chart+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ink/ink1.xml" ContentType="application/inkml+xml"/>
  <Override PartName="/ppt/charts/chart6.xml" ContentType="application/vnd.openxmlformats-officedocument.drawingml.chart+xml"/>
  <Override PartName="/ppt/charts/chart7.xml" ContentType="application/vnd.openxmlformats-officedocument.drawingml.chart+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3"/>
  </p:notesMasterIdLst>
  <p:handoutMasterIdLst>
    <p:handoutMasterId r:id="rId54"/>
  </p:handoutMasterIdLst>
  <p:sldIdLst>
    <p:sldId id="256" r:id="rId2"/>
    <p:sldId id="320" r:id="rId3"/>
    <p:sldId id="289" r:id="rId4"/>
    <p:sldId id="257" r:id="rId5"/>
    <p:sldId id="293" r:id="rId6"/>
    <p:sldId id="292" r:id="rId7"/>
    <p:sldId id="303" r:id="rId8"/>
    <p:sldId id="295" r:id="rId9"/>
    <p:sldId id="296" r:id="rId10"/>
    <p:sldId id="297" r:id="rId11"/>
    <p:sldId id="298" r:id="rId12"/>
    <p:sldId id="305" r:id="rId13"/>
    <p:sldId id="299" r:id="rId14"/>
    <p:sldId id="258" r:id="rId15"/>
    <p:sldId id="317" r:id="rId16"/>
    <p:sldId id="318" r:id="rId17"/>
    <p:sldId id="319" r:id="rId18"/>
    <p:sldId id="259" r:id="rId19"/>
    <p:sldId id="316" r:id="rId20"/>
    <p:sldId id="300" r:id="rId21"/>
    <p:sldId id="301" r:id="rId22"/>
    <p:sldId id="260" r:id="rId23"/>
    <p:sldId id="261" r:id="rId24"/>
    <p:sldId id="262" r:id="rId25"/>
    <p:sldId id="310" r:id="rId26"/>
    <p:sldId id="263" r:id="rId27"/>
    <p:sldId id="264" r:id="rId28"/>
    <p:sldId id="311" r:id="rId29"/>
    <p:sldId id="265" r:id="rId30"/>
    <p:sldId id="307" r:id="rId31"/>
    <p:sldId id="308" r:id="rId32"/>
    <p:sldId id="288" r:id="rId33"/>
    <p:sldId id="314" r:id="rId34"/>
    <p:sldId id="312" r:id="rId35"/>
    <p:sldId id="268" r:id="rId36"/>
    <p:sldId id="270" r:id="rId37"/>
    <p:sldId id="272" r:id="rId38"/>
    <p:sldId id="269" r:id="rId39"/>
    <p:sldId id="309" r:id="rId40"/>
    <p:sldId id="313" r:id="rId41"/>
    <p:sldId id="273" r:id="rId42"/>
    <p:sldId id="282" r:id="rId43"/>
    <p:sldId id="274" r:id="rId44"/>
    <p:sldId id="276" r:id="rId45"/>
    <p:sldId id="277" r:id="rId46"/>
    <p:sldId id="315" r:id="rId47"/>
    <p:sldId id="278" r:id="rId48"/>
    <p:sldId id="279" r:id="rId49"/>
    <p:sldId id="280" r:id="rId50"/>
    <p:sldId id="281" r:id="rId51"/>
    <p:sldId id="284" r:id="rId52"/>
  </p:sldIdLst>
  <p:sldSz cx="9144000" cy="6858000" type="screen4x3"/>
  <p:notesSz cx="9872663" cy="67421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62" autoAdjust="0"/>
    <p:restoredTop sz="94660"/>
  </p:normalViewPr>
  <p:slideViewPr>
    <p:cSldViewPr>
      <p:cViewPr varScale="1">
        <p:scale>
          <a:sx n="63" d="100"/>
          <a:sy n="63" d="100"/>
        </p:scale>
        <p:origin x="1384"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hPercent val="59"/>
      <c:rotY val="20"/>
      <c:depthPercent val="100"/>
      <c:rAngAx val="1"/>
    </c:view3D>
    <c:floor>
      <c:thickness val="0"/>
      <c:spPr>
        <a:solidFill>
          <a:srgbClr val="C0C0C0"/>
        </a:solidFill>
        <a:ln w="3175">
          <a:solidFill>
            <a:schemeClr val="tx1"/>
          </a:solidFill>
          <a:prstDash val="solid"/>
        </a:ln>
      </c:spPr>
    </c:floor>
    <c:sideWall>
      <c:thickness val="0"/>
      <c:spPr>
        <a:noFill/>
        <a:ln w="12700">
          <a:solidFill>
            <a:schemeClr val="tx1"/>
          </a:solidFill>
          <a:prstDash val="solid"/>
        </a:ln>
      </c:spPr>
    </c:sideWall>
    <c:backWall>
      <c:thickness val="0"/>
      <c:spPr>
        <a:noFill/>
        <a:ln w="12700">
          <a:solidFill>
            <a:schemeClr val="tx1"/>
          </a:solidFill>
          <a:prstDash val="solid"/>
        </a:ln>
      </c:spPr>
    </c:backWall>
    <c:plotArea>
      <c:layout>
        <c:manualLayout>
          <c:layoutTarget val="inner"/>
          <c:xMode val="edge"/>
          <c:yMode val="edge"/>
          <c:x val="8.5457902321033716E-2"/>
          <c:y val="3.0190278133169816E-2"/>
          <c:w val="0.75310173697270599"/>
          <c:h val="0.81516587677725116"/>
        </c:manualLayout>
      </c:layout>
      <c:bar3DChart>
        <c:barDir val="col"/>
        <c:grouping val="clustered"/>
        <c:varyColors val="0"/>
        <c:ser>
          <c:idx val="0"/>
          <c:order val="0"/>
          <c:tx>
            <c:strRef>
              <c:f>Sheet1!$A$2</c:f>
              <c:strCache>
                <c:ptCount val="1"/>
                <c:pt idx="0">
                  <c:v>White</c:v>
                </c:pt>
              </c:strCache>
            </c:strRef>
          </c:tx>
          <c:spPr>
            <a:solidFill>
              <a:srgbClr val="C0C0C0"/>
            </a:solidFill>
            <a:ln w="12700">
              <a:solidFill>
                <a:schemeClr val="tx1"/>
              </a:solidFill>
              <a:prstDash val="solid"/>
            </a:ln>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Sheet1!$B$1:$H$1</c:f>
              <c:numCache>
                <c:formatCode>General</c:formatCode>
                <c:ptCount val="7"/>
                <c:pt idx="0">
                  <c:v>1950</c:v>
                </c:pt>
                <c:pt idx="1">
                  <c:v>1960</c:v>
                </c:pt>
                <c:pt idx="2">
                  <c:v>1970</c:v>
                </c:pt>
                <c:pt idx="3">
                  <c:v>1980</c:v>
                </c:pt>
                <c:pt idx="4">
                  <c:v>1990</c:v>
                </c:pt>
                <c:pt idx="5">
                  <c:v>2000</c:v>
                </c:pt>
                <c:pt idx="6">
                  <c:v>2006</c:v>
                </c:pt>
              </c:numCache>
            </c:numRef>
          </c:cat>
          <c:val>
            <c:numRef>
              <c:f>Sheet1!$B$2:$H$2</c:f>
              <c:numCache>
                <c:formatCode>General</c:formatCode>
                <c:ptCount val="7"/>
                <c:pt idx="0">
                  <c:v>69.099999999999994</c:v>
                </c:pt>
                <c:pt idx="1">
                  <c:v>70.599999999999994</c:v>
                </c:pt>
                <c:pt idx="2">
                  <c:v>71.7</c:v>
                </c:pt>
                <c:pt idx="3">
                  <c:v>74.400000000000006</c:v>
                </c:pt>
                <c:pt idx="4">
                  <c:v>76.099999999999994</c:v>
                </c:pt>
                <c:pt idx="5">
                  <c:v>77.599999999999994</c:v>
                </c:pt>
                <c:pt idx="6">
                  <c:v>78.2</c:v>
                </c:pt>
              </c:numCache>
            </c:numRef>
          </c:val>
          <c:extLst>
            <c:ext xmlns:c16="http://schemas.microsoft.com/office/drawing/2014/chart" uri="{C3380CC4-5D6E-409C-BE32-E72D297353CC}">
              <c16:uniqueId val="{00000000-AE91-4674-AFA4-DC77D84F5335}"/>
            </c:ext>
          </c:extLst>
        </c:ser>
        <c:ser>
          <c:idx val="1"/>
          <c:order val="1"/>
          <c:tx>
            <c:strRef>
              <c:f>Sheet1!$A$3</c:f>
              <c:strCache>
                <c:ptCount val="1"/>
                <c:pt idx="0">
                  <c:v>Black</c:v>
                </c:pt>
              </c:strCache>
            </c:strRef>
          </c:tx>
          <c:spPr>
            <a:solidFill>
              <a:srgbClr val="993300"/>
            </a:solidFill>
            <a:ln w="12700">
              <a:solidFill>
                <a:srgbClr val="C0C0C0"/>
              </a:solidFill>
              <a:prstDash val="solid"/>
            </a:ln>
          </c:spPr>
          <c:invertIfNegative val="0"/>
          <c:dLbls>
            <c:dLbl>
              <c:idx val="6"/>
              <c:layout>
                <c:manualLayout>
                  <c:x val="2.4242424242424353E-2"/>
                  <c:y val="-3.781867498081947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AE91-4674-AFA4-DC77D84F5335}"/>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Sheet1!$B$1:$H$1</c:f>
              <c:numCache>
                <c:formatCode>General</c:formatCode>
                <c:ptCount val="7"/>
                <c:pt idx="0">
                  <c:v>1950</c:v>
                </c:pt>
                <c:pt idx="1">
                  <c:v>1960</c:v>
                </c:pt>
                <c:pt idx="2">
                  <c:v>1970</c:v>
                </c:pt>
                <c:pt idx="3">
                  <c:v>1980</c:v>
                </c:pt>
                <c:pt idx="4">
                  <c:v>1990</c:v>
                </c:pt>
                <c:pt idx="5">
                  <c:v>2000</c:v>
                </c:pt>
                <c:pt idx="6">
                  <c:v>2006</c:v>
                </c:pt>
              </c:numCache>
            </c:numRef>
          </c:cat>
          <c:val>
            <c:numRef>
              <c:f>Sheet1!$B$3:$H$3</c:f>
              <c:numCache>
                <c:formatCode>General</c:formatCode>
                <c:ptCount val="7"/>
                <c:pt idx="0">
                  <c:v>60.8</c:v>
                </c:pt>
                <c:pt idx="1">
                  <c:v>63.6</c:v>
                </c:pt>
                <c:pt idx="2">
                  <c:v>64.099999999999994</c:v>
                </c:pt>
                <c:pt idx="3">
                  <c:v>68.2</c:v>
                </c:pt>
                <c:pt idx="4">
                  <c:v>69.099999999999994</c:v>
                </c:pt>
                <c:pt idx="5">
                  <c:v>71.400000000000006</c:v>
                </c:pt>
                <c:pt idx="6">
                  <c:v>73.2</c:v>
                </c:pt>
              </c:numCache>
            </c:numRef>
          </c:val>
          <c:extLst>
            <c:ext xmlns:c16="http://schemas.microsoft.com/office/drawing/2014/chart" uri="{C3380CC4-5D6E-409C-BE32-E72D297353CC}">
              <c16:uniqueId val="{00000002-AE91-4674-AFA4-DC77D84F5335}"/>
            </c:ext>
          </c:extLst>
        </c:ser>
        <c:dLbls>
          <c:showLegendKey val="0"/>
          <c:showVal val="0"/>
          <c:showCatName val="0"/>
          <c:showSerName val="0"/>
          <c:showPercent val="0"/>
          <c:showBubbleSize val="0"/>
        </c:dLbls>
        <c:gapWidth val="150"/>
        <c:gapDepth val="0"/>
        <c:shape val="box"/>
        <c:axId val="108981248"/>
        <c:axId val="106435328"/>
        <c:axId val="0"/>
      </c:bar3DChart>
      <c:catAx>
        <c:axId val="108981248"/>
        <c:scaling>
          <c:orientation val="minMax"/>
        </c:scaling>
        <c:delete val="0"/>
        <c:axPos val="b"/>
        <c:numFmt formatCode="General" sourceLinked="1"/>
        <c:majorTickMark val="out"/>
        <c:minorTickMark val="none"/>
        <c:tickLblPos val="low"/>
        <c:spPr>
          <a:ln w="3175">
            <a:solidFill>
              <a:schemeClr val="tx1"/>
            </a:solidFill>
            <a:prstDash val="solid"/>
          </a:ln>
        </c:spPr>
        <c:txPr>
          <a:bodyPr rot="0" vert="horz"/>
          <a:lstStyle/>
          <a:p>
            <a:pPr>
              <a:defRPr sz="1800" b="1" i="0" u="none" strike="noStrike" baseline="0">
                <a:solidFill>
                  <a:schemeClr val="tx1"/>
                </a:solidFill>
                <a:latin typeface="Times New Roman"/>
                <a:ea typeface="Times New Roman"/>
                <a:cs typeface="Times New Roman"/>
              </a:defRPr>
            </a:pPr>
            <a:endParaRPr lang="en-US"/>
          </a:p>
        </c:txPr>
        <c:crossAx val="106435328"/>
        <c:crosses val="autoZero"/>
        <c:auto val="1"/>
        <c:lblAlgn val="ctr"/>
        <c:lblOffset val="100"/>
        <c:tickLblSkip val="1"/>
        <c:tickMarkSkip val="1"/>
        <c:noMultiLvlLbl val="0"/>
      </c:catAx>
      <c:valAx>
        <c:axId val="106435328"/>
        <c:scaling>
          <c:orientation val="minMax"/>
          <c:min val="40"/>
        </c:scaling>
        <c:delete val="0"/>
        <c:axPos val="l"/>
        <c:majorGridlines>
          <c:spPr>
            <a:ln w="3175">
              <a:solidFill>
                <a:schemeClr val="tx1"/>
              </a:solidFill>
              <a:prstDash val="solid"/>
            </a:ln>
          </c:spPr>
        </c:majorGridlines>
        <c:title>
          <c:tx>
            <c:rich>
              <a:bodyPr/>
              <a:lstStyle/>
              <a:p>
                <a:pPr>
                  <a:defRPr sz="1800" b="1" i="0" u="none" strike="noStrike" baseline="0">
                    <a:solidFill>
                      <a:schemeClr val="tx1"/>
                    </a:solidFill>
                    <a:latin typeface="Times New Roman"/>
                    <a:ea typeface="Times New Roman"/>
                    <a:cs typeface="Times New Roman"/>
                  </a:defRPr>
                </a:pPr>
                <a:r>
                  <a:rPr lang="en-US" dirty="0"/>
                  <a:t>Life Expectancy</a:t>
                </a:r>
              </a:p>
            </c:rich>
          </c:tx>
          <c:layout>
            <c:manualLayout>
              <c:xMode val="edge"/>
              <c:yMode val="edge"/>
              <c:x val="3.6488086048067677E-4"/>
              <c:y val="0.27620820350446035"/>
            </c:manualLayout>
          </c:layout>
          <c:overlay val="0"/>
          <c:spPr>
            <a:noFill/>
            <a:ln w="25400">
              <a:noFill/>
            </a:ln>
          </c:spPr>
        </c:title>
        <c:numFmt formatCode="General" sourceLinked="1"/>
        <c:majorTickMark val="out"/>
        <c:minorTickMark val="none"/>
        <c:tickLblPos val="nextTo"/>
        <c:spPr>
          <a:ln w="3175">
            <a:solidFill>
              <a:schemeClr val="tx1"/>
            </a:solidFill>
            <a:prstDash val="solid"/>
          </a:ln>
        </c:spPr>
        <c:txPr>
          <a:bodyPr rot="0" vert="horz"/>
          <a:lstStyle/>
          <a:p>
            <a:pPr>
              <a:defRPr sz="1800" b="1" i="0" u="none" strike="noStrike" baseline="0">
                <a:solidFill>
                  <a:schemeClr val="tx1"/>
                </a:solidFill>
                <a:latin typeface="Times New Roman"/>
                <a:ea typeface="Times New Roman"/>
                <a:cs typeface="Times New Roman"/>
              </a:defRPr>
            </a:pPr>
            <a:endParaRPr lang="en-US"/>
          </a:p>
        </c:txPr>
        <c:crossAx val="108981248"/>
        <c:crosses val="autoZero"/>
        <c:crossBetween val="between"/>
        <c:majorUnit val="20"/>
      </c:valAx>
      <c:spPr>
        <a:noFill/>
        <a:ln w="25400">
          <a:noFill/>
        </a:ln>
      </c:spPr>
    </c:plotArea>
    <c:legend>
      <c:legendPos val="r"/>
      <c:layout>
        <c:manualLayout>
          <c:xMode val="edge"/>
          <c:yMode val="edge"/>
          <c:x val="0.86972704714640381"/>
          <c:y val="6.6350710900473994E-2"/>
          <c:w val="0.12158808933002481"/>
          <c:h val="0.15876777251184876"/>
        </c:manualLayout>
      </c:layout>
      <c:overlay val="0"/>
      <c:spPr>
        <a:noFill/>
        <a:ln w="3175">
          <a:solidFill>
            <a:schemeClr val="tx1"/>
          </a:solidFill>
          <a:prstDash val="solid"/>
        </a:ln>
      </c:spPr>
      <c:txPr>
        <a:bodyPr/>
        <a:lstStyle/>
        <a:p>
          <a:pPr>
            <a:defRPr sz="1655" b="1" i="0" u="none" strike="noStrike" baseline="0">
              <a:solidFill>
                <a:schemeClr val="tx1"/>
              </a:solidFill>
              <a:latin typeface="Times New Roman"/>
              <a:ea typeface="Times New Roman"/>
              <a:cs typeface="Times New Roman"/>
            </a:defRPr>
          </a:pPr>
          <a:endParaRPr lang="en-US"/>
        </a:p>
      </c:txPr>
    </c:legend>
    <c:plotVisOnly val="1"/>
    <c:dispBlanksAs val="gap"/>
    <c:showDLblsOverMax val="0"/>
  </c:chart>
  <c:spPr>
    <a:noFill/>
    <a:ln>
      <a:noFill/>
    </a:ln>
  </c:spPr>
  <c:txPr>
    <a:bodyPr/>
    <a:lstStyle/>
    <a:p>
      <a:pPr>
        <a:defRPr sz="1800" b="1" i="0" u="none" strike="noStrike" baseline="0">
          <a:solidFill>
            <a:schemeClr val="tx1"/>
          </a:solidFill>
          <a:latin typeface="Times New Roman"/>
          <a:ea typeface="Times New Roman"/>
          <a:cs typeface="Times New Roman"/>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5238095238095247E-2"/>
          <c:y val="3.7288135593220452E-2"/>
          <c:w val="0.88852813852813861"/>
          <c:h val="0.74915254237288165"/>
        </c:manualLayout>
      </c:layout>
      <c:barChart>
        <c:barDir val="col"/>
        <c:grouping val="clustered"/>
        <c:varyColors val="0"/>
        <c:ser>
          <c:idx val="0"/>
          <c:order val="0"/>
          <c:tx>
            <c:strRef>
              <c:f>Sheet1!$A$2</c:f>
              <c:strCache>
                <c:ptCount val="1"/>
              </c:strCache>
            </c:strRef>
          </c:tx>
          <c:spPr>
            <a:solidFill>
              <a:srgbClr val="C0C0C0"/>
            </a:solidFill>
            <a:ln w="23867">
              <a:noFill/>
            </a:ln>
          </c:spPr>
          <c:invertIfNegative val="0"/>
          <c:dPt>
            <c:idx val="0"/>
            <c:invertIfNegative val="0"/>
            <c:bubble3D val="0"/>
            <c:spPr>
              <a:solidFill>
                <a:srgbClr val="FFFFFF"/>
              </a:solidFill>
              <a:ln w="23867">
                <a:noFill/>
              </a:ln>
            </c:spPr>
            <c:extLst>
              <c:ext xmlns:c16="http://schemas.microsoft.com/office/drawing/2014/chart" uri="{C3380CC4-5D6E-409C-BE32-E72D297353CC}">
                <c16:uniqueId val="{00000000-FDD6-4810-9E3A-8EB5AC89C4A4}"/>
              </c:ext>
            </c:extLst>
          </c:dPt>
          <c:dPt>
            <c:idx val="1"/>
            <c:invertIfNegative val="0"/>
            <c:bubble3D val="0"/>
            <c:spPr>
              <a:solidFill>
                <a:srgbClr val="993300"/>
              </a:solidFill>
              <a:ln w="23867">
                <a:noFill/>
              </a:ln>
            </c:spPr>
            <c:extLst>
              <c:ext xmlns:c16="http://schemas.microsoft.com/office/drawing/2014/chart" uri="{C3380CC4-5D6E-409C-BE32-E72D297353CC}">
                <c16:uniqueId val="{00000001-FDD6-4810-9E3A-8EB5AC89C4A4}"/>
              </c:ext>
            </c:extLst>
          </c:dPt>
          <c:dPt>
            <c:idx val="2"/>
            <c:invertIfNegative val="0"/>
            <c:bubble3D val="0"/>
            <c:spPr>
              <a:solidFill>
                <a:srgbClr val="FF6600"/>
              </a:solidFill>
              <a:ln w="23867">
                <a:noFill/>
              </a:ln>
            </c:spPr>
            <c:extLst>
              <c:ext xmlns:c16="http://schemas.microsoft.com/office/drawing/2014/chart" uri="{C3380CC4-5D6E-409C-BE32-E72D297353CC}">
                <c16:uniqueId val="{00000002-FDD6-4810-9E3A-8EB5AC89C4A4}"/>
              </c:ext>
            </c:extLst>
          </c:dPt>
          <c:dPt>
            <c:idx val="3"/>
            <c:invertIfNegative val="0"/>
            <c:bubble3D val="0"/>
            <c:spPr>
              <a:solidFill>
                <a:srgbClr val="FFFF99"/>
              </a:solidFill>
              <a:ln w="23867">
                <a:noFill/>
              </a:ln>
            </c:spPr>
            <c:extLst>
              <c:ext xmlns:c16="http://schemas.microsoft.com/office/drawing/2014/chart" uri="{C3380CC4-5D6E-409C-BE32-E72D297353CC}">
                <c16:uniqueId val="{00000003-FDD6-4810-9E3A-8EB5AC89C4A4}"/>
              </c:ext>
            </c:extLst>
          </c:dPt>
          <c:dPt>
            <c:idx val="4"/>
            <c:invertIfNegative val="0"/>
            <c:bubble3D val="0"/>
            <c:spPr>
              <a:solidFill>
                <a:srgbClr val="00CCFF"/>
              </a:solidFill>
              <a:ln w="23867">
                <a:noFill/>
              </a:ln>
            </c:spPr>
            <c:extLst>
              <c:ext xmlns:c16="http://schemas.microsoft.com/office/drawing/2014/chart" uri="{C3380CC4-5D6E-409C-BE32-E72D297353CC}">
                <c16:uniqueId val="{00000004-FDD6-4810-9E3A-8EB5AC89C4A4}"/>
              </c:ext>
            </c:extLst>
          </c:dPt>
          <c:dPt>
            <c:idx val="5"/>
            <c:invertIfNegative val="0"/>
            <c:bubble3D val="0"/>
            <c:spPr>
              <a:solidFill>
                <a:srgbClr val="339966"/>
              </a:solidFill>
              <a:ln w="23867">
                <a:noFill/>
              </a:ln>
            </c:spPr>
            <c:extLst>
              <c:ext xmlns:c16="http://schemas.microsoft.com/office/drawing/2014/chart" uri="{C3380CC4-5D6E-409C-BE32-E72D297353CC}">
                <c16:uniqueId val="{00000005-FDD6-4810-9E3A-8EB5AC89C4A4}"/>
              </c:ext>
            </c:extLst>
          </c:dPt>
          <c:dLbls>
            <c:numFmt formatCode="General" sourceLinked="0"/>
            <c:spPr>
              <a:noFill/>
              <a:ln w="23867">
                <a:noFill/>
              </a:ln>
            </c:spPr>
            <c:txPr>
              <a:bodyPr/>
              <a:lstStyle/>
              <a:p>
                <a:pPr>
                  <a:defRPr sz="1800" b="0" i="0" u="none" strike="noStrike" baseline="0">
                    <a:solidFill>
                      <a:srgbClr val="000000"/>
                    </a:solidFill>
                    <a:latin typeface="Times New Roman"/>
                    <a:ea typeface="Times New Roman"/>
                    <a:cs typeface="Times New Roman"/>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Sheet1!$B$1:$H$1</c:f>
              <c:strCache>
                <c:ptCount val="7"/>
                <c:pt idx="0">
                  <c:v>White</c:v>
                </c:pt>
                <c:pt idx="1">
                  <c:v>Black</c:v>
                </c:pt>
                <c:pt idx="2">
                  <c:v>AmI/AN</c:v>
                </c:pt>
                <c:pt idx="3">
                  <c:v>NH/PI</c:v>
                </c:pt>
                <c:pt idx="4">
                  <c:v>Asian</c:v>
                </c:pt>
                <c:pt idx="5">
                  <c:v>Hisp. Any</c:v>
                </c:pt>
                <c:pt idx="6">
                  <c:v>2+ races</c:v>
                </c:pt>
              </c:strCache>
            </c:strRef>
          </c:cat>
          <c:val>
            <c:numRef>
              <c:f>Sheet1!$B$2:$H$2</c:f>
              <c:numCache>
                <c:formatCode>General</c:formatCode>
                <c:ptCount val="7"/>
                <c:pt idx="0">
                  <c:v>9.3000000000000007</c:v>
                </c:pt>
                <c:pt idx="1">
                  <c:v>25.3</c:v>
                </c:pt>
                <c:pt idx="2">
                  <c:v>26.6</c:v>
                </c:pt>
                <c:pt idx="3">
                  <c:v>16.100000000000001</c:v>
                </c:pt>
                <c:pt idx="4">
                  <c:v>10.7</c:v>
                </c:pt>
                <c:pt idx="5">
                  <c:v>21.5</c:v>
                </c:pt>
                <c:pt idx="6">
                  <c:v>16.8</c:v>
                </c:pt>
              </c:numCache>
            </c:numRef>
          </c:val>
          <c:extLst>
            <c:ext xmlns:c16="http://schemas.microsoft.com/office/drawing/2014/chart" uri="{C3380CC4-5D6E-409C-BE32-E72D297353CC}">
              <c16:uniqueId val="{00000006-FDD6-4810-9E3A-8EB5AC89C4A4}"/>
            </c:ext>
          </c:extLst>
        </c:ser>
        <c:ser>
          <c:idx val="1"/>
          <c:order val="1"/>
          <c:tx>
            <c:strRef>
              <c:f>Sheet1!$A$3</c:f>
              <c:strCache>
                <c:ptCount val="1"/>
              </c:strCache>
            </c:strRef>
          </c:tx>
          <c:spPr>
            <a:solidFill>
              <a:srgbClr val="800000"/>
            </a:solidFill>
            <a:ln w="23867">
              <a:noFill/>
            </a:ln>
          </c:spPr>
          <c:invertIfNegative val="0"/>
          <c:dLbls>
            <c:spPr>
              <a:noFill/>
              <a:ln w="23867">
                <a:noFill/>
              </a:ln>
            </c:spPr>
            <c:txPr>
              <a:bodyPr/>
              <a:lstStyle/>
              <a:p>
                <a:pPr>
                  <a:defRPr sz="1316" b="1" i="0" u="none" strike="noStrike" baseline="0">
                    <a:solidFill>
                      <a:schemeClr val="tx1"/>
                    </a:solidFill>
                    <a:latin typeface="Times New Roman"/>
                    <a:ea typeface="Times New Roman"/>
                    <a:cs typeface="Times New Roman"/>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Sheet1!$B$1:$H$1</c:f>
              <c:strCache>
                <c:ptCount val="7"/>
                <c:pt idx="0">
                  <c:v>White</c:v>
                </c:pt>
                <c:pt idx="1">
                  <c:v>Black</c:v>
                </c:pt>
                <c:pt idx="2">
                  <c:v>AmI/AN</c:v>
                </c:pt>
                <c:pt idx="3">
                  <c:v>NH/PI</c:v>
                </c:pt>
                <c:pt idx="4">
                  <c:v>Asian</c:v>
                </c:pt>
                <c:pt idx="5">
                  <c:v>Hisp. Any</c:v>
                </c:pt>
                <c:pt idx="6">
                  <c:v>2+ races</c:v>
                </c:pt>
              </c:strCache>
            </c:strRef>
          </c:cat>
          <c:val>
            <c:numRef>
              <c:f>Sheet1!$B$3:$H$3</c:f>
              <c:numCache>
                <c:formatCode>General</c:formatCode>
                <c:ptCount val="7"/>
              </c:numCache>
            </c:numRef>
          </c:val>
          <c:extLst>
            <c:ext xmlns:c16="http://schemas.microsoft.com/office/drawing/2014/chart" uri="{C3380CC4-5D6E-409C-BE32-E72D297353CC}">
              <c16:uniqueId val="{00000007-FDD6-4810-9E3A-8EB5AC89C4A4}"/>
            </c:ext>
          </c:extLst>
        </c:ser>
        <c:ser>
          <c:idx val="2"/>
          <c:order val="2"/>
          <c:tx>
            <c:strRef>
              <c:f>Sheet1!$A$4</c:f>
              <c:strCache>
                <c:ptCount val="1"/>
              </c:strCache>
            </c:strRef>
          </c:tx>
          <c:spPr>
            <a:solidFill>
              <a:srgbClr val="008000"/>
            </a:solidFill>
            <a:ln w="23867">
              <a:noFill/>
            </a:ln>
          </c:spPr>
          <c:invertIfNegative val="0"/>
          <c:dLbls>
            <c:spPr>
              <a:noFill/>
              <a:ln w="23867">
                <a:noFill/>
              </a:ln>
            </c:spPr>
            <c:txPr>
              <a:bodyPr/>
              <a:lstStyle/>
              <a:p>
                <a:pPr>
                  <a:defRPr sz="1832" b="1" i="0" u="none" strike="noStrike" baseline="0">
                    <a:solidFill>
                      <a:schemeClr val="tx1"/>
                    </a:solidFill>
                    <a:latin typeface="Times New Roman"/>
                    <a:ea typeface="Times New Roman"/>
                    <a:cs typeface="Times New Roman"/>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Sheet1!$B$1:$H$1</c:f>
              <c:strCache>
                <c:ptCount val="7"/>
                <c:pt idx="0">
                  <c:v>White</c:v>
                </c:pt>
                <c:pt idx="1">
                  <c:v>Black</c:v>
                </c:pt>
                <c:pt idx="2">
                  <c:v>AmI/AN</c:v>
                </c:pt>
                <c:pt idx="3">
                  <c:v>NH/PI</c:v>
                </c:pt>
                <c:pt idx="4">
                  <c:v>Asian</c:v>
                </c:pt>
                <c:pt idx="5">
                  <c:v>Hisp. Any</c:v>
                </c:pt>
                <c:pt idx="6">
                  <c:v>2+ races</c:v>
                </c:pt>
              </c:strCache>
            </c:strRef>
          </c:cat>
          <c:val>
            <c:numRef>
              <c:f>Sheet1!$B$4:$H$4</c:f>
              <c:numCache>
                <c:formatCode>General</c:formatCode>
                <c:ptCount val="7"/>
              </c:numCache>
            </c:numRef>
          </c:val>
          <c:extLst>
            <c:ext xmlns:c16="http://schemas.microsoft.com/office/drawing/2014/chart" uri="{C3380CC4-5D6E-409C-BE32-E72D297353CC}">
              <c16:uniqueId val="{00000008-FDD6-4810-9E3A-8EB5AC89C4A4}"/>
            </c:ext>
          </c:extLst>
        </c:ser>
        <c:ser>
          <c:idx val="3"/>
          <c:order val="3"/>
          <c:tx>
            <c:strRef>
              <c:f>Sheet1!$A$5</c:f>
              <c:strCache>
                <c:ptCount val="1"/>
              </c:strCache>
            </c:strRef>
          </c:tx>
          <c:spPr>
            <a:solidFill>
              <a:srgbClr val="FFFF00"/>
            </a:solidFill>
            <a:ln w="23867">
              <a:noFill/>
            </a:ln>
          </c:spPr>
          <c:invertIfNegative val="0"/>
          <c:dLbls>
            <c:spPr>
              <a:noFill/>
              <a:ln w="23867">
                <a:noFill/>
              </a:ln>
            </c:spPr>
            <c:txPr>
              <a:bodyPr/>
              <a:lstStyle/>
              <a:p>
                <a:pPr>
                  <a:defRPr sz="1222" b="1" i="0" u="none" strike="noStrike" baseline="0">
                    <a:solidFill>
                      <a:srgbClr val="000000"/>
                    </a:solidFill>
                    <a:latin typeface="Times New Roman"/>
                    <a:ea typeface="Times New Roman"/>
                    <a:cs typeface="Times New Roman"/>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Sheet1!$B$1:$H$1</c:f>
              <c:strCache>
                <c:ptCount val="7"/>
                <c:pt idx="0">
                  <c:v>White</c:v>
                </c:pt>
                <c:pt idx="1">
                  <c:v>Black</c:v>
                </c:pt>
                <c:pt idx="2">
                  <c:v>AmI/AN</c:v>
                </c:pt>
                <c:pt idx="3">
                  <c:v>NH/PI</c:v>
                </c:pt>
                <c:pt idx="4">
                  <c:v>Asian</c:v>
                </c:pt>
                <c:pt idx="5">
                  <c:v>Hisp. Any</c:v>
                </c:pt>
                <c:pt idx="6">
                  <c:v>2+ races</c:v>
                </c:pt>
              </c:strCache>
            </c:strRef>
          </c:cat>
          <c:val>
            <c:numRef>
              <c:f>Sheet1!$B$5:$H$5</c:f>
              <c:numCache>
                <c:formatCode>General</c:formatCode>
                <c:ptCount val="7"/>
              </c:numCache>
            </c:numRef>
          </c:val>
          <c:extLst>
            <c:ext xmlns:c16="http://schemas.microsoft.com/office/drawing/2014/chart" uri="{C3380CC4-5D6E-409C-BE32-E72D297353CC}">
              <c16:uniqueId val="{00000009-FDD6-4810-9E3A-8EB5AC89C4A4}"/>
            </c:ext>
          </c:extLst>
        </c:ser>
        <c:dLbls>
          <c:showLegendKey val="0"/>
          <c:showVal val="1"/>
          <c:showCatName val="0"/>
          <c:showSerName val="0"/>
          <c:showPercent val="0"/>
          <c:showBubbleSize val="0"/>
        </c:dLbls>
        <c:gapWidth val="110"/>
        <c:overlap val="100"/>
        <c:axId val="110906368"/>
        <c:axId val="110924928"/>
      </c:barChart>
      <c:catAx>
        <c:axId val="110906368"/>
        <c:scaling>
          <c:orientation val="minMax"/>
        </c:scaling>
        <c:delete val="0"/>
        <c:axPos val="b"/>
        <c:title>
          <c:tx>
            <c:rich>
              <a:bodyPr/>
              <a:lstStyle/>
              <a:p>
                <a:pPr>
                  <a:defRPr sz="1832" b="1" i="0" u="none" strike="noStrike" baseline="0">
                    <a:solidFill>
                      <a:schemeClr val="tx1"/>
                    </a:solidFill>
                    <a:latin typeface="Times New Roman"/>
                    <a:ea typeface="Times New Roman"/>
                    <a:cs typeface="Times New Roman"/>
                  </a:defRPr>
                </a:pPr>
                <a:r>
                  <a:rPr lang="en-US">
                    <a:solidFill>
                      <a:schemeClr val="tx1"/>
                    </a:solidFill>
                  </a:rPr>
                  <a:t>Race</a:t>
                </a:r>
              </a:p>
            </c:rich>
          </c:tx>
          <c:layout>
            <c:manualLayout>
              <c:xMode val="edge"/>
              <c:yMode val="edge"/>
              <c:x val="0.49025974025974101"/>
              <c:y val="0.92372881355932501"/>
            </c:manualLayout>
          </c:layout>
          <c:overlay val="0"/>
          <c:spPr>
            <a:noFill/>
            <a:ln w="23867">
              <a:noFill/>
            </a:ln>
          </c:spPr>
        </c:title>
        <c:numFmt formatCode="General" sourceLinked="1"/>
        <c:majorTickMark val="out"/>
        <c:minorTickMark val="none"/>
        <c:tickLblPos val="nextTo"/>
        <c:spPr>
          <a:ln w="2983">
            <a:solidFill>
              <a:schemeClr val="tx1"/>
            </a:solidFill>
            <a:prstDash val="solid"/>
          </a:ln>
        </c:spPr>
        <c:txPr>
          <a:bodyPr rot="0" vert="horz"/>
          <a:lstStyle/>
          <a:p>
            <a:pPr>
              <a:defRPr sz="1832" b="0" i="0" u="none" strike="noStrike" baseline="0">
                <a:solidFill>
                  <a:schemeClr val="tx1"/>
                </a:solidFill>
                <a:latin typeface="Times New Roman"/>
                <a:ea typeface="Times New Roman"/>
                <a:cs typeface="Times New Roman"/>
              </a:defRPr>
            </a:pPr>
            <a:endParaRPr lang="en-US"/>
          </a:p>
        </c:txPr>
        <c:crossAx val="110924928"/>
        <c:crosses val="autoZero"/>
        <c:auto val="1"/>
        <c:lblAlgn val="ctr"/>
        <c:lblOffset val="3"/>
        <c:tickLblSkip val="1"/>
        <c:tickMarkSkip val="1"/>
        <c:noMultiLvlLbl val="0"/>
      </c:catAx>
      <c:valAx>
        <c:axId val="110924928"/>
        <c:scaling>
          <c:orientation val="minMax"/>
        </c:scaling>
        <c:delete val="0"/>
        <c:axPos val="l"/>
        <c:majorGridlines>
          <c:spPr>
            <a:ln w="2983">
              <a:solidFill>
                <a:schemeClr val="tx1"/>
              </a:solidFill>
              <a:prstDash val="solid"/>
            </a:ln>
          </c:spPr>
        </c:majorGridlines>
        <c:numFmt formatCode="General" sourceLinked="1"/>
        <c:majorTickMark val="out"/>
        <c:minorTickMark val="none"/>
        <c:tickLblPos val="nextTo"/>
        <c:spPr>
          <a:ln w="2983">
            <a:solidFill>
              <a:schemeClr val="tx1"/>
            </a:solidFill>
            <a:prstDash val="solid"/>
          </a:ln>
        </c:spPr>
        <c:txPr>
          <a:bodyPr rot="0" vert="horz"/>
          <a:lstStyle/>
          <a:p>
            <a:pPr>
              <a:defRPr sz="1832" b="1" i="0" u="none" strike="noStrike" baseline="0">
                <a:solidFill>
                  <a:schemeClr val="tx1"/>
                </a:solidFill>
                <a:latin typeface="Times New Roman"/>
                <a:ea typeface="Times New Roman"/>
                <a:cs typeface="Times New Roman"/>
              </a:defRPr>
            </a:pPr>
            <a:endParaRPr lang="en-US"/>
          </a:p>
        </c:txPr>
        <c:crossAx val="110906368"/>
        <c:crosses val="autoZero"/>
        <c:crossBetween val="between"/>
      </c:valAx>
      <c:spPr>
        <a:noFill/>
        <a:ln w="11934">
          <a:solidFill>
            <a:schemeClr val="tx1"/>
          </a:solidFill>
          <a:prstDash val="solid"/>
        </a:ln>
      </c:spPr>
    </c:plotArea>
    <c:plotVisOnly val="1"/>
    <c:dispBlanksAs val="gap"/>
    <c:showDLblsOverMax val="0"/>
  </c:chart>
  <c:spPr>
    <a:noFill/>
    <a:ln>
      <a:noFill/>
    </a:ln>
  </c:spPr>
  <c:txPr>
    <a:bodyPr/>
    <a:lstStyle/>
    <a:p>
      <a:pPr>
        <a:defRPr sz="1832" b="1" i="0" u="none" strike="noStrike" baseline="0">
          <a:solidFill>
            <a:schemeClr val="tx1"/>
          </a:solidFill>
          <a:latin typeface="Times New Roman"/>
          <a:ea typeface="Times New Roman"/>
          <a:cs typeface="Times New Roman"/>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hPercent val="51"/>
      <c:rotY val="20"/>
      <c:depthPercent val="100"/>
      <c:rAngAx val="1"/>
    </c:view3D>
    <c:floor>
      <c:thickness val="0"/>
      <c:spPr>
        <a:solidFill>
          <a:srgbClr val="C0C0C0"/>
        </a:solidFill>
        <a:ln w="3175">
          <a:solidFill>
            <a:schemeClr val="tx1"/>
          </a:solidFill>
          <a:prstDash val="solid"/>
        </a:ln>
      </c:spPr>
    </c:floor>
    <c:sideWall>
      <c:thickness val="0"/>
      <c:spPr>
        <a:noFill/>
        <a:ln w="12700">
          <a:solidFill>
            <a:schemeClr val="tx1"/>
          </a:solidFill>
          <a:prstDash val="solid"/>
        </a:ln>
      </c:spPr>
    </c:sideWall>
    <c:backWall>
      <c:thickness val="0"/>
      <c:spPr>
        <a:noFill/>
        <a:ln w="12700">
          <a:solidFill>
            <a:schemeClr val="tx1"/>
          </a:solidFill>
          <a:prstDash val="solid"/>
        </a:ln>
      </c:spPr>
    </c:backWall>
    <c:plotArea>
      <c:layout>
        <c:manualLayout>
          <c:layoutTarget val="inner"/>
          <c:xMode val="edge"/>
          <c:yMode val="edge"/>
          <c:x val="6.2034739454094434E-2"/>
          <c:y val="5.6872037914692107E-2"/>
          <c:w val="0.92555831265508848"/>
          <c:h val="0.81279620853080725"/>
        </c:manualLayout>
      </c:layout>
      <c:bar3DChart>
        <c:barDir val="col"/>
        <c:grouping val="clustered"/>
        <c:varyColors val="0"/>
        <c:ser>
          <c:idx val="0"/>
          <c:order val="0"/>
          <c:tx>
            <c:strRef>
              <c:f>Sheet1!$A$2</c:f>
              <c:strCache>
                <c:ptCount val="1"/>
              </c:strCache>
            </c:strRef>
          </c:tx>
          <c:spPr>
            <a:solidFill>
              <a:schemeClr val="accent1"/>
            </a:solidFill>
            <a:ln w="12700">
              <a:solidFill>
                <a:schemeClr val="tx1"/>
              </a:solidFill>
              <a:prstDash val="solid"/>
            </a:ln>
          </c:spPr>
          <c:invertIfNegative val="0"/>
          <c:dLbls>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Sheet1!$B$1:$H$1</c:f>
              <c:strCache>
                <c:ptCount val="7"/>
                <c:pt idx="0">
                  <c:v>&lt;10K</c:v>
                </c:pt>
                <c:pt idx="1">
                  <c:v>10-19K</c:v>
                </c:pt>
                <c:pt idx="2">
                  <c:v>20-29K</c:v>
                </c:pt>
                <c:pt idx="3">
                  <c:v>30-39K</c:v>
                </c:pt>
                <c:pt idx="4">
                  <c:v>40-49K</c:v>
                </c:pt>
                <c:pt idx="5">
                  <c:v>50-99K</c:v>
                </c:pt>
                <c:pt idx="6">
                  <c:v>100+K</c:v>
                </c:pt>
              </c:strCache>
            </c:strRef>
          </c:cat>
          <c:val>
            <c:numRef>
              <c:f>Sheet1!$B$2:$H$2</c:f>
              <c:numCache>
                <c:formatCode>General</c:formatCode>
                <c:ptCount val="7"/>
                <c:pt idx="0">
                  <c:v>3.1</c:v>
                </c:pt>
                <c:pt idx="1">
                  <c:v>2.4</c:v>
                </c:pt>
                <c:pt idx="2">
                  <c:v>1.9000000000000001</c:v>
                </c:pt>
                <c:pt idx="3">
                  <c:v>1.5</c:v>
                </c:pt>
                <c:pt idx="4">
                  <c:v>1.4</c:v>
                </c:pt>
                <c:pt idx="5">
                  <c:v>1.2</c:v>
                </c:pt>
                <c:pt idx="6">
                  <c:v>1</c:v>
                </c:pt>
              </c:numCache>
            </c:numRef>
          </c:val>
          <c:extLst>
            <c:ext xmlns:c16="http://schemas.microsoft.com/office/drawing/2014/chart" uri="{C3380CC4-5D6E-409C-BE32-E72D297353CC}">
              <c16:uniqueId val="{00000000-961E-4F25-8EF5-CA894F285212}"/>
            </c:ext>
          </c:extLst>
        </c:ser>
        <c:ser>
          <c:idx val="1"/>
          <c:order val="1"/>
          <c:tx>
            <c:strRef>
              <c:f>Sheet1!$A$3</c:f>
              <c:strCache>
                <c:ptCount val="1"/>
              </c:strCache>
            </c:strRef>
          </c:tx>
          <c:spPr>
            <a:solidFill>
              <a:schemeClr val="accent2"/>
            </a:solidFill>
            <a:ln w="12700">
              <a:solidFill>
                <a:schemeClr val="tx1"/>
              </a:solidFill>
              <a:prstDash val="solid"/>
            </a:ln>
          </c:spPr>
          <c:invertIfNegative val="0"/>
          <c:cat>
            <c:strRef>
              <c:f>Sheet1!$B$1:$H$1</c:f>
              <c:strCache>
                <c:ptCount val="7"/>
                <c:pt idx="0">
                  <c:v>&lt;10K</c:v>
                </c:pt>
                <c:pt idx="1">
                  <c:v>10-19K</c:v>
                </c:pt>
                <c:pt idx="2">
                  <c:v>20-29K</c:v>
                </c:pt>
                <c:pt idx="3">
                  <c:v>30-39K</c:v>
                </c:pt>
                <c:pt idx="4">
                  <c:v>40-49K</c:v>
                </c:pt>
                <c:pt idx="5">
                  <c:v>50-99K</c:v>
                </c:pt>
                <c:pt idx="6">
                  <c:v>100+K</c:v>
                </c:pt>
              </c:strCache>
            </c:strRef>
          </c:cat>
          <c:val>
            <c:numRef>
              <c:f>Sheet1!$B$3:$H$3</c:f>
              <c:numCache>
                <c:formatCode>General</c:formatCode>
                <c:ptCount val="7"/>
              </c:numCache>
            </c:numRef>
          </c:val>
          <c:extLst>
            <c:ext xmlns:c16="http://schemas.microsoft.com/office/drawing/2014/chart" uri="{C3380CC4-5D6E-409C-BE32-E72D297353CC}">
              <c16:uniqueId val="{00000001-961E-4F25-8EF5-CA894F285212}"/>
            </c:ext>
          </c:extLst>
        </c:ser>
        <c:ser>
          <c:idx val="2"/>
          <c:order val="2"/>
          <c:tx>
            <c:strRef>
              <c:f>Sheet1!$A$4</c:f>
              <c:strCache>
                <c:ptCount val="1"/>
              </c:strCache>
            </c:strRef>
          </c:tx>
          <c:spPr>
            <a:solidFill>
              <a:schemeClr val="hlink"/>
            </a:solidFill>
            <a:ln w="12700">
              <a:solidFill>
                <a:schemeClr val="tx1"/>
              </a:solidFill>
              <a:prstDash val="solid"/>
            </a:ln>
          </c:spPr>
          <c:invertIfNegative val="0"/>
          <c:cat>
            <c:strRef>
              <c:f>Sheet1!$B$1:$H$1</c:f>
              <c:strCache>
                <c:ptCount val="7"/>
                <c:pt idx="0">
                  <c:v>&lt;10K</c:v>
                </c:pt>
                <c:pt idx="1">
                  <c:v>10-19K</c:v>
                </c:pt>
                <c:pt idx="2">
                  <c:v>20-29K</c:v>
                </c:pt>
                <c:pt idx="3">
                  <c:v>30-39K</c:v>
                </c:pt>
                <c:pt idx="4">
                  <c:v>40-49K</c:v>
                </c:pt>
                <c:pt idx="5">
                  <c:v>50-99K</c:v>
                </c:pt>
                <c:pt idx="6">
                  <c:v>100+K</c:v>
                </c:pt>
              </c:strCache>
            </c:strRef>
          </c:cat>
          <c:val>
            <c:numRef>
              <c:f>Sheet1!$B$4:$H$4</c:f>
              <c:numCache>
                <c:formatCode>General</c:formatCode>
                <c:ptCount val="7"/>
              </c:numCache>
            </c:numRef>
          </c:val>
          <c:extLst>
            <c:ext xmlns:c16="http://schemas.microsoft.com/office/drawing/2014/chart" uri="{C3380CC4-5D6E-409C-BE32-E72D297353CC}">
              <c16:uniqueId val="{00000002-961E-4F25-8EF5-CA894F285212}"/>
            </c:ext>
          </c:extLst>
        </c:ser>
        <c:dLbls>
          <c:showLegendKey val="0"/>
          <c:showVal val="0"/>
          <c:showCatName val="0"/>
          <c:showSerName val="0"/>
          <c:showPercent val="0"/>
          <c:showBubbleSize val="0"/>
        </c:dLbls>
        <c:gapWidth val="150"/>
        <c:gapDepth val="0"/>
        <c:shape val="box"/>
        <c:axId val="144276096"/>
        <c:axId val="144286080"/>
        <c:axId val="0"/>
      </c:bar3DChart>
      <c:catAx>
        <c:axId val="144276096"/>
        <c:scaling>
          <c:orientation val="minMax"/>
        </c:scaling>
        <c:delete val="0"/>
        <c:axPos val="b"/>
        <c:numFmt formatCode="General" sourceLinked="1"/>
        <c:majorTickMark val="out"/>
        <c:minorTickMark val="none"/>
        <c:tickLblPos val="low"/>
        <c:spPr>
          <a:ln w="3175">
            <a:solidFill>
              <a:schemeClr val="tx1"/>
            </a:solidFill>
            <a:prstDash val="solid"/>
          </a:ln>
        </c:spPr>
        <c:txPr>
          <a:bodyPr rot="0" vert="horz"/>
          <a:lstStyle/>
          <a:p>
            <a:pPr>
              <a:defRPr sz="1600" b="0" i="0" u="none" strike="noStrike" baseline="0">
                <a:solidFill>
                  <a:schemeClr val="tx1"/>
                </a:solidFill>
                <a:latin typeface="Times New Roman"/>
                <a:ea typeface="Times New Roman"/>
                <a:cs typeface="Times New Roman"/>
              </a:defRPr>
            </a:pPr>
            <a:endParaRPr lang="en-US"/>
          </a:p>
        </c:txPr>
        <c:crossAx val="144286080"/>
        <c:crosses val="autoZero"/>
        <c:auto val="1"/>
        <c:lblAlgn val="ctr"/>
        <c:lblOffset val="100"/>
        <c:tickLblSkip val="1"/>
        <c:tickMarkSkip val="1"/>
        <c:noMultiLvlLbl val="0"/>
      </c:catAx>
      <c:valAx>
        <c:axId val="144286080"/>
        <c:scaling>
          <c:orientation val="minMax"/>
          <c:max val="4"/>
        </c:scaling>
        <c:delete val="0"/>
        <c:axPos val="l"/>
        <c:majorGridlines>
          <c:spPr>
            <a:ln w="3175">
              <a:solidFill>
                <a:schemeClr val="tx1"/>
              </a:solidFill>
              <a:prstDash val="solid"/>
            </a:ln>
          </c:spPr>
        </c:majorGridlines>
        <c:numFmt formatCode="0.0" sourceLinked="0"/>
        <c:majorTickMark val="out"/>
        <c:minorTickMark val="none"/>
        <c:tickLblPos val="nextTo"/>
        <c:spPr>
          <a:ln w="3175">
            <a:solidFill>
              <a:schemeClr val="tx1"/>
            </a:solidFill>
            <a:prstDash val="solid"/>
          </a:ln>
        </c:spPr>
        <c:txPr>
          <a:bodyPr rot="0" vert="horz"/>
          <a:lstStyle/>
          <a:p>
            <a:pPr>
              <a:defRPr sz="1600" b="0" i="0" u="none" strike="noStrike" baseline="0">
                <a:solidFill>
                  <a:schemeClr val="tx1"/>
                </a:solidFill>
                <a:latin typeface="Times New Roman"/>
                <a:ea typeface="Times New Roman"/>
                <a:cs typeface="Times New Roman"/>
              </a:defRPr>
            </a:pPr>
            <a:endParaRPr lang="en-US"/>
          </a:p>
        </c:txPr>
        <c:crossAx val="144276096"/>
        <c:crosses val="autoZero"/>
        <c:crossBetween val="between"/>
        <c:minorUnit val="0.1"/>
      </c:valAx>
      <c:spPr>
        <a:noFill/>
        <a:ln w="25400">
          <a:noFill/>
        </a:ln>
      </c:spPr>
    </c:plotArea>
    <c:plotVisOnly val="1"/>
    <c:dispBlanksAs val="gap"/>
    <c:showDLblsOverMax val="0"/>
  </c:chart>
  <c:spPr>
    <a:noFill/>
    <a:ln>
      <a:noFill/>
    </a:ln>
  </c:spPr>
  <c:txPr>
    <a:bodyPr/>
    <a:lstStyle/>
    <a:p>
      <a:pPr>
        <a:defRPr sz="1800" b="1" i="0" u="none" strike="noStrike" baseline="0">
          <a:solidFill>
            <a:schemeClr val="tx1"/>
          </a:solidFill>
          <a:latin typeface="Times New Roman"/>
          <a:ea typeface="Times New Roman"/>
          <a:cs typeface="Times New Roman"/>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5238095238095247E-2"/>
          <c:y val="3.7288135593220452E-2"/>
          <c:w val="0.88852813852813861"/>
          <c:h val="0.80508474576270983"/>
        </c:manualLayout>
      </c:layout>
      <c:barChart>
        <c:barDir val="col"/>
        <c:grouping val="clustered"/>
        <c:varyColors val="0"/>
        <c:ser>
          <c:idx val="0"/>
          <c:order val="0"/>
          <c:tx>
            <c:strRef>
              <c:f>Sheet1!$A$2</c:f>
              <c:strCache>
                <c:ptCount val="1"/>
                <c:pt idx="0">
                  <c:v>NH White</c:v>
                </c:pt>
              </c:strCache>
            </c:strRef>
          </c:tx>
          <c:spPr>
            <a:solidFill>
              <a:srgbClr val="C0C0C0"/>
            </a:solidFill>
            <a:ln w="23988">
              <a:noFill/>
            </a:ln>
          </c:spPr>
          <c:invertIfNegative val="0"/>
          <c:dLbls>
            <c:spPr>
              <a:noFill/>
              <a:ln w="23988">
                <a:noFill/>
              </a:ln>
            </c:spPr>
            <c:txPr>
              <a:bodyPr/>
              <a:lstStyle/>
              <a:p>
                <a:pPr>
                  <a:defRPr sz="1464" b="1" i="0" u="none" strike="noStrike" baseline="0">
                    <a:solidFill>
                      <a:srgbClr val="000000"/>
                    </a:solidFill>
                    <a:latin typeface="Times New Roman"/>
                    <a:ea typeface="Times New Roman"/>
                    <a:cs typeface="Times New Roman"/>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Sheet1!$B$1:$E$1</c:f>
              <c:strCache>
                <c:ptCount val="4"/>
                <c:pt idx="0">
                  <c:v>&lt;12</c:v>
                </c:pt>
                <c:pt idx="1">
                  <c:v>12</c:v>
                </c:pt>
                <c:pt idx="2">
                  <c:v>13-15</c:v>
                </c:pt>
                <c:pt idx="3">
                  <c:v>16+</c:v>
                </c:pt>
              </c:strCache>
            </c:strRef>
          </c:cat>
          <c:val>
            <c:numRef>
              <c:f>Sheet1!$B$2:$E$2</c:f>
              <c:numCache>
                <c:formatCode>General</c:formatCode>
                <c:ptCount val="4"/>
                <c:pt idx="0">
                  <c:v>9.9</c:v>
                </c:pt>
                <c:pt idx="1">
                  <c:v>6.5</c:v>
                </c:pt>
                <c:pt idx="2">
                  <c:v>5.0999999999999996</c:v>
                </c:pt>
                <c:pt idx="3">
                  <c:v>4.2</c:v>
                </c:pt>
              </c:numCache>
            </c:numRef>
          </c:val>
          <c:extLst>
            <c:ext xmlns:c16="http://schemas.microsoft.com/office/drawing/2014/chart" uri="{C3380CC4-5D6E-409C-BE32-E72D297353CC}">
              <c16:uniqueId val="{00000000-5C4D-4D74-870F-982B0AD915BD}"/>
            </c:ext>
          </c:extLst>
        </c:ser>
        <c:ser>
          <c:idx val="1"/>
          <c:order val="1"/>
          <c:tx>
            <c:strRef>
              <c:f>Sheet1!$A$3</c:f>
              <c:strCache>
                <c:ptCount val="1"/>
                <c:pt idx="0">
                  <c:v>Black</c:v>
                </c:pt>
              </c:strCache>
            </c:strRef>
          </c:tx>
          <c:spPr>
            <a:solidFill>
              <a:srgbClr val="800000"/>
            </a:solidFill>
            <a:ln w="23988">
              <a:noFill/>
            </a:ln>
          </c:spPr>
          <c:invertIfNegative val="0"/>
          <c:dLbls>
            <c:spPr>
              <a:noFill/>
              <a:ln w="23988">
                <a:noFill/>
              </a:ln>
            </c:spPr>
            <c:txPr>
              <a:bodyPr/>
              <a:lstStyle/>
              <a:p>
                <a:pPr>
                  <a:defRPr sz="1464" b="1" i="0" u="none" strike="noStrike" baseline="0">
                    <a:solidFill>
                      <a:schemeClr val="tx1"/>
                    </a:solidFill>
                    <a:latin typeface="Times New Roman"/>
                    <a:ea typeface="Times New Roman"/>
                    <a:cs typeface="Times New Roman"/>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Sheet1!$B$1:$E$1</c:f>
              <c:strCache>
                <c:ptCount val="4"/>
                <c:pt idx="0">
                  <c:v>&lt;12</c:v>
                </c:pt>
                <c:pt idx="1">
                  <c:v>12</c:v>
                </c:pt>
                <c:pt idx="2">
                  <c:v>13-15</c:v>
                </c:pt>
                <c:pt idx="3">
                  <c:v>16+</c:v>
                </c:pt>
              </c:strCache>
            </c:strRef>
          </c:cat>
          <c:val>
            <c:numRef>
              <c:f>Sheet1!$B$3:$E$3</c:f>
              <c:numCache>
                <c:formatCode>General</c:formatCode>
                <c:ptCount val="4"/>
                <c:pt idx="0">
                  <c:v>17.3</c:v>
                </c:pt>
                <c:pt idx="1">
                  <c:v>14.8</c:v>
                </c:pt>
                <c:pt idx="2">
                  <c:v>12.3</c:v>
                </c:pt>
                <c:pt idx="3">
                  <c:v>11.4</c:v>
                </c:pt>
              </c:numCache>
            </c:numRef>
          </c:val>
          <c:extLst>
            <c:ext xmlns:c16="http://schemas.microsoft.com/office/drawing/2014/chart" uri="{C3380CC4-5D6E-409C-BE32-E72D297353CC}">
              <c16:uniqueId val="{00000001-5C4D-4D74-870F-982B0AD915BD}"/>
            </c:ext>
          </c:extLst>
        </c:ser>
        <c:ser>
          <c:idx val="2"/>
          <c:order val="2"/>
          <c:tx>
            <c:strRef>
              <c:f>Sheet1!$A$4</c:f>
              <c:strCache>
                <c:ptCount val="1"/>
                <c:pt idx="0">
                  <c:v>Hispanic</c:v>
                </c:pt>
              </c:strCache>
            </c:strRef>
          </c:tx>
          <c:spPr>
            <a:solidFill>
              <a:srgbClr val="008000"/>
            </a:solidFill>
            <a:ln w="23988">
              <a:noFill/>
            </a:ln>
          </c:spPr>
          <c:invertIfNegative val="0"/>
          <c:dLbls>
            <c:spPr>
              <a:noFill/>
              <a:ln w="23988">
                <a:noFill/>
              </a:ln>
            </c:spPr>
            <c:txPr>
              <a:bodyPr/>
              <a:lstStyle/>
              <a:p>
                <a:pPr>
                  <a:defRPr sz="1865" b="1" i="0" u="none" strike="noStrike" baseline="0">
                    <a:solidFill>
                      <a:schemeClr val="tx1"/>
                    </a:solidFill>
                    <a:latin typeface="Times New Roman"/>
                    <a:ea typeface="Times New Roman"/>
                    <a:cs typeface="Times New Roman"/>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Sheet1!$B$1:$E$1</c:f>
              <c:strCache>
                <c:ptCount val="4"/>
                <c:pt idx="0">
                  <c:v>&lt;12</c:v>
                </c:pt>
                <c:pt idx="1">
                  <c:v>12</c:v>
                </c:pt>
                <c:pt idx="2">
                  <c:v>13-15</c:v>
                </c:pt>
                <c:pt idx="3">
                  <c:v>16+</c:v>
                </c:pt>
              </c:strCache>
            </c:strRef>
          </c:cat>
          <c:val>
            <c:numRef>
              <c:f>Sheet1!$B$4:$E$4</c:f>
              <c:numCache>
                <c:formatCode>General</c:formatCode>
                <c:ptCount val="4"/>
                <c:pt idx="0">
                  <c:v>6</c:v>
                </c:pt>
                <c:pt idx="1">
                  <c:v>5.9</c:v>
                </c:pt>
                <c:pt idx="2">
                  <c:v>5.4</c:v>
                </c:pt>
                <c:pt idx="3">
                  <c:v>4.4000000000000004</c:v>
                </c:pt>
              </c:numCache>
            </c:numRef>
          </c:val>
          <c:extLst>
            <c:ext xmlns:c16="http://schemas.microsoft.com/office/drawing/2014/chart" uri="{C3380CC4-5D6E-409C-BE32-E72D297353CC}">
              <c16:uniqueId val="{00000002-5C4D-4D74-870F-982B0AD915BD}"/>
            </c:ext>
          </c:extLst>
        </c:ser>
        <c:ser>
          <c:idx val="3"/>
          <c:order val="3"/>
          <c:tx>
            <c:strRef>
              <c:f>Sheet1!$A$5</c:f>
              <c:strCache>
                <c:ptCount val="1"/>
                <c:pt idx="0">
                  <c:v>API</c:v>
                </c:pt>
              </c:strCache>
            </c:strRef>
          </c:tx>
          <c:spPr>
            <a:solidFill>
              <a:srgbClr val="FFFF00"/>
            </a:solidFill>
            <a:ln w="23988">
              <a:noFill/>
            </a:ln>
          </c:spPr>
          <c:invertIfNegative val="0"/>
          <c:dLbls>
            <c:spPr>
              <a:noFill/>
              <a:ln w="23988">
                <a:noFill/>
              </a:ln>
            </c:spPr>
            <c:txPr>
              <a:bodyPr/>
              <a:lstStyle/>
              <a:p>
                <a:pPr>
                  <a:defRPr sz="1440" b="1" i="0" u="none" strike="noStrike" baseline="0">
                    <a:solidFill>
                      <a:srgbClr val="000000"/>
                    </a:solidFill>
                    <a:latin typeface="Times New Roman"/>
                    <a:ea typeface="Times New Roman"/>
                    <a:cs typeface="Times New Roman"/>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Sheet1!$B$1:$E$1</c:f>
              <c:strCache>
                <c:ptCount val="4"/>
                <c:pt idx="0">
                  <c:v>&lt;12</c:v>
                </c:pt>
                <c:pt idx="1">
                  <c:v>12</c:v>
                </c:pt>
                <c:pt idx="2">
                  <c:v>13-15</c:v>
                </c:pt>
                <c:pt idx="3">
                  <c:v>16+</c:v>
                </c:pt>
              </c:strCache>
            </c:strRef>
          </c:cat>
          <c:val>
            <c:numRef>
              <c:f>Sheet1!$B$5:$E$5</c:f>
              <c:numCache>
                <c:formatCode>General</c:formatCode>
                <c:ptCount val="4"/>
                <c:pt idx="0">
                  <c:v>5.7</c:v>
                </c:pt>
                <c:pt idx="1">
                  <c:v>5.5</c:v>
                </c:pt>
                <c:pt idx="2">
                  <c:v>5.0999999999999996</c:v>
                </c:pt>
                <c:pt idx="3">
                  <c:v>4</c:v>
                </c:pt>
              </c:numCache>
            </c:numRef>
          </c:val>
          <c:extLst>
            <c:ext xmlns:c16="http://schemas.microsoft.com/office/drawing/2014/chart" uri="{C3380CC4-5D6E-409C-BE32-E72D297353CC}">
              <c16:uniqueId val="{00000003-5C4D-4D74-870F-982B0AD915BD}"/>
            </c:ext>
          </c:extLst>
        </c:ser>
        <c:ser>
          <c:idx val="4"/>
          <c:order val="4"/>
          <c:tx>
            <c:strRef>
              <c:f>Sheet1!$A$6</c:f>
              <c:strCache>
                <c:ptCount val="1"/>
                <c:pt idx="0">
                  <c:v>AmI/AN</c:v>
                </c:pt>
              </c:strCache>
            </c:strRef>
          </c:tx>
          <c:spPr>
            <a:solidFill>
              <a:srgbClr val="FF6600"/>
            </a:solidFill>
            <a:ln w="23988">
              <a:noFill/>
            </a:ln>
          </c:spPr>
          <c:invertIfNegative val="0"/>
          <c:dLbls>
            <c:spPr>
              <a:noFill/>
              <a:ln w="23988">
                <a:noFill/>
              </a:ln>
            </c:spPr>
            <c:txPr>
              <a:bodyPr/>
              <a:lstStyle/>
              <a:p>
                <a:pPr>
                  <a:defRPr sz="1440" b="1" i="0" u="none" strike="noStrike" baseline="0">
                    <a:solidFill>
                      <a:schemeClr val="tx1"/>
                    </a:solidFill>
                    <a:latin typeface="Times New Roman"/>
                    <a:ea typeface="Times New Roman"/>
                    <a:cs typeface="Times New Roman"/>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Sheet1!$B$1:$E$1</c:f>
              <c:strCache>
                <c:ptCount val="4"/>
                <c:pt idx="0">
                  <c:v>&lt;12</c:v>
                </c:pt>
                <c:pt idx="1">
                  <c:v>12</c:v>
                </c:pt>
                <c:pt idx="2">
                  <c:v>13-15</c:v>
                </c:pt>
                <c:pt idx="3">
                  <c:v>16+</c:v>
                </c:pt>
              </c:strCache>
            </c:strRef>
          </c:cat>
          <c:val>
            <c:numRef>
              <c:f>Sheet1!$B$6:$E$6</c:f>
              <c:numCache>
                <c:formatCode>General</c:formatCode>
                <c:ptCount val="4"/>
                <c:pt idx="0">
                  <c:v>12.7</c:v>
                </c:pt>
                <c:pt idx="1">
                  <c:v>7.9</c:v>
                </c:pt>
                <c:pt idx="2">
                  <c:v>5.7</c:v>
                </c:pt>
              </c:numCache>
            </c:numRef>
          </c:val>
          <c:extLst>
            <c:ext xmlns:c16="http://schemas.microsoft.com/office/drawing/2014/chart" uri="{C3380CC4-5D6E-409C-BE32-E72D297353CC}">
              <c16:uniqueId val="{00000004-5C4D-4D74-870F-982B0AD915BD}"/>
            </c:ext>
          </c:extLst>
        </c:ser>
        <c:dLbls>
          <c:showLegendKey val="0"/>
          <c:showVal val="1"/>
          <c:showCatName val="0"/>
          <c:showSerName val="0"/>
          <c:showPercent val="0"/>
          <c:showBubbleSize val="0"/>
        </c:dLbls>
        <c:gapWidth val="60"/>
        <c:axId val="144435456"/>
        <c:axId val="144458496"/>
      </c:barChart>
      <c:catAx>
        <c:axId val="144435456"/>
        <c:scaling>
          <c:orientation val="minMax"/>
        </c:scaling>
        <c:delete val="0"/>
        <c:axPos val="b"/>
        <c:title>
          <c:tx>
            <c:rich>
              <a:bodyPr/>
              <a:lstStyle/>
              <a:p>
                <a:pPr>
                  <a:defRPr sz="1865" b="1" i="0" u="none" strike="noStrike" baseline="0">
                    <a:solidFill>
                      <a:schemeClr val="tx1"/>
                    </a:solidFill>
                    <a:latin typeface="Times New Roman"/>
                    <a:ea typeface="Times New Roman"/>
                    <a:cs typeface="Times New Roman"/>
                  </a:defRPr>
                </a:pPr>
                <a:r>
                  <a:rPr lang="en-US">
                    <a:solidFill>
                      <a:schemeClr val="tx1"/>
                    </a:solidFill>
                  </a:rPr>
                  <a:t>Years of Education</a:t>
                </a:r>
              </a:p>
            </c:rich>
          </c:tx>
          <c:layout>
            <c:manualLayout>
              <c:xMode val="edge"/>
              <c:yMode val="edge"/>
              <c:x val="0.40367965367965464"/>
              <c:y val="0.92372881355932501"/>
            </c:manualLayout>
          </c:layout>
          <c:overlay val="0"/>
          <c:spPr>
            <a:noFill/>
            <a:ln w="23988">
              <a:noFill/>
            </a:ln>
          </c:spPr>
        </c:title>
        <c:numFmt formatCode="General" sourceLinked="1"/>
        <c:majorTickMark val="out"/>
        <c:minorTickMark val="none"/>
        <c:tickLblPos val="nextTo"/>
        <c:spPr>
          <a:ln w="2999">
            <a:solidFill>
              <a:schemeClr val="tx1"/>
            </a:solidFill>
            <a:prstDash val="solid"/>
          </a:ln>
        </c:spPr>
        <c:txPr>
          <a:bodyPr rot="0" vert="horz"/>
          <a:lstStyle/>
          <a:p>
            <a:pPr>
              <a:defRPr sz="1600" b="1" i="0" u="none" strike="noStrike" baseline="0">
                <a:solidFill>
                  <a:schemeClr val="tx1"/>
                </a:solidFill>
                <a:latin typeface="Times New Roman"/>
                <a:ea typeface="Times New Roman"/>
                <a:cs typeface="Times New Roman"/>
              </a:defRPr>
            </a:pPr>
            <a:endParaRPr lang="en-US"/>
          </a:p>
        </c:txPr>
        <c:crossAx val="144458496"/>
        <c:crosses val="autoZero"/>
        <c:auto val="1"/>
        <c:lblAlgn val="ctr"/>
        <c:lblOffset val="3"/>
        <c:tickLblSkip val="1"/>
        <c:tickMarkSkip val="1"/>
        <c:noMultiLvlLbl val="0"/>
      </c:catAx>
      <c:valAx>
        <c:axId val="144458496"/>
        <c:scaling>
          <c:orientation val="minMax"/>
        </c:scaling>
        <c:delete val="0"/>
        <c:axPos val="l"/>
        <c:majorGridlines>
          <c:spPr>
            <a:ln w="2999">
              <a:solidFill>
                <a:schemeClr val="tx1"/>
              </a:solidFill>
              <a:prstDash val="solid"/>
            </a:ln>
          </c:spPr>
        </c:majorGridlines>
        <c:title>
          <c:tx>
            <c:rich>
              <a:bodyPr/>
              <a:lstStyle/>
              <a:p>
                <a:pPr>
                  <a:defRPr sz="1865" b="1" i="0" u="none" strike="noStrike" baseline="0">
                    <a:solidFill>
                      <a:schemeClr val="tx1"/>
                    </a:solidFill>
                    <a:latin typeface="Times New Roman"/>
                    <a:ea typeface="Times New Roman"/>
                    <a:cs typeface="Times New Roman"/>
                  </a:defRPr>
                </a:pPr>
                <a:r>
                  <a:rPr lang="en-US" b="1">
                    <a:solidFill>
                      <a:schemeClr val="tx1"/>
                    </a:solidFill>
                  </a:rPr>
                  <a:t>Infant Mortality </a:t>
                </a:r>
              </a:p>
            </c:rich>
          </c:tx>
          <c:layout>
            <c:manualLayout>
              <c:xMode val="edge"/>
              <c:yMode val="edge"/>
              <c:x val="0"/>
              <c:y val="0.27627118644067794"/>
            </c:manualLayout>
          </c:layout>
          <c:overlay val="0"/>
          <c:spPr>
            <a:noFill/>
            <a:ln w="23988">
              <a:noFill/>
            </a:ln>
          </c:spPr>
        </c:title>
        <c:numFmt formatCode="General" sourceLinked="1"/>
        <c:majorTickMark val="out"/>
        <c:minorTickMark val="none"/>
        <c:tickLblPos val="nextTo"/>
        <c:spPr>
          <a:ln w="2999">
            <a:solidFill>
              <a:schemeClr val="tx1"/>
            </a:solidFill>
            <a:prstDash val="solid"/>
          </a:ln>
        </c:spPr>
        <c:txPr>
          <a:bodyPr rot="0" vert="horz"/>
          <a:lstStyle/>
          <a:p>
            <a:pPr>
              <a:defRPr sz="1600" b="1" i="0" u="none" strike="noStrike" baseline="0">
                <a:solidFill>
                  <a:schemeClr val="tx1"/>
                </a:solidFill>
                <a:latin typeface="Times New Roman"/>
                <a:ea typeface="Times New Roman"/>
                <a:cs typeface="Times New Roman"/>
              </a:defRPr>
            </a:pPr>
            <a:endParaRPr lang="en-US"/>
          </a:p>
        </c:txPr>
        <c:crossAx val="144435456"/>
        <c:crosses val="autoZero"/>
        <c:crossBetween val="between"/>
      </c:valAx>
      <c:spPr>
        <a:noFill/>
        <a:ln w="11994">
          <a:solidFill>
            <a:schemeClr val="tx1"/>
          </a:solidFill>
          <a:prstDash val="solid"/>
        </a:ln>
      </c:spPr>
    </c:plotArea>
    <c:legend>
      <c:legendPos val="r"/>
      <c:layout>
        <c:manualLayout>
          <c:xMode val="edge"/>
          <c:yMode val="edge"/>
          <c:x val="0.21753246753246847"/>
          <c:y val="5.2542372881355916E-2"/>
          <c:w val="0.64826839826839955"/>
          <c:h val="6.7796610169491817E-2"/>
        </c:manualLayout>
      </c:layout>
      <c:overlay val="0"/>
      <c:spPr>
        <a:noFill/>
        <a:ln w="2999">
          <a:solidFill>
            <a:schemeClr val="tx1"/>
          </a:solidFill>
          <a:prstDash val="solid"/>
        </a:ln>
      </c:spPr>
      <c:txPr>
        <a:bodyPr/>
        <a:lstStyle/>
        <a:p>
          <a:pPr>
            <a:defRPr sz="1691" b="1" i="0" u="none" strike="noStrike" baseline="0">
              <a:solidFill>
                <a:schemeClr val="tx1"/>
              </a:solidFill>
              <a:latin typeface="Times New Roman"/>
              <a:ea typeface="Times New Roman"/>
              <a:cs typeface="Times New Roman"/>
            </a:defRPr>
          </a:pPr>
          <a:endParaRPr lang="en-US"/>
        </a:p>
      </c:txPr>
    </c:legend>
    <c:plotVisOnly val="1"/>
    <c:dispBlanksAs val="gap"/>
    <c:showDLblsOverMax val="0"/>
  </c:chart>
  <c:spPr>
    <a:noFill/>
    <a:ln>
      <a:noFill/>
    </a:ln>
  </c:spPr>
  <c:txPr>
    <a:bodyPr/>
    <a:lstStyle/>
    <a:p>
      <a:pPr>
        <a:defRPr sz="1842" b="1" i="0" u="none" strike="noStrike" baseline="0">
          <a:solidFill>
            <a:schemeClr val="tx1"/>
          </a:solidFill>
          <a:latin typeface="Times New Roman"/>
          <a:ea typeface="Times New Roman"/>
          <a:cs typeface="Times New Roman"/>
        </a:defRPr>
      </a:pPr>
      <a:endParaRPr lang="en-US"/>
    </a:p>
  </c:txPr>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7040194884287488"/>
          <c:y val="9.5057034220532327E-2"/>
          <c:w val="0.57612667478684532"/>
          <c:h val="0.89923954372623383"/>
        </c:manualLayout>
      </c:layout>
      <c:pieChart>
        <c:varyColors val="1"/>
        <c:ser>
          <c:idx val="0"/>
          <c:order val="0"/>
          <c:tx>
            <c:strRef>
              <c:f>Sheet1!$A$2</c:f>
              <c:strCache>
                <c:ptCount val="1"/>
              </c:strCache>
            </c:strRef>
          </c:tx>
          <c:spPr>
            <a:solidFill>
              <a:srgbClr val="C0C0C0"/>
            </a:solidFill>
            <a:ln w="27936">
              <a:noFill/>
            </a:ln>
          </c:spPr>
          <c:dPt>
            <c:idx val="0"/>
            <c:bubble3D val="0"/>
            <c:spPr>
              <a:solidFill>
                <a:srgbClr val="CCFFCC"/>
              </a:solidFill>
              <a:ln w="27936">
                <a:noFill/>
              </a:ln>
            </c:spPr>
            <c:extLst>
              <c:ext xmlns:c16="http://schemas.microsoft.com/office/drawing/2014/chart" uri="{C3380CC4-5D6E-409C-BE32-E72D297353CC}">
                <c16:uniqueId val="{00000000-5A1F-41BD-9812-045C35503895}"/>
              </c:ext>
            </c:extLst>
          </c:dPt>
          <c:dPt>
            <c:idx val="1"/>
            <c:bubble3D val="0"/>
            <c:spPr>
              <a:solidFill>
                <a:srgbClr val="993300"/>
              </a:solidFill>
              <a:ln w="27936">
                <a:noFill/>
              </a:ln>
            </c:spPr>
            <c:extLst>
              <c:ext xmlns:c16="http://schemas.microsoft.com/office/drawing/2014/chart" uri="{C3380CC4-5D6E-409C-BE32-E72D297353CC}">
                <c16:uniqueId val="{00000001-5A1F-41BD-9812-045C35503895}"/>
              </c:ext>
            </c:extLst>
          </c:dPt>
          <c:dPt>
            <c:idx val="2"/>
            <c:bubble3D val="0"/>
            <c:spPr>
              <a:solidFill>
                <a:srgbClr val="FF6600"/>
              </a:solidFill>
              <a:ln w="27936">
                <a:noFill/>
              </a:ln>
            </c:spPr>
            <c:extLst>
              <c:ext xmlns:c16="http://schemas.microsoft.com/office/drawing/2014/chart" uri="{C3380CC4-5D6E-409C-BE32-E72D297353CC}">
                <c16:uniqueId val="{00000002-5A1F-41BD-9812-045C35503895}"/>
              </c:ext>
            </c:extLst>
          </c:dPt>
          <c:dPt>
            <c:idx val="3"/>
            <c:bubble3D val="0"/>
            <c:spPr>
              <a:solidFill>
                <a:srgbClr val="FFFF99"/>
              </a:solidFill>
              <a:ln w="27936">
                <a:noFill/>
              </a:ln>
            </c:spPr>
            <c:extLst>
              <c:ext xmlns:c16="http://schemas.microsoft.com/office/drawing/2014/chart" uri="{C3380CC4-5D6E-409C-BE32-E72D297353CC}">
                <c16:uniqueId val="{00000003-5A1F-41BD-9812-045C35503895}"/>
              </c:ext>
            </c:extLst>
          </c:dPt>
          <c:dPt>
            <c:idx val="4"/>
            <c:bubble3D val="0"/>
            <c:spPr>
              <a:solidFill>
                <a:srgbClr val="00CCFF"/>
              </a:solidFill>
              <a:ln w="27936">
                <a:noFill/>
              </a:ln>
            </c:spPr>
            <c:extLst>
              <c:ext xmlns:c16="http://schemas.microsoft.com/office/drawing/2014/chart" uri="{C3380CC4-5D6E-409C-BE32-E72D297353CC}">
                <c16:uniqueId val="{00000004-5A1F-41BD-9812-045C35503895}"/>
              </c:ext>
            </c:extLst>
          </c:dPt>
          <c:dPt>
            <c:idx val="5"/>
            <c:bubble3D val="0"/>
            <c:spPr>
              <a:solidFill>
                <a:srgbClr val="339966"/>
              </a:solidFill>
              <a:ln w="27936">
                <a:noFill/>
              </a:ln>
            </c:spPr>
            <c:extLst>
              <c:ext xmlns:c16="http://schemas.microsoft.com/office/drawing/2014/chart" uri="{C3380CC4-5D6E-409C-BE32-E72D297353CC}">
                <c16:uniqueId val="{00000005-5A1F-41BD-9812-045C35503895}"/>
              </c:ext>
            </c:extLst>
          </c:dPt>
          <c:dLbls>
            <c:dLbl>
              <c:idx val="0"/>
              <c:layout>
                <c:manualLayout>
                  <c:x val="-0.19774019621412259"/>
                  <c:y val="5.3690503402570457E-2"/>
                </c:manualLayout>
              </c:layout>
              <c:tx>
                <c:rich>
                  <a:bodyPr/>
                  <a:lstStyle/>
                  <a:p>
                    <a:pPr>
                      <a:defRPr sz="1600" b="1" i="0" u="none" strike="noStrike" baseline="0">
                        <a:solidFill>
                          <a:srgbClr val="000000"/>
                        </a:solidFill>
                        <a:latin typeface="Times New Roman"/>
                        <a:ea typeface="Times New Roman"/>
                        <a:cs typeface="Times New Roman"/>
                      </a:defRPr>
                    </a:pPr>
                    <a:r>
                      <a:rPr lang="en-US" sz="1600"/>
                      <a:t>White
46.1%</a:t>
                    </a:r>
                  </a:p>
                </c:rich>
              </c:tx>
              <c:spPr>
                <a:noFill/>
                <a:ln w="27936">
                  <a:noFill/>
                </a:ln>
              </c:spPr>
              <c:dLblPos val="bestFit"/>
              <c:showLegendKey val="0"/>
              <c:showVal val="0"/>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5A1F-41BD-9812-045C35503895}"/>
                </c:ext>
              </c:extLst>
            </c:dLbl>
            <c:dLbl>
              <c:idx val="1"/>
              <c:layout>
                <c:manualLayout>
                  <c:x val="8.4452801582303727E-2"/>
                  <c:y val="-0.18871008235614181"/>
                </c:manualLayout>
              </c:layout>
              <c:tx>
                <c:rich>
                  <a:bodyPr/>
                  <a:lstStyle/>
                  <a:p>
                    <a:pPr>
                      <a:defRPr sz="1600" b="1" i="0" u="none" strike="noStrike" baseline="0">
                        <a:solidFill>
                          <a:schemeClr val="tx1"/>
                        </a:solidFill>
                        <a:latin typeface="Times New Roman"/>
                        <a:ea typeface="Times New Roman"/>
                        <a:cs typeface="Times New Roman"/>
                      </a:defRPr>
                    </a:pPr>
                    <a:r>
                      <a:rPr lang="en-US" sz="1600"/>
                      <a:t>Black
23.1%</a:t>
                    </a:r>
                  </a:p>
                </c:rich>
              </c:tx>
              <c:spPr>
                <a:noFill/>
                <a:ln w="27936">
                  <a:noFill/>
                </a:ln>
              </c:spPr>
              <c:dLblPos val="bestFit"/>
              <c:showLegendKey val="0"/>
              <c:showVal val="0"/>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5A1F-41BD-9812-045C35503895}"/>
                </c:ext>
              </c:extLst>
            </c:dLbl>
            <c:dLbl>
              <c:idx val="2"/>
              <c:layout>
                <c:manualLayout>
                  <c:x val="-4.4559409164838581E-2"/>
                  <c:y val="0.10711696878009007"/>
                </c:manualLayout>
              </c:layout>
              <c:tx>
                <c:rich>
                  <a:bodyPr/>
                  <a:lstStyle/>
                  <a:p>
                    <a:pPr>
                      <a:defRPr sz="1600" b="1" i="0" u="none" strike="noStrike" baseline="0">
                        <a:solidFill>
                          <a:schemeClr val="tx1"/>
                        </a:solidFill>
                        <a:latin typeface="Times New Roman"/>
                        <a:ea typeface="Times New Roman"/>
                        <a:cs typeface="Times New Roman"/>
                      </a:defRPr>
                    </a:pPr>
                    <a:r>
                      <a:rPr lang="en-US" sz="1600"/>
                      <a:t>AmI/AN, 1.6%</a:t>
                    </a:r>
                  </a:p>
                </c:rich>
              </c:tx>
              <c:spPr>
                <a:noFill/>
                <a:ln w="27936">
                  <a:noFill/>
                </a:ln>
              </c:spPr>
              <c:dLblPos val="bestFit"/>
              <c:showLegendKey val="0"/>
              <c:showVal val="0"/>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2-5A1F-41BD-9812-045C35503895}"/>
                </c:ext>
              </c:extLst>
            </c:dLbl>
            <c:dLbl>
              <c:idx val="3"/>
              <c:layout>
                <c:manualLayout>
                  <c:x val="-8.7575968857431366E-2"/>
                  <c:y val="-4.3834562732143832E-2"/>
                </c:manualLayout>
              </c:layout>
              <c:tx>
                <c:rich>
                  <a:bodyPr/>
                  <a:lstStyle/>
                  <a:p>
                    <a:pPr>
                      <a:defRPr sz="1600" b="1" i="0" u="none" strike="noStrike" baseline="0">
                        <a:solidFill>
                          <a:schemeClr val="tx1"/>
                        </a:solidFill>
                        <a:latin typeface="Times New Roman"/>
                        <a:ea typeface="Times New Roman"/>
                        <a:cs typeface="Times New Roman"/>
                      </a:defRPr>
                    </a:pPr>
                    <a:r>
                      <a:rPr lang="en-US" sz="1600"/>
                      <a:t>NH/PI, 0.17%</a:t>
                    </a:r>
                  </a:p>
                </c:rich>
              </c:tx>
              <c:spPr>
                <a:noFill/>
                <a:ln w="27936">
                  <a:noFill/>
                </a:ln>
              </c:spPr>
              <c:dLblPos val="bestFit"/>
              <c:showLegendKey val="0"/>
              <c:showVal val="0"/>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3-5A1F-41BD-9812-045C35503895}"/>
                </c:ext>
              </c:extLst>
            </c:dLbl>
            <c:dLbl>
              <c:idx val="4"/>
              <c:layout>
                <c:manualLayout>
                  <c:x val="-2.9482879464679153E-2"/>
                  <c:y val="-9.0289093887150493E-2"/>
                </c:manualLayout>
              </c:layout>
              <c:tx>
                <c:rich>
                  <a:bodyPr/>
                  <a:lstStyle/>
                  <a:p>
                    <a:pPr>
                      <a:defRPr sz="1600" b="1" i="0" u="none" strike="noStrike" baseline="0">
                        <a:solidFill>
                          <a:schemeClr val="tx1"/>
                        </a:solidFill>
                        <a:latin typeface="Times New Roman"/>
                        <a:ea typeface="Times New Roman"/>
                        <a:cs typeface="Times New Roman"/>
                      </a:defRPr>
                    </a:pPr>
                    <a:r>
                      <a:rPr lang="en-US" sz="1600"/>
                      <a:t> Asian, 3.6%</a:t>
                    </a:r>
                  </a:p>
                </c:rich>
              </c:tx>
              <c:spPr>
                <a:noFill/>
                <a:ln w="27936">
                  <a:noFill/>
                </a:ln>
              </c:spPr>
              <c:dLblPos val="bestFit"/>
              <c:showLegendKey val="0"/>
              <c:showVal val="0"/>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4-5A1F-41BD-9812-045C35503895}"/>
                </c:ext>
              </c:extLst>
            </c:dLbl>
            <c:dLbl>
              <c:idx val="5"/>
              <c:layout>
                <c:manualLayout>
                  <c:x val="0.15307180297241871"/>
                  <c:y val="0.14713863488248319"/>
                </c:manualLayout>
              </c:layout>
              <c:tx>
                <c:rich>
                  <a:bodyPr/>
                  <a:lstStyle/>
                  <a:p>
                    <a:pPr>
                      <a:defRPr sz="1600" b="1" i="0" u="none" strike="noStrike" baseline="0">
                        <a:solidFill>
                          <a:schemeClr val="tx1"/>
                        </a:solidFill>
                        <a:latin typeface="Times New Roman"/>
                        <a:ea typeface="Times New Roman"/>
                        <a:cs typeface="Times New Roman"/>
                      </a:defRPr>
                    </a:pPr>
                    <a:r>
                      <a:rPr lang="en-US" sz="1600"/>
                      <a:t>Hisp. Any
 23.9%</a:t>
                    </a:r>
                  </a:p>
                </c:rich>
              </c:tx>
              <c:spPr>
                <a:noFill/>
                <a:ln w="27936">
                  <a:noFill/>
                </a:ln>
              </c:spPr>
              <c:dLblPos val="bestFit"/>
              <c:showLegendKey val="0"/>
              <c:showVal val="0"/>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5-5A1F-41BD-9812-045C35503895}"/>
                </c:ext>
              </c:extLst>
            </c:dLbl>
            <c:dLbl>
              <c:idx val="6"/>
              <c:layout>
                <c:manualLayout>
                  <c:x val="-0.14623148334946165"/>
                  <c:y val="-5.3569654250279417E-3"/>
                </c:manualLayout>
              </c:layout>
              <c:tx>
                <c:rich>
                  <a:bodyPr/>
                  <a:lstStyle/>
                  <a:p>
                    <a:pPr>
                      <a:defRPr sz="1600" b="1" i="0" u="none" strike="noStrike" baseline="0">
                        <a:solidFill>
                          <a:schemeClr val="tx1"/>
                        </a:solidFill>
                        <a:latin typeface="Times New Roman"/>
                        <a:ea typeface="Times New Roman"/>
                        <a:cs typeface="Times New Roman"/>
                      </a:defRPr>
                    </a:pPr>
                    <a:r>
                      <a:rPr lang="en-US" sz="1600"/>
                      <a:t>2+ races, 2.6%</a:t>
                    </a:r>
                  </a:p>
                </c:rich>
              </c:tx>
              <c:spPr>
                <a:noFill/>
                <a:ln w="27936">
                  <a:noFill/>
                </a:ln>
              </c:spPr>
              <c:dLblPos val="bestFit"/>
              <c:showLegendKey val="0"/>
              <c:showVal val="0"/>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6-5A1F-41BD-9812-045C35503895}"/>
                </c:ext>
              </c:extLst>
            </c:dLbl>
            <c:numFmt formatCode="General" sourceLinked="0"/>
            <c:spPr>
              <a:noFill/>
              <a:ln w="27936">
                <a:noFill/>
              </a:ln>
            </c:spPr>
            <c:txPr>
              <a:bodyPr/>
              <a:lstStyle/>
              <a:p>
                <a:pPr>
                  <a:defRPr sz="1600" b="1" i="0" u="none" strike="noStrike" baseline="0">
                    <a:solidFill>
                      <a:schemeClr val="tx1"/>
                    </a:solidFill>
                    <a:latin typeface="Times New Roman"/>
                    <a:ea typeface="Times New Roman"/>
                    <a:cs typeface="Times New Roman"/>
                  </a:defRPr>
                </a:pPr>
                <a:endParaRPr lang="en-US"/>
              </a:p>
            </c:txPr>
            <c:dLblPos val="outEnd"/>
            <c:showLegendKey val="0"/>
            <c:showVal val="1"/>
            <c:showCatName val="1"/>
            <c:showSerName val="0"/>
            <c:showPercent val="0"/>
            <c:showBubbleSize val="0"/>
            <c:showLeaderLines val="1"/>
            <c:extLst>
              <c:ext xmlns:c15="http://schemas.microsoft.com/office/drawing/2012/chart" uri="{CE6537A1-D6FC-4f65-9D91-7224C49458BB}"/>
            </c:extLst>
          </c:dLbls>
          <c:cat>
            <c:strRef>
              <c:f>Sheet1!$B$1:$H$1</c:f>
              <c:strCache>
                <c:ptCount val="7"/>
                <c:pt idx="0">
                  <c:v>White</c:v>
                </c:pt>
                <c:pt idx="1">
                  <c:v>Black</c:v>
                </c:pt>
                <c:pt idx="2">
                  <c:v>AmI/AN</c:v>
                </c:pt>
                <c:pt idx="3">
                  <c:v>NH/PI</c:v>
                </c:pt>
                <c:pt idx="4">
                  <c:v>Asian</c:v>
                </c:pt>
                <c:pt idx="5">
                  <c:v>Hisp. Any</c:v>
                </c:pt>
                <c:pt idx="6">
                  <c:v>2+ races</c:v>
                </c:pt>
              </c:strCache>
            </c:strRef>
          </c:cat>
          <c:val>
            <c:numRef>
              <c:f>Sheet1!$B$2:$H$2</c:f>
              <c:numCache>
                <c:formatCode>General</c:formatCode>
                <c:ptCount val="7"/>
                <c:pt idx="0">
                  <c:v>46.1</c:v>
                </c:pt>
                <c:pt idx="1">
                  <c:v>23.1</c:v>
                </c:pt>
                <c:pt idx="2">
                  <c:v>1.6</c:v>
                </c:pt>
                <c:pt idx="3">
                  <c:v>0.17</c:v>
                </c:pt>
                <c:pt idx="4">
                  <c:v>3.6</c:v>
                </c:pt>
                <c:pt idx="5">
                  <c:v>23.9</c:v>
                </c:pt>
                <c:pt idx="6">
                  <c:v>2.6</c:v>
                </c:pt>
              </c:numCache>
            </c:numRef>
          </c:val>
          <c:extLst>
            <c:ext xmlns:c16="http://schemas.microsoft.com/office/drawing/2014/chart" uri="{C3380CC4-5D6E-409C-BE32-E72D297353CC}">
              <c16:uniqueId val="{00000007-5A1F-41BD-9812-045C35503895}"/>
            </c:ext>
          </c:extLst>
        </c:ser>
        <c:dLbls>
          <c:showLegendKey val="0"/>
          <c:showVal val="1"/>
          <c:showCatName val="0"/>
          <c:showSerName val="0"/>
          <c:showPercent val="0"/>
          <c:showBubbleSize val="0"/>
          <c:showLeaderLines val="1"/>
        </c:dLbls>
        <c:firstSliceAng val="0"/>
      </c:pieChart>
      <c:spPr>
        <a:noFill/>
        <a:ln w="27936">
          <a:noFill/>
        </a:ln>
      </c:spPr>
    </c:plotArea>
    <c:plotVisOnly val="1"/>
    <c:dispBlanksAs val="zero"/>
    <c:showDLblsOverMax val="0"/>
  </c:chart>
  <c:spPr>
    <a:noFill/>
    <a:ln>
      <a:noFill/>
    </a:ln>
  </c:spPr>
  <c:txPr>
    <a:bodyPr/>
    <a:lstStyle/>
    <a:p>
      <a:pPr>
        <a:defRPr sz="1870" b="1" i="0" u="none" strike="noStrike" baseline="0">
          <a:solidFill>
            <a:schemeClr val="tx1"/>
          </a:solidFill>
          <a:latin typeface="Times New Roman"/>
          <a:ea typeface="Times New Roman"/>
          <a:cs typeface="Times New Roman"/>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9313308426238733E-2"/>
          <c:y val="7.7061425042999884E-2"/>
          <c:w val="0.75328467153284673"/>
          <c:h val="0.71770334928229651"/>
        </c:manualLayout>
      </c:layout>
      <c:barChart>
        <c:barDir val="col"/>
        <c:grouping val="clustered"/>
        <c:varyColors val="0"/>
        <c:ser>
          <c:idx val="0"/>
          <c:order val="0"/>
          <c:tx>
            <c:strRef>
              <c:f>Sheet1!$A$2</c:f>
              <c:strCache>
                <c:ptCount val="1"/>
                <c:pt idx="0">
                  <c:v>Black</c:v>
                </c:pt>
              </c:strCache>
            </c:strRef>
          </c:tx>
          <c:invertIfNegative val="0"/>
          <c:cat>
            <c:strRef>
              <c:f>Sheet1!$B$1:$E$1</c:f>
              <c:strCache>
                <c:ptCount val="4"/>
                <c:pt idx="0">
                  <c:v>Lazy</c:v>
                </c:pt>
                <c:pt idx="1">
                  <c:v>Prefer Welfare</c:v>
                </c:pt>
                <c:pt idx="2">
                  <c:v>Prone to Violence</c:v>
                </c:pt>
                <c:pt idx="3">
                  <c:v>Unintelligent</c:v>
                </c:pt>
              </c:strCache>
            </c:strRef>
          </c:cat>
          <c:val>
            <c:numRef>
              <c:f>Sheet1!$B$2:$E$2</c:f>
              <c:numCache>
                <c:formatCode>General</c:formatCode>
                <c:ptCount val="4"/>
                <c:pt idx="0">
                  <c:v>44</c:v>
                </c:pt>
                <c:pt idx="1">
                  <c:v>56</c:v>
                </c:pt>
                <c:pt idx="2">
                  <c:v>51</c:v>
                </c:pt>
                <c:pt idx="3">
                  <c:v>29</c:v>
                </c:pt>
              </c:numCache>
            </c:numRef>
          </c:val>
          <c:extLst>
            <c:ext xmlns:c16="http://schemas.microsoft.com/office/drawing/2014/chart" uri="{C3380CC4-5D6E-409C-BE32-E72D297353CC}">
              <c16:uniqueId val="{00000000-A858-482F-89E4-6DD64C7E0F23}"/>
            </c:ext>
          </c:extLst>
        </c:ser>
        <c:ser>
          <c:idx val="1"/>
          <c:order val="1"/>
          <c:tx>
            <c:strRef>
              <c:f>Sheet1!$A$3</c:f>
              <c:strCache>
                <c:ptCount val="1"/>
                <c:pt idx="0">
                  <c:v>White</c:v>
                </c:pt>
              </c:strCache>
            </c:strRef>
          </c:tx>
          <c:invertIfNegative val="0"/>
          <c:cat>
            <c:strRef>
              <c:f>Sheet1!$B$1:$E$1</c:f>
              <c:strCache>
                <c:ptCount val="4"/>
                <c:pt idx="0">
                  <c:v>Lazy</c:v>
                </c:pt>
                <c:pt idx="1">
                  <c:v>Prefer Welfare</c:v>
                </c:pt>
                <c:pt idx="2">
                  <c:v>Prone to Violence</c:v>
                </c:pt>
                <c:pt idx="3">
                  <c:v>Unintelligent</c:v>
                </c:pt>
              </c:strCache>
            </c:strRef>
          </c:cat>
          <c:val>
            <c:numRef>
              <c:f>Sheet1!$B$3:$E$3</c:f>
              <c:numCache>
                <c:formatCode>General</c:formatCode>
                <c:ptCount val="4"/>
                <c:pt idx="0">
                  <c:v>5</c:v>
                </c:pt>
                <c:pt idx="1">
                  <c:v>4</c:v>
                </c:pt>
                <c:pt idx="2">
                  <c:v>16</c:v>
                </c:pt>
                <c:pt idx="3">
                  <c:v>6</c:v>
                </c:pt>
              </c:numCache>
            </c:numRef>
          </c:val>
          <c:extLst>
            <c:ext xmlns:c16="http://schemas.microsoft.com/office/drawing/2014/chart" uri="{C3380CC4-5D6E-409C-BE32-E72D297353CC}">
              <c16:uniqueId val="{00000001-A858-482F-89E4-6DD64C7E0F23}"/>
            </c:ext>
          </c:extLst>
        </c:ser>
        <c:dLbls>
          <c:showLegendKey val="0"/>
          <c:showVal val="0"/>
          <c:showCatName val="0"/>
          <c:showSerName val="0"/>
          <c:showPercent val="0"/>
          <c:showBubbleSize val="0"/>
        </c:dLbls>
        <c:gapWidth val="150"/>
        <c:axId val="144210560"/>
        <c:axId val="144211328"/>
      </c:barChart>
      <c:catAx>
        <c:axId val="144210560"/>
        <c:scaling>
          <c:orientation val="minMax"/>
        </c:scaling>
        <c:delete val="0"/>
        <c:axPos val="b"/>
        <c:numFmt formatCode="General" sourceLinked="1"/>
        <c:majorTickMark val="out"/>
        <c:minorTickMark val="none"/>
        <c:tickLblPos val="nextTo"/>
        <c:txPr>
          <a:bodyPr rot="0" vert="horz"/>
          <a:lstStyle/>
          <a:p>
            <a:pPr>
              <a:defRPr sz="1600" b="1"/>
            </a:pPr>
            <a:endParaRPr lang="en-US"/>
          </a:p>
        </c:txPr>
        <c:crossAx val="144211328"/>
        <c:crosses val="autoZero"/>
        <c:auto val="1"/>
        <c:lblAlgn val="ctr"/>
        <c:lblOffset val="100"/>
        <c:tickLblSkip val="1"/>
        <c:tickMarkSkip val="1"/>
        <c:noMultiLvlLbl val="0"/>
      </c:catAx>
      <c:valAx>
        <c:axId val="144211328"/>
        <c:scaling>
          <c:orientation val="minMax"/>
          <c:max val="70"/>
        </c:scaling>
        <c:delete val="0"/>
        <c:axPos val="l"/>
        <c:majorGridlines/>
        <c:numFmt formatCode="General" sourceLinked="1"/>
        <c:majorTickMark val="out"/>
        <c:minorTickMark val="none"/>
        <c:tickLblPos val="nextTo"/>
        <c:txPr>
          <a:bodyPr rot="0" vert="horz"/>
          <a:lstStyle/>
          <a:p>
            <a:pPr>
              <a:defRPr/>
            </a:pPr>
            <a:endParaRPr lang="en-US"/>
          </a:p>
        </c:txPr>
        <c:crossAx val="144210560"/>
        <c:crosses val="autoZero"/>
        <c:crossBetween val="between"/>
      </c:valAx>
    </c:plotArea>
    <c:legend>
      <c:legendPos val="r"/>
      <c:layout>
        <c:manualLayout>
          <c:xMode val="edge"/>
          <c:yMode val="edge"/>
          <c:x val="0.87831612163791317"/>
          <c:y val="0.35167464114832536"/>
          <c:w val="0.11584454400666842"/>
          <c:h val="0.16028708133971292"/>
        </c:manualLayout>
      </c:layout>
      <c:overlay val="0"/>
    </c:legend>
    <c:plotVisOnly val="1"/>
    <c:dispBlanksAs val="gap"/>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8706613467038768E-2"/>
          <c:y val="0.10123635098098963"/>
          <c:w val="0.75328467153284673"/>
          <c:h val="0.71770334928229651"/>
        </c:manualLayout>
      </c:layout>
      <c:barChart>
        <c:barDir val="col"/>
        <c:grouping val="clustered"/>
        <c:varyColors val="0"/>
        <c:ser>
          <c:idx val="0"/>
          <c:order val="0"/>
          <c:tx>
            <c:strRef>
              <c:f>Sheet1!$A$2</c:f>
              <c:strCache>
                <c:ptCount val="1"/>
                <c:pt idx="0">
                  <c:v>Black</c:v>
                </c:pt>
              </c:strCache>
            </c:strRef>
          </c:tx>
          <c:invertIfNegative val="0"/>
          <c:cat>
            <c:strRef>
              <c:f>Sheet1!$B$1:$E$1</c:f>
              <c:strCache>
                <c:ptCount val="4"/>
                <c:pt idx="0">
                  <c:v>Hardworking</c:v>
                </c:pt>
                <c:pt idx="1">
                  <c:v>Prefer self-support</c:v>
                </c:pt>
                <c:pt idx="2">
                  <c:v>Not Violence Prone</c:v>
                </c:pt>
                <c:pt idx="3">
                  <c:v>Intelligent</c:v>
                </c:pt>
              </c:strCache>
            </c:strRef>
          </c:cat>
          <c:val>
            <c:numRef>
              <c:f>Sheet1!$B$2:$E$2</c:f>
              <c:numCache>
                <c:formatCode>General</c:formatCode>
                <c:ptCount val="4"/>
                <c:pt idx="0">
                  <c:v>17</c:v>
                </c:pt>
                <c:pt idx="1">
                  <c:v>13</c:v>
                </c:pt>
                <c:pt idx="2">
                  <c:v>15</c:v>
                </c:pt>
                <c:pt idx="3">
                  <c:v>20</c:v>
                </c:pt>
              </c:numCache>
            </c:numRef>
          </c:val>
          <c:extLst>
            <c:ext xmlns:c16="http://schemas.microsoft.com/office/drawing/2014/chart" uri="{C3380CC4-5D6E-409C-BE32-E72D297353CC}">
              <c16:uniqueId val="{00000000-1072-4006-AFFD-AA3BEE8DF20B}"/>
            </c:ext>
          </c:extLst>
        </c:ser>
        <c:ser>
          <c:idx val="1"/>
          <c:order val="1"/>
          <c:tx>
            <c:strRef>
              <c:f>Sheet1!$A$3</c:f>
              <c:strCache>
                <c:ptCount val="1"/>
                <c:pt idx="0">
                  <c:v>White</c:v>
                </c:pt>
              </c:strCache>
            </c:strRef>
          </c:tx>
          <c:invertIfNegative val="0"/>
          <c:cat>
            <c:strRef>
              <c:f>Sheet1!$B$1:$E$1</c:f>
              <c:strCache>
                <c:ptCount val="4"/>
                <c:pt idx="0">
                  <c:v>Hardworking</c:v>
                </c:pt>
                <c:pt idx="1">
                  <c:v>Prefer self-support</c:v>
                </c:pt>
                <c:pt idx="2">
                  <c:v>Not Violence Prone</c:v>
                </c:pt>
                <c:pt idx="3">
                  <c:v>Intelligent</c:v>
                </c:pt>
              </c:strCache>
            </c:strRef>
          </c:cat>
          <c:val>
            <c:numRef>
              <c:f>Sheet1!$B$3:$E$3</c:f>
              <c:numCache>
                <c:formatCode>General</c:formatCode>
                <c:ptCount val="4"/>
                <c:pt idx="0">
                  <c:v>55</c:v>
                </c:pt>
                <c:pt idx="1">
                  <c:v>71</c:v>
                </c:pt>
                <c:pt idx="2">
                  <c:v>37</c:v>
                </c:pt>
                <c:pt idx="3">
                  <c:v>55</c:v>
                </c:pt>
              </c:numCache>
            </c:numRef>
          </c:val>
          <c:extLst>
            <c:ext xmlns:c16="http://schemas.microsoft.com/office/drawing/2014/chart" uri="{C3380CC4-5D6E-409C-BE32-E72D297353CC}">
              <c16:uniqueId val="{00000001-1072-4006-AFFD-AA3BEE8DF20B}"/>
            </c:ext>
          </c:extLst>
        </c:ser>
        <c:dLbls>
          <c:showLegendKey val="0"/>
          <c:showVal val="0"/>
          <c:showCatName val="0"/>
          <c:showSerName val="0"/>
          <c:showPercent val="0"/>
          <c:showBubbleSize val="0"/>
        </c:dLbls>
        <c:gapWidth val="150"/>
        <c:axId val="145267712"/>
        <c:axId val="145273600"/>
      </c:barChart>
      <c:catAx>
        <c:axId val="145267712"/>
        <c:scaling>
          <c:orientation val="minMax"/>
        </c:scaling>
        <c:delete val="0"/>
        <c:axPos val="b"/>
        <c:numFmt formatCode="General" sourceLinked="1"/>
        <c:majorTickMark val="out"/>
        <c:minorTickMark val="none"/>
        <c:tickLblPos val="nextTo"/>
        <c:txPr>
          <a:bodyPr rot="0" vert="horz"/>
          <a:lstStyle/>
          <a:p>
            <a:pPr>
              <a:defRPr/>
            </a:pPr>
            <a:endParaRPr lang="en-US"/>
          </a:p>
        </c:txPr>
        <c:crossAx val="145273600"/>
        <c:crosses val="autoZero"/>
        <c:auto val="1"/>
        <c:lblAlgn val="ctr"/>
        <c:lblOffset val="100"/>
        <c:tickLblSkip val="1"/>
        <c:tickMarkSkip val="1"/>
        <c:noMultiLvlLbl val="0"/>
      </c:catAx>
      <c:valAx>
        <c:axId val="145273600"/>
        <c:scaling>
          <c:orientation val="minMax"/>
          <c:max val="80"/>
        </c:scaling>
        <c:delete val="0"/>
        <c:axPos val="l"/>
        <c:majorGridlines/>
        <c:numFmt formatCode="General" sourceLinked="1"/>
        <c:majorTickMark val="out"/>
        <c:minorTickMark val="none"/>
        <c:tickLblPos val="nextTo"/>
        <c:txPr>
          <a:bodyPr rot="0" vert="horz"/>
          <a:lstStyle/>
          <a:p>
            <a:pPr>
              <a:defRPr/>
            </a:pPr>
            <a:endParaRPr lang="en-US"/>
          </a:p>
        </c:txPr>
        <c:crossAx val="145267712"/>
        <c:crosses val="autoZero"/>
        <c:crossBetween val="between"/>
      </c:valAx>
    </c:plotArea>
    <c:legend>
      <c:legendPos val="r"/>
      <c:layout>
        <c:manualLayout>
          <c:xMode val="edge"/>
          <c:yMode val="edge"/>
          <c:x val="0.85109489051095"/>
          <c:y val="0.35167464114832536"/>
          <c:w val="0.14306569343065692"/>
          <c:h val="0.16028708133971292"/>
        </c:manualLayout>
      </c:layout>
      <c:overlay val="0"/>
    </c:legend>
    <c:plotVisOnly val="1"/>
    <c:dispBlanksAs val="gap"/>
    <c:showDLblsOverMax val="0"/>
  </c:chart>
  <c:txPr>
    <a:bodyPr/>
    <a:lstStyle/>
    <a:p>
      <a:pPr>
        <a:defRPr sz="1800"/>
      </a:pPr>
      <a:endParaRPr lang="en-US"/>
    </a:p>
  </c:tx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cdr:x>
      <cdr:y>0.94118</cdr:y>
    </cdr:from>
    <cdr:to>
      <cdr:x>0.38995</cdr:x>
      <cdr:y>0.99005</cdr:y>
    </cdr:to>
    <cdr:sp macro="" textlink="">
      <cdr:nvSpPr>
        <cdr:cNvPr id="2" name="Text Box 7"/>
        <cdr:cNvSpPr txBox="1">
          <a:spLocks xmlns:a="http://schemas.openxmlformats.org/drawingml/2006/main" noChangeArrowheads="1"/>
        </cdr:cNvSpPr>
      </cdr:nvSpPr>
      <cdr:spPr bwMode="auto">
        <a:xfrm xmlns:a="http://schemas.openxmlformats.org/drawingml/2006/main">
          <a:off x="0" y="5334000"/>
          <a:ext cx="3276600" cy="276999"/>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a:spAutoFit/>
        </a:bodyPr>
        <a:lstStyle xmlns:a="http://schemas.openxmlformats.org/drawingml/2006/main">
          <a:defPPr>
            <a:defRPr lang="en-US"/>
          </a:defPPr>
          <a:lvl1pPr marL="0" algn="l" defTabSz="914400" rtl="0" eaLnBrk="1" latinLnBrk="0" hangingPunct="1">
            <a:defRPr sz="1800" kern="1200">
              <a:solidFill>
                <a:sysClr val="windowText" lastClr="000000"/>
              </a:solidFill>
              <a:latin typeface="Calibri"/>
            </a:defRPr>
          </a:lvl1pPr>
          <a:lvl2pPr marL="457200" algn="l" defTabSz="914400" rtl="0" eaLnBrk="1" latinLnBrk="0" hangingPunct="1">
            <a:defRPr sz="1800" kern="1200">
              <a:solidFill>
                <a:sysClr val="windowText" lastClr="000000"/>
              </a:solidFill>
              <a:latin typeface="Calibri"/>
            </a:defRPr>
          </a:lvl2pPr>
          <a:lvl3pPr marL="914400" algn="l" defTabSz="914400" rtl="0" eaLnBrk="1" latinLnBrk="0" hangingPunct="1">
            <a:defRPr sz="1800" kern="1200">
              <a:solidFill>
                <a:sysClr val="windowText" lastClr="000000"/>
              </a:solidFill>
              <a:latin typeface="Calibri"/>
            </a:defRPr>
          </a:lvl3pPr>
          <a:lvl4pPr marL="1371600" algn="l" defTabSz="914400" rtl="0" eaLnBrk="1" latinLnBrk="0" hangingPunct="1">
            <a:defRPr sz="1800" kern="1200">
              <a:solidFill>
                <a:sysClr val="windowText" lastClr="000000"/>
              </a:solidFill>
              <a:latin typeface="Calibri"/>
            </a:defRPr>
          </a:lvl4pPr>
          <a:lvl5pPr marL="1828800" algn="l" defTabSz="914400" rtl="0" eaLnBrk="1" latinLnBrk="0" hangingPunct="1">
            <a:defRPr sz="1800" kern="1200">
              <a:solidFill>
                <a:sysClr val="windowText" lastClr="000000"/>
              </a:solidFill>
              <a:latin typeface="Calibri"/>
            </a:defRPr>
          </a:lvl5pPr>
          <a:lvl6pPr marL="2286000" algn="l" defTabSz="914400" rtl="0" eaLnBrk="1" latinLnBrk="0" hangingPunct="1">
            <a:defRPr sz="1800" kern="1200">
              <a:solidFill>
                <a:sysClr val="windowText" lastClr="000000"/>
              </a:solidFill>
              <a:latin typeface="Calibri"/>
            </a:defRPr>
          </a:lvl6pPr>
          <a:lvl7pPr marL="2743200" algn="l" defTabSz="914400" rtl="0" eaLnBrk="1" latinLnBrk="0" hangingPunct="1">
            <a:defRPr sz="1800" kern="1200">
              <a:solidFill>
                <a:sysClr val="windowText" lastClr="000000"/>
              </a:solidFill>
              <a:latin typeface="Calibri"/>
            </a:defRPr>
          </a:lvl7pPr>
          <a:lvl8pPr marL="3200400" algn="l" defTabSz="914400" rtl="0" eaLnBrk="1" latinLnBrk="0" hangingPunct="1">
            <a:defRPr sz="1800" kern="1200">
              <a:solidFill>
                <a:sysClr val="windowText" lastClr="000000"/>
              </a:solidFill>
              <a:latin typeface="Calibri"/>
            </a:defRPr>
          </a:lvl8pPr>
          <a:lvl9pPr marL="3657600" algn="l" defTabSz="914400" rtl="0" eaLnBrk="1" latinLnBrk="0" hangingPunct="1">
            <a:defRPr sz="1800" kern="1200">
              <a:solidFill>
                <a:sysClr val="windowText" lastClr="000000"/>
              </a:solidFill>
              <a:latin typeface="Calibri"/>
            </a:defRPr>
          </a:lvl9pPr>
        </a:lstStyle>
        <a:p xmlns:a="http://schemas.openxmlformats.org/drawingml/2006/main">
          <a:pPr algn="l">
            <a:spcBef>
              <a:spcPct val="50000"/>
            </a:spcBef>
          </a:pPr>
          <a:r>
            <a:rPr lang="en-US" sz="1200" dirty="0"/>
            <a:t>U.S. Census 2006</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278154" cy="33710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592224" y="0"/>
            <a:ext cx="4278154" cy="337106"/>
          </a:xfrm>
          <a:prstGeom prst="rect">
            <a:avLst/>
          </a:prstGeom>
        </p:spPr>
        <p:txBody>
          <a:bodyPr vert="horz" lIns="91440" tIns="45720" rIns="91440" bIns="45720" rtlCol="0"/>
          <a:lstStyle>
            <a:lvl1pPr algn="r">
              <a:defRPr sz="1200"/>
            </a:lvl1pPr>
          </a:lstStyle>
          <a:p>
            <a:fld id="{02DB112D-27E6-49A9-AE78-9B3932274689}" type="datetimeFigureOut">
              <a:rPr lang="en-US" smtClean="0"/>
              <a:pPr/>
              <a:t>10-Dec-21</a:t>
            </a:fld>
            <a:endParaRPr lang="en-US"/>
          </a:p>
        </p:txBody>
      </p:sp>
      <p:sp>
        <p:nvSpPr>
          <p:cNvPr id="4" name="Footer Placeholder 3"/>
          <p:cNvSpPr>
            <a:spLocks noGrp="1"/>
          </p:cNvSpPr>
          <p:nvPr>
            <p:ph type="ftr" sz="quarter" idx="2"/>
          </p:nvPr>
        </p:nvSpPr>
        <p:spPr>
          <a:xfrm>
            <a:off x="0" y="6403837"/>
            <a:ext cx="4278154" cy="337106"/>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592224" y="6403837"/>
            <a:ext cx="4278154" cy="337106"/>
          </a:xfrm>
          <a:prstGeom prst="rect">
            <a:avLst/>
          </a:prstGeom>
        </p:spPr>
        <p:txBody>
          <a:bodyPr vert="horz" lIns="91440" tIns="45720" rIns="91440" bIns="45720" rtlCol="0" anchor="b"/>
          <a:lstStyle>
            <a:lvl1pPr algn="r">
              <a:defRPr sz="1200"/>
            </a:lvl1pPr>
          </a:lstStyle>
          <a:p>
            <a:fld id="{F2F11E59-B76E-4001-90E1-2BDFD898FAB5}" type="slidenum">
              <a:rPr lang="en-US" smtClean="0"/>
              <a:pPr/>
              <a:t>‹#›</a:t>
            </a:fld>
            <a:endParaRPr lang="en-US"/>
          </a:p>
        </p:txBody>
      </p:sp>
    </p:spTree>
    <p:extLst>
      <p:ext uri="{BB962C8B-B14F-4D97-AF65-F5344CB8AC3E}">
        <p14:creationId xmlns:p14="http://schemas.microsoft.com/office/powerpoint/2010/main" val="3593562906"/>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ax="16383" units="in"/>
          <inkml:channel name="Y" type="integer" max="16383" units="in"/>
          <inkml:channel name="F" type="integer" max="1023" units="in"/>
        </inkml:traceFormat>
        <inkml:channelProperties>
          <inkml:channelProperty channel="X" name="resolution" value="999.99994" units="1/in"/>
          <inkml:channelProperty channel="Y" name="resolution" value="999.99994" units="1/in"/>
          <inkml:channelProperty channel="F" name="resolution" value="1000" units="1/in"/>
        </inkml:channelProperties>
      </inkml:inkSource>
      <inkml:timestamp xml:id="ts0" timeString="2013-04-09T11:06:02.403"/>
    </inkml:context>
    <inkml:brush xml:id="br0">
      <inkml:brushProperty name="width" value="0.03528" units="cm"/>
      <inkml:brushProperty name="height" value="0.03528" units="cm"/>
      <inkml:brushProperty name="fitToCurve" value="1"/>
      <inkml:brushProperty name="ignorePressure" value="1"/>
    </inkml:brush>
  </inkml:definitions>
  <inkml:trace contextRef="#ctx0" brushRef="#br0">0 0 17,'0'0'3,"0"0"-1,0 0 0</inkml:trace>
  <inkml:trace contextRef="#ctx0" brushRef="#br0" timeOffset="28507">2958 193 19,'0'0'4,"0"0"0,0 0-1,0 0 0,0 0 0,0 0-1,0 0 0,0-1-1,0 1 0,0-1 1,0 1 0,0 0-1,0 0 0,0 0 0,0 0 0,0 0-1,0 0 0,0 0 1,0 0 0,0 0-1,0 0 0,0 0 0,0 0 0,0 0 1,0 0-1,0 0 0,0 0-1,0 0 1,0 0 1,0 0-1,0 0 0,0 0 0,0 0 0,0 0 1,0 0-1,0 0 1,0 0-1,0 0 0,0 0 0,0 0 0,0 0 0,0 0 0,0 0 0,0 0 0,0 0 0,0 0 1,0 0-1,0 0 0,0 0 0,0 0 0,0 0 0,0 0 0,0 0 0,0 0 0,0 0-2</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278154" cy="33710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592224" y="0"/>
            <a:ext cx="4278154" cy="337106"/>
          </a:xfrm>
          <a:prstGeom prst="rect">
            <a:avLst/>
          </a:prstGeom>
        </p:spPr>
        <p:txBody>
          <a:bodyPr vert="horz" lIns="91440" tIns="45720" rIns="91440" bIns="45720" rtlCol="0"/>
          <a:lstStyle>
            <a:lvl1pPr algn="r">
              <a:defRPr sz="1200"/>
            </a:lvl1pPr>
          </a:lstStyle>
          <a:p>
            <a:fld id="{85BA34E7-74AE-46C8-A2B1-4E07582BD4C9}" type="datetimeFigureOut">
              <a:rPr lang="en-US" smtClean="0"/>
              <a:pPr/>
              <a:t>10-Dec-21</a:t>
            </a:fld>
            <a:endParaRPr lang="en-US"/>
          </a:p>
        </p:txBody>
      </p:sp>
      <p:sp>
        <p:nvSpPr>
          <p:cNvPr id="4" name="Slide Image Placeholder 3"/>
          <p:cNvSpPr>
            <a:spLocks noGrp="1" noRot="1" noChangeAspect="1"/>
          </p:cNvSpPr>
          <p:nvPr>
            <p:ph type="sldImg" idx="2"/>
          </p:nvPr>
        </p:nvSpPr>
        <p:spPr>
          <a:xfrm>
            <a:off x="3251200" y="506413"/>
            <a:ext cx="3370263" cy="25273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87267" y="3202504"/>
            <a:ext cx="7898130" cy="303395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403837"/>
            <a:ext cx="4278154" cy="337106"/>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592224" y="6403837"/>
            <a:ext cx="4278154" cy="337106"/>
          </a:xfrm>
          <a:prstGeom prst="rect">
            <a:avLst/>
          </a:prstGeom>
        </p:spPr>
        <p:txBody>
          <a:bodyPr vert="horz" lIns="91440" tIns="45720" rIns="91440" bIns="45720" rtlCol="0" anchor="b"/>
          <a:lstStyle>
            <a:lvl1pPr algn="r">
              <a:defRPr sz="1200"/>
            </a:lvl1pPr>
          </a:lstStyle>
          <a:p>
            <a:fld id="{A5F35517-1991-44ED-9ABC-4BB4DF1CE894}" type="slidenum">
              <a:rPr lang="en-US" smtClean="0"/>
              <a:pPr/>
              <a:t>‹#›</a:t>
            </a:fld>
            <a:endParaRPr lang="en-US"/>
          </a:p>
        </p:txBody>
      </p:sp>
    </p:spTree>
    <p:extLst>
      <p:ext uri="{BB962C8B-B14F-4D97-AF65-F5344CB8AC3E}">
        <p14:creationId xmlns:p14="http://schemas.microsoft.com/office/powerpoint/2010/main" val="24255309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p>
            <a:fld id="{992D5D62-F131-42FA-BF32-783B03E4E374}" type="slidenum">
              <a:rPr lang="en-US"/>
              <a:pPr/>
              <a:t>9</a:t>
            </a:fld>
            <a:endParaRPr lang="en-US"/>
          </a:p>
        </p:txBody>
      </p:sp>
      <p:sp>
        <p:nvSpPr>
          <p:cNvPr id="84995" name="Rectangle 2"/>
          <p:cNvSpPr>
            <a:spLocks noGrp="1" noRot="1" noChangeAspect="1" noChangeArrowheads="1" noTextEdit="1"/>
          </p:cNvSpPr>
          <p:nvPr>
            <p:ph type="sldImg"/>
          </p:nvPr>
        </p:nvSpPr>
        <p:spPr>
          <a:xfrm>
            <a:off x="3200400" y="500063"/>
            <a:ext cx="3398838" cy="2549525"/>
          </a:xfrm>
          <a:ln/>
        </p:spPr>
      </p:sp>
      <p:sp>
        <p:nvSpPr>
          <p:cNvPr id="84996" name="Rectangle 3"/>
          <p:cNvSpPr>
            <a:spLocks noGrp="1" noChangeArrowheads="1"/>
          </p:cNvSpPr>
          <p:nvPr>
            <p:ph type="body" idx="1"/>
          </p:nvPr>
        </p:nvSpPr>
        <p:spPr>
          <a:xfrm>
            <a:off x="1292211" y="3214478"/>
            <a:ext cx="7216702" cy="3046385"/>
          </a:xfrm>
          <a:noFill/>
          <a:ln/>
        </p:spPr>
        <p:txBody>
          <a:bodyPr/>
          <a:lstStyle/>
          <a:p>
            <a:pPr eaLnBrk="1" hangingPunct="1"/>
            <a:r>
              <a:rPr lang="en-US"/>
              <a:t>--These are the percentages listed in Table 8 of U.S. Census 2006.</a:t>
            </a:r>
          </a:p>
          <a:p>
            <a:pPr eaLnBrk="1" hangingPunct="1"/>
            <a:r>
              <a:rPr lang="en-US"/>
              <a:t>--“Some Other Race alone” not included</a:t>
            </a:r>
          </a:p>
          <a:p>
            <a:pPr eaLnBrk="1" hangingPunct="1"/>
            <a:endParaRPr lang="en-US"/>
          </a:p>
          <a:p>
            <a:pPr eaLnBrk="1" hangingPunct="1"/>
            <a:r>
              <a:rPr lang="en-US"/>
              <a:t>(“Number and Percentage of People in Poverty in the Past 12 Months by Race and Hispanic Origin: 2006)</a:t>
            </a:r>
          </a:p>
        </p:txBody>
      </p:sp>
    </p:spTree>
    <p:extLst>
      <p:ext uri="{BB962C8B-B14F-4D97-AF65-F5344CB8AC3E}">
        <p14:creationId xmlns:p14="http://schemas.microsoft.com/office/powerpoint/2010/main" val="3414107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p>
            <a:fld id="{95443293-A008-44CD-8B5D-1BDF658E8BCC}" type="slidenum">
              <a:rPr lang="en-US"/>
              <a:pPr/>
              <a:t>13</a:t>
            </a:fld>
            <a:endParaRPr lang="en-US"/>
          </a:p>
        </p:txBody>
      </p:sp>
      <p:sp>
        <p:nvSpPr>
          <p:cNvPr id="86019" name="Rectangle 2"/>
          <p:cNvSpPr>
            <a:spLocks noGrp="1" noRot="1" noChangeAspect="1" noChangeArrowheads="1" noTextEdit="1"/>
          </p:cNvSpPr>
          <p:nvPr>
            <p:ph type="sldImg"/>
          </p:nvPr>
        </p:nvSpPr>
        <p:spPr>
          <a:xfrm>
            <a:off x="3200400" y="500063"/>
            <a:ext cx="3398838" cy="2549525"/>
          </a:xfrm>
          <a:ln/>
        </p:spPr>
      </p:sp>
      <p:sp>
        <p:nvSpPr>
          <p:cNvPr id="86020" name="Rectangle 3"/>
          <p:cNvSpPr>
            <a:spLocks noGrp="1" noChangeArrowheads="1"/>
          </p:cNvSpPr>
          <p:nvPr>
            <p:ph type="body" idx="1"/>
          </p:nvPr>
        </p:nvSpPr>
        <p:spPr>
          <a:xfrm>
            <a:off x="1292211" y="3214478"/>
            <a:ext cx="7216702" cy="3046385"/>
          </a:xfrm>
          <a:noFill/>
          <a:ln/>
        </p:spPr>
        <p:txBody>
          <a:bodyPr/>
          <a:lstStyle/>
          <a:p>
            <a:pPr eaLnBrk="1" hangingPunct="1"/>
            <a:r>
              <a:rPr lang="en-US"/>
              <a:t>--These are the data from Table 8 of U.S. Census 2006, with number converted to percentages</a:t>
            </a:r>
          </a:p>
          <a:p>
            <a:pPr eaLnBrk="1" hangingPunct="1"/>
            <a:r>
              <a:rPr lang="en-US"/>
              <a:t>--“Some Other Race alone” not included</a:t>
            </a:r>
          </a:p>
          <a:p>
            <a:pPr eaLnBrk="1" hangingPunct="1"/>
            <a:endParaRPr lang="en-US"/>
          </a:p>
          <a:p>
            <a:pPr eaLnBrk="1" hangingPunct="1"/>
            <a:r>
              <a:rPr lang="en-US"/>
              <a:t>(“Number and Percentage of People in Poverty in the Past 12 Months by Race and Hispanic Origin: 2006)</a:t>
            </a:r>
          </a:p>
          <a:p>
            <a:pPr eaLnBrk="1" hangingPunct="1"/>
            <a:endParaRPr lang="en-US"/>
          </a:p>
        </p:txBody>
      </p:sp>
    </p:spTree>
    <p:extLst>
      <p:ext uri="{BB962C8B-B14F-4D97-AF65-F5344CB8AC3E}">
        <p14:creationId xmlns:p14="http://schemas.microsoft.com/office/powerpoint/2010/main" val="20942450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Notes Placeholder"/>
          <p:cNvSpPr>
            <a:spLocks noGrp="1"/>
          </p:cNvSpPr>
          <p:nvPr>
            <p:ph type="body" idx="1"/>
          </p:nvPr>
        </p:nvSpPr>
        <p:spPr>
          <a:xfrm>
            <a:off x="-2147483648" y="-1627092250"/>
            <a:ext cx="0" cy="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25000" lnSpcReduction="20000"/>
          </a:bodyPr>
          <a:lstStyle/>
          <a:p>
            <a:pPr eaLnBrk="1" hangingPunct="1">
              <a:spcBef>
                <a:spcPct val="0"/>
              </a:spcBef>
            </a:pPr>
            <a:endParaRPr lang="en-US"/>
          </a:p>
        </p:txBody>
      </p:sp>
    </p:spTree>
    <p:extLst>
      <p:ext uri="{BB962C8B-B14F-4D97-AF65-F5344CB8AC3E}">
        <p14:creationId xmlns:p14="http://schemas.microsoft.com/office/powerpoint/2010/main" val="160267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Notes Placeholder"/>
          <p:cNvSpPr>
            <a:spLocks noGrp="1"/>
          </p:cNvSpPr>
          <p:nvPr>
            <p:ph type="body" idx="1"/>
          </p:nvPr>
        </p:nvSpPr>
        <p:spPr>
          <a:xfrm>
            <a:off x="-2147483648" y="-1627092250"/>
            <a:ext cx="0" cy="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25000" lnSpcReduction="20000"/>
          </a:bodyPr>
          <a:lstStyle/>
          <a:p>
            <a:pPr eaLnBrk="1" hangingPunct="1">
              <a:spcBef>
                <a:spcPct val="0"/>
              </a:spcBef>
            </a:pPr>
            <a:endParaRPr lang="en-US"/>
          </a:p>
        </p:txBody>
      </p:sp>
    </p:spTree>
    <p:extLst>
      <p:ext uri="{BB962C8B-B14F-4D97-AF65-F5344CB8AC3E}">
        <p14:creationId xmlns:p14="http://schemas.microsoft.com/office/powerpoint/2010/main" val="33664892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Notes Placeholder"/>
          <p:cNvSpPr>
            <a:spLocks noGrp="1"/>
          </p:cNvSpPr>
          <p:nvPr>
            <p:ph type="body" idx="1"/>
          </p:nvPr>
        </p:nvSpPr>
        <p:spPr>
          <a:xfrm>
            <a:off x="-2147483648" y="-1627092250"/>
            <a:ext cx="0" cy="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25000" lnSpcReduction="20000"/>
          </a:bodyPr>
          <a:lstStyle/>
          <a:p>
            <a:pPr eaLnBrk="1" hangingPunct="1">
              <a:spcBef>
                <a:spcPct val="0"/>
              </a:spcBef>
            </a:pPr>
            <a:endParaRPr lang="en-US"/>
          </a:p>
        </p:txBody>
      </p:sp>
    </p:spTree>
    <p:extLst>
      <p:ext uri="{BB962C8B-B14F-4D97-AF65-F5344CB8AC3E}">
        <p14:creationId xmlns:p14="http://schemas.microsoft.com/office/powerpoint/2010/main" val="33140587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p:spPr>
        <p:txBody>
          <a:bodyPr/>
          <a:lstStyle/>
          <a:p>
            <a:endParaRPr lang="en-US">
              <a:latin typeface="Times" pitchFamily="18" charset="0"/>
              <a:ea typeface="ＭＳ Ｐゴシック" pitchFamily="34" charset="-128"/>
            </a:endParaRPr>
          </a:p>
        </p:txBody>
      </p:sp>
      <p:sp>
        <p:nvSpPr>
          <p:cNvPr id="54276" name="Slide Number Placeholder 3"/>
          <p:cNvSpPr>
            <a:spLocks noGrp="1"/>
          </p:cNvSpPr>
          <p:nvPr>
            <p:ph type="sldNum" sz="quarter" idx="5"/>
          </p:nvPr>
        </p:nvSpPr>
        <p:spPr>
          <a:noFill/>
        </p:spPr>
        <p:txBody>
          <a:bodyPr/>
          <a:lstStyle/>
          <a:p>
            <a:fld id="{31252C02-16F9-46AC-A72A-42036BC5B0EC}" type="slidenum">
              <a:rPr lang="en-US" smtClean="0">
                <a:latin typeface="Times" pitchFamily="18" charset="0"/>
                <a:ea typeface="ＭＳ Ｐゴシック" pitchFamily="34" charset="-128"/>
              </a:rPr>
              <a:pPr/>
              <a:t>36</a:t>
            </a:fld>
            <a:endParaRPr lang="en-US">
              <a:latin typeface="Times" pitchFamily="18" charset="0"/>
              <a:ea typeface="ＭＳ Ｐゴシック" pitchFamily="34" charset="-128"/>
            </a:endParaRPr>
          </a:p>
        </p:txBody>
      </p:sp>
    </p:spTree>
    <p:extLst>
      <p:ext uri="{BB962C8B-B14F-4D97-AF65-F5344CB8AC3E}">
        <p14:creationId xmlns:p14="http://schemas.microsoft.com/office/powerpoint/2010/main" val="19657333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p:spPr>
        <p:txBody>
          <a:bodyPr/>
          <a:lstStyle/>
          <a:p>
            <a:endParaRPr lang="en-US">
              <a:latin typeface="Times" pitchFamily="18" charset="0"/>
              <a:ea typeface="ＭＳ Ｐゴシック" pitchFamily="34" charset="-128"/>
            </a:endParaRPr>
          </a:p>
        </p:txBody>
      </p:sp>
      <p:sp>
        <p:nvSpPr>
          <p:cNvPr id="55300" name="Slide Number Placeholder 3"/>
          <p:cNvSpPr>
            <a:spLocks noGrp="1"/>
          </p:cNvSpPr>
          <p:nvPr>
            <p:ph type="sldNum" sz="quarter" idx="5"/>
          </p:nvPr>
        </p:nvSpPr>
        <p:spPr>
          <a:noFill/>
        </p:spPr>
        <p:txBody>
          <a:bodyPr/>
          <a:lstStyle/>
          <a:p>
            <a:fld id="{6E537744-63B8-4D9D-8723-5E95CF06A0DE}" type="slidenum">
              <a:rPr lang="en-US" smtClean="0">
                <a:latin typeface="Times" pitchFamily="18" charset="0"/>
                <a:ea typeface="ＭＳ Ｐゴシック" pitchFamily="34" charset="-128"/>
              </a:rPr>
              <a:pPr/>
              <a:t>38</a:t>
            </a:fld>
            <a:endParaRPr lang="en-US">
              <a:latin typeface="Times" pitchFamily="18" charset="0"/>
              <a:ea typeface="ＭＳ Ｐゴシック" pitchFamily="34" charset="-128"/>
            </a:endParaRPr>
          </a:p>
        </p:txBody>
      </p:sp>
    </p:spTree>
    <p:extLst>
      <p:ext uri="{BB962C8B-B14F-4D97-AF65-F5344CB8AC3E}">
        <p14:creationId xmlns:p14="http://schemas.microsoft.com/office/powerpoint/2010/main" val="22865371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469CB30-B623-4DE3-9D24-427F7A19A3CA}" type="datetime1">
              <a:rPr lang="en-US" smtClean="0"/>
              <a:pPr/>
              <a:t>10-Dec-21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3D2CCFB-0262-48DD-8EF8-AC5BA2EEA5AD}" type="datetime1">
              <a:rPr lang="en-US" smtClean="0"/>
              <a:pPr/>
              <a:t>10-Dec-21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FFA1236-2677-4C37-97E9-8102A0C39D38}" type="datetime1">
              <a:rPr lang="en-US" smtClean="0"/>
              <a:pPr/>
              <a:t>10-Dec-21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Chart Placeholder 2"/>
          <p:cNvSpPr>
            <a:spLocks noGrp="1"/>
          </p:cNvSpPr>
          <p:nvPr>
            <p:ph type="chart" idx="1"/>
          </p:nvPr>
        </p:nvSpPr>
        <p:spPr>
          <a:xfrm>
            <a:off x="685800" y="1981200"/>
            <a:ext cx="7772400" cy="4114800"/>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7CBF6F4-B8B7-4275-8158-43631280F846}"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6732208-4E38-48B5-8358-159B04F98EF0}" type="datetime1">
              <a:rPr lang="en-US" smtClean="0"/>
              <a:pPr/>
              <a:t>10-Dec-21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3F14A64-DEED-4D48-AFF2-3433BBD49CB1}" type="datetime1">
              <a:rPr lang="en-US" smtClean="0"/>
              <a:pPr/>
              <a:t>10-Dec-21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50FA7EE-1CA3-458E-A4D4-2F627CB970B6}" type="datetime1">
              <a:rPr lang="en-US" smtClean="0"/>
              <a:pPr/>
              <a:t>10-Dec-21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3D0C558-3165-4E1E-9C27-035A5E8AD56F}" type="datetime1">
              <a:rPr lang="en-US" smtClean="0"/>
              <a:pPr/>
              <a:t>10-Dec-21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8B37037-DA49-48F5-BB9A-3C265F329DC1}" type="datetime1">
              <a:rPr lang="en-US" smtClean="0"/>
              <a:pPr/>
              <a:t>10-Dec-21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9944FA-700B-4A18-AA7D-C068625EE430}" type="datetime1">
              <a:rPr lang="en-US" smtClean="0"/>
              <a:pPr/>
              <a:t>10-Dec-21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78EAD06-F385-41B5-9EF7-77978BD043CD}" type="datetime1">
              <a:rPr lang="en-US" smtClean="0"/>
              <a:pPr/>
              <a:t>10-Dec-21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A999D57-99BE-4FEA-8B03-AD5BA004F08A}" type="datetime1">
              <a:rPr lang="en-US" smtClean="0"/>
              <a:pPr/>
              <a:t>10-Dec-21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D59AF8-2F05-4C5B-AAB8-8536C6FF4559}" type="datetime1">
              <a:rPr lang="en-US" smtClean="0"/>
              <a:pPr/>
              <a:t>10-Dec-21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slideLayout" Target="../slideLayouts/slideLayout7.xml"/><Relationship Id="rId5" Type="http://schemas.openxmlformats.org/officeDocument/2006/relationships/image" Target="../media/image9.png"/><Relationship Id="rId4" Type="http://schemas.openxmlformats.org/officeDocument/2006/relationships/image" Target="../media/image8.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143000"/>
            <a:ext cx="8305800" cy="1470025"/>
          </a:xfrm>
        </p:spPr>
        <p:txBody>
          <a:bodyPr>
            <a:normAutofit fontScale="90000"/>
          </a:bodyPr>
          <a:lstStyle/>
          <a:p>
            <a:br>
              <a:rPr lang="en-US" dirty="0"/>
            </a:br>
            <a:r>
              <a:rPr lang="en-US" dirty="0"/>
              <a:t>Influence of Gender, poverty, social support and social capital on health</a:t>
            </a:r>
            <a:br>
              <a:rPr lang="en-US" dirty="0"/>
            </a:b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Grp="1" noChangeArrowheads="1"/>
          </p:cNvSpPr>
          <p:nvPr>
            <p:ph type="title"/>
          </p:nvPr>
        </p:nvSpPr>
        <p:spPr>
          <a:xfrm>
            <a:off x="152400" y="228600"/>
            <a:ext cx="8763000" cy="609600"/>
          </a:xfrm>
        </p:spPr>
        <p:txBody>
          <a:bodyPr>
            <a:normAutofit fontScale="90000"/>
          </a:bodyPr>
          <a:lstStyle/>
          <a:p>
            <a:pPr eaLnBrk="1" hangingPunct="1"/>
            <a:r>
              <a:rPr lang="en-US" sz="3600" dirty="0"/>
              <a:t>Relative Risk of Premature Death by Income in US</a:t>
            </a:r>
            <a:endParaRPr lang="en-US" dirty="0"/>
          </a:p>
        </p:txBody>
      </p:sp>
      <p:graphicFrame>
        <p:nvGraphicFramePr>
          <p:cNvPr id="8" name="Object 3"/>
          <p:cNvGraphicFramePr>
            <a:graphicFrameLocks noGrp="1" noChangeAspect="1"/>
          </p:cNvGraphicFramePr>
          <p:nvPr>
            <p:ph type="chart" idx="1"/>
          </p:nvPr>
        </p:nvGraphicFramePr>
        <p:xfrm>
          <a:off x="914400" y="1524000"/>
          <a:ext cx="7772400" cy="4419600"/>
        </p:xfrm>
        <a:graphic>
          <a:graphicData uri="http://schemas.openxmlformats.org/drawingml/2006/chart">
            <c:chart xmlns:c="http://schemas.openxmlformats.org/drawingml/2006/chart" xmlns:r="http://schemas.openxmlformats.org/officeDocument/2006/relationships" r:id="rId2"/>
          </a:graphicData>
        </a:graphic>
      </p:graphicFrame>
      <p:sp>
        <p:nvSpPr>
          <p:cNvPr id="6148" name="Text Box 4"/>
          <p:cNvSpPr txBox="1">
            <a:spLocks noChangeArrowheads="1"/>
          </p:cNvSpPr>
          <p:nvPr/>
        </p:nvSpPr>
        <p:spPr bwMode="auto">
          <a:xfrm rot="10800000">
            <a:off x="259378" y="2667000"/>
            <a:ext cx="492443" cy="2408238"/>
          </a:xfrm>
          <a:prstGeom prst="rect">
            <a:avLst/>
          </a:prstGeom>
          <a:noFill/>
          <a:ln w="9525">
            <a:noFill/>
            <a:miter lim="800000"/>
            <a:headEnd/>
            <a:tailEnd/>
          </a:ln>
        </p:spPr>
        <p:txBody>
          <a:bodyPr vert="eaVert" wrap="square">
            <a:spAutoFit/>
          </a:bodyPr>
          <a:lstStyle/>
          <a:p>
            <a:pPr marL="342900" indent="-342900" algn="l" eaLnBrk="1" hangingPunct="1">
              <a:spcBef>
                <a:spcPct val="50000"/>
              </a:spcBef>
            </a:pPr>
            <a:r>
              <a:rPr lang="en-US" sz="2000" dirty="0"/>
              <a:t>Relative</a:t>
            </a:r>
            <a:r>
              <a:rPr lang="en-US" sz="2000" b="1" dirty="0"/>
              <a:t> </a:t>
            </a:r>
            <a:r>
              <a:rPr lang="en-US" sz="2000" dirty="0"/>
              <a:t>Risk</a:t>
            </a:r>
          </a:p>
        </p:txBody>
      </p:sp>
      <p:sp>
        <p:nvSpPr>
          <p:cNvPr id="6149" name="Text Box 5"/>
          <p:cNvSpPr txBox="1">
            <a:spLocks noChangeArrowheads="1"/>
          </p:cNvSpPr>
          <p:nvPr/>
        </p:nvSpPr>
        <p:spPr bwMode="auto">
          <a:xfrm>
            <a:off x="1600200" y="5943600"/>
            <a:ext cx="6705600" cy="338554"/>
          </a:xfrm>
          <a:prstGeom prst="rect">
            <a:avLst/>
          </a:prstGeom>
          <a:noFill/>
          <a:ln w="9525">
            <a:noFill/>
            <a:miter lim="800000"/>
            <a:headEnd/>
            <a:tailEnd/>
          </a:ln>
        </p:spPr>
        <p:txBody>
          <a:bodyPr>
            <a:spAutoFit/>
          </a:bodyPr>
          <a:lstStyle/>
          <a:p>
            <a:pPr marL="342900" indent="-342900" eaLnBrk="1" hangingPunct="1">
              <a:spcBef>
                <a:spcPct val="50000"/>
              </a:spcBef>
            </a:pPr>
            <a:r>
              <a:rPr lang="en-US" sz="1600" dirty="0"/>
              <a:t>Family Income in 1980 (adjusted to 1999 dollars)</a:t>
            </a:r>
          </a:p>
        </p:txBody>
      </p:sp>
      <p:sp>
        <p:nvSpPr>
          <p:cNvPr id="6150" name="Line 6"/>
          <p:cNvSpPr>
            <a:spLocks noChangeShapeType="1"/>
          </p:cNvSpPr>
          <p:nvPr/>
        </p:nvSpPr>
        <p:spPr bwMode="auto">
          <a:xfrm>
            <a:off x="457200" y="6400800"/>
            <a:ext cx="8229600" cy="0"/>
          </a:xfrm>
          <a:prstGeom prst="line">
            <a:avLst/>
          </a:prstGeom>
          <a:noFill/>
          <a:ln w="19050">
            <a:solidFill>
              <a:schemeClr val="tx2"/>
            </a:solidFill>
            <a:round/>
            <a:headEnd/>
            <a:tailEnd/>
          </a:ln>
        </p:spPr>
        <p:txBody>
          <a:bodyPr/>
          <a:lstStyle/>
          <a:p>
            <a:endParaRPr lang="en-US"/>
          </a:p>
        </p:txBody>
      </p:sp>
      <p:sp>
        <p:nvSpPr>
          <p:cNvPr id="6151" name="Text Box 7"/>
          <p:cNvSpPr txBox="1">
            <a:spLocks noChangeArrowheads="1"/>
          </p:cNvSpPr>
          <p:nvPr/>
        </p:nvSpPr>
        <p:spPr bwMode="auto">
          <a:xfrm>
            <a:off x="1295400" y="6553200"/>
            <a:ext cx="5638800" cy="261610"/>
          </a:xfrm>
          <a:prstGeom prst="rect">
            <a:avLst/>
          </a:prstGeom>
          <a:noFill/>
          <a:ln w="9525">
            <a:noFill/>
            <a:miter lim="800000"/>
            <a:headEnd/>
            <a:tailEnd/>
          </a:ln>
        </p:spPr>
        <p:txBody>
          <a:bodyPr>
            <a:spAutoFit/>
          </a:bodyPr>
          <a:lstStyle/>
          <a:p>
            <a:pPr marL="342900" indent="-342900">
              <a:spcBef>
                <a:spcPct val="50000"/>
              </a:spcBef>
            </a:pPr>
            <a:r>
              <a:rPr lang="en-US" sz="1100" dirty="0"/>
              <a:t>9-year mortality data from the National Longitudinal Mortality Survey (U.S.)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Grp="1" noChangeArrowheads="1"/>
          </p:cNvSpPr>
          <p:nvPr>
            <p:ph type="title"/>
          </p:nvPr>
        </p:nvSpPr>
        <p:spPr>
          <a:xfrm>
            <a:off x="152400" y="152400"/>
            <a:ext cx="8915400" cy="609600"/>
          </a:xfrm>
        </p:spPr>
        <p:txBody>
          <a:bodyPr>
            <a:normAutofit fontScale="90000"/>
          </a:bodyPr>
          <a:lstStyle/>
          <a:p>
            <a:pPr eaLnBrk="1" hangingPunct="1"/>
            <a:r>
              <a:rPr lang="en-US" sz="4000" dirty="0"/>
              <a:t>Infant Mortality by Mother’s Education-95</a:t>
            </a:r>
          </a:p>
        </p:txBody>
      </p:sp>
      <p:graphicFrame>
        <p:nvGraphicFramePr>
          <p:cNvPr id="6" name="Object 3"/>
          <p:cNvGraphicFramePr>
            <a:graphicFrameLocks noGrp="1" noChangeAspect="1"/>
          </p:cNvGraphicFramePr>
          <p:nvPr>
            <p:ph type="chart" idx="1"/>
          </p:nvPr>
        </p:nvGraphicFramePr>
        <p:xfrm>
          <a:off x="304800" y="1066800"/>
          <a:ext cx="8402638" cy="566737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2"/>
          <p:cNvSpPr>
            <a:spLocks noGrp="1"/>
          </p:cNvSpPr>
          <p:nvPr>
            <p:ph idx="1"/>
          </p:nvPr>
        </p:nvSpPr>
        <p:spPr>
          <a:xfrm>
            <a:off x="152400" y="1447800"/>
            <a:ext cx="8610600" cy="4525963"/>
          </a:xfrm>
        </p:spPr>
        <p:txBody>
          <a:bodyPr/>
          <a:lstStyle/>
          <a:p>
            <a:pPr algn="ctr">
              <a:buFont typeface="Arial" pitchFamily="34" charset="0"/>
              <a:buNone/>
            </a:pPr>
            <a:r>
              <a:rPr lang="en-GB" sz="4800" u="sng" dirty="0"/>
              <a:t>Discussion point:</a:t>
            </a:r>
          </a:p>
          <a:p>
            <a:pPr algn="ctr">
              <a:buFont typeface="Arial" pitchFamily="34" charset="0"/>
              <a:buNone/>
            </a:pPr>
            <a:endParaRPr lang="en-GB" sz="4800" u="sng" dirty="0"/>
          </a:p>
          <a:p>
            <a:pPr algn="ctr"/>
            <a:r>
              <a:rPr lang="en-US" sz="3600" dirty="0"/>
              <a:t>Why is difference exit? Discuss in point of  public health views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76200" y="0"/>
            <a:ext cx="8915400" cy="533400"/>
          </a:xfrm>
        </p:spPr>
        <p:txBody>
          <a:bodyPr>
            <a:normAutofit fontScale="90000"/>
          </a:bodyPr>
          <a:lstStyle/>
          <a:p>
            <a:pPr eaLnBrk="1" hangingPunct="1"/>
            <a:r>
              <a:rPr lang="en-US" sz="4000" dirty="0"/>
              <a:t>Poverty base on Racial Composition in U.S. </a:t>
            </a:r>
          </a:p>
        </p:txBody>
      </p:sp>
      <p:graphicFrame>
        <p:nvGraphicFramePr>
          <p:cNvPr id="7" name="Object 3"/>
          <p:cNvGraphicFramePr>
            <a:graphicFrameLocks noGrp="1" noChangeAspect="1"/>
          </p:cNvGraphicFramePr>
          <p:nvPr>
            <p:ph type="chart" idx="1"/>
          </p:nvPr>
        </p:nvGraphicFramePr>
        <p:xfrm>
          <a:off x="438150" y="838200"/>
          <a:ext cx="8270188" cy="5334000"/>
        </p:xfrm>
        <a:graphic>
          <a:graphicData uri="http://schemas.openxmlformats.org/drawingml/2006/chart">
            <c:chart xmlns:c="http://schemas.openxmlformats.org/drawingml/2006/chart" xmlns:r="http://schemas.openxmlformats.org/officeDocument/2006/relationships" r:id="rId3"/>
          </a:graphicData>
        </a:graphic>
      </p:graphicFrame>
      <p:sp>
        <p:nvSpPr>
          <p:cNvPr id="5126" name="Text Box 6"/>
          <p:cNvSpPr txBox="1">
            <a:spLocks noChangeArrowheads="1"/>
          </p:cNvSpPr>
          <p:nvPr/>
        </p:nvSpPr>
        <p:spPr bwMode="auto">
          <a:xfrm>
            <a:off x="990600" y="6521450"/>
            <a:ext cx="3276600" cy="307777"/>
          </a:xfrm>
          <a:prstGeom prst="rect">
            <a:avLst/>
          </a:prstGeom>
          <a:noFill/>
          <a:ln w="9525">
            <a:noFill/>
            <a:miter lim="800000"/>
            <a:headEnd/>
            <a:tailEnd/>
          </a:ln>
        </p:spPr>
        <p:txBody>
          <a:bodyPr>
            <a:spAutoFit/>
          </a:bodyPr>
          <a:lstStyle/>
          <a:p>
            <a:pPr algn="l">
              <a:spcBef>
                <a:spcPct val="50000"/>
              </a:spcBef>
            </a:pPr>
            <a:r>
              <a:rPr lang="en-US" sz="1400" dirty="0"/>
              <a:t>U.S. Census 2006</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381000" y="228600"/>
            <a:ext cx="8229600" cy="715962"/>
          </a:xfrm>
        </p:spPr>
        <p:txBody>
          <a:bodyPr/>
          <a:lstStyle/>
          <a:p>
            <a:r>
              <a:rPr lang="en-US" sz="3200" dirty="0"/>
              <a:t>Key Social determinants of health</a:t>
            </a:r>
          </a:p>
        </p:txBody>
      </p:sp>
      <p:sp>
        <p:nvSpPr>
          <p:cNvPr id="3" name="Content Placeholder 2"/>
          <p:cNvSpPr>
            <a:spLocks noGrp="1"/>
          </p:cNvSpPr>
          <p:nvPr>
            <p:ph idx="1"/>
          </p:nvPr>
        </p:nvSpPr>
        <p:spPr>
          <a:xfrm>
            <a:off x="685800" y="1066800"/>
            <a:ext cx="5638800" cy="5486400"/>
          </a:xfrm>
        </p:spPr>
        <p:txBody>
          <a:bodyPr rtlCol="0">
            <a:noAutofit/>
          </a:bodyPr>
          <a:lstStyle/>
          <a:p>
            <a:pPr fontAlgn="auto">
              <a:lnSpc>
                <a:spcPct val="150000"/>
              </a:lnSpc>
              <a:spcAft>
                <a:spcPts val="0"/>
              </a:spcAft>
              <a:buFont typeface="Arial" pitchFamily="34" charset="0"/>
              <a:buNone/>
              <a:defRPr/>
            </a:pPr>
            <a:r>
              <a:rPr lang="en-US" sz="2400" dirty="0"/>
              <a:t>1. Poverty and inequality</a:t>
            </a:r>
          </a:p>
          <a:p>
            <a:pPr fontAlgn="auto">
              <a:lnSpc>
                <a:spcPct val="150000"/>
              </a:lnSpc>
              <a:spcAft>
                <a:spcPts val="0"/>
              </a:spcAft>
              <a:buFont typeface="Arial" pitchFamily="34" charset="0"/>
              <a:buNone/>
              <a:defRPr/>
            </a:pPr>
            <a:r>
              <a:rPr lang="en-US" sz="2400" dirty="0"/>
              <a:t>2. Social exclusion and discrimination</a:t>
            </a:r>
          </a:p>
          <a:p>
            <a:pPr fontAlgn="auto">
              <a:lnSpc>
                <a:spcPct val="150000"/>
              </a:lnSpc>
              <a:spcAft>
                <a:spcPts val="0"/>
              </a:spcAft>
              <a:buFont typeface="Arial" pitchFamily="34" charset="0"/>
              <a:buNone/>
              <a:defRPr/>
            </a:pPr>
            <a:r>
              <a:rPr lang="en-US" sz="2400" dirty="0"/>
              <a:t>3. A Life course perspective</a:t>
            </a:r>
          </a:p>
          <a:p>
            <a:pPr fontAlgn="auto">
              <a:lnSpc>
                <a:spcPct val="150000"/>
              </a:lnSpc>
              <a:spcAft>
                <a:spcPts val="0"/>
              </a:spcAft>
              <a:buFont typeface="Arial" pitchFamily="34" charset="0"/>
              <a:buNone/>
              <a:defRPr/>
            </a:pPr>
            <a:r>
              <a:rPr lang="en-US" sz="2400" dirty="0"/>
              <a:t>4. Public policies and services</a:t>
            </a:r>
          </a:p>
          <a:p>
            <a:pPr fontAlgn="auto">
              <a:lnSpc>
                <a:spcPct val="150000"/>
              </a:lnSpc>
              <a:spcAft>
                <a:spcPts val="0"/>
              </a:spcAft>
              <a:buFont typeface="Arial" pitchFamily="34" charset="0"/>
              <a:buNone/>
              <a:defRPr/>
            </a:pPr>
            <a:r>
              <a:rPr lang="en-US" sz="2400" dirty="0"/>
              <a:t>5. The Built environment</a:t>
            </a:r>
          </a:p>
          <a:p>
            <a:pPr fontAlgn="auto">
              <a:lnSpc>
                <a:spcPct val="150000"/>
              </a:lnSpc>
              <a:spcAft>
                <a:spcPts val="0"/>
              </a:spcAft>
              <a:buFont typeface="Arial" pitchFamily="34" charset="0"/>
              <a:buNone/>
              <a:defRPr/>
            </a:pPr>
            <a:r>
              <a:rPr lang="en-US" sz="2400" dirty="0"/>
              <a:t>6. Work and employment</a:t>
            </a:r>
          </a:p>
          <a:p>
            <a:pPr fontAlgn="auto">
              <a:lnSpc>
                <a:spcPct val="150000"/>
              </a:lnSpc>
              <a:spcAft>
                <a:spcPts val="0"/>
              </a:spcAft>
              <a:buFont typeface="Arial" pitchFamily="34" charset="0"/>
              <a:buNone/>
              <a:defRPr/>
            </a:pPr>
            <a:r>
              <a:rPr lang="en-US" sz="2400" dirty="0"/>
              <a:t>7. Community and social participation</a:t>
            </a:r>
          </a:p>
          <a:p>
            <a:pPr fontAlgn="auto">
              <a:lnSpc>
                <a:spcPct val="150000"/>
              </a:lnSpc>
              <a:spcAft>
                <a:spcPts val="0"/>
              </a:spcAft>
              <a:buFont typeface="Arial" pitchFamily="34" charset="0"/>
              <a:buNone/>
              <a:defRPr/>
            </a:pPr>
            <a:r>
              <a:rPr lang="en-US" sz="2400" dirty="0"/>
              <a:t>8. Health </a:t>
            </a:r>
            <a:r>
              <a:rPr lang="en-US" sz="2400" dirty="0" err="1"/>
              <a:t>behaviours</a:t>
            </a:r>
            <a:endParaRPr lang="en-US" sz="2400" dirty="0"/>
          </a:p>
          <a:p>
            <a:pPr fontAlgn="auto">
              <a:lnSpc>
                <a:spcPct val="150000"/>
              </a:lnSpc>
              <a:spcAft>
                <a:spcPts val="0"/>
              </a:spcAft>
              <a:buFont typeface="Arial" pitchFamily="34" charset="0"/>
              <a:buNone/>
              <a:defRPr/>
            </a:pPr>
            <a:r>
              <a:rPr lang="en-US" sz="2400" dirty="0"/>
              <a:t>9. Stress</a:t>
            </a:r>
          </a:p>
        </p:txBody>
      </p:sp>
      <p:sp>
        <p:nvSpPr>
          <p:cNvPr id="6" name="Content Placeholder 2"/>
          <p:cNvSpPr txBox="1">
            <a:spLocks/>
          </p:cNvSpPr>
          <p:nvPr/>
        </p:nvSpPr>
        <p:spPr>
          <a:xfrm>
            <a:off x="5791200" y="1219200"/>
            <a:ext cx="3124200" cy="4800600"/>
          </a:xfrm>
          <a:prstGeom prst="rect">
            <a:avLst/>
          </a:prstGeom>
        </p:spPr>
        <p:txBody>
          <a:bodyPr vert="horz" lIns="91440" tIns="45720" rIns="91440" bIns="45720" rtlCol="0">
            <a:noAutofit/>
          </a:bodyPr>
          <a:lstStyle/>
          <a:p>
            <a:pPr marL="342900" marR="0" lvl="0" indent="-342900" algn="l" defTabSz="914400" rtl="0" eaLnBrk="1" fontAlgn="auto" latinLnBrk="0" hangingPunct="1">
              <a:lnSpc>
                <a:spcPct val="150000"/>
              </a:lnSpc>
              <a:spcBef>
                <a:spcPct val="20000"/>
              </a:spcBef>
              <a:spcAft>
                <a:spcPts val="0"/>
              </a:spcAft>
              <a:buClrTx/>
              <a:buSzTx/>
              <a:buFont typeface="Arial" pitchFamily="34" charset="0"/>
              <a:buChar char="•"/>
              <a:tabLst/>
              <a:defRPr/>
            </a:pPr>
            <a:r>
              <a:rPr lang="en-US" sz="2400" dirty="0"/>
              <a:t>Give gender base example on each</a:t>
            </a:r>
            <a:endParaRPr kumimoji="0" lang="en-US" sz="24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057400" y="0"/>
            <a:ext cx="4800600" cy="677108"/>
          </a:xfrm>
          <a:prstGeom prst="rect">
            <a:avLst/>
          </a:prstGeom>
        </p:spPr>
        <p:txBody>
          <a:bodyPr wrap="square" lIns="0" tIns="0" rIns="0" bIns="0">
            <a:spAutoFit/>
          </a:bodyPr>
          <a:lstStyle/>
          <a:p>
            <a:pPr marL="12700" algn="ctr" fontAlgn="auto">
              <a:spcBef>
                <a:spcPts val="0"/>
              </a:spcBef>
              <a:spcAft>
                <a:spcPts val="0"/>
              </a:spcAft>
              <a:defRPr/>
            </a:pPr>
            <a:r>
              <a:rPr lang="en-US" sz="4400" dirty="0">
                <a:solidFill>
                  <a:srgbClr val="7030A0"/>
                </a:solidFill>
                <a:latin typeface="Comic Sans MS"/>
                <a:cs typeface="Comic Sans MS"/>
              </a:rPr>
              <a:t>Poverty &amp; Heath</a:t>
            </a:r>
            <a:endParaRPr sz="4400" dirty="0">
              <a:solidFill>
                <a:srgbClr val="7030A0"/>
              </a:solidFill>
              <a:latin typeface="Comic Sans MS"/>
              <a:cs typeface="Comic Sans MS"/>
            </a:endParaRPr>
          </a:p>
        </p:txBody>
      </p:sp>
      <p:sp>
        <p:nvSpPr>
          <p:cNvPr id="58371" name="object 3"/>
          <p:cNvSpPr txBox="1">
            <a:spLocks noChangeArrowheads="1"/>
          </p:cNvSpPr>
          <p:nvPr/>
        </p:nvSpPr>
        <p:spPr bwMode="auto">
          <a:xfrm>
            <a:off x="381000" y="914400"/>
            <a:ext cx="7439025" cy="4398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65125" indent="-352425">
              <a:spcBef>
                <a:spcPct val="20000"/>
              </a:spcBef>
              <a:buFont typeface="Arial" panose="020B0604020202020204" pitchFamily="34" charset="0"/>
              <a:buChar char="•"/>
              <a:tabLst>
                <a:tab pos="1196975" algn="l"/>
                <a:tab pos="2311400" algn="l"/>
                <a:tab pos="3138488" algn="l"/>
                <a:tab pos="3176588" algn="l"/>
                <a:tab pos="3741738" algn="l"/>
                <a:tab pos="4565650" algn="l"/>
                <a:tab pos="5067300" algn="l"/>
                <a:tab pos="5119688" algn="l"/>
                <a:tab pos="5703888" algn="l"/>
              </a:tabLst>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tabLst>
                <a:tab pos="1196975" algn="l"/>
                <a:tab pos="2311400" algn="l"/>
                <a:tab pos="3138488" algn="l"/>
                <a:tab pos="3176588" algn="l"/>
                <a:tab pos="3741738" algn="l"/>
                <a:tab pos="4565650" algn="l"/>
                <a:tab pos="5067300" algn="l"/>
                <a:tab pos="5119688" algn="l"/>
                <a:tab pos="5703888" algn="l"/>
              </a:tabLst>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tabLst>
                <a:tab pos="1196975" algn="l"/>
                <a:tab pos="2311400" algn="l"/>
                <a:tab pos="3138488" algn="l"/>
                <a:tab pos="3176588" algn="l"/>
                <a:tab pos="3741738" algn="l"/>
                <a:tab pos="4565650" algn="l"/>
                <a:tab pos="5067300" algn="l"/>
                <a:tab pos="5119688" algn="l"/>
                <a:tab pos="5703888" algn="l"/>
              </a:tabLst>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tabLst>
                <a:tab pos="1196975" algn="l"/>
                <a:tab pos="2311400" algn="l"/>
                <a:tab pos="3138488" algn="l"/>
                <a:tab pos="3176588" algn="l"/>
                <a:tab pos="3741738" algn="l"/>
                <a:tab pos="4565650" algn="l"/>
                <a:tab pos="5067300" algn="l"/>
                <a:tab pos="5119688" algn="l"/>
                <a:tab pos="5703888" algn="l"/>
              </a:tabLst>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tabLst>
                <a:tab pos="1196975" algn="l"/>
                <a:tab pos="2311400" algn="l"/>
                <a:tab pos="3138488" algn="l"/>
                <a:tab pos="3176588" algn="l"/>
                <a:tab pos="3741738" algn="l"/>
                <a:tab pos="4565650" algn="l"/>
                <a:tab pos="5067300" algn="l"/>
                <a:tab pos="5119688" algn="l"/>
                <a:tab pos="5703888" algn="l"/>
              </a:tabLst>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tabLst>
                <a:tab pos="1196975" algn="l"/>
                <a:tab pos="2311400" algn="l"/>
                <a:tab pos="3138488" algn="l"/>
                <a:tab pos="3176588" algn="l"/>
                <a:tab pos="3741738" algn="l"/>
                <a:tab pos="4565650" algn="l"/>
                <a:tab pos="5067300" algn="l"/>
                <a:tab pos="5119688" algn="l"/>
                <a:tab pos="5703888" algn="l"/>
              </a:tabLst>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tabLst>
                <a:tab pos="1196975" algn="l"/>
                <a:tab pos="2311400" algn="l"/>
                <a:tab pos="3138488" algn="l"/>
                <a:tab pos="3176588" algn="l"/>
                <a:tab pos="3741738" algn="l"/>
                <a:tab pos="4565650" algn="l"/>
                <a:tab pos="5067300" algn="l"/>
                <a:tab pos="5119688" algn="l"/>
                <a:tab pos="5703888" algn="l"/>
              </a:tabLst>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tabLst>
                <a:tab pos="1196975" algn="l"/>
                <a:tab pos="2311400" algn="l"/>
                <a:tab pos="3138488" algn="l"/>
                <a:tab pos="3176588" algn="l"/>
                <a:tab pos="3741738" algn="l"/>
                <a:tab pos="4565650" algn="l"/>
                <a:tab pos="5067300" algn="l"/>
                <a:tab pos="5119688" algn="l"/>
                <a:tab pos="5703888" algn="l"/>
              </a:tabLst>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tabLst>
                <a:tab pos="1196975" algn="l"/>
                <a:tab pos="2311400" algn="l"/>
                <a:tab pos="3138488" algn="l"/>
                <a:tab pos="3176588" algn="l"/>
                <a:tab pos="3741738" algn="l"/>
                <a:tab pos="4565650" algn="l"/>
                <a:tab pos="5067300" algn="l"/>
                <a:tab pos="5119688" algn="l"/>
                <a:tab pos="5703888" algn="l"/>
              </a:tabLst>
              <a:defRPr sz="2000">
                <a:solidFill>
                  <a:schemeClr val="tx1"/>
                </a:solidFill>
                <a:latin typeface="Calibri" panose="020F0502020204030204" pitchFamily="34" charset="0"/>
              </a:defRPr>
            </a:lvl9pPr>
          </a:lstStyle>
          <a:p>
            <a:pPr>
              <a:lnSpc>
                <a:spcPts val="3838"/>
              </a:lnSpc>
              <a:spcBef>
                <a:spcPct val="0"/>
              </a:spcBef>
              <a:buFontTx/>
              <a:buNone/>
            </a:pPr>
            <a:r>
              <a:rPr lang="en-US" sz="4800" baseline="5000">
                <a:latin typeface="OpenSymbol"/>
              </a:rPr>
              <a:t> </a:t>
            </a:r>
            <a:r>
              <a:rPr lang="en-US" sz="3300">
                <a:solidFill>
                  <a:srgbClr val="0070C0"/>
                </a:solidFill>
                <a:latin typeface="Comic Sans MS" panose="030F0702030302020204" pitchFamily="66" charset="0"/>
              </a:rPr>
              <a:t>1.4</a:t>
            </a:r>
            <a:r>
              <a:rPr lang="en-US" sz="3300">
                <a:solidFill>
                  <a:srgbClr val="0070C0"/>
                </a:solidFill>
                <a:latin typeface="Times New Roman" panose="02020603050405020304" pitchFamily="18" charset="0"/>
                <a:cs typeface="Times New Roman" panose="02020603050405020304" pitchFamily="18" charset="0"/>
              </a:rPr>
              <a:t> </a:t>
            </a:r>
            <a:r>
              <a:rPr lang="en-US" sz="3300">
                <a:solidFill>
                  <a:srgbClr val="0070C0"/>
                </a:solidFill>
                <a:latin typeface="Comic Sans MS" panose="030F0702030302020204" pitchFamily="66" charset="0"/>
              </a:rPr>
              <a:t>BILLION</a:t>
            </a:r>
            <a:r>
              <a:rPr lang="en-US" sz="3300">
                <a:latin typeface="Times New Roman" panose="02020603050405020304" pitchFamily="18" charset="0"/>
                <a:cs typeface="Times New Roman" panose="02020603050405020304" pitchFamily="18" charset="0"/>
              </a:rPr>
              <a:t>		</a:t>
            </a:r>
            <a:r>
              <a:rPr lang="en-US" sz="3300">
                <a:latin typeface="Comic Sans MS" panose="030F0702030302020204" pitchFamily="66" charset="0"/>
              </a:rPr>
              <a:t>people</a:t>
            </a:r>
            <a:r>
              <a:rPr lang="en-US" sz="3300">
                <a:latin typeface="Times New Roman" panose="02020603050405020304" pitchFamily="18" charset="0"/>
                <a:cs typeface="Times New Roman" panose="02020603050405020304" pitchFamily="18" charset="0"/>
              </a:rPr>
              <a:t>	</a:t>
            </a:r>
            <a:r>
              <a:rPr lang="en-US" sz="3300">
                <a:latin typeface="Comic Sans MS" panose="030F0702030302020204" pitchFamily="66" charset="0"/>
              </a:rPr>
              <a:t>in</a:t>
            </a:r>
            <a:r>
              <a:rPr lang="en-US" sz="3300">
                <a:latin typeface="Times New Roman" panose="02020603050405020304" pitchFamily="18" charset="0"/>
                <a:cs typeface="Times New Roman" panose="02020603050405020304" pitchFamily="18" charset="0"/>
              </a:rPr>
              <a:t>	</a:t>
            </a:r>
            <a:r>
              <a:rPr lang="en-US" sz="3300">
                <a:latin typeface="Comic Sans MS" panose="030F0702030302020204" pitchFamily="66" charset="0"/>
              </a:rPr>
              <a:t>developing</a:t>
            </a:r>
            <a:r>
              <a:rPr lang="en-US" sz="3300">
                <a:latin typeface="Times New Roman" panose="02020603050405020304" pitchFamily="18" charset="0"/>
                <a:cs typeface="Times New Roman" panose="02020603050405020304" pitchFamily="18" charset="0"/>
              </a:rPr>
              <a:t> </a:t>
            </a:r>
            <a:r>
              <a:rPr lang="en-US" sz="3300">
                <a:latin typeface="Comic Sans MS" panose="030F0702030302020204" pitchFamily="66" charset="0"/>
              </a:rPr>
              <a:t>countries</a:t>
            </a:r>
            <a:r>
              <a:rPr lang="en-US" sz="3300">
                <a:latin typeface="Times New Roman" panose="02020603050405020304" pitchFamily="18" charset="0"/>
                <a:cs typeface="Times New Roman" panose="02020603050405020304" pitchFamily="18" charset="0"/>
              </a:rPr>
              <a:t>	</a:t>
            </a:r>
            <a:r>
              <a:rPr lang="en-US" sz="3300">
                <a:latin typeface="Comic Sans MS" panose="030F0702030302020204" pitchFamily="66" charset="0"/>
              </a:rPr>
              <a:t>live</a:t>
            </a:r>
            <a:r>
              <a:rPr lang="en-US" sz="3300">
                <a:latin typeface="Times New Roman" panose="02020603050405020304" pitchFamily="18" charset="0"/>
                <a:cs typeface="Times New Roman" panose="02020603050405020304" pitchFamily="18" charset="0"/>
              </a:rPr>
              <a:t>	</a:t>
            </a:r>
            <a:r>
              <a:rPr lang="en-US" sz="3300">
                <a:latin typeface="Comic Sans MS" panose="030F0702030302020204" pitchFamily="66" charset="0"/>
              </a:rPr>
              <a:t>on</a:t>
            </a:r>
            <a:r>
              <a:rPr lang="en-US" sz="3300">
                <a:latin typeface="Times New Roman" panose="02020603050405020304" pitchFamily="18" charset="0"/>
                <a:cs typeface="Times New Roman" panose="02020603050405020304" pitchFamily="18" charset="0"/>
              </a:rPr>
              <a:t>	</a:t>
            </a:r>
            <a:r>
              <a:rPr lang="en-US" sz="3300">
                <a:latin typeface="Comic Sans MS" panose="030F0702030302020204" pitchFamily="66" charset="0"/>
              </a:rPr>
              <a:t>$1.25</a:t>
            </a:r>
            <a:r>
              <a:rPr lang="en-US" sz="3300">
                <a:latin typeface="Times New Roman" panose="02020603050405020304" pitchFamily="18" charset="0"/>
                <a:cs typeface="Times New Roman" panose="02020603050405020304" pitchFamily="18" charset="0"/>
              </a:rPr>
              <a:t>		</a:t>
            </a:r>
            <a:r>
              <a:rPr lang="en-US" sz="3300">
                <a:latin typeface="Comic Sans MS" panose="030F0702030302020204" pitchFamily="66" charset="0"/>
              </a:rPr>
              <a:t>or</a:t>
            </a:r>
            <a:r>
              <a:rPr lang="en-US" sz="3300">
                <a:latin typeface="Times New Roman" panose="02020603050405020304" pitchFamily="18" charset="0"/>
                <a:cs typeface="Times New Roman" panose="02020603050405020304" pitchFamily="18" charset="0"/>
              </a:rPr>
              <a:t>	</a:t>
            </a:r>
            <a:r>
              <a:rPr lang="en-US" sz="3300">
                <a:latin typeface="Comic Sans MS" panose="030F0702030302020204" pitchFamily="66" charset="0"/>
              </a:rPr>
              <a:t>less</a:t>
            </a:r>
          </a:p>
          <a:p>
            <a:pPr>
              <a:lnSpc>
                <a:spcPts val="3825"/>
              </a:lnSpc>
              <a:spcBef>
                <a:spcPct val="0"/>
              </a:spcBef>
              <a:buFontTx/>
              <a:buNone/>
            </a:pPr>
            <a:r>
              <a:rPr lang="en-US" sz="4800" baseline="6000">
                <a:latin typeface="OpenSymbol"/>
              </a:rPr>
              <a:t> </a:t>
            </a:r>
            <a:r>
              <a:rPr lang="en-US" sz="3300">
                <a:latin typeface="Comic Sans MS" panose="030F0702030302020204" pitchFamily="66" charset="0"/>
              </a:rPr>
              <a:t>3</a:t>
            </a:r>
            <a:r>
              <a:rPr lang="en-US" sz="3300">
                <a:latin typeface="Times New Roman" panose="02020603050405020304" pitchFamily="18" charset="0"/>
                <a:cs typeface="Times New Roman" panose="02020603050405020304" pitchFamily="18" charset="0"/>
              </a:rPr>
              <a:t> </a:t>
            </a:r>
            <a:r>
              <a:rPr lang="en-US" sz="3300">
                <a:latin typeface="Comic Sans MS" panose="030F0702030302020204" pitchFamily="66" charset="0"/>
              </a:rPr>
              <a:t>out</a:t>
            </a:r>
            <a:r>
              <a:rPr lang="en-US" sz="3300">
                <a:latin typeface="Times New Roman" panose="02020603050405020304" pitchFamily="18" charset="0"/>
                <a:cs typeface="Times New Roman" panose="02020603050405020304" pitchFamily="18" charset="0"/>
              </a:rPr>
              <a:t> </a:t>
            </a:r>
            <a:r>
              <a:rPr lang="en-US" sz="3300">
                <a:latin typeface="Comic Sans MS" panose="030F0702030302020204" pitchFamily="66" charset="0"/>
              </a:rPr>
              <a:t>of</a:t>
            </a:r>
            <a:r>
              <a:rPr lang="en-US" sz="3300">
                <a:latin typeface="Times New Roman" panose="02020603050405020304" pitchFamily="18" charset="0"/>
                <a:cs typeface="Times New Roman" panose="02020603050405020304" pitchFamily="18" charset="0"/>
              </a:rPr>
              <a:t> </a:t>
            </a:r>
            <a:r>
              <a:rPr lang="en-US" sz="3300">
                <a:latin typeface="Comic Sans MS" panose="030F0702030302020204" pitchFamily="66" charset="0"/>
              </a:rPr>
              <a:t>every 4</a:t>
            </a:r>
            <a:r>
              <a:rPr lang="en-US" sz="3300">
                <a:latin typeface="Times New Roman" panose="02020603050405020304" pitchFamily="18" charset="0"/>
                <a:cs typeface="Times New Roman" panose="02020603050405020304" pitchFamily="18" charset="0"/>
              </a:rPr>
              <a:t> </a:t>
            </a:r>
            <a:r>
              <a:rPr lang="en-US" sz="3300">
                <a:latin typeface="Comic Sans MS" panose="030F0702030302020204" pitchFamily="66" charset="0"/>
              </a:rPr>
              <a:t>people</a:t>
            </a:r>
            <a:r>
              <a:rPr lang="en-US" sz="3300">
                <a:latin typeface="Times New Roman" panose="02020603050405020304" pitchFamily="18" charset="0"/>
                <a:cs typeface="Times New Roman" panose="02020603050405020304" pitchFamily="18" charset="0"/>
              </a:rPr>
              <a:t>	</a:t>
            </a:r>
            <a:r>
              <a:rPr lang="en-US" sz="3300">
                <a:latin typeface="Comic Sans MS" panose="030F0702030302020204" pitchFamily="66" charset="0"/>
              </a:rPr>
              <a:t>live</a:t>
            </a:r>
            <a:r>
              <a:rPr lang="en-US" sz="3300">
                <a:latin typeface="Times New Roman" panose="02020603050405020304" pitchFamily="18" charset="0"/>
                <a:cs typeface="Times New Roman" panose="02020603050405020304" pitchFamily="18" charset="0"/>
              </a:rPr>
              <a:t>	</a:t>
            </a:r>
            <a:r>
              <a:rPr lang="en-US" sz="3300">
                <a:latin typeface="Comic Sans MS" panose="030F0702030302020204" pitchFamily="66" charset="0"/>
              </a:rPr>
              <a:t>on</a:t>
            </a:r>
            <a:r>
              <a:rPr lang="en-US" sz="3300">
                <a:latin typeface="Times New Roman" panose="02020603050405020304" pitchFamily="18" charset="0"/>
                <a:cs typeface="Times New Roman" panose="02020603050405020304" pitchFamily="18" charset="0"/>
              </a:rPr>
              <a:t> </a:t>
            </a:r>
            <a:r>
              <a:rPr lang="en-US" sz="3300">
                <a:latin typeface="Comic Sans MS" panose="030F0702030302020204" pitchFamily="66" charset="0"/>
              </a:rPr>
              <a:t>less</a:t>
            </a:r>
            <a:r>
              <a:rPr lang="en-US" sz="3300">
                <a:latin typeface="Times New Roman" panose="02020603050405020304" pitchFamily="18" charset="0"/>
                <a:cs typeface="Times New Roman" panose="02020603050405020304" pitchFamily="18" charset="0"/>
              </a:rPr>
              <a:t>	</a:t>
            </a:r>
            <a:r>
              <a:rPr lang="en-US" sz="3300">
                <a:latin typeface="Comic Sans MS" panose="030F0702030302020204" pitchFamily="66" charset="0"/>
              </a:rPr>
              <a:t>than</a:t>
            </a:r>
            <a:r>
              <a:rPr lang="en-US" sz="3300">
                <a:latin typeface="Times New Roman" panose="02020603050405020304" pitchFamily="18" charset="0"/>
                <a:cs typeface="Times New Roman" panose="02020603050405020304" pitchFamily="18" charset="0"/>
              </a:rPr>
              <a:t>	</a:t>
            </a:r>
            <a:r>
              <a:rPr lang="en-US" sz="3300">
                <a:latin typeface="Comic Sans MS" panose="030F0702030302020204" pitchFamily="66" charset="0"/>
              </a:rPr>
              <a:t>$1.25</a:t>
            </a:r>
            <a:r>
              <a:rPr lang="en-US" sz="3300">
                <a:latin typeface="Times New Roman" panose="02020603050405020304" pitchFamily="18" charset="0"/>
                <a:cs typeface="Times New Roman" panose="02020603050405020304" pitchFamily="18" charset="0"/>
              </a:rPr>
              <a:t> </a:t>
            </a:r>
            <a:r>
              <a:rPr lang="en-US" sz="3300">
                <a:latin typeface="Comic Sans MS" panose="030F0702030302020204" pitchFamily="66" charset="0"/>
              </a:rPr>
              <a:t>a</a:t>
            </a:r>
            <a:r>
              <a:rPr lang="en-US" sz="3300">
                <a:latin typeface="Times New Roman" panose="02020603050405020304" pitchFamily="18" charset="0"/>
                <a:cs typeface="Times New Roman" panose="02020603050405020304" pitchFamily="18" charset="0"/>
              </a:rPr>
              <a:t>	 </a:t>
            </a:r>
            <a:r>
              <a:rPr lang="en-US" sz="3300">
                <a:latin typeface="Comic Sans MS" panose="030F0702030302020204" pitchFamily="66" charset="0"/>
              </a:rPr>
              <a:t>day</a:t>
            </a:r>
          </a:p>
          <a:p>
            <a:pPr>
              <a:lnSpc>
                <a:spcPts val="3838"/>
              </a:lnSpc>
              <a:spcBef>
                <a:spcPct val="0"/>
              </a:spcBef>
              <a:buFontTx/>
              <a:buNone/>
            </a:pPr>
            <a:r>
              <a:rPr lang="en-US" sz="4800" baseline="5000">
                <a:latin typeface="OpenSymbol"/>
              </a:rPr>
              <a:t> </a:t>
            </a:r>
            <a:r>
              <a:rPr lang="en-US" sz="3300">
                <a:solidFill>
                  <a:srgbClr val="0070C0"/>
                </a:solidFill>
                <a:latin typeface="Comic Sans MS" panose="030F0702030302020204" pitchFamily="66" charset="0"/>
              </a:rPr>
              <a:t>22,000</a:t>
            </a:r>
            <a:r>
              <a:rPr lang="en-US" sz="3300">
                <a:solidFill>
                  <a:srgbClr val="0070C0"/>
                </a:solidFill>
                <a:latin typeface="Times New Roman" panose="02020603050405020304" pitchFamily="18" charset="0"/>
                <a:cs typeface="Times New Roman" panose="02020603050405020304" pitchFamily="18" charset="0"/>
              </a:rPr>
              <a:t> </a:t>
            </a:r>
            <a:r>
              <a:rPr lang="en-US" sz="3300">
                <a:solidFill>
                  <a:srgbClr val="0070C0"/>
                </a:solidFill>
                <a:latin typeface="Comic Sans MS" panose="030F0702030302020204" pitchFamily="66" charset="0"/>
              </a:rPr>
              <a:t>children</a:t>
            </a:r>
            <a:r>
              <a:rPr lang="en-US" sz="3300">
                <a:solidFill>
                  <a:srgbClr val="0070C0"/>
                </a:solidFill>
                <a:latin typeface="Times New Roman" panose="02020603050405020304" pitchFamily="18" charset="0"/>
                <a:cs typeface="Times New Roman" panose="02020603050405020304" pitchFamily="18" charset="0"/>
              </a:rPr>
              <a:t> </a:t>
            </a:r>
            <a:r>
              <a:rPr lang="en-US" sz="3300">
                <a:solidFill>
                  <a:srgbClr val="0070C0"/>
                </a:solidFill>
                <a:latin typeface="Comic Sans MS" panose="030F0702030302020204" pitchFamily="66" charset="0"/>
              </a:rPr>
              <a:t>die</a:t>
            </a:r>
            <a:r>
              <a:rPr lang="en-US" sz="3300">
                <a:latin typeface="Times New Roman" panose="02020603050405020304" pitchFamily="18" charset="0"/>
                <a:cs typeface="Times New Roman" panose="02020603050405020304" pitchFamily="18" charset="0"/>
              </a:rPr>
              <a:t> </a:t>
            </a:r>
            <a:r>
              <a:rPr lang="en-US" sz="3300">
                <a:latin typeface="Comic Sans MS" panose="030F0702030302020204" pitchFamily="66" charset="0"/>
              </a:rPr>
              <a:t>every</a:t>
            </a:r>
            <a:r>
              <a:rPr lang="en-US" sz="3300">
                <a:latin typeface="Times New Roman" panose="02020603050405020304" pitchFamily="18" charset="0"/>
                <a:cs typeface="Times New Roman" panose="02020603050405020304" pitchFamily="18" charset="0"/>
              </a:rPr>
              <a:t> </a:t>
            </a:r>
            <a:r>
              <a:rPr lang="en-US" sz="3300">
                <a:latin typeface="Comic Sans MS" panose="030F0702030302020204" pitchFamily="66" charset="0"/>
              </a:rPr>
              <a:t>day</a:t>
            </a:r>
            <a:r>
              <a:rPr lang="en-US" sz="3300">
                <a:latin typeface="Times New Roman" panose="02020603050405020304" pitchFamily="18" charset="0"/>
                <a:cs typeface="Times New Roman" panose="02020603050405020304" pitchFamily="18" charset="0"/>
              </a:rPr>
              <a:t> </a:t>
            </a:r>
            <a:r>
              <a:rPr lang="en-US" sz="3300">
                <a:latin typeface="Comic Sans MS" panose="030F0702030302020204" pitchFamily="66" charset="0"/>
              </a:rPr>
              <a:t>due</a:t>
            </a:r>
            <a:r>
              <a:rPr lang="en-US" sz="3300">
                <a:latin typeface="Times New Roman" panose="02020603050405020304" pitchFamily="18" charset="0"/>
                <a:cs typeface="Times New Roman" panose="02020603050405020304" pitchFamily="18" charset="0"/>
              </a:rPr>
              <a:t>	</a:t>
            </a:r>
            <a:r>
              <a:rPr lang="en-US" sz="3300">
                <a:latin typeface="Comic Sans MS" panose="030F0702030302020204" pitchFamily="66" charset="0"/>
              </a:rPr>
              <a:t>to</a:t>
            </a:r>
            <a:r>
              <a:rPr lang="en-US" sz="3300">
                <a:latin typeface="Times New Roman" panose="02020603050405020304" pitchFamily="18" charset="0"/>
                <a:cs typeface="Times New Roman" panose="02020603050405020304" pitchFamily="18" charset="0"/>
              </a:rPr>
              <a:t>	</a:t>
            </a:r>
            <a:r>
              <a:rPr lang="en-US" sz="3300">
                <a:latin typeface="Comic Sans MS" panose="030F0702030302020204" pitchFamily="66" charset="0"/>
              </a:rPr>
              <a:t>poverty</a:t>
            </a:r>
          </a:p>
          <a:p>
            <a:pPr>
              <a:lnSpc>
                <a:spcPts val="3675"/>
              </a:lnSpc>
              <a:spcBef>
                <a:spcPct val="0"/>
              </a:spcBef>
              <a:buFontTx/>
              <a:buNone/>
            </a:pPr>
            <a:r>
              <a:rPr lang="en-US" sz="4800" baseline="5000">
                <a:latin typeface="OpenSymbol"/>
              </a:rPr>
              <a:t> </a:t>
            </a:r>
            <a:r>
              <a:rPr lang="en-US" sz="3300">
                <a:solidFill>
                  <a:srgbClr val="0070C0"/>
                </a:solidFill>
                <a:latin typeface="Comic Sans MS" panose="030F0702030302020204" pitchFamily="66" charset="0"/>
              </a:rPr>
              <a:t>8 MILLION</a:t>
            </a:r>
            <a:r>
              <a:rPr lang="en-US" sz="3300">
                <a:solidFill>
                  <a:srgbClr val="0070C0"/>
                </a:solidFill>
                <a:latin typeface="Times New Roman" panose="02020603050405020304" pitchFamily="18" charset="0"/>
                <a:cs typeface="Times New Roman" panose="02020603050405020304" pitchFamily="18" charset="0"/>
              </a:rPr>
              <a:t> </a:t>
            </a:r>
            <a:r>
              <a:rPr lang="en-US" sz="3300">
                <a:latin typeface="Comic Sans MS" panose="030F0702030302020204" pitchFamily="66" charset="0"/>
              </a:rPr>
              <a:t>people</a:t>
            </a:r>
            <a:r>
              <a:rPr lang="en-US" sz="3300">
                <a:latin typeface="Times New Roman" panose="02020603050405020304" pitchFamily="18" charset="0"/>
                <a:cs typeface="Times New Roman" panose="02020603050405020304" pitchFamily="18" charset="0"/>
              </a:rPr>
              <a:t> </a:t>
            </a:r>
            <a:r>
              <a:rPr lang="en-US" sz="3300">
                <a:latin typeface="Comic Sans MS" panose="030F0702030302020204" pitchFamily="66" charset="0"/>
              </a:rPr>
              <a:t>die</a:t>
            </a:r>
            <a:r>
              <a:rPr lang="en-US" sz="3300">
                <a:latin typeface="Times New Roman" panose="02020603050405020304" pitchFamily="18" charset="0"/>
                <a:cs typeface="Times New Roman" panose="02020603050405020304" pitchFamily="18" charset="0"/>
              </a:rPr>
              <a:t> </a:t>
            </a:r>
            <a:r>
              <a:rPr lang="en-US" sz="3300">
                <a:latin typeface="Comic Sans MS" panose="030F0702030302020204" pitchFamily="66" charset="0"/>
              </a:rPr>
              <a:t>from</a:t>
            </a:r>
            <a:r>
              <a:rPr lang="en-US" sz="3300">
                <a:latin typeface="Times New Roman" panose="02020603050405020304" pitchFamily="18" charset="0"/>
                <a:cs typeface="Times New Roman" panose="02020603050405020304" pitchFamily="18" charset="0"/>
              </a:rPr>
              <a:t>	</a:t>
            </a:r>
            <a:r>
              <a:rPr lang="en-US" sz="3300">
                <a:latin typeface="Comic Sans MS" panose="030F0702030302020204" pitchFamily="66" charset="0"/>
              </a:rPr>
              <a:t>lack</a:t>
            </a:r>
          </a:p>
          <a:p>
            <a:pPr>
              <a:lnSpc>
                <a:spcPts val="3825"/>
              </a:lnSpc>
              <a:spcBef>
                <a:spcPts val="175"/>
              </a:spcBef>
              <a:buFontTx/>
              <a:buNone/>
            </a:pPr>
            <a:r>
              <a:rPr lang="en-US" sz="3300">
                <a:latin typeface="Comic Sans MS" panose="030F0702030302020204" pitchFamily="66" charset="0"/>
              </a:rPr>
              <a:t>Of</a:t>
            </a:r>
            <a:r>
              <a:rPr lang="en-US" sz="3300">
                <a:latin typeface="Times New Roman" panose="02020603050405020304" pitchFamily="18" charset="0"/>
                <a:cs typeface="Times New Roman" panose="02020603050405020304" pitchFamily="18" charset="0"/>
              </a:rPr>
              <a:t> </a:t>
            </a:r>
            <a:r>
              <a:rPr lang="en-US" sz="3300">
                <a:latin typeface="Comic Sans MS" panose="030F0702030302020204" pitchFamily="66" charset="0"/>
              </a:rPr>
              <a:t>food</a:t>
            </a:r>
            <a:r>
              <a:rPr lang="en-US" sz="3300">
                <a:latin typeface="Times New Roman" panose="02020603050405020304" pitchFamily="18" charset="0"/>
                <a:cs typeface="Times New Roman" panose="02020603050405020304" pitchFamily="18" charset="0"/>
              </a:rPr>
              <a:t> </a:t>
            </a:r>
            <a:r>
              <a:rPr lang="en-US" sz="3300">
                <a:latin typeface="Comic Sans MS" panose="030F0702030302020204" pitchFamily="66" charset="0"/>
              </a:rPr>
              <a:t>and</a:t>
            </a:r>
            <a:r>
              <a:rPr lang="en-US" sz="3300">
                <a:latin typeface="Times New Roman" panose="02020603050405020304" pitchFamily="18" charset="0"/>
                <a:cs typeface="Times New Roman" panose="02020603050405020304" pitchFamily="18" charset="0"/>
              </a:rPr>
              <a:t> </a:t>
            </a:r>
            <a:r>
              <a:rPr lang="en-US" sz="3300">
                <a:latin typeface="Comic Sans MS" panose="030F0702030302020204" pitchFamily="66" charset="0"/>
              </a:rPr>
              <a:t>nutrition</a:t>
            </a:r>
            <a:r>
              <a:rPr lang="en-US" sz="3300">
                <a:latin typeface="Times New Roman" panose="02020603050405020304" pitchFamily="18" charset="0"/>
                <a:cs typeface="Times New Roman" panose="02020603050405020304" pitchFamily="18" charset="0"/>
              </a:rPr>
              <a:t> </a:t>
            </a:r>
            <a:r>
              <a:rPr lang="en-US" sz="3300">
                <a:latin typeface="Comic Sans MS" panose="030F0702030302020204" pitchFamily="66" charset="0"/>
              </a:rPr>
              <a:t>–</a:t>
            </a:r>
            <a:r>
              <a:rPr lang="en-US" sz="3300">
                <a:latin typeface="Times New Roman" panose="02020603050405020304" pitchFamily="18" charset="0"/>
                <a:cs typeface="Times New Roman" panose="02020603050405020304" pitchFamily="18" charset="0"/>
              </a:rPr>
              <a:t>	</a:t>
            </a:r>
            <a:r>
              <a:rPr lang="en-US" sz="3300">
                <a:latin typeface="Comic Sans MS" panose="030F0702030302020204" pitchFamily="66" charset="0"/>
              </a:rPr>
              <a:t>about</a:t>
            </a:r>
            <a:r>
              <a:rPr lang="en-US" sz="3300">
                <a:latin typeface="Times New Roman" panose="02020603050405020304" pitchFamily="18" charset="0"/>
                <a:cs typeface="Times New Roman" panose="02020603050405020304" pitchFamily="18" charset="0"/>
              </a:rPr>
              <a:t> </a:t>
            </a:r>
            <a:r>
              <a:rPr lang="en-US" sz="3300">
                <a:latin typeface="Comic Sans MS" panose="030F0702030302020204" pitchFamily="66" charset="0"/>
              </a:rPr>
              <a:t>24,000</a:t>
            </a:r>
            <a:r>
              <a:rPr lang="en-US" sz="3300">
                <a:latin typeface="Times New Roman" panose="02020603050405020304" pitchFamily="18" charset="0"/>
                <a:cs typeface="Times New Roman" panose="02020603050405020304" pitchFamily="18" charset="0"/>
              </a:rPr>
              <a:t> </a:t>
            </a:r>
            <a:r>
              <a:rPr lang="en-US" sz="3300">
                <a:latin typeface="Comic Sans MS" panose="030F0702030302020204" pitchFamily="66" charset="0"/>
              </a:rPr>
              <a:t>deaths</a:t>
            </a:r>
            <a:r>
              <a:rPr lang="en-US" sz="3300">
                <a:latin typeface="Times New Roman" panose="02020603050405020304" pitchFamily="18" charset="0"/>
                <a:cs typeface="Times New Roman" panose="02020603050405020304" pitchFamily="18" charset="0"/>
              </a:rPr>
              <a:t> </a:t>
            </a:r>
            <a:r>
              <a:rPr lang="en-US" sz="3300">
                <a:latin typeface="Comic Sans MS" panose="030F0702030302020204" pitchFamily="66" charset="0"/>
              </a:rPr>
              <a:t>each</a:t>
            </a:r>
            <a:r>
              <a:rPr lang="en-US" sz="3300">
                <a:latin typeface="Times New Roman" panose="02020603050405020304" pitchFamily="18" charset="0"/>
                <a:cs typeface="Times New Roman" panose="02020603050405020304" pitchFamily="18" charset="0"/>
              </a:rPr>
              <a:t> </a:t>
            </a:r>
            <a:r>
              <a:rPr lang="en-US" sz="3300">
                <a:latin typeface="Comic Sans MS" panose="030F0702030302020204" pitchFamily="66" charset="0"/>
              </a:rPr>
              <a:t>day</a:t>
            </a:r>
          </a:p>
        </p:txBody>
      </p:sp>
    </p:spTree>
    <p:extLst>
      <p:ext uri="{BB962C8B-B14F-4D97-AF65-F5344CB8AC3E}">
        <p14:creationId xmlns:p14="http://schemas.microsoft.com/office/powerpoint/2010/main" val="35675010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209800" y="228600"/>
            <a:ext cx="4205287" cy="615553"/>
          </a:xfrm>
          <a:prstGeom prst="rect">
            <a:avLst/>
          </a:prstGeom>
        </p:spPr>
        <p:txBody>
          <a:bodyPr wrap="square" lIns="0" tIns="0" rIns="0" bIns="0">
            <a:spAutoFit/>
          </a:bodyPr>
          <a:lstStyle/>
          <a:p>
            <a:pPr marL="12700" algn="ctr" fontAlgn="auto">
              <a:spcBef>
                <a:spcPts val="0"/>
              </a:spcBef>
              <a:spcAft>
                <a:spcPts val="0"/>
              </a:spcAft>
              <a:defRPr/>
            </a:pPr>
            <a:r>
              <a:rPr lang="en-US" sz="4000" b="1" spc="-235" dirty="0">
                <a:solidFill>
                  <a:srgbClr val="7030A0"/>
                </a:solidFill>
                <a:latin typeface="Comic Sans MS"/>
                <a:cs typeface="Comic Sans MS"/>
              </a:rPr>
              <a:t>Poverty &amp; Health</a:t>
            </a:r>
            <a:endParaRPr sz="4000" b="1" dirty="0">
              <a:solidFill>
                <a:srgbClr val="7030A0"/>
              </a:solidFill>
              <a:latin typeface="Comic Sans MS"/>
              <a:cs typeface="Comic Sans MS"/>
            </a:endParaRPr>
          </a:p>
        </p:txBody>
      </p:sp>
      <p:sp>
        <p:nvSpPr>
          <p:cNvPr id="60419" name="object 3"/>
          <p:cNvSpPr txBox="1">
            <a:spLocks noChangeArrowheads="1"/>
          </p:cNvSpPr>
          <p:nvPr/>
        </p:nvSpPr>
        <p:spPr bwMode="auto">
          <a:xfrm>
            <a:off x="381000" y="1143000"/>
            <a:ext cx="8266113" cy="3892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2700">
              <a:spcBef>
                <a:spcPct val="20000"/>
              </a:spcBef>
              <a:buFont typeface="Arial" panose="020B0604020202020204" pitchFamily="34" charset="0"/>
              <a:buChar char="•"/>
              <a:tabLst>
                <a:tab pos="1182688" algn="l"/>
                <a:tab pos="1703388" algn="l"/>
                <a:tab pos="3016250" algn="l"/>
                <a:tab pos="4300538" algn="l"/>
                <a:tab pos="5019675" algn="l"/>
              </a:tabLst>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tabLst>
                <a:tab pos="1182688" algn="l"/>
                <a:tab pos="1703388" algn="l"/>
                <a:tab pos="3016250" algn="l"/>
                <a:tab pos="4300538" algn="l"/>
                <a:tab pos="5019675" algn="l"/>
              </a:tabLst>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tabLst>
                <a:tab pos="1182688" algn="l"/>
                <a:tab pos="1703388" algn="l"/>
                <a:tab pos="3016250" algn="l"/>
                <a:tab pos="4300538" algn="l"/>
                <a:tab pos="5019675" algn="l"/>
              </a:tabLst>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tabLst>
                <a:tab pos="1182688" algn="l"/>
                <a:tab pos="1703388" algn="l"/>
                <a:tab pos="3016250" algn="l"/>
                <a:tab pos="4300538" algn="l"/>
                <a:tab pos="5019675" algn="l"/>
              </a:tabLst>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tabLst>
                <a:tab pos="1182688" algn="l"/>
                <a:tab pos="1703388" algn="l"/>
                <a:tab pos="3016250" algn="l"/>
                <a:tab pos="4300538" algn="l"/>
                <a:tab pos="5019675" algn="l"/>
              </a:tabLst>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tabLst>
                <a:tab pos="1182688" algn="l"/>
                <a:tab pos="1703388" algn="l"/>
                <a:tab pos="3016250" algn="l"/>
                <a:tab pos="4300538" algn="l"/>
                <a:tab pos="5019675" algn="l"/>
              </a:tabLst>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tabLst>
                <a:tab pos="1182688" algn="l"/>
                <a:tab pos="1703388" algn="l"/>
                <a:tab pos="3016250" algn="l"/>
                <a:tab pos="4300538" algn="l"/>
                <a:tab pos="5019675" algn="l"/>
              </a:tabLst>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tabLst>
                <a:tab pos="1182688" algn="l"/>
                <a:tab pos="1703388" algn="l"/>
                <a:tab pos="3016250" algn="l"/>
                <a:tab pos="4300538" algn="l"/>
                <a:tab pos="5019675" algn="l"/>
              </a:tabLst>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tabLst>
                <a:tab pos="1182688" algn="l"/>
                <a:tab pos="1703388" algn="l"/>
                <a:tab pos="3016250" algn="l"/>
                <a:tab pos="4300538" algn="l"/>
                <a:tab pos="5019675" algn="l"/>
              </a:tabLst>
              <a:defRPr sz="2000">
                <a:solidFill>
                  <a:schemeClr val="tx1"/>
                </a:solidFill>
                <a:latin typeface="Calibri" panose="020F0502020204030204" pitchFamily="34" charset="0"/>
              </a:defRPr>
            </a:lvl9pPr>
          </a:lstStyle>
          <a:p>
            <a:pPr>
              <a:lnSpc>
                <a:spcPts val="3425"/>
              </a:lnSpc>
              <a:spcBef>
                <a:spcPct val="0"/>
              </a:spcBef>
              <a:buFont typeface="Wingdings" panose="05000000000000000000" pitchFamily="2" charset="2"/>
              <a:buChar char="§"/>
            </a:pPr>
            <a:r>
              <a:rPr lang="en-US" sz="2400" dirty="0">
                <a:latin typeface="Comic Sans MS" panose="030F0702030302020204" pitchFamily="66" charset="0"/>
              </a:rPr>
              <a:t>  </a:t>
            </a:r>
            <a:r>
              <a:rPr lang="en-US" sz="2400" dirty="0">
                <a:solidFill>
                  <a:srgbClr val="0070C0"/>
                </a:solidFill>
                <a:latin typeface="Comic Sans MS" panose="030F0702030302020204" pitchFamily="66" charset="0"/>
              </a:rPr>
              <a:t>60%</a:t>
            </a:r>
            <a:r>
              <a:rPr lang="en-US" sz="2400" dirty="0">
                <a:latin typeface="Times New Roman" panose="02020603050405020304" pitchFamily="18" charset="0"/>
                <a:cs typeface="Times New Roman" panose="02020603050405020304" pitchFamily="18" charset="0"/>
              </a:rPr>
              <a:t>	</a:t>
            </a:r>
            <a:r>
              <a:rPr lang="en-US" sz="2400" dirty="0">
                <a:latin typeface="Comic Sans MS" panose="030F0702030302020204" pitchFamily="66" charset="0"/>
              </a:rPr>
              <a:t>of</a:t>
            </a:r>
            <a:r>
              <a:rPr lang="en-US" sz="2400" dirty="0">
                <a:latin typeface="Times New Roman" panose="02020603050405020304" pitchFamily="18" charset="0"/>
                <a:cs typeface="Times New Roman" panose="02020603050405020304" pitchFamily="18" charset="0"/>
              </a:rPr>
              <a:t>	</a:t>
            </a:r>
            <a:r>
              <a:rPr lang="en-US" sz="2400" dirty="0">
                <a:latin typeface="Comic Sans MS" panose="030F0702030302020204" pitchFamily="66" charset="0"/>
              </a:rPr>
              <a:t>world’s</a:t>
            </a:r>
            <a:r>
              <a:rPr lang="en-US" sz="2400" dirty="0">
                <a:latin typeface="Times New Roman" panose="02020603050405020304" pitchFamily="18" charset="0"/>
                <a:cs typeface="Times New Roman" panose="02020603050405020304" pitchFamily="18" charset="0"/>
              </a:rPr>
              <a:t>	</a:t>
            </a:r>
            <a:r>
              <a:rPr lang="en-US" sz="2400" dirty="0">
                <a:latin typeface="Comic Sans MS" panose="030F0702030302020204" pitchFamily="66" charset="0"/>
              </a:rPr>
              <a:t>hungry</a:t>
            </a:r>
            <a:r>
              <a:rPr lang="en-US" sz="2400" dirty="0">
                <a:latin typeface="Times New Roman" panose="02020603050405020304" pitchFamily="18" charset="0"/>
                <a:cs typeface="Times New Roman" panose="02020603050405020304" pitchFamily="18" charset="0"/>
              </a:rPr>
              <a:t>	</a:t>
            </a:r>
            <a:r>
              <a:rPr lang="en-US" sz="2400" dirty="0">
                <a:latin typeface="Comic Sans MS" panose="030F0702030302020204" pitchFamily="66" charset="0"/>
              </a:rPr>
              <a:t>are</a:t>
            </a:r>
            <a:r>
              <a:rPr lang="en-US" sz="2400" dirty="0">
                <a:latin typeface="Times New Roman" panose="02020603050405020304" pitchFamily="18" charset="0"/>
                <a:cs typeface="Times New Roman" panose="02020603050405020304" pitchFamily="18" charset="0"/>
              </a:rPr>
              <a:t>	</a:t>
            </a:r>
            <a:r>
              <a:rPr lang="en-US" sz="2400" dirty="0">
                <a:solidFill>
                  <a:srgbClr val="0070C0"/>
                </a:solidFill>
                <a:latin typeface="Comic Sans MS" panose="030F0702030302020204" pitchFamily="66" charset="0"/>
              </a:rPr>
              <a:t>women</a:t>
            </a:r>
          </a:p>
          <a:p>
            <a:pPr>
              <a:lnSpc>
                <a:spcPts val="3425"/>
              </a:lnSpc>
              <a:spcBef>
                <a:spcPct val="0"/>
              </a:spcBef>
              <a:buFont typeface="Wingdings" panose="05000000000000000000" pitchFamily="2" charset="2"/>
              <a:buChar char="§"/>
            </a:pPr>
            <a:r>
              <a:rPr lang="en-US" sz="2400" dirty="0">
                <a:latin typeface="Comic Sans MS" panose="030F0702030302020204" pitchFamily="66" charset="0"/>
              </a:rPr>
              <a:t>  Lack</a:t>
            </a:r>
            <a:r>
              <a:rPr lang="en-US" sz="2400" dirty="0">
                <a:latin typeface="Times New Roman" panose="02020603050405020304" pitchFamily="18" charset="0"/>
                <a:cs typeface="Times New Roman" panose="02020603050405020304" pitchFamily="18" charset="0"/>
              </a:rPr>
              <a:t> </a:t>
            </a:r>
            <a:r>
              <a:rPr lang="en-US" sz="2400" dirty="0">
                <a:latin typeface="Comic Sans MS" panose="030F0702030302020204" pitchFamily="66" charset="0"/>
              </a:rPr>
              <a:t>of</a:t>
            </a:r>
            <a:r>
              <a:rPr lang="en-US" sz="2400" dirty="0">
                <a:latin typeface="Times New Roman" panose="02020603050405020304" pitchFamily="18" charset="0"/>
                <a:cs typeface="Times New Roman" panose="02020603050405020304" pitchFamily="18" charset="0"/>
              </a:rPr>
              <a:t>	</a:t>
            </a:r>
            <a:r>
              <a:rPr lang="en-US" sz="2400" dirty="0">
                <a:latin typeface="Comic Sans MS" panose="030F0702030302020204" pitchFamily="66" charset="0"/>
              </a:rPr>
              <a:t>proper</a:t>
            </a:r>
            <a:r>
              <a:rPr lang="en-US" sz="2400" dirty="0">
                <a:latin typeface="Times New Roman" panose="02020603050405020304" pitchFamily="18" charset="0"/>
                <a:cs typeface="Times New Roman" panose="02020603050405020304" pitchFamily="18" charset="0"/>
              </a:rPr>
              <a:t> </a:t>
            </a:r>
            <a:r>
              <a:rPr lang="en-US" sz="2400" dirty="0">
                <a:latin typeface="Comic Sans MS" panose="030F0702030302020204" pitchFamily="66" charset="0"/>
              </a:rPr>
              <a:t>maternal</a:t>
            </a:r>
            <a:r>
              <a:rPr lang="en-US" sz="2400" dirty="0">
                <a:latin typeface="Times New Roman" panose="02020603050405020304" pitchFamily="18" charset="0"/>
                <a:cs typeface="Times New Roman" panose="02020603050405020304" pitchFamily="18" charset="0"/>
              </a:rPr>
              <a:t> </a:t>
            </a:r>
            <a:r>
              <a:rPr lang="en-US" sz="2400" dirty="0">
                <a:latin typeface="Comic Sans MS" panose="030F0702030302020204" pitchFamily="66" charset="0"/>
              </a:rPr>
              <a:t>care</a:t>
            </a:r>
            <a:r>
              <a:rPr lang="en-US" sz="2400" dirty="0">
                <a:latin typeface="Times New Roman" panose="02020603050405020304" pitchFamily="18" charset="0"/>
                <a:cs typeface="Times New Roman" panose="02020603050405020304" pitchFamily="18" charset="0"/>
              </a:rPr>
              <a:t>	</a:t>
            </a:r>
            <a:r>
              <a:rPr lang="en-US" sz="2400" dirty="0">
                <a:latin typeface="Comic Sans MS" panose="030F0702030302020204" pitchFamily="66" charset="0"/>
              </a:rPr>
              <a:t>results in</a:t>
            </a:r>
            <a:r>
              <a:rPr lang="en-US" sz="2400" dirty="0">
                <a:latin typeface="Times New Roman" panose="02020603050405020304" pitchFamily="18" charset="0"/>
                <a:cs typeface="Times New Roman" panose="02020603050405020304" pitchFamily="18" charset="0"/>
              </a:rPr>
              <a:t> </a:t>
            </a:r>
            <a:r>
              <a:rPr lang="en-US" sz="2400" dirty="0">
                <a:solidFill>
                  <a:srgbClr val="0070C0"/>
                </a:solidFill>
                <a:latin typeface="Comic Sans MS" panose="030F0702030302020204" pitchFamily="66" charset="0"/>
              </a:rPr>
              <a:t>300,000</a:t>
            </a:r>
            <a:r>
              <a:rPr lang="en-US" sz="2400" dirty="0">
                <a:solidFill>
                  <a:srgbClr val="0070C0"/>
                </a:solidFill>
                <a:latin typeface="Times New Roman" panose="02020603050405020304" pitchFamily="18" charset="0"/>
                <a:cs typeface="Times New Roman" panose="02020603050405020304" pitchFamily="18" charset="0"/>
              </a:rPr>
              <a:t> </a:t>
            </a:r>
            <a:r>
              <a:rPr lang="en-US" sz="2400" dirty="0">
                <a:solidFill>
                  <a:srgbClr val="0070C0"/>
                </a:solidFill>
                <a:latin typeface="Comic Sans MS" panose="030F0702030302020204" pitchFamily="66" charset="0"/>
              </a:rPr>
              <a:t>maternal</a:t>
            </a:r>
            <a:r>
              <a:rPr lang="en-US" sz="2400" dirty="0">
                <a:solidFill>
                  <a:srgbClr val="0070C0"/>
                </a:solidFill>
                <a:latin typeface="Times New Roman" panose="02020603050405020304" pitchFamily="18" charset="0"/>
                <a:cs typeface="Times New Roman" panose="02020603050405020304" pitchFamily="18" charset="0"/>
              </a:rPr>
              <a:t> </a:t>
            </a:r>
            <a:r>
              <a:rPr lang="en-US" sz="2400" dirty="0">
                <a:solidFill>
                  <a:srgbClr val="0070C0"/>
                </a:solidFill>
                <a:latin typeface="Comic Sans MS" panose="030F0702030302020204" pitchFamily="66" charset="0"/>
              </a:rPr>
              <a:t>deaths</a:t>
            </a:r>
            <a:r>
              <a:rPr lang="en-US" sz="2400" dirty="0">
                <a:solidFill>
                  <a:srgbClr val="0070C0"/>
                </a:solidFill>
                <a:latin typeface="Times New Roman" panose="02020603050405020304" pitchFamily="18" charset="0"/>
                <a:cs typeface="Times New Roman" panose="02020603050405020304" pitchFamily="18" charset="0"/>
              </a:rPr>
              <a:t> </a:t>
            </a:r>
            <a:r>
              <a:rPr lang="en-US" sz="2400" dirty="0">
                <a:solidFill>
                  <a:srgbClr val="0070C0"/>
                </a:solidFill>
                <a:latin typeface="Comic Sans MS" panose="030F0702030302020204" pitchFamily="66" charset="0"/>
              </a:rPr>
              <a:t>annually</a:t>
            </a:r>
          </a:p>
          <a:p>
            <a:pPr>
              <a:lnSpc>
                <a:spcPts val="3425"/>
              </a:lnSpc>
              <a:spcBef>
                <a:spcPct val="0"/>
              </a:spcBef>
              <a:buFont typeface="Wingdings" panose="05000000000000000000" pitchFamily="2" charset="2"/>
              <a:buChar char="§"/>
            </a:pPr>
            <a:r>
              <a:rPr lang="en-US" sz="2400" dirty="0">
                <a:latin typeface="Comic Sans MS" panose="030F0702030302020204" pitchFamily="66" charset="0"/>
              </a:rPr>
              <a:t>  </a:t>
            </a:r>
            <a:r>
              <a:rPr lang="en-US" sz="2400" dirty="0">
                <a:solidFill>
                  <a:srgbClr val="0070C0"/>
                </a:solidFill>
                <a:latin typeface="Comic Sans MS" panose="030F0702030302020204" pitchFamily="66" charset="0"/>
              </a:rPr>
              <a:t>1</a:t>
            </a:r>
            <a:r>
              <a:rPr lang="en-US" sz="2400" dirty="0">
                <a:solidFill>
                  <a:srgbClr val="0070C0"/>
                </a:solidFill>
                <a:latin typeface="Times New Roman" panose="02020603050405020304" pitchFamily="18" charset="0"/>
                <a:cs typeface="Times New Roman" panose="02020603050405020304" pitchFamily="18" charset="0"/>
              </a:rPr>
              <a:t> </a:t>
            </a:r>
            <a:r>
              <a:rPr lang="en-US" sz="2400" dirty="0">
                <a:solidFill>
                  <a:srgbClr val="0070C0"/>
                </a:solidFill>
                <a:latin typeface="Comic Sans MS" panose="030F0702030302020204" pitchFamily="66" charset="0"/>
              </a:rPr>
              <a:t>out</a:t>
            </a:r>
            <a:r>
              <a:rPr lang="en-US" sz="2400" dirty="0">
                <a:solidFill>
                  <a:srgbClr val="0070C0"/>
                </a:solidFill>
                <a:latin typeface="Times New Roman" panose="02020603050405020304" pitchFamily="18" charset="0"/>
                <a:cs typeface="Times New Roman" panose="02020603050405020304" pitchFamily="18" charset="0"/>
              </a:rPr>
              <a:t> </a:t>
            </a:r>
            <a:r>
              <a:rPr lang="en-US" sz="2400" dirty="0">
                <a:solidFill>
                  <a:srgbClr val="0070C0"/>
                </a:solidFill>
                <a:latin typeface="Comic Sans MS" panose="030F0702030302020204" pitchFamily="66" charset="0"/>
              </a:rPr>
              <a:t>of</a:t>
            </a:r>
            <a:r>
              <a:rPr lang="en-US" sz="2400" dirty="0">
                <a:solidFill>
                  <a:srgbClr val="0070C0"/>
                </a:solidFill>
                <a:latin typeface="Times New Roman" panose="02020603050405020304" pitchFamily="18" charset="0"/>
                <a:cs typeface="Times New Roman" panose="02020603050405020304" pitchFamily="18" charset="0"/>
              </a:rPr>
              <a:t> </a:t>
            </a:r>
            <a:r>
              <a:rPr lang="en-US" sz="2400" dirty="0">
                <a:solidFill>
                  <a:srgbClr val="0070C0"/>
                </a:solidFill>
                <a:latin typeface="Comic Sans MS" panose="030F0702030302020204" pitchFamily="66" charset="0"/>
              </a:rPr>
              <a:t>6</a:t>
            </a:r>
            <a:r>
              <a:rPr lang="en-US" sz="2400" dirty="0">
                <a:solidFill>
                  <a:srgbClr val="0070C0"/>
                </a:solidFill>
                <a:latin typeface="Times New Roman" panose="02020603050405020304" pitchFamily="18" charset="0"/>
                <a:cs typeface="Times New Roman" panose="02020603050405020304" pitchFamily="18" charset="0"/>
              </a:rPr>
              <a:t> </a:t>
            </a:r>
            <a:r>
              <a:rPr lang="en-US" sz="2400" dirty="0">
                <a:solidFill>
                  <a:srgbClr val="0070C0"/>
                </a:solidFill>
                <a:latin typeface="Comic Sans MS" panose="030F0702030302020204" pitchFamily="66" charset="0"/>
              </a:rPr>
              <a:t>infants</a:t>
            </a:r>
            <a:r>
              <a:rPr lang="en-US" sz="2400" dirty="0">
                <a:latin typeface="Times New Roman" panose="02020603050405020304" pitchFamily="18" charset="0"/>
                <a:cs typeface="Times New Roman" panose="02020603050405020304" pitchFamily="18" charset="0"/>
              </a:rPr>
              <a:t>	</a:t>
            </a:r>
            <a:r>
              <a:rPr lang="en-US" sz="2400" dirty="0">
                <a:latin typeface="Comic Sans MS" panose="030F0702030302020204" pitchFamily="66" charset="0"/>
              </a:rPr>
              <a:t>are</a:t>
            </a:r>
            <a:r>
              <a:rPr lang="en-US" sz="2400" dirty="0">
                <a:latin typeface="Times New Roman" panose="02020603050405020304" pitchFamily="18" charset="0"/>
                <a:cs typeface="Times New Roman" panose="02020603050405020304" pitchFamily="18" charset="0"/>
              </a:rPr>
              <a:t> </a:t>
            </a:r>
            <a:r>
              <a:rPr lang="en-US" sz="2400" dirty="0">
                <a:latin typeface="Comic Sans MS" panose="030F0702030302020204" pitchFamily="66" charset="0"/>
              </a:rPr>
              <a:t>born</a:t>
            </a:r>
            <a:r>
              <a:rPr lang="en-US" sz="2400" dirty="0">
                <a:latin typeface="Times New Roman" panose="02020603050405020304" pitchFamily="18" charset="0"/>
                <a:cs typeface="Times New Roman" panose="02020603050405020304" pitchFamily="18" charset="0"/>
              </a:rPr>
              <a:t>	</a:t>
            </a:r>
            <a:r>
              <a:rPr lang="en-US" sz="2400" dirty="0">
                <a:latin typeface="Comic Sans MS" panose="030F0702030302020204" pitchFamily="66" charset="0"/>
              </a:rPr>
              <a:t>with</a:t>
            </a:r>
            <a:r>
              <a:rPr lang="en-US" sz="2400" dirty="0">
                <a:latin typeface="Times New Roman" panose="02020603050405020304" pitchFamily="18" charset="0"/>
                <a:cs typeface="Times New Roman" panose="02020603050405020304" pitchFamily="18" charset="0"/>
              </a:rPr>
              <a:t>	</a:t>
            </a:r>
            <a:r>
              <a:rPr lang="en-US" sz="2400" dirty="0">
                <a:latin typeface="Comic Sans MS" panose="030F0702030302020204" pitchFamily="66" charset="0"/>
              </a:rPr>
              <a:t>a</a:t>
            </a:r>
            <a:r>
              <a:rPr lang="en-US" sz="2400" dirty="0">
                <a:latin typeface="Times New Roman" panose="02020603050405020304" pitchFamily="18" charset="0"/>
                <a:cs typeface="Times New Roman" panose="02020603050405020304" pitchFamily="18" charset="0"/>
              </a:rPr>
              <a:t>	</a:t>
            </a:r>
            <a:r>
              <a:rPr lang="en-US" sz="2400" dirty="0">
                <a:solidFill>
                  <a:srgbClr val="0070C0"/>
                </a:solidFill>
                <a:latin typeface="Comic Sans MS" panose="030F0702030302020204" pitchFamily="66" charset="0"/>
              </a:rPr>
              <a:t>low</a:t>
            </a:r>
            <a:r>
              <a:rPr lang="en-US" sz="2400" dirty="0">
                <a:solidFill>
                  <a:srgbClr val="0070C0"/>
                </a:solidFill>
                <a:latin typeface="Times New Roman" panose="02020603050405020304" pitchFamily="18" charset="0"/>
                <a:cs typeface="Times New Roman" panose="02020603050405020304" pitchFamily="18" charset="0"/>
              </a:rPr>
              <a:t>	</a:t>
            </a:r>
            <a:r>
              <a:rPr lang="en-US" sz="2400" dirty="0">
                <a:solidFill>
                  <a:srgbClr val="0070C0"/>
                </a:solidFill>
                <a:latin typeface="Comic Sans MS" panose="030F0702030302020204" pitchFamily="66" charset="0"/>
              </a:rPr>
              <a:t>birth </a:t>
            </a:r>
            <a:r>
              <a:rPr lang="en-US" sz="2400" dirty="0">
                <a:latin typeface="Comic Sans MS" panose="030F0702030302020204" pitchFamily="66" charset="0"/>
              </a:rPr>
              <a:t>Rate</a:t>
            </a:r>
            <a:r>
              <a:rPr lang="en-US" sz="2400" dirty="0">
                <a:latin typeface="Times New Roman" panose="02020603050405020304" pitchFamily="18" charset="0"/>
                <a:cs typeface="Times New Roman" panose="02020603050405020304" pitchFamily="18" charset="0"/>
              </a:rPr>
              <a:t> </a:t>
            </a:r>
            <a:r>
              <a:rPr lang="en-US" sz="2400" dirty="0">
                <a:latin typeface="Comic Sans MS" panose="030F0702030302020204" pitchFamily="66" charset="0"/>
              </a:rPr>
              <a:t>in</a:t>
            </a:r>
            <a:r>
              <a:rPr lang="en-US" sz="2400" dirty="0">
                <a:latin typeface="Times New Roman" panose="02020603050405020304" pitchFamily="18" charset="0"/>
                <a:cs typeface="Times New Roman" panose="02020603050405020304" pitchFamily="18" charset="0"/>
              </a:rPr>
              <a:t> </a:t>
            </a:r>
            <a:r>
              <a:rPr lang="en-US" sz="2400" dirty="0">
                <a:latin typeface="Comic Sans MS" panose="030F0702030302020204" pitchFamily="66" charset="0"/>
              </a:rPr>
              <a:t>developing</a:t>
            </a:r>
            <a:r>
              <a:rPr lang="en-US" sz="2400" dirty="0">
                <a:latin typeface="Times New Roman" panose="02020603050405020304" pitchFamily="18" charset="0"/>
                <a:cs typeface="Times New Roman" panose="02020603050405020304" pitchFamily="18" charset="0"/>
              </a:rPr>
              <a:t>	</a:t>
            </a:r>
            <a:r>
              <a:rPr lang="en-US" sz="2400" dirty="0">
                <a:latin typeface="Comic Sans MS" panose="030F0702030302020204" pitchFamily="66" charset="0"/>
              </a:rPr>
              <a:t>countries</a:t>
            </a:r>
          </a:p>
          <a:p>
            <a:pPr>
              <a:lnSpc>
                <a:spcPts val="3425"/>
              </a:lnSpc>
              <a:spcBef>
                <a:spcPct val="0"/>
              </a:spcBef>
              <a:buFont typeface="Wingdings" panose="05000000000000000000" pitchFamily="2" charset="2"/>
              <a:buChar char="§"/>
            </a:pPr>
            <a:r>
              <a:rPr lang="en-US" sz="2400" dirty="0">
                <a:latin typeface="Comic Sans MS" panose="030F0702030302020204" pitchFamily="66" charset="0"/>
              </a:rPr>
              <a:t>  </a:t>
            </a:r>
            <a:r>
              <a:rPr lang="en-US" sz="2400" dirty="0">
                <a:solidFill>
                  <a:srgbClr val="0070C0"/>
                </a:solidFill>
                <a:latin typeface="Comic Sans MS" panose="030F0702030302020204" pitchFamily="66" charset="0"/>
              </a:rPr>
              <a:t>Malnutrition</a:t>
            </a:r>
            <a:r>
              <a:rPr lang="en-US" sz="2400" dirty="0">
                <a:solidFill>
                  <a:srgbClr val="0070C0"/>
                </a:solidFill>
                <a:latin typeface="Times New Roman" panose="02020603050405020304" pitchFamily="18" charset="0"/>
                <a:cs typeface="Times New Roman" panose="02020603050405020304" pitchFamily="18" charset="0"/>
              </a:rPr>
              <a:t> </a:t>
            </a:r>
            <a:r>
              <a:rPr lang="en-US" sz="2400" dirty="0">
                <a:solidFill>
                  <a:srgbClr val="0070C0"/>
                </a:solidFill>
                <a:latin typeface="Comic Sans MS" panose="030F0702030302020204" pitchFamily="66" charset="0"/>
              </a:rPr>
              <a:t>causes</a:t>
            </a:r>
            <a:r>
              <a:rPr lang="en-US" sz="2400" dirty="0">
                <a:solidFill>
                  <a:srgbClr val="0070C0"/>
                </a:solidFill>
                <a:latin typeface="Times New Roman" panose="02020603050405020304" pitchFamily="18" charset="0"/>
                <a:cs typeface="Times New Roman" panose="02020603050405020304" pitchFamily="18" charset="0"/>
              </a:rPr>
              <a:t> </a:t>
            </a:r>
            <a:r>
              <a:rPr lang="en-US" sz="2400" dirty="0">
                <a:solidFill>
                  <a:srgbClr val="0070C0"/>
                </a:solidFill>
                <a:latin typeface="Comic Sans MS" panose="030F0702030302020204" pitchFamily="66" charset="0"/>
              </a:rPr>
              <a:t>1/3</a:t>
            </a:r>
            <a:r>
              <a:rPr lang="en-US" sz="2400" dirty="0">
                <a:solidFill>
                  <a:srgbClr val="0070C0"/>
                </a:solidFill>
                <a:latin typeface="Times New Roman" panose="02020603050405020304" pitchFamily="18" charset="0"/>
                <a:cs typeface="Times New Roman" panose="02020603050405020304" pitchFamily="18" charset="0"/>
              </a:rPr>
              <a:t> </a:t>
            </a:r>
            <a:r>
              <a:rPr lang="en-US" sz="2400" dirty="0">
                <a:latin typeface="Comic Sans MS" panose="030F0702030302020204" pitchFamily="66" charset="0"/>
              </a:rPr>
              <a:t>of</a:t>
            </a:r>
            <a:r>
              <a:rPr lang="en-US" sz="2400" dirty="0">
                <a:latin typeface="Times New Roman" panose="02020603050405020304" pitchFamily="18" charset="0"/>
                <a:cs typeface="Times New Roman" panose="02020603050405020304" pitchFamily="18" charset="0"/>
              </a:rPr>
              <a:t>	</a:t>
            </a:r>
            <a:r>
              <a:rPr lang="en-US" sz="2400" dirty="0">
                <a:latin typeface="Comic Sans MS" panose="030F0702030302020204" pitchFamily="66" charset="0"/>
              </a:rPr>
              <a:t>all</a:t>
            </a:r>
            <a:r>
              <a:rPr lang="en-US" sz="2400" dirty="0">
                <a:latin typeface="Times New Roman" panose="02020603050405020304" pitchFamily="18" charset="0"/>
                <a:cs typeface="Times New Roman" panose="02020603050405020304" pitchFamily="18" charset="0"/>
              </a:rPr>
              <a:t>	</a:t>
            </a:r>
            <a:r>
              <a:rPr lang="en-US" sz="2400" dirty="0">
                <a:latin typeface="Comic Sans MS" panose="030F0702030302020204" pitchFamily="66" charset="0"/>
              </a:rPr>
              <a:t>child</a:t>
            </a:r>
            <a:r>
              <a:rPr lang="en-US" sz="2400" dirty="0">
                <a:latin typeface="Times New Roman" panose="02020603050405020304" pitchFamily="18" charset="0"/>
                <a:cs typeface="Times New Roman" panose="02020603050405020304" pitchFamily="18" charset="0"/>
              </a:rPr>
              <a:t>	 </a:t>
            </a:r>
            <a:r>
              <a:rPr lang="en-US" sz="2400" dirty="0">
                <a:latin typeface="Comic Sans MS" panose="030F0702030302020204" pitchFamily="66" charset="0"/>
              </a:rPr>
              <a:t>deaths</a:t>
            </a:r>
            <a:r>
              <a:rPr lang="en-US" sz="2400" dirty="0">
                <a:latin typeface="Times New Roman" panose="02020603050405020304" pitchFamily="18" charset="0"/>
                <a:cs typeface="Times New Roman" panose="02020603050405020304" pitchFamily="18" charset="0"/>
              </a:rPr>
              <a:t> </a:t>
            </a:r>
            <a:r>
              <a:rPr lang="en-US" sz="2400" dirty="0">
                <a:latin typeface="Comic Sans MS" panose="030F0702030302020204" pitchFamily="66" charset="0"/>
              </a:rPr>
              <a:t>resulting</a:t>
            </a:r>
            <a:r>
              <a:rPr lang="en-US" sz="2400" dirty="0">
                <a:latin typeface="Times New Roman" panose="02020603050405020304" pitchFamily="18" charset="0"/>
                <a:cs typeface="Times New Roman" panose="02020603050405020304" pitchFamily="18" charset="0"/>
              </a:rPr>
              <a:t>	</a:t>
            </a:r>
            <a:r>
              <a:rPr lang="en-US" sz="2400" dirty="0">
                <a:latin typeface="Comic Sans MS" panose="030F0702030302020204" pitchFamily="66" charset="0"/>
              </a:rPr>
              <a:t>in</a:t>
            </a:r>
            <a:r>
              <a:rPr lang="en-US" sz="2400" dirty="0">
                <a:latin typeface="Times New Roman" panose="02020603050405020304" pitchFamily="18" charset="0"/>
                <a:cs typeface="Times New Roman" panose="02020603050405020304" pitchFamily="18" charset="0"/>
              </a:rPr>
              <a:t> </a:t>
            </a:r>
            <a:r>
              <a:rPr lang="en-US" sz="2400" dirty="0">
                <a:latin typeface="Comic Sans MS" panose="030F0702030302020204" pitchFamily="66" charset="0"/>
              </a:rPr>
              <a:t>2.6 MILLION</a:t>
            </a:r>
            <a:r>
              <a:rPr lang="en-US" sz="2400" dirty="0">
                <a:latin typeface="Times New Roman" panose="02020603050405020304" pitchFamily="18" charset="0"/>
                <a:cs typeface="Times New Roman" panose="02020603050405020304" pitchFamily="18" charset="0"/>
              </a:rPr>
              <a:t>	</a:t>
            </a:r>
            <a:r>
              <a:rPr lang="en-US" sz="2400" dirty="0">
                <a:latin typeface="Comic Sans MS" panose="030F0702030302020204" pitchFamily="66" charset="0"/>
              </a:rPr>
              <a:t>deaths</a:t>
            </a:r>
            <a:r>
              <a:rPr lang="en-US" sz="2400" dirty="0">
                <a:latin typeface="Times New Roman" panose="02020603050405020304" pitchFamily="18" charset="0"/>
                <a:cs typeface="Times New Roman" panose="02020603050405020304" pitchFamily="18" charset="0"/>
              </a:rPr>
              <a:t>	</a:t>
            </a:r>
            <a:r>
              <a:rPr lang="en-US" sz="2400" dirty="0">
                <a:latin typeface="Comic Sans MS" panose="030F0702030302020204" pitchFamily="66" charset="0"/>
              </a:rPr>
              <a:t>per</a:t>
            </a:r>
            <a:r>
              <a:rPr lang="en-US" sz="2400" dirty="0">
                <a:latin typeface="Times New Roman" panose="02020603050405020304" pitchFamily="18" charset="0"/>
                <a:cs typeface="Times New Roman" panose="02020603050405020304" pitchFamily="18" charset="0"/>
              </a:rPr>
              <a:t>	</a:t>
            </a:r>
            <a:r>
              <a:rPr lang="en-US" sz="2400" dirty="0">
                <a:latin typeface="Comic Sans MS" panose="030F0702030302020204" pitchFamily="66" charset="0"/>
              </a:rPr>
              <a:t>year</a:t>
            </a:r>
          </a:p>
          <a:p>
            <a:pPr>
              <a:lnSpc>
                <a:spcPts val="3425"/>
              </a:lnSpc>
              <a:spcBef>
                <a:spcPct val="0"/>
              </a:spcBef>
              <a:buFont typeface="Wingdings" panose="05000000000000000000" pitchFamily="2" charset="2"/>
              <a:buChar char="§"/>
            </a:pPr>
            <a:r>
              <a:rPr lang="en-US" sz="2400" dirty="0">
                <a:latin typeface="Comic Sans MS" panose="030F0702030302020204" pitchFamily="66" charset="0"/>
              </a:rPr>
              <a:t>  </a:t>
            </a:r>
            <a:r>
              <a:rPr lang="en-US" sz="2400" dirty="0">
                <a:solidFill>
                  <a:srgbClr val="0070C0"/>
                </a:solidFill>
                <a:latin typeface="Comic Sans MS" panose="030F0702030302020204" pitchFamily="66" charset="0"/>
              </a:rPr>
              <a:t>Every </a:t>
            </a:r>
            <a:r>
              <a:rPr lang="en-US" sz="2400" dirty="0">
                <a:solidFill>
                  <a:srgbClr val="0070C0"/>
                </a:solidFill>
                <a:latin typeface="Times New Roman" panose="02020603050405020304" pitchFamily="18" charset="0"/>
                <a:cs typeface="Times New Roman" panose="02020603050405020304" pitchFamily="18" charset="0"/>
              </a:rPr>
              <a:t>	</a:t>
            </a:r>
            <a:r>
              <a:rPr lang="en-US" sz="2400" dirty="0">
                <a:solidFill>
                  <a:srgbClr val="0070C0"/>
                </a:solidFill>
                <a:latin typeface="Comic Sans MS" panose="030F0702030302020204" pitchFamily="66" charset="0"/>
              </a:rPr>
              <a:t>5</a:t>
            </a:r>
            <a:r>
              <a:rPr lang="en-US" sz="2400" dirty="0">
                <a:solidFill>
                  <a:srgbClr val="0070C0"/>
                </a:solidFill>
                <a:latin typeface="Times New Roman" panose="02020603050405020304" pitchFamily="18" charset="0"/>
                <a:cs typeface="Times New Roman" panose="02020603050405020304" pitchFamily="18" charset="0"/>
              </a:rPr>
              <a:t>	</a:t>
            </a:r>
            <a:r>
              <a:rPr lang="en-US" sz="2400" dirty="0">
                <a:solidFill>
                  <a:srgbClr val="0070C0"/>
                </a:solidFill>
                <a:latin typeface="Comic Sans MS" panose="030F0702030302020204" pitchFamily="66" charset="0"/>
              </a:rPr>
              <a:t>second</a:t>
            </a:r>
            <a:r>
              <a:rPr lang="en-US" sz="2400" dirty="0">
                <a:solidFill>
                  <a:srgbClr val="0070C0"/>
                </a:solidFill>
                <a:latin typeface="Times New Roman" panose="02020603050405020304" pitchFamily="18" charset="0"/>
                <a:cs typeface="Times New Roman" panose="02020603050405020304" pitchFamily="18" charset="0"/>
              </a:rPr>
              <a:t>	</a:t>
            </a:r>
            <a:r>
              <a:rPr lang="en-US" sz="2400" dirty="0">
                <a:solidFill>
                  <a:srgbClr val="0070C0"/>
                </a:solidFill>
                <a:latin typeface="Comic Sans MS" panose="030F0702030302020204" pitchFamily="66" charset="0"/>
              </a:rPr>
              <a:t>a</a:t>
            </a:r>
            <a:r>
              <a:rPr lang="en-US" sz="2400" dirty="0">
                <a:solidFill>
                  <a:srgbClr val="0070C0"/>
                </a:solidFill>
                <a:latin typeface="Times New Roman" panose="02020603050405020304" pitchFamily="18" charset="0"/>
                <a:cs typeface="Times New Roman" panose="02020603050405020304" pitchFamily="18" charset="0"/>
              </a:rPr>
              <a:t> </a:t>
            </a:r>
            <a:r>
              <a:rPr lang="en-US" sz="2400" dirty="0">
                <a:solidFill>
                  <a:srgbClr val="0070C0"/>
                </a:solidFill>
                <a:latin typeface="Comic Sans MS" panose="030F0702030302020204" pitchFamily="66" charset="0"/>
              </a:rPr>
              <a:t>child</a:t>
            </a:r>
            <a:r>
              <a:rPr lang="en-US" sz="2400" dirty="0">
                <a:solidFill>
                  <a:srgbClr val="0070C0"/>
                </a:solidFill>
                <a:latin typeface="Times New Roman" panose="02020603050405020304" pitchFamily="18" charset="0"/>
                <a:cs typeface="Times New Roman" panose="02020603050405020304" pitchFamily="18" charset="0"/>
              </a:rPr>
              <a:t>	</a:t>
            </a:r>
            <a:r>
              <a:rPr lang="en-US" sz="2400" dirty="0">
                <a:solidFill>
                  <a:srgbClr val="0070C0"/>
                </a:solidFill>
                <a:latin typeface="Comic Sans MS" panose="030F0702030302020204" pitchFamily="66" charset="0"/>
              </a:rPr>
              <a:t>dies</a:t>
            </a:r>
            <a:r>
              <a:rPr lang="en-US" sz="2400" dirty="0">
                <a:latin typeface="Times New Roman" panose="02020603050405020304" pitchFamily="18" charset="0"/>
                <a:cs typeface="Times New Roman" panose="02020603050405020304" pitchFamily="18" charset="0"/>
              </a:rPr>
              <a:t>	</a:t>
            </a:r>
            <a:r>
              <a:rPr lang="en-US" sz="2400" dirty="0">
                <a:latin typeface="Comic Sans MS" panose="030F0702030302020204" pitchFamily="66" charset="0"/>
              </a:rPr>
              <a:t>of</a:t>
            </a:r>
            <a:r>
              <a:rPr lang="en-US" sz="2400" dirty="0">
                <a:latin typeface="Times New Roman" panose="02020603050405020304" pitchFamily="18" charset="0"/>
                <a:cs typeface="Times New Roman" panose="02020603050405020304" pitchFamily="18" charset="0"/>
              </a:rPr>
              <a:t>	</a:t>
            </a:r>
            <a:r>
              <a:rPr lang="en-US" sz="2400" dirty="0">
                <a:latin typeface="Comic Sans MS" panose="030F0702030302020204" pitchFamily="66" charset="0"/>
              </a:rPr>
              <a:t>hunger</a:t>
            </a:r>
            <a:r>
              <a:rPr lang="en-US" sz="2400" dirty="0">
                <a:latin typeface="Times New Roman" panose="02020603050405020304" pitchFamily="18" charset="0"/>
                <a:cs typeface="Times New Roman" panose="02020603050405020304" pitchFamily="18" charset="0"/>
              </a:rPr>
              <a:t> </a:t>
            </a:r>
            <a:r>
              <a:rPr lang="en-US" sz="2400" dirty="0">
                <a:latin typeface="Comic Sans MS" panose="030F0702030302020204" pitchFamily="66" charset="0"/>
              </a:rPr>
              <a:t>related</a:t>
            </a:r>
            <a:r>
              <a:rPr lang="en-US" sz="2400" dirty="0">
                <a:latin typeface="Times New Roman" panose="02020603050405020304" pitchFamily="18" charset="0"/>
                <a:cs typeface="Times New Roman" panose="02020603050405020304" pitchFamily="18" charset="0"/>
              </a:rPr>
              <a:t> </a:t>
            </a:r>
            <a:r>
              <a:rPr lang="en-US" sz="2400" dirty="0">
                <a:latin typeface="Comic Sans MS" panose="030F0702030302020204" pitchFamily="66" charset="0"/>
              </a:rPr>
              <a:t>diseases</a:t>
            </a:r>
          </a:p>
        </p:txBody>
      </p:sp>
    </p:spTree>
    <p:extLst>
      <p:ext uri="{BB962C8B-B14F-4D97-AF65-F5344CB8AC3E}">
        <p14:creationId xmlns:p14="http://schemas.microsoft.com/office/powerpoint/2010/main" val="26045291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438400" y="228600"/>
            <a:ext cx="4191000" cy="615553"/>
          </a:xfrm>
          <a:prstGeom prst="rect">
            <a:avLst/>
          </a:prstGeom>
        </p:spPr>
        <p:txBody>
          <a:bodyPr wrap="square" lIns="0" tIns="0" rIns="0" bIns="0">
            <a:spAutoFit/>
          </a:bodyPr>
          <a:lstStyle/>
          <a:p>
            <a:pPr marL="12700" algn="ctr" fontAlgn="auto">
              <a:spcBef>
                <a:spcPts val="0"/>
              </a:spcBef>
              <a:spcAft>
                <a:spcPts val="0"/>
              </a:spcAft>
              <a:defRPr/>
            </a:pPr>
            <a:r>
              <a:rPr lang="en-US" sz="4000" b="1" spc="-235" dirty="0">
                <a:solidFill>
                  <a:srgbClr val="7030A0"/>
                </a:solidFill>
                <a:latin typeface="Comic Sans MS"/>
                <a:cs typeface="Comic Sans MS"/>
              </a:rPr>
              <a:t>Poverty &amp; Health</a:t>
            </a:r>
            <a:endParaRPr sz="4000" b="1" dirty="0">
              <a:solidFill>
                <a:srgbClr val="7030A0"/>
              </a:solidFill>
              <a:latin typeface="Comic Sans MS"/>
              <a:cs typeface="Comic Sans MS"/>
            </a:endParaRPr>
          </a:p>
        </p:txBody>
      </p:sp>
      <p:sp>
        <p:nvSpPr>
          <p:cNvPr id="62467" name="object 3"/>
          <p:cNvSpPr>
            <a:spLocks noGrp="1"/>
          </p:cNvSpPr>
          <p:nvPr>
            <p:ph idx="1"/>
          </p:nvPr>
        </p:nvSpPr>
        <p:spPr>
          <a:xfrm>
            <a:off x="457200" y="990600"/>
            <a:ext cx="8686800" cy="4876800"/>
          </a:xfrm>
        </p:spPr>
        <p:txBody>
          <a:bodyPr/>
          <a:lstStyle/>
          <a:p>
            <a:pPr marL="298450" indent="-285750" eaLnBrk="1" hangingPunct="1">
              <a:lnSpc>
                <a:spcPts val="3125"/>
              </a:lnSpc>
              <a:spcBef>
                <a:spcPts val="600"/>
              </a:spcBef>
              <a:buFont typeface="Wingdings" panose="05000000000000000000" pitchFamily="2" charset="2"/>
              <a:buChar char="v"/>
              <a:tabLst>
                <a:tab pos="1100138" algn="l"/>
                <a:tab pos="1584325" algn="l"/>
                <a:tab pos="2044700" algn="l"/>
                <a:tab pos="2257425" algn="l"/>
                <a:tab pos="3476625" algn="l"/>
                <a:tab pos="6000750" algn="l"/>
                <a:tab pos="7129463" algn="l"/>
                <a:tab pos="7800975" algn="l"/>
              </a:tabLst>
            </a:pPr>
            <a:r>
              <a:rPr lang="en-US" sz="2400" dirty="0">
                <a:latin typeface="Comic Sans MS" panose="030F0702030302020204" pitchFamily="66" charset="0"/>
                <a:ea typeface="Comic Sans MS" panose="030F0702030302020204" pitchFamily="66" charset="0"/>
                <a:cs typeface="Comic Sans MS" panose="030F0702030302020204" pitchFamily="66" charset="0"/>
              </a:rPr>
              <a:t> </a:t>
            </a:r>
            <a:r>
              <a:rPr lang="en-US" sz="2400" dirty="0">
                <a:solidFill>
                  <a:srgbClr val="0070C0"/>
                </a:solidFill>
                <a:latin typeface="Comic Sans MS" panose="030F0702030302020204" pitchFamily="66" charset="0"/>
                <a:ea typeface="Comic Sans MS" panose="030F0702030302020204" pitchFamily="66" charset="0"/>
                <a:cs typeface="Comic Sans MS" panose="030F0702030302020204" pitchFamily="66" charset="0"/>
              </a:rPr>
              <a:t>98%</a:t>
            </a:r>
            <a:r>
              <a:rPr lang="en-US" sz="2400" dirty="0">
                <a:solidFill>
                  <a:srgbClr val="0070C0"/>
                </a:solidFill>
                <a:latin typeface="Times New Roman" panose="02020603050405020304" pitchFamily="18" charset="0"/>
                <a:cs typeface="Times New Roman" panose="02020603050405020304" pitchFamily="18" charset="0"/>
              </a:rPr>
              <a:t>	</a:t>
            </a:r>
            <a:r>
              <a:rPr lang="en-US" sz="2400" dirty="0">
                <a:solidFill>
                  <a:srgbClr val="0070C0"/>
                </a:solidFill>
                <a:latin typeface="Comic Sans MS" panose="030F0702030302020204" pitchFamily="66" charset="0"/>
                <a:ea typeface="Comic Sans MS" panose="030F0702030302020204" pitchFamily="66" charset="0"/>
                <a:cs typeface="Comic Sans MS" panose="030F0702030302020204" pitchFamily="66" charset="0"/>
              </a:rPr>
              <a:t>of</a:t>
            </a:r>
            <a:r>
              <a:rPr lang="en-US" sz="2400" dirty="0">
                <a:solidFill>
                  <a:srgbClr val="0070C0"/>
                </a:solidFill>
                <a:latin typeface="Times New Roman" panose="02020603050405020304" pitchFamily="18" charset="0"/>
                <a:cs typeface="Times New Roman" panose="02020603050405020304" pitchFamily="18" charset="0"/>
              </a:rPr>
              <a:t>	</a:t>
            </a:r>
            <a:r>
              <a:rPr lang="en-US" sz="2400" dirty="0">
                <a:solidFill>
                  <a:srgbClr val="0070C0"/>
                </a:solidFill>
                <a:latin typeface="Comic Sans MS" panose="030F0702030302020204" pitchFamily="66" charset="0"/>
                <a:ea typeface="Comic Sans MS" panose="030F0702030302020204" pitchFamily="66" charset="0"/>
                <a:cs typeface="Comic Sans MS" panose="030F0702030302020204" pitchFamily="66" charset="0"/>
              </a:rPr>
              <a:t>the</a:t>
            </a:r>
            <a:r>
              <a:rPr lang="en-US" sz="2400" dirty="0">
                <a:solidFill>
                  <a:srgbClr val="0070C0"/>
                </a:solidFill>
                <a:latin typeface="Times New Roman" panose="02020603050405020304" pitchFamily="18" charset="0"/>
                <a:cs typeface="Times New Roman" panose="02020603050405020304" pitchFamily="18" charset="0"/>
              </a:rPr>
              <a:t>	</a:t>
            </a:r>
            <a:r>
              <a:rPr lang="en-US" sz="2400" dirty="0">
                <a:solidFill>
                  <a:srgbClr val="0070C0"/>
                </a:solidFill>
                <a:latin typeface="Comic Sans MS" panose="030F0702030302020204" pitchFamily="66" charset="0"/>
                <a:ea typeface="Comic Sans MS" panose="030F0702030302020204" pitchFamily="66" charset="0"/>
                <a:cs typeface="Comic Sans MS" panose="030F0702030302020204" pitchFamily="66" charset="0"/>
              </a:rPr>
              <a:t>world’s</a:t>
            </a:r>
            <a:r>
              <a:rPr lang="en-US" sz="2400" dirty="0">
                <a:solidFill>
                  <a:srgbClr val="0070C0"/>
                </a:solidFill>
                <a:latin typeface="Times New Roman" panose="02020603050405020304" pitchFamily="18" charset="0"/>
                <a:cs typeface="Times New Roman" panose="02020603050405020304" pitchFamily="18" charset="0"/>
              </a:rPr>
              <a:t>	</a:t>
            </a:r>
            <a:r>
              <a:rPr lang="en-US" sz="2400" dirty="0">
                <a:solidFill>
                  <a:srgbClr val="0070C0"/>
                </a:solidFill>
                <a:latin typeface="Comic Sans MS" panose="030F0702030302020204" pitchFamily="66" charset="0"/>
                <a:ea typeface="Comic Sans MS" panose="030F0702030302020204" pitchFamily="66" charset="0"/>
                <a:cs typeface="Comic Sans MS" panose="030F0702030302020204" pitchFamily="66" charset="0"/>
              </a:rPr>
              <a:t>undernourished</a:t>
            </a:r>
            <a:r>
              <a:rPr lang="en-US" sz="2400" dirty="0">
                <a:latin typeface="Times New Roman" panose="02020603050405020304" pitchFamily="18" charset="0"/>
                <a:cs typeface="Times New Roman" panose="02020603050405020304" pitchFamily="18" charset="0"/>
              </a:rPr>
              <a:t>	</a:t>
            </a:r>
            <a:r>
              <a:rPr lang="en-US" sz="2400" dirty="0">
                <a:latin typeface="Comic Sans MS" panose="030F0702030302020204" pitchFamily="66" charset="0"/>
                <a:ea typeface="Comic Sans MS" panose="030F0702030302020204" pitchFamily="66" charset="0"/>
                <a:cs typeface="Comic Sans MS" panose="030F0702030302020204" pitchFamily="66" charset="0"/>
              </a:rPr>
              <a:t>people</a:t>
            </a:r>
            <a:r>
              <a:rPr lang="en-US" sz="2400" dirty="0">
                <a:latin typeface="Times New Roman" panose="02020603050405020304" pitchFamily="18" charset="0"/>
                <a:cs typeface="Times New Roman" panose="02020603050405020304" pitchFamily="18" charset="0"/>
              </a:rPr>
              <a:t>	</a:t>
            </a:r>
            <a:r>
              <a:rPr lang="en-US" sz="2400" dirty="0">
                <a:latin typeface="Comic Sans MS" panose="030F0702030302020204" pitchFamily="66" charset="0"/>
                <a:ea typeface="Comic Sans MS" panose="030F0702030302020204" pitchFamily="66" charset="0"/>
                <a:cs typeface="Comic Sans MS" panose="030F0702030302020204" pitchFamily="66" charset="0"/>
              </a:rPr>
              <a:t>live</a:t>
            </a:r>
            <a:r>
              <a:rPr lang="en-US" sz="2400" dirty="0">
                <a:latin typeface="Times New Roman" panose="02020603050405020304" pitchFamily="18" charset="0"/>
                <a:cs typeface="Times New Roman" panose="02020603050405020304" pitchFamily="18" charset="0"/>
              </a:rPr>
              <a:t>	</a:t>
            </a:r>
            <a:r>
              <a:rPr lang="en-US" sz="2400" dirty="0">
                <a:latin typeface="Comic Sans MS" panose="030F0702030302020204" pitchFamily="66" charset="0"/>
                <a:ea typeface="Comic Sans MS" panose="030F0702030302020204" pitchFamily="66" charset="0"/>
                <a:cs typeface="Comic Sans MS" panose="030F0702030302020204" pitchFamily="66" charset="0"/>
              </a:rPr>
              <a:t>in</a:t>
            </a:r>
            <a:r>
              <a:rPr lang="en-US" sz="2400" dirty="0">
                <a:latin typeface="Times New Roman" panose="02020603050405020304" pitchFamily="18" charset="0"/>
                <a:cs typeface="Times New Roman" panose="02020603050405020304" pitchFamily="18" charset="0"/>
              </a:rPr>
              <a:t> </a:t>
            </a:r>
            <a:r>
              <a:rPr lang="en-US" sz="2400" dirty="0">
                <a:latin typeface="Comic Sans MS" panose="030F0702030302020204" pitchFamily="66" charset="0"/>
                <a:ea typeface="Comic Sans MS" panose="030F0702030302020204" pitchFamily="66" charset="0"/>
                <a:cs typeface="Comic Sans MS" panose="030F0702030302020204" pitchFamily="66" charset="0"/>
              </a:rPr>
              <a:t>developing</a:t>
            </a:r>
            <a:r>
              <a:rPr lang="en-US" sz="2400" dirty="0">
                <a:latin typeface="Times New Roman" panose="02020603050405020304" pitchFamily="18" charset="0"/>
                <a:cs typeface="Times New Roman" panose="02020603050405020304" pitchFamily="18" charset="0"/>
              </a:rPr>
              <a:t>	</a:t>
            </a:r>
            <a:r>
              <a:rPr lang="en-US" sz="2400" dirty="0">
                <a:latin typeface="Comic Sans MS" panose="030F0702030302020204" pitchFamily="66" charset="0"/>
                <a:ea typeface="Comic Sans MS" panose="030F0702030302020204" pitchFamily="66" charset="0"/>
                <a:cs typeface="Comic Sans MS" panose="030F0702030302020204" pitchFamily="66" charset="0"/>
              </a:rPr>
              <a:t>countries.</a:t>
            </a:r>
            <a:endParaRPr lang="en-US" sz="2400" dirty="0">
              <a:latin typeface="Times New Roman" panose="02020603050405020304" pitchFamily="18" charset="0"/>
              <a:ea typeface="Comic Sans MS" panose="030F0702030302020204" pitchFamily="66" charset="0"/>
              <a:cs typeface="Comic Sans MS" panose="030F0702030302020204" pitchFamily="66" charset="0"/>
            </a:endParaRPr>
          </a:p>
          <a:p>
            <a:pPr marL="298450" indent="-285750" eaLnBrk="1" hangingPunct="1">
              <a:lnSpc>
                <a:spcPts val="3125"/>
              </a:lnSpc>
              <a:spcBef>
                <a:spcPts val="600"/>
              </a:spcBef>
              <a:buFont typeface="Wingdings" panose="05000000000000000000" pitchFamily="2" charset="2"/>
              <a:buChar char="v"/>
              <a:tabLst>
                <a:tab pos="1100138" algn="l"/>
                <a:tab pos="1584325" algn="l"/>
                <a:tab pos="2044700" algn="l"/>
                <a:tab pos="2257425" algn="l"/>
                <a:tab pos="3476625" algn="l"/>
                <a:tab pos="6000750" algn="l"/>
                <a:tab pos="7129463" algn="l"/>
                <a:tab pos="7800975" algn="l"/>
              </a:tabLst>
            </a:pPr>
            <a:r>
              <a:rPr lang="en-US" sz="2400" dirty="0">
                <a:latin typeface="Comic Sans MS" panose="030F0702030302020204" pitchFamily="66" charset="0"/>
                <a:ea typeface="Comic Sans MS" panose="030F0702030302020204" pitchFamily="66" charset="0"/>
                <a:cs typeface="Comic Sans MS" panose="030F0702030302020204" pitchFamily="66" charset="0"/>
              </a:rPr>
              <a:t>2/3</a:t>
            </a:r>
            <a:r>
              <a:rPr lang="en-US" sz="2400" dirty="0">
                <a:latin typeface="Times New Roman" panose="02020603050405020304" pitchFamily="18" charset="0"/>
                <a:cs typeface="Times New Roman" panose="02020603050405020304" pitchFamily="18" charset="0"/>
              </a:rPr>
              <a:t>	</a:t>
            </a:r>
            <a:r>
              <a:rPr lang="en-US" sz="2400" dirty="0">
                <a:latin typeface="Comic Sans MS" panose="030F0702030302020204" pitchFamily="66" charset="0"/>
                <a:ea typeface="Comic Sans MS" panose="030F0702030302020204" pitchFamily="66" charset="0"/>
                <a:cs typeface="Comic Sans MS" panose="030F0702030302020204" pitchFamily="66" charset="0"/>
              </a:rPr>
              <a:t>of</a:t>
            </a:r>
            <a:r>
              <a:rPr lang="en-US" sz="2400" dirty="0">
                <a:latin typeface="Times New Roman" panose="02020603050405020304" pitchFamily="18" charset="0"/>
                <a:cs typeface="Times New Roman" panose="02020603050405020304" pitchFamily="18" charset="0"/>
              </a:rPr>
              <a:t>	</a:t>
            </a:r>
            <a:r>
              <a:rPr lang="en-US" sz="2400" dirty="0">
                <a:latin typeface="Comic Sans MS" panose="030F0702030302020204" pitchFamily="66" charset="0"/>
                <a:cs typeface="Times New Roman" panose="02020603050405020304" pitchFamily="18" charset="0"/>
              </a:rPr>
              <a:t>t</a:t>
            </a:r>
            <a:r>
              <a:rPr lang="en-US" sz="2400" dirty="0">
                <a:latin typeface="Comic Sans MS" panose="030F0702030302020204" pitchFamily="66" charset="0"/>
                <a:ea typeface="Comic Sans MS" panose="030F0702030302020204" pitchFamily="66" charset="0"/>
                <a:cs typeface="Comic Sans MS" panose="030F0702030302020204" pitchFamily="66" charset="0"/>
              </a:rPr>
              <a:t>he</a:t>
            </a:r>
            <a:r>
              <a:rPr lang="en-US" sz="2400" dirty="0">
                <a:latin typeface="Times New Roman" panose="02020603050405020304" pitchFamily="18" charset="0"/>
                <a:cs typeface="Times New Roman" panose="02020603050405020304" pitchFamily="18" charset="0"/>
              </a:rPr>
              <a:t>	</a:t>
            </a:r>
            <a:r>
              <a:rPr lang="en-US" sz="2400" dirty="0">
                <a:latin typeface="Comic Sans MS" panose="030F0702030302020204" pitchFamily="66" charset="0"/>
                <a:ea typeface="Comic Sans MS" panose="030F0702030302020204" pitchFamily="66" charset="0"/>
                <a:cs typeface="Comic Sans MS" panose="030F0702030302020204" pitchFamily="66" charset="0"/>
              </a:rPr>
              <a:t>worlds</a:t>
            </a:r>
            <a:r>
              <a:rPr lang="en-US" sz="2400" dirty="0">
                <a:latin typeface="Times New Roman" panose="02020603050405020304" pitchFamily="18" charset="0"/>
                <a:cs typeface="Times New Roman" panose="02020603050405020304" pitchFamily="18" charset="0"/>
              </a:rPr>
              <a:t>	</a:t>
            </a:r>
            <a:r>
              <a:rPr lang="en-US" sz="2400" dirty="0">
                <a:latin typeface="Comic Sans MS" panose="030F0702030302020204" pitchFamily="66" charset="0"/>
                <a:ea typeface="Comic Sans MS" panose="030F0702030302020204" pitchFamily="66" charset="0"/>
                <a:cs typeface="Comic Sans MS" panose="030F0702030302020204" pitchFamily="66" charset="0"/>
              </a:rPr>
              <a:t>hungry</a:t>
            </a:r>
            <a:r>
              <a:rPr lang="en-US" sz="2400" dirty="0">
                <a:latin typeface="Times New Roman" panose="02020603050405020304" pitchFamily="18" charset="0"/>
                <a:ea typeface="Comic Sans MS" panose="030F0702030302020204" pitchFamily="66" charset="0"/>
                <a:cs typeface="Comic Sans MS" panose="030F0702030302020204" pitchFamily="66" charset="0"/>
              </a:rPr>
              <a:t> </a:t>
            </a:r>
            <a:r>
              <a:rPr lang="en-US" sz="2400" dirty="0">
                <a:latin typeface="Comic Sans MS" panose="030F0702030302020204" pitchFamily="66" charset="0"/>
                <a:ea typeface="Comic Sans MS" panose="030F0702030302020204" pitchFamily="66" charset="0"/>
                <a:cs typeface="Comic Sans MS" panose="030F0702030302020204" pitchFamily="66" charset="0"/>
              </a:rPr>
              <a:t>people live in just</a:t>
            </a:r>
            <a:r>
              <a:rPr lang="en-US" sz="2400" dirty="0">
                <a:latin typeface="Times New Roman" panose="02020603050405020304" pitchFamily="18" charset="0"/>
                <a:cs typeface="Times New Roman" panose="02020603050405020304" pitchFamily="18" charset="0"/>
              </a:rPr>
              <a:t>	</a:t>
            </a:r>
            <a:r>
              <a:rPr lang="en-US" sz="2400" dirty="0">
                <a:latin typeface="Comic Sans MS" panose="030F0702030302020204" pitchFamily="66" charset="0"/>
                <a:ea typeface="Comic Sans MS" panose="030F0702030302020204" pitchFamily="66" charset="0"/>
                <a:cs typeface="Comic Sans MS" panose="030F0702030302020204" pitchFamily="66" charset="0"/>
              </a:rPr>
              <a:t>7</a:t>
            </a:r>
            <a:endParaRPr lang="en-US" sz="2400" dirty="0">
              <a:latin typeface="Times New Roman" panose="02020603050405020304" pitchFamily="18" charset="0"/>
              <a:cs typeface="Times New Roman" panose="02020603050405020304" pitchFamily="18" charset="0"/>
            </a:endParaRPr>
          </a:p>
          <a:p>
            <a:pPr marL="298450" indent="-285750" eaLnBrk="1" hangingPunct="1">
              <a:lnSpc>
                <a:spcPct val="96000"/>
              </a:lnSpc>
              <a:spcBef>
                <a:spcPts val="600"/>
              </a:spcBef>
              <a:buFontTx/>
              <a:buNone/>
              <a:tabLst>
                <a:tab pos="1100138" algn="l"/>
                <a:tab pos="1584325" algn="l"/>
                <a:tab pos="2044700" algn="l"/>
                <a:tab pos="2257425" algn="l"/>
                <a:tab pos="3476625" algn="l"/>
                <a:tab pos="6000750" algn="l"/>
                <a:tab pos="7129463" algn="l"/>
                <a:tab pos="7800975" algn="l"/>
              </a:tabLst>
            </a:pPr>
            <a:r>
              <a:rPr lang="en-US" sz="2400" dirty="0">
                <a:latin typeface="Comic Sans MS" panose="030F0702030302020204" pitchFamily="66" charset="0"/>
                <a:ea typeface="Comic Sans MS" panose="030F0702030302020204" pitchFamily="66" charset="0"/>
                <a:cs typeface="Comic Sans MS" panose="030F0702030302020204" pitchFamily="66" charset="0"/>
              </a:rPr>
              <a:t>   countries:</a:t>
            </a:r>
            <a:r>
              <a:rPr lang="en-US" sz="2400" dirty="0">
                <a:latin typeface="Times New Roman" panose="02020603050405020304" pitchFamily="18" charset="0"/>
                <a:cs typeface="Times New Roman" panose="02020603050405020304" pitchFamily="18" charset="0"/>
              </a:rPr>
              <a:t> </a:t>
            </a:r>
            <a:r>
              <a:rPr lang="en-US" sz="2400" dirty="0">
                <a:latin typeface="Comic Sans MS" panose="030F0702030302020204" pitchFamily="66" charset="0"/>
                <a:ea typeface="Comic Sans MS" panose="030F0702030302020204" pitchFamily="66" charset="0"/>
                <a:cs typeface="Comic Sans MS" panose="030F0702030302020204" pitchFamily="66" charset="0"/>
              </a:rPr>
              <a:t>BANGLADESH,CHINA,DEMOCRATIC</a:t>
            </a:r>
            <a:r>
              <a:rPr lang="en-US" sz="2400" dirty="0">
                <a:latin typeface="Times New Roman" panose="02020603050405020304" pitchFamily="18" charset="0"/>
                <a:cs typeface="Times New Roman" panose="02020603050405020304" pitchFamily="18" charset="0"/>
              </a:rPr>
              <a:t> </a:t>
            </a:r>
            <a:r>
              <a:rPr lang="en-US" sz="2400" dirty="0">
                <a:latin typeface="Comic Sans MS" panose="030F0702030302020204" pitchFamily="66" charset="0"/>
                <a:ea typeface="Comic Sans MS" panose="030F0702030302020204" pitchFamily="66" charset="0"/>
                <a:cs typeface="Comic Sans MS" panose="030F0702030302020204" pitchFamily="66" charset="0"/>
              </a:rPr>
              <a:t>REPUBLIC</a:t>
            </a:r>
            <a:r>
              <a:rPr lang="en-US" sz="2400" dirty="0">
                <a:latin typeface="Times New Roman" panose="02020603050405020304" pitchFamily="18" charset="0"/>
                <a:cs typeface="Times New Roman" panose="02020603050405020304" pitchFamily="18" charset="0"/>
              </a:rPr>
              <a:t>		</a:t>
            </a:r>
            <a:r>
              <a:rPr lang="en-US" sz="2400" dirty="0">
                <a:latin typeface="Comic Sans MS" panose="030F0702030302020204" pitchFamily="66" charset="0"/>
                <a:ea typeface="Comic Sans MS" panose="030F0702030302020204" pitchFamily="66" charset="0"/>
                <a:cs typeface="Comic Sans MS" panose="030F0702030302020204" pitchFamily="66" charset="0"/>
              </a:rPr>
              <a:t>OF</a:t>
            </a:r>
            <a:r>
              <a:rPr lang="en-US" sz="2400" dirty="0">
                <a:latin typeface="Times New Roman" panose="02020603050405020304" pitchFamily="18" charset="0"/>
                <a:ea typeface="Comic Sans MS" panose="030F0702030302020204" pitchFamily="66" charset="0"/>
                <a:cs typeface="Comic Sans MS" panose="030F0702030302020204" pitchFamily="66" charset="0"/>
              </a:rPr>
              <a:t> </a:t>
            </a:r>
            <a:r>
              <a:rPr lang="en-US" sz="2400" dirty="0">
                <a:latin typeface="Comic Sans MS" panose="030F0702030302020204" pitchFamily="66" charset="0"/>
                <a:ea typeface="Comic Sans MS" panose="030F0702030302020204" pitchFamily="66" charset="0"/>
                <a:cs typeface="Comic Sans MS" panose="030F0702030302020204" pitchFamily="66" charset="0"/>
              </a:rPr>
              <a:t>CONGO,ETHIOPIA,INDIA,</a:t>
            </a:r>
            <a:r>
              <a:rPr lang="en-US" sz="2400" dirty="0">
                <a:latin typeface="Times New Roman" panose="02020603050405020304" pitchFamily="18" charset="0"/>
                <a:cs typeface="Times New Roman" panose="02020603050405020304" pitchFamily="18" charset="0"/>
              </a:rPr>
              <a:t> </a:t>
            </a:r>
            <a:r>
              <a:rPr lang="en-US" sz="2400" dirty="0">
                <a:latin typeface="Comic Sans MS" panose="030F0702030302020204" pitchFamily="66" charset="0"/>
                <a:ea typeface="Comic Sans MS" panose="030F0702030302020204" pitchFamily="66" charset="0"/>
                <a:cs typeface="Comic Sans MS" panose="030F0702030302020204" pitchFamily="66" charset="0"/>
              </a:rPr>
              <a:t>INDONESIA</a:t>
            </a:r>
            <a:r>
              <a:rPr lang="en-US" sz="2400" dirty="0">
                <a:latin typeface="Times New Roman" panose="02020603050405020304" pitchFamily="18" charset="0"/>
                <a:cs typeface="Times New Roman" panose="02020603050405020304" pitchFamily="18" charset="0"/>
              </a:rPr>
              <a:t>	</a:t>
            </a:r>
            <a:r>
              <a:rPr lang="en-US" sz="2400" dirty="0">
                <a:latin typeface="Comic Sans MS" panose="030F0702030302020204" pitchFamily="66" charset="0"/>
                <a:ea typeface="Comic Sans MS" panose="030F0702030302020204" pitchFamily="66" charset="0"/>
                <a:cs typeface="Comic Sans MS" panose="030F0702030302020204" pitchFamily="66" charset="0"/>
              </a:rPr>
              <a:t>and</a:t>
            </a:r>
            <a:r>
              <a:rPr lang="en-US" sz="2400" dirty="0">
                <a:latin typeface="Times New Roman" panose="02020603050405020304" pitchFamily="18" charset="0"/>
                <a:cs typeface="Times New Roman" panose="02020603050405020304" pitchFamily="18" charset="0"/>
              </a:rPr>
              <a:t> </a:t>
            </a:r>
            <a:r>
              <a:rPr lang="en-US" sz="2400" dirty="0">
                <a:latin typeface="Comic Sans MS" panose="030F0702030302020204" pitchFamily="66" charset="0"/>
                <a:ea typeface="Comic Sans MS" panose="030F0702030302020204" pitchFamily="66" charset="0"/>
                <a:cs typeface="Comic Sans MS" panose="030F0702030302020204" pitchFamily="66" charset="0"/>
              </a:rPr>
              <a:t>PAKISTAN.</a:t>
            </a:r>
          </a:p>
          <a:p>
            <a:pPr marL="298450" indent="-285750" eaLnBrk="1" hangingPunct="1">
              <a:lnSpc>
                <a:spcPct val="96000"/>
              </a:lnSpc>
              <a:spcBef>
                <a:spcPts val="600"/>
              </a:spcBef>
              <a:buFont typeface="Wingdings" panose="05000000000000000000" pitchFamily="2" charset="2"/>
              <a:buChar char="v"/>
              <a:tabLst>
                <a:tab pos="1100138" algn="l"/>
                <a:tab pos="1584325" algn="l"/>
                <a:tab pos="2044700" algn="l"/>
                <a:tab pos="2257425" algn="l"/>
                <a:tab pos="3476625" algn="l"/>
                <a:tab pos="6000750" algn="l"/>
                <a:tab pos="7129463" algn="l"/>
                <a:tab pos="7800975" algn="l"/>
              </a:tabLst>
            </a:pPr>
            <a:r>
              <a:rPr lang="en-US" sz="2400" dirty="0">
                <a:latin typeface="Comic Sans MS" panose="030F0702030302020204" pitchFamily="66" charset="0"/>
                <a:ea typeface="Comic Sans MS" panose="030F0702030302020204" pitchFamily="66" charset="0"/>
                <a:cs typeface="Comic Sans MS" panose="030F0702030302020204" pitchFamily="66" charset="0"/>
              </a:rPr>
              <a:t>35 MILLION</a:t>
            </a:r>
            <a:r>
              <a:rPr lang="en-US" sz="2400" dirty="0">
                <a:latin typeface="Times New Roman" panose="02020603050405020304" pitchFamily="18" charset="0"/>
                <a:cs typeface="Times New Roman" panose="02020603050405020304" pitchFamily="18" charset="0"/>
              </a:rPr>
              <a:t>	</a:t>
            </a:r>
            <a:r>
              <a:rPr lang="en-US" sz="2400" dirty="0">
                <a:latin typeface="Comic Sans MS" panose="030F0702030302020204" pitchFamily="66" charset="0"/>
                <a:ea typeface="Comic Sans MS" panose="030F0702030302020204" pitchFamily="66" charset="0"/>
                <a:cs typeface="Comic Sans MS" panose="030F0702030302020204" pitchFamily="66" charset="0"/>
              </a:rPr>
              <a:t>people</a:t>
            </a:r>
            <a:r>
              <a:rPr lang="en-US" sz="2400" dirty="0">
                <a:latin typeface="Times New Roman" panose="02020603050405020304" pitchFamily="18" charset="0"/>
                <a:ea typeface="Comic Sans MS" panose="030F0702030302020204" pitchFamily="66" charset="0"/>
                <a:cs typeface="Comic Sans MS" panose="030F0702030302020204" pitchFamily="66" charset="0"/>
              </a:rPr>
              <a:t> </a:t>
            </a:r>
            <a:r>
              <a:rPr lang="en-US" sz="2400" dirty="0">
                <a:latin typeface="Comic Sans MS" panose="030F0702030302020204" pitchFamily="66" charset="0"/>
                <a:ea typeface="Comic Sans MS" panose="030F0702030302020204" pitchFamily="66" charset="0"/>
                <a:cs typeface="Comic Sans MS" panose="030F0702030302020204" pitchFamily="66" charset="0"/>
              </a:rPr>
              <a:t>are living</a:t>
            </a:r>
            <a:r>
              <a:rPr lang="en-US" sz="2400" dirty="0">
                <a:latin typeface="Times New Roman" panose="02020603050405020304" pitchFamily="18" charset="0"/>
                <a:ea typeface="Comic Sans MS" panose="030F0702030302020204" pitchFamily="66" charset="0"/>
                <a:cs typeface="Comic Sans MS" panose="030F0702030302020204" pitchFamily="66" charset="0"/>
              </a:rPr>
              <a:t> </a:t>
            </a:r>
            <a:r>
              <a:rPr lang="en-US" sz="2400" dirty="0">
                <a:latin typeface="Comic Sans MS" panose="030F0702030302020204" pitchFamily="66" charset="0"/>
                <a:ea typeface="Comic Sans MS" panose="030F0702030302020204" pitchFamily="66" charset="0"/>
                <a:cs typeface="Comic Sans MS" panose="030F0702030302020204" pitchFamily="66" charset="0"/>
              </a:rPr>
              <a:t>with</a:t>
            </a:r>
            <a:r>
              <a:rPr lang="en-US" sz="2400" dirty="0">
                <a:latin typeface="Times New Roman" panose="02020603050405020304" pitchFamily="18" charset="0"/>
                <a:ea typeface="Comic Sans MS" panose="030F0702030302020204" pitchFamily="66" charset="0"/>
                <a:cs typeface="Comic Sans MS" panose="030F0702030302020204" pitchFamily="66" charset="0"/>
              </a:rPr>
              <a:t> </a:t>
            </a:r>
            <a:r>
              <a:rPr lang="en-US" sz="2400" dirty="0">
                <a:latin typeface="Comic Sans MS" panose="030F0702030302020204" pitchFamily="66" charset="0"/>
                <a:ea typeface="Comic Sans MS" panose="030F0702030302020204" pitchFamily="66" charset="0"/>
                <a:cs typeface="Comic Sans MS" panose="030F0702030302020204" pitchFamily="66" charset="0"/>
              </a:rPr>
              <a:t>HIV/AIDS</a:t>
            </a:r>
            <a:r>
              <a:rPr lang="en-US" sz="2400" dirty="0">
                <a:latin typeface="Times New Roman" panose="02020603050405020304" pitchFamily="18" charset="0"/>
                <a:ea typeface="Comic Sans MS" panose="030F0702030302020204" pitchFamily="66" charset="0"/>
                <a:cs typeface="Comic Sans MS" panose="030F0702030302020204" pitchFamily="66" charset="0"/>
              </a:rPr>
              <a:t> </a:t>
            </a:r>
            <a:r>
              <a:rPr lang="en-US" sz="2400" dirty="0">
                <a:latin typeface="Comic Sans MS" panose="030F0702030302020204" pitchFamily="66" charset="0"/>
                <a:ea typeface="Comic Sans MS" panose="030F0702030302020204" pitchFamily="66" charset="0"/>
                <a:cs typeface="Comic Sans MS" panose="030F0702030302020204" pitchFamily="66" charset="0"/>
              </a:rPr>
              <a:t>out</a:t>
            </a:r>
            <a:r>
              <a:rPr lang="en-US" sz="2400" dirty="0">
                <a:latin typeface="Times New Roman" panose="02020603050405020304" pitchFamily="18" charset="0"/>
                <a:cs typeface="Times New Roman" panose="02020603050405020304" pitchFamily="18" charset="0"/>
              </a:rPr>
              <a:t> </a:t>
            </a:r>
            <a:r>
              <a:rPr lang="en-US" sz="2400" dirty="0">
                <a:latin typeface="Comic Sans MS" panose="030F0702030302020204" pitchFamily="66" charset="0"/>
                <a:ea typeface="Comic Sans MS" panose="030F0702030302020204" pitchFamily="66" charset="0"/>
                <a:cs typeface="Comic Sans MS" panose="030F0702030302020204" pitchFamily="66" charset="0"/>
              </a:rPr>
              <a:t>of</a:t>
            </a:r>
            <a:r>
              <a:rPr lang="en-US" sz="2400" dirty="0">
                <a:latin typeface="Times New Roman" panose="02020603050405020304" pitchFamily="18" charset="0"/>
                <a:ea typeface="Comic Sans MS" panose="030F0702030302020204" pitchFamily="66" charset="0"/>
                <a:cs typeface="Comic Sans MS" panose="030F0702030302020204" pitchFamily="66" charset="0"/>
              </a:rPr>
              <a:t> </a:t>
            </a:r>
            <a:r>
              <a:rPr lang="en-US" sz="2400" dirty="0">
                <a:latin typeface="Comic Sans MS" panose="030F0702030302020204" pitchFamily="66" charset="0"/>
                <a:ea typeface="Comic Sans MS" panose="030F0702030302020204" pitchFamily="66" charset="0"/>
                <a:cs typeface="Comic Sans MS" panose="030F0702030302020204" pitchFamily="66" charset="0"/>
              </a:rPr>
              <a:t>which</a:t>
            </a:r>
            <a:r>
              <a:rPr lang="en-US" sz="2400" dirty="0">
                <a:latin typeface="Times New Roman" panose="02020603050405020304" pitchFamily="18" charset="0"/>
                <a:cs typeface="Times New Roman" panose="02020603050405020304" pitchFamily="18" charset="0"/>
              </a:rPr>
              <a:t> </a:t>
            </a:r>
            <a:r>
              <a:rPr lang="en-US" sz="2400" dirty="0">
                <a:latin typeface="Comic Sans MS" panose="030F0702030302020204" pitchFamily="66" charset="0"/>
                <a:ea typeface="Comic Sans MS" panose="030F0702030302020204" pitchFamily="66" charset="0"/>
                <a:cs typeface="Comic Sans MS" panose="030F0702030302020204" pitchFamily="66" charset="0"/>
              </a:rPr>
              <a:t>65%</a:t>
            </a:r>
            <a:r>
              <a:rPr lang="en-US" sz="2400" dirty="0">
                <a:latin typeface="Times New Roman" panose="02020603050405020304" pitchFamily="18" charset="0"/>
                <a:ea typeface="Comic Sans MS" panose="030F0702030302020204" pitchFamily="66" charset="0"/>
                <a:cs typeface="Comic Sans MS" panose="030F0702030302020204" pitchFamily="66" charset="0"/>
              </a:rPr>
              <a:t> </a:t>
            </a:r>
            <a:r>
              <a:rPr lang="en-US" sz="2400" dirty="0">
                <a:latin typeface="Comic Sans MS" panose="030F0702030302020204" pitchFamily="66" charset="0"/>
                <a:ea typeface="Comic Sans MS" panose="030F0702030302020204" pitchFamily="66" charset="0"/>
                <a:cs typeface="Comic Sans MS" panose="030F0702030302020204" pitchFamily="66" charset="0"/>
              </a:rPr>
              <a:t>are</a:t>
            </a:r>
            <a:r>
              <a:rPr lang="en-US" sz="2400" dirty="0">
                <a:latin typeface="Times New Roman" panose="02020603050405020304" pitchFamily="18" charset="0"/>
                <a:ea typeface="Comic Sans MS" panose="030F0702030302020204" pitchFamily="66" charset="0"/>
                <a:cs typeface="Comic Sans MS" panose="030F0702030302020204" pitchFamily="66" charset="0"/>
              </a:rPr>
              <a:t> </a:t>
            </a:r>
            <a:r>
              <a:rPr lang="en-US" sz="2400" dirty="0">
                <a:latin typeface="Comic Sans MS" panose="030F0702030302020204" pitchFamily="66" charset="0"/>
                <a:ea typeface="Comic Sans MS" panose="030F0702030302020204" pitchFamily="66" charset="0"/>
                <a:cs typeface="Comic Sans MS" panose="030F0702030302020204" pitchFamily="66" charset="0"/>
              </a:rPr>
              <a:t>women.</a:t>
            </a:r>
            <a:endParaRPr lang="en-US" sz="2400" dirty="0">
              <a:latin typeface="Times New Roman" panose="02020603050405020304" pitchFamily="18" charset="0"/>
              <a:ea typeface="Comic Sans MS" panose="030F0702030302020204" pitchFamily="66" charset="0"/>
              <a:cs typeface="Comic Sans MS" panose="030F0702030302020204" pitchFamily="66" charset="0"/>
            </a:endParaRPr>
          </a:p>
          <a:p>
            <a:pPr marL="298450" indent="-285750" eaLnBrk="1" hangingPunct="1">
              <a:lnSpc>
                <a:spcPct val="96000"/>
              </a:lnSpc>
              <a:spcBef>
                <a:spcPts val="600"/>
              </a:spcBef>
              <a:buFont typeface="Wingdings" panose="05000000000000000000" pitchFamily="2" charset="2"/>
              <a:buChar char="v"/>
              <a:tabLst>
                <a:tab pos="1100138" algn="l"/>
                <a:tab pos="1584325" algn="l"/>
                <a:tab pos="2044700" algn="l"/>
                <a:tab pos="2257425" algn="l"/>
                <a:tab pos="3476625" algn="l"/>
                <a:tab pos="6000750" algn="l"/>
                <a:tab pos="7129463" algn="l"/>
                <a:tab pos="7800975" algn="l"/>
              </a:tabLst>
            </a:pPr>
            <a:r>
              <a:rPr lang="en-US" sz="2400" dirty="0">
                <a:latin typeface="Comic Sans MS" panose="030F0702030302020204" pitchFamily="66" charset="0"/>
                <a:ea typeface="Comic Sans MS" panose="030F0702030302020204" pitchFamily="66" charset="0"/>
                <a:cs typeface="Comic Sans MS" panose="030F0702030302020204" pitchFamily="66" charset="0"/>
              </a:rPr>
              <a:t>More</a:t>
            </a:r>
            <a:r>
              <a:rPr lang="en-US" sz="2400" dirty="0">
                <a:latin typeface="Times New Roman" panose="02020603050405020304" pitchFamily="18" charset="0"/>
                <a:cs typeface="Times New Roman" panose="02020603050405020304" pitchFamily="18" charset="0"/>
              </a:rPr>
              <a:t>	</a:t>
            </a:r>
            <a:r>
              <a:rPr lang="en-US" sz="2400" dirty="0">
                <a:latin typeface="Comic Sans MS" panose="030F0702030302020204" pitchFamily="66" charset="0"/>
                <a:ea typeface="Comic Sans MS" panose="030F0702030302020204" pitchFamily="66" charset="0"/>
                <a:cs typeface="Comic Sans MS" panose="030F0702030302020204" pitchFamily="66" charset="0"/>
              </a:rPr>
              <a:t>than</a:t>
            </a:r>
            <a:r>
              <a:rPr lang="en-US" sz="2400" dirty="0">
                <a:latin typeface="Times New Roman" panose="02020603050405020304" pitchFamily="18" charset="0"/>
                <a:ea typeface="Comic Sans MS" panose="030F0702030302020204" pitchFamily="66" charset="0"/>
                <a:cs typeface="Comic Sans MS" panose="030F0702030302020204" pitchFamily="66" charset="0"/>
              </a:rPr>
              <a:t> </a:t>
            </a:r>
            <a:r>
              <a:rPr lang="en-US" sz="2400" dirty="0">
                <a:latin typeface="Comic Sans MS" panose="030F0702030302020204" pitchFamily="66" charset="0"/>
                <a:ea typeface="Comic Sans MS" panose="030F0702030302020204" pitchFamily="66" charset="0"/>
                <a:cs typeface="Comic Sans MS" panose="030F0702030302020204" pitchFamily="66" charset="0"/>
              </a:rPr>
              <a:t>11 MILLION</a:t>
            </a:r>
            <a:r>
              <a:rPr lang="en-US" sz="2400" dirty="0">
                <a:latin typeface="Times New Roman" panose="02020603050405020304" pitchFamily="18" charset="0"/>
                <a:ea typeface="Comic Sans MS" panose="030F0702030302020204" pitchFamily="66" charset="0"/>
                <a:cs typeface="Comic Sans MS" panose="030F0702030302020204" pitchFamily="66" charset="0"/>
              </a:rPr>
              <a:t> </a:t>
            </a:r>
            <a:r>
              <a:rPr lang="en-US" sz="2400" dirty="0">
                <a:latin typeface="Comic Sans MS" panose="030F0702030302020204" pitchFamily="66" charset="0"/>
                <a:ea typeface="Comic Sans MS" panose="030F0702030302020204" pitchFamily="66" charset="0"/>
                <a:cs typeface="Comic Sans MS" panose="030F0702030302020204" pitchFamily="66" charset="0"/>
              </a:rPr>
              <a:t>children</a:t>
            </a:r>
            <a:r>
              <a:rPr lang="en-US" sz="2400" dirty="0">
                <a:latin typeface="Times New Roman" panose="02020603050405020304" pitchFamily="18" charset="0"/>
                <a:ea typeface="Comic Sans MS" panose="030F0702030302020204" pitchFamily="66" charset="0"/>
                <a:cs typeface="Comic Sans MS" panose="030F0702030302020204" pitchFamily="66" charset="0"/>
              </a:rPr>
              <a:t> </a:t>
            </a:r>
            <a:r>
              <a:rPr lang="en-US" sz="2400" dirty="0">
                <a:latin typeface="Comic Sans MS" panose="030F0702030302020204" pitchFamily="66" charset="0"/>
                <a:ea typeface="Comic Sans MS" panose="030F0702030302020204" pitchFamily="66" charset="0"/>
                <a:cs typeface="Comic Sans MS" panose="030F0702030302020204" pitchFamily="66" charset="0"/>
              </a:rPr>
              <a:t>die</a:t>
            </a:r>
            <a:r>
              <a:rPr lang="en-US" sz="2400" dirty="0">
                <a:latin typeface="Times New Roman" panose="02020603050405020304" pitchFamily="18" charset="0"/>
                <a:ea typeface="Comic Sans MS" panose="030F0702030302020204" pitchFamily="66" charset="0"/>
                <a:cs typeface="Comic Sans MS" panose="030F0702030302020204" pitchFamily="66" charset="0"/>
              </a:rPr>
              <a:t> </a:t>
            </a:r>
            <a:r>
              <a:rPr lang="en-US" sz="2400" dirty="0">
                <a:latin typeface="Comic Sans MS" panose="030F0702030302020204" pitchFamily="66" charset="0"/>
                <a:ea typeface="Comic Sans MS" panose="030F0702030302020204" pitchFamily="66" charset="0"/>
                <a:cs typeface="Comic Sans MS" panose="030F0702030302020204" pitchFamily="66" charset="0"/>
              </a:rPr>
              <a:t>from</a:t>
            </a:r>
            <a:r>
              <a:rPr lang="en-US" sz="2400" dirty="0">
                <a:latin typeface="Times New Roman" panose="02020603050405020304" pitchFamily="18" charset="0"/>
                <a:cs typeface="Times New Roman" panose="02020603050405020304" pitchFamily="18" charset="0"/>
              </a:rPr>
              <a:t> </a:t>
            </a:r>
            <a:r>
              <a:rPr lang="en-US" sz="2400" dirty="0">
                <a:latin typeface="Comic Sans MS" panose="030F0702030302020204" pitchFamily="66" charset="0"/>
                <a:ea typeface="Comic Sans MS" panose="030F0702030302020204" pitchFamily="66" charset="0"/>
                <a:cs typeface="Comic Sans MS" panose="030F0702030302020204" pitchFamily="66" charset="0"/>
              </a:rPr>
              <a:t>preventable health</a:t>
            </a:r>
            <a:r>
              <a:rPr lang="en-US" sz="2400" dirty="0">
                <a:latin typeface="Times New Roman" panose="02020603050405020304" pitchFamily="18" charset="0"/>
                <a:ea typeface="Comic Sans MS" panose="030F0702030302020204" pitchFamily="66" charset="0"/>
                <a:cs typeface="Comic Sans MS" panose="030F0702030302020204" pitchFamily="66" charset="0"/>
              </a:rPr>
              <a:t> </a:t>
            </a:r>
            <a:r>
              <a:rPr lang="en-US" sz="2400" dirty="0">
                <a:latin typeface="Comic Sans MS" panose="030F0702030302020204" pitchFamily="66" charset="0"/>
                <a:ea typeface="Comic Sans MS" panose="030F0702030302020204" pitchFamily="66" charset="0"/>
                <a:cs typeface="Comic Sans MS" panose="030F0702030302020204" pitchFamily="66" charset="0"/>
              </a:rPr>
              <a:t>issues</a:t>
            </a:r>
            <a:r>
              <a:rPr lang="en-US" sz="2400" dirty="0">
                <a:latin typeface="Times New Roman" panose="02020603050405020304" pitchFamily="18" charset="0"/>
                <a:ea typeface="Comic Sans MS" panose="030F0702030302020204" pitchFamily="66" charset="0"/>
                <a:cs typeface="Comic Sans MS" panose="030F0702030302020204" pitchFamily="66" charset="0"/>
              </a:rPr>
              <a:t> </a:t>
            </a:r>
            <a:r>
              <a:rPr lang="en-US" sz="2400" dirty="0">
                <a:latin typeface="Comic Sans MS" panose="030F0702030302020204" pitchFamily="66" charset="0"/>
                <a:ea typeface="Comic Sans MS" panose="030F0702030302020204" pitchFamily="66" charset="0"/>
                <a:cs typeface="Comic Sans MS" panose="030F0702030302020204" pitchFamily="66" charset="0"/>
              </a:rPr>
              <a:t>such</a:t>
            </a:r>
            <a:r>
              <a:rPr lang="en-US" sz="2400" dirty="0">
                <a:latin typeface="Times New Roman" panose="02020603050405020304" pitchFamily="18" charset="0"/>
                <a:ea typeface="Comic Sans MS" panose="030F0702030302020204" pitchFamily="66" charset="0"/>
                <a:cs typeface="Comic Sans MS" panose="030F0702030302020204" pitchFamily="66" charset="0"/>
              </a:rPr>
              <a:t> </a:t>
            </a:r>
            <a:r>
              <a:rPr lang="en-US" sz="2400" dirty="0">
                <a:latin typeface="Comic Sans MS" panose="030F0702030302020204" pitchFamily="66" charset="0"/>
                <a:ea typeface="Comic Sans MS" panose="030F0702030302020204" pitchFamily="66" charset="0"/>
                <a:cs typeface="Comic Sans MS" panose="030F0702030302020204" pitchFamily="66" charset="0"/>
              </a:rPr>
              <a:t>as</a:t>
            </a:r>
            <a:r>
              <a:rPr lang="en-US" sz="2400" dirty="0">
                <a:latin typeface="Times New Roman" panose="02020603050405020304" pitchFamily="18" charset="0"/>
                <a:ea typeface="Comic Sans MS" panose="030F0702030302020204" pitchFamily="66" charset="0"/>
                <a:cs typeface="Comic Sans MS" panose="030F0702030302020204" pitchFamily="66" charset="0"/>
              </a:rPr>
              <a:t> </a:t>
            </a:r>
            <a:r>
              <a:rPr lang="en-US" sz="2400" dirty="0">
                <a:latin typeface="Comic Sans MS" panose="030F0702030302020204" pitchFamily="66" charset="0"/>
                <a:ea typeface="Comic Sans MS" panose="030F0702030302020204" pitchFamily="66" charset="0"/>
                <a:cs typeface="Comic Sans MS" panose="030F0702030302020204" pitchFamily="66" charset="0"/>
              </a:rPr>
              <a:t>malaria, </a:t>
            </a:r>
            <a:r>
              <a:rPr lang="en-US" sz="2400" dirty="0" err="1">
                <a:latin typeface="Comic Sans MS" panose="030F0702030302020204" pitchFamily="66" charset="0"/>
                <a:ea typeface="Comic Sans MS" panose="030F0702030302020204" pitchFamily="66" charset="0"/>
                <a:cs typeface="Comic Sans MS" panose="030F0702030302020204" pitchFamily="66" charset="0"/>
              </a:rPr>
              <a:t>Diarrhoea</a:t>
            </a:r>
            <a:r>
              <a:rPr lang="en-US" sz="2400" dirty="0">
                <a:latin typeface="Times New Roman" panose="02020603050405020304" pitchFamily="18" charset="0"/>
                <a:cs typeface="Times New Roman" panose="02020603050405020304" pitchFamily="18" charset="0"/>
              </a:rPr>
              <a:t>	</a:t>
            </a:r>
            <a:r>
              <a:rPr lang="en-US" sz="2400" dirty="0">
                <a:latin typeface="Comic Sans MS" panose="030F0702030302020204" pitchFamily="66" charset="0"/>
                <a:ea typeface="Comic Sans MS" panose="030F0702030302020204" pitchFamily="66" charset="0"/>
                <a:cs typeface="Comic Sans MS" panose="030F0702030302020204" pitchFamily="66" charset="0"/>
              </a:rPr>
              <a:t>and</a:t>
            </a:r>
            <a:r>
              <a:rPr lang="en-US" sz="2400" dirty="0">
                <a:latin typeface="Times New Roman" panose="02020603050405020304" pitchFamily="18" charset="0"/>
                <a:cs typeface="Times New Roman" panose="02020603050405020304" pitchFamily="18" charset="0"/>
              </a:rPr>
              <a:t>	</a:t>
            </a:r>
            <a:r>
              <a:rPr lang="en-US" sz="2400" dirty="0">
                <a:latin typeface="Comic Sans MS" panose="030F0702030302020204" pitchFamily="66" charset="0"/>
                <a:ea typeface="Comic Sans MS" panose="030F0702030302020204" pitchFamily="66" charset="0"/>
                <a:cs typeface="Comic Sans MS" panose="030F0702030302020204" pitchFamily="66" charset="0"/>
              </a:rPr>
              <a:t>pneumonia.</a:t>
            </a:r>
          </a:p>
        </p:txBody>
      </p:sp>
    </p:spTree>
    <p:extLst>
      <p:ext uri="{BB962C8B-B14F-4D97-AF65-F5344CB8AC3E}">
        <p14:creationId xmlns:p14="http://schemas.microsoft.com/office/powerpoint/2010/main" val="40700516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rtlCol="0">
            <a:noAutofit/>
          </a:bodyPr>
          <a:lstStyle/>
          <a:p>
            <a:pPr fontAlgn="auto">
              <a:spcAft>
                <a:spcPts val="0"/>
              </a:spcAft>
              <a:defRPr/>
            </a:pPr>
            <a:br>
              <a:rPr lang="en-US" sz="4800" dirty="0">
                <a:solidFill>
                  <a:srgbClr val="00B050"/>
                </a:solidFill>
              </a:rPr>
            </a:br>
            <a:r>
              <a:rPr lang="en-US" sz="4000" dirty="0">
                <a:solidFill>
                  <a:srgbClr val="00B050"/>
                </a:solidFill>
              </a:rPr>
              <a:t> </a:t>
            </a:r>
            <a:r>
              <a:rPr lang="en-US" sz="4000" dirty="0"/>
              <a:t>Poverty and health</a:t>
            </a:r>
            <a:br>
              <a:rPr lang="en-US" sz="4800" dirty="0">
                <a:solidFill>
                  <a:srgbClr val="00B050"/>
                </a:solidFill>
              </a:rPr>
            </a:br>
            <a:endParaRPr lang="en-US" sz="4800" dirty="0">
              <a:solidFill>
                <a:srgbClr val="00B050"/>
              </a:solidFill>
            </a:endParaRPr>
          </a:p>
        </p:txBody>
      </p:sp>
      <p:sp>
        <p:nvSpPr>
          <p:cNvPr id="19459" name="Content Placeholder 2"/>
          <p:cNvSpPr>
            <a:spLocks noGrp="1"/>
          </p:cNvSpPr>
          <p:nvPr>
            <p:ph idx="1"/>
          </p:nvPr>
        </p:nvSpPr>
        <p:spPr>
          <a:xfrm>
            <a:off x="152400" y="1219200"/>
            <a:ext cx="8839200" cy="5257800"/>
          </a:xfrm>
        </p:spPr>
        <p:txBody>
          <a:bodyPr>
            <a:noAutofit/>
          </a:bodyPr>
          <a:lstStyle/>
          <a:p>
            <a:pPr algn="just"/>
            <a:r>
              <a:rPr lang="en-US" sz="2800" dirty="0"/>
              <a:t>Both poverty and economic inequality are bad for health. Poverty is an important risk factor for  illness and premature death. It affects health directly and indirectly, in many ways, e.g. financial strain, poor housing, poorer living environments and poorer diet, and limited access to employment, other resources, services and opportunities. </a:t>
            </a:r>
            <a:r>
              <a:rPr lang="en-US" sz="2800" dirty="0">
                <a:solidFill>
                  <a:srgbClr val="0070C0"/>
                </a:solidFill>
              </a:rPr>
              <a:t>Poor health can also cause poverty</a:t>
            </a:r>
            <a:r>
              <a:rPr lang="en-US" sz="2800" dirty="0"/>
              <a:t>.</a:t>
            </a:r>
          </a:p>
          <a:p>
            <a:pPr algn="just"/>
            <a:r>
              <a:rPr lang="en-US" sz="2800" dirty="0"/>
              <a:t>Bangladesh poorer people suffer more from illness than richer</a:t>
            </a:r>
          </a:p>
          <a:p>
            <a:pPr algn="just"/>
            <a:r>
              <a:rPr lang="en-US" sz="2800" dirty="0"/>
              <a:t>Urban slum dwellers are more like to become sick than</a:t>
            </a:r>
          </a:p>
          <a:p>
            <a:pPr algn="just"/>
            <a:r>
              <a:rPr lang="en-US" sz="2800" dirty="0"/>
              <a:t>10/90: example</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2"/>
          <p:cNvSpPr>
            <a:spLocks noGrp="1"/>
          </p:cNvSpPr>
          <p:nvPr>
            <p:ph idx="1"/>
          </p:nvPr>
        </p:nvSpPr>
        <p:spPr>
          <a:xfrm>
            <a:off x="457200" y="685800"/>
            <a:ext cx="8229600" cy="5440363"/>
          </a:xfrm>
        </p:spPr>
        <p:txBody>
          <a:bodyPr/>
          <a:lstStyle/>
          <a:p>
            <a:pPr eaLnBrk="1" hangingPunct="1">
              <a:buFont typeface="Arial" panose="020B0604020202020204" pitchFamily="34" charset="0"/>
              <a:buNone/>
            </a:pPr>
            <a:endParaRPr lang="en-US"/>
          </a:p>
          <a:p>
            <a:pPr eaLnBrk="1" hangingPunct="1">
              <a:buFont typeface="Arial" panose="020B0604020202020204" pitchFamily="34" charset="0"/>
              <a:buNone/>
            </a:pPr>
            <a:endParaRPr lang="en-US"/>
          </a:p>
        </p:txBody>
      </p:sp>
      <p:pic>
        <p:nvPicPr>
          <p:cNvPr id="41987" name="Picture 2" descr="http://www.economicsconcepts.com/figure_de_4.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609600"/>
            <a:ext cx="7162800" cy="541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mc:AlternateContent xmlns:mc="http://schemas.openxmlformats.org/markup-compatibility/2006" xmlns:p14="http://schemas.microsoft.com/office/powerpoint/2010/main">
        <mc:Choice Requires="p14">
          <p:contentPart p14:bwMode="auto" r:id="rId3">
            <p14:nvContentPartPr>
              <p14:cNvPr id="2050" name="Ink 5"/>
              <p14:cNvContentPartPr>
                <a14:cpLocks xmlns:a14="http://schemas.microsoft.com/office/drawing/2010/main" noRot="1" noChangeAspect="1" noEditPoints="1" noChangeArrowheads="1" noChangeShapeType="1"/>
              </p14:cNvContentPartPr>
              <p14:nvPr/>
            </p14:nvContentPartPr>
            <p14:xfrm>
              <a:off x="6759575" y="3516313"/>
              <a:ext cx="1065213" cy="69850"/>
            </p14:xfrm>
          </p:contentPart>
        </mc:Choice>
        <mc:Fallback xmlns="">
          <p:pic>
            <p:nvPicPr>
              <p:cNvPr id="2050" name="Ink 5"/>
              <p:cNvPicPr>
                <a:picLocks noRot="1" noChangeAspect="1" noEditPoints="1" noChangeArrowheads="1" noChangeShapeType="1"/>
              </p:cNvPicPr>
              <p:nvPr/>
            </p:nvPicPr>
            <p:blipFill>
              <a:blip r:embed="rId4"/>
              <a:stretch>
                <a:fillRect/>
              </a:stretch>
            </p:blipFill>
            <p:spPr>
              <a:xfrm>
                <a:off x="6753095" y="3509832"/>
                <a:ext cx="1078173" cy="82812"/>
              </a:xfrm>
              <a:prstGeom prst="rect">
                <a:avLst/>
              </a:prstGeom>
            </p:spPr>
          </p:pic>
        </mc:Fallback>
      </mc:AlternateContent>
    </p:spTree>
    <p:extLst>
      <p:ext uri="{BB962C8B-B14F-4D97-AF65-F5344CB8AC3E}">
        <p14:creationId xmlns:p14="http://schemas.microsoft.com/office/powerpoint/2010/main" val="24124631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534400" cy="609600"/>
          </a:xfrm>
        </p:spPr>
        <p:txBody>
          <a:bodyPr>
            <a:normAutofit fontScale="90000"/>
          </a:bodyPr>
          <a:lstStyle/>
          <a:p>
            <a:pPr algn="l"/>
            <a:r>
              <a:rPr lang="en-US" b="1" dirty="0">
                <a:solidFill>
                  <a:srgbClr val="FF0000"/>
                </a:solidFill>
              </a:rPr>
              <a:t>Learning outcome</a:t>
            </a:r>
          </a:p>
        </p:txBody>
      </p:sp>
      <p:sp>
        <p:nvSpPr>
          <p:cNvPr id="3" name="Content Placeholder 2"/>
          <p:cNvSpPr>
            <a:spLocks noGrp="1"/>
          </p:cNvSpPr>
          <p:nvPr>
            <p:ph idx="1"/>
          </p:nvPr>
        </p:nvSpPr>
        <p:spPr>
          <a:xfrm>
            <a:off x="152400" y="1143000"/>
            <a:ext cx="8763000" cy="5562600"/>
          </a:xfrm>
        </p:spPr>
        <p:txBody>
          <a:bodyPr>
            <a:normAutofit/>
          </a:bodyPr>
          <a:lstStyle/>
          <a:p>
            <a:pPr lvl="0"/>
            <a:r>
              <a:rPr lang="en-US" sz="2800" dirty="0"/>
              <a:t>What is social capital? How social supports have significantly effect on health?</a:t>
            </a:r>
          </a:p>
          <a:p>
            <a:pPr lvl="0"/>
            <a:r>
              <a:rPr lang="en-US" sz="2800" dirty="0"/>
              <a:t>What do you mean by social capital? How social capital and health are interrelated?</a:t>
            </a:r>
          </a:p>
          <a:p>
            <a:pPr lvl="0"/>
            <a:r>
              <a:rPr lang="en-US" sz="2800" dirty="0"/>
              <a:t>Poverty </a:t>
            </a:r>
            <a:r>
              <a:rPr lang="en-US" sz="2800" dirty="0" err="1"/>
              <a:t>vs</a:t>
            </a:r>
            <a:r>
              <a:rPr lang="en-US" sz="2800" dirty="0"/>
              <a:t> Health</a:t>
            </a:r>
          </a:p>
          <a:p>
            <a:endParaRPr lang="en-US" sz="1000" dirty="0">
              <a:latin typeface="Calibri" pitchFamily="34" charset="0"/>
            </a:endParaRPr>
          </a:p>
          <a:p>
            <a:endParaRPr lang="en-US" sz="2400" dirty="0">
              <a:latin typeface="Calibri" pitchFamily="34" charset="0"/>
            </a:endParaRP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a:xfrm>
            <a:off x="152400" y="228600"/>
            <a:ext cx="8763000" cy="1295400"/>
          </a:xfrm>
        </p:spPr>
        <p:txBody>
          <a:bodyPr/>
          <a:lstStyle/>
          <a:p>
            <a:pPr eaLnBrk="1" hangingPunct="1"/>
            <a:r>
              <a:rPr lang="en-US" sz="3600"/>
              <a:t>Percent of Whites Agreeing that Blacks </a:t>
            </a:r>
            <a:br>
              <a:rPr lang="en-US" sz="3600"/>
            </a:br>
            <a:r>
              <a:rPr lang="en-US" sz="3600"/>
              <a:t>and Whites are</a:t>
            </a:r>
          </a:p>
        </p:txBody>
      </p:sp>
      <p:sp>
        <p:nvSpPr>
          <p:cNvPr id="15366" name="Text Box 5"/>
          <p:cNvSpPr txBox="1">
            <a:spLocks noChangeArrowheads="1"/>
          </p:cNvSpPr>
          <p:nvPr/>
        </p:nvSpPr>
        <p:spPr bwMode="auto">
          <a:xfrm>
            <a:off x="4191000" y="6400800"/>
            <a:ext cx="4648200" cy="307777"/>
          </a:xfrm>
          <a:prstGeom prst="rect">
            <a:avLst/>
          </a:prstGeom>
          <a:noFill/>
          <a:ln w="9525">
            <a:noFill/>
            <a:miter lim="800000"/>
            <a:headEnd/>
            <a:tailEnd/>
          </a:ln>
        </p:spPr>
        <p:txBody>
          <a:bodyPr wrap="square">
            <a:spAutoFit/>
          </a:bodyPr>
          <a:lstStyle/>
          <a:p>
            <a:pPr algn="l">
              <a:spcBef>
                <a:spcPct val="50000"/>
              </a:spcBef>
            </a:pPr>
            <a:r>
              <a:rPr lang="en-US" sz="1400" dirty="0"/>
              <a:t>General Social Survey (Davis and Smith), 1990</a:t>
            </a:r>
          </a:p>
        </p:txBody>
      </p:sp>
      <p:graphicFrame>
        <p:nvGraphicFramePr>
          <p:cNvPr id="16" name="Object 6"/>
          <p:cNvGraphicFramePr>
            <a:graphicFrameLocks noGrp="1" noChangeAspect="1"/>
          </p:cNvGraphicFramePr>
          <p:nvPr>
            <p:ph idx="1"/>
          </p:nvPr>
        </p:nvGraphicFramePr>
        <p:xfrm>
          <a:off x="381000" y="1447800"/>
          <a:ext cx="8397875" cy="4800599"/>
        </p:xfrm>
        <a:graphic>
          <a:graphicData uri="http://schemas.openxmlformats.org/drawingml/2006/chart">
            <c:chart xmlns:c="http://schemas.openxmlformats.org/drawingml/2006/chart" xmlns:r="http://schemas.openxmlformats.org/officeDocument/2006/relationships" r:id="rId2"/>
          </a:graphicData>
        </a:graphic>
      </p:graphicFrame>
      <p:sp>
        <p:nvSpPr>
          <p:cNvPr id="15367" name="Text Box 7"/>
          <p:cNvSpPr txBox="1">
            <a:spLocks noChangeArrowheads="1"/>
          </p:cNvSpPr>
          <p:nvPr/>
        </p:nvSpPr>
        <p:spPr bwMode="auto">
          <a:xfrm>
            <a:off x="1600200" y="2311400"/>
            <a:ext cx="685800" cy="427038"/>
          </a:xfrm>
          <a:prstGeom prst="rect">
            <a:avLst/>
          </a:prstGeom>
          <a:noFill/>
          <a:ln w="9525">
            <a:noFill/>
            <a:miter lim="800000"/>
            <a:headEnd/>
            <a:tailEnd/>
          </a:ln>
        </p:spPr>
        <p:txBody>
          <a:bodyPr>
            <a:spAutoFit/>
          </a:bodyPr>
          <a:lstStyle/>
          <a:p>
            <a:pPr algn="l">
              <a:spcBef>
                <a:spcPct val="50000"/>
              </a:spcBef>
            </a:pPr>
            <a:r>
              <a:rPr lang="en-US" sz="2200" b="1" dirty="0"/>
              <a:t>44</a:t>
            </a:r>
          </a:p>
        </p:txBody>
      </p:sp>
      <p:sp>
        <p:nvSpPr>
          <p:cNvPr id="15368" name="Text Box 8"/>
          <p:cNvSpPr txBox="1">
            <a:spLocks noChangeArrowheads="1"/>
          </p:cNvSpPr>
          <p:nvPr/>
        </p:nvSpPr>
        <p:spPr bwMode="auto">
          <a:xfrm>
            <a:off x="6286500" y="3352800"/>
            <a:ext cx="685800" cy="427038"/>
          </a:xfrm>
          <a:prstGeom prst="rect">
            <a:avLst/>
          </a:prstGeom>
          <a:noFill/>
          <a:ln w="9525">
            <a:noFill/>
            <a:miter lim="800000"/>
            <a:headEnd/>
            <a:tailEnd/>
          </a:ln>
        </p:spPr>
        <p:txBody>
          <a:bodyPr>
            <a:spAutoFit/>
          </a:bodyPr>
          <a:lstStyle/>
          <a:p>
            <a:pPr algn="l">
              <a:spcBef>
                <a:spcPct val="50000"/>
              </a:spcBef>
            </a:pPr>
            <a:r>
              <a:rPr lang="en-US" sz="2200" b="1" dirty="0"/>
              <a:t>29</a:t>
            </a:r>
          </a:p>
        </p:txBody>
      </p:sp>
      <p:sp>
        <p:nvSpPr>
          <p:cNvPr id="15369" name="Text Box 9"/>
          <p:cNvSpPr txBox="1">
            <a:spLocks noChangeArrowheads="1"/>
          </p:cNvSpPr>
          <p:nvPr/>
        </p:nvSpPr>
        <p:spPr bwMode="auto">
          <a:xfrm>
            <a:off x="4724400" y="2235200"/>
            <a:ext cx="685800" cy="427038"/>
          </a:xfrm>
          <a:prstGeom prst="rect">
            <a:avLst/>
          </a:prstGeom>
          <a:noFill/>
          <a:ln w="9525">
            <a:noFill/>
            <a:miter lim="800000"/>
            <a:headEnd/>
            <a:tailEnd/>
          </a:ln>
        </p:spPr>
        <p:txBody>
          <a:bodyPr>
            <a:spAutoFit/>
          </a:bodyPr>
          <a:lstStyle/>
          <a:p>
            <a:pPr algn="l">
              <a:spcBef>
                <a:spcPct val="50000"/>
              </a:spcBef>
            </a:pPr>
            <a:r>
              <a:rPr lang="en-US" sz="2200" b="1" dirty="0"/>
              <a:t>51</a:t>
            </a:r>
          </a:p>
        </p:txBody>
      </p:sp>
      <p:sp>
        <p:nvSpPr>
          <p:cNvPr id="15370" name="Text Box 10"/>
          <p:cNvSpPr txBox="1">
            <a:spLocks noChangeArrowheads="1"/>
          </p:cNvSpPr>
          <p:nvPr/>
        </p:nvSpPr>
        <p:spPr bwMode="auto">
          <a:xfrm>
            <a:off x="3200400" y="1803400"/>
            <a:ext cx="685800" cy="427038"/>
          </a:xfrm>
          <a:prstGeom prst="rect">
            <a:avLst/>
          </a:prstGeom>
          <a:noFill/>
          <a:ln w="9525">
            <a:noFill/>
            <a:miter lim="800000"/>
            <a:headEnd/>
            <a:tailEnd/>
          </a:ln>
        </p:spPr>
        <p:txBody>
          <a:bodyPr>
            <a:spAutoFit/>
          </a:bodyPr>
          <a:lstStyle/>
          <a:p>
            <a:pPr algn="l">
              <a:spcBef>
                <a:spcPct val="50000"/>
              </a:spcBef>
            </a:pPr>
            <a:r>
              <a:rPr lang="en-US" sz="2200" b="1" dirty="0"/>
              <a:t>56</a:t>
            </a:r>
          </a:p>
        </p:txBody>
      </p:sp>
      <p:sp>
        <p:nvSpPr>
          <p:cNvPr id="15371" name="Text Box 11"/>
          <p:cNvSpPr txBox="1">
            <a:spLocks noChangeArrowheads="1"/>
          </p:cNvSpPr>
          <p:nvPr/>
        </p:nvSpPr>
        <p:spPr bwMode="auto">
          <a:xfrm>
            <a:off x="2108200" y="4470400"/>
            <a:ext cx="685800" cy="427038"/>
          </a:xfrm>
          <a:prstGeom prst="rect">
            <a:avLst/>
          </a:prstGeom>
          <a:noFill/>
          <a:ln w="9525">
            <a:noFill/>
            <a:miter lim="800000"/>
            <a:headEnd/>
            <a:tailEnd/>
          </a:ln>
        </p:spPr>
        <p:txBody>
          <a:bodyPr>
            <a:spAutoFit/>
          </a:bodyPr>
          <a:lstStyle/>
          <a:p>
            <a:pPr algn="l">
              <a:spcBef>
                <a:spcPct val="50000"/>
              </a:spcBef>
            </a:pPr>
            <a:r>
              <a:rPr lang="en-US" sz="2200" b="1"/>
              <a:t>5</a:t>
            </a:r>
          </a:p>
        </p:txBody>
      </p:sp>
      <p:sp>
        <p:nvSpPr>
          <p:cNvPr id="15372" name="Text Box 12"/>
          <p:cNvSpPr txBox="1">
            <a:spLocks noChangeArrowheads="1"/>
          </p:cNvSpPr>
          <p:nvPr/>
        </p:nvSpPr>
        <p:spPr bwMode="auto">
          <a:xfrm>
            <a:off x="3721100" y="4457700"/>
            <a:ext cx="685800" cy="427038"/>
          </a:xfrm>
          <a:prstGeom prst="rect">
            <a:avLst/>
          </a:prstGeom>
          <a:noFill/>
          <a:ln w="9525">
            <a:noFill/>
            <a:miter lim="800000"/>
            <a:headEnd/>
            <a:tailEnd/>
          </a:ln>
        </p:spPr>
        <p:txBody>
          <a:bodyPr>
            <a:spAutoFit/>
          </a:bodyPr>
          <a:lstStyle/>
          <a:p>
            <a:pPr algn="l">
              <a:spcBef>
                <a:spcPct val="50000"/>
              </a:spcBef>
            </a:pPr>
            <a:r>
              <a:rPr lang="en-US" sz="2200" b="1" dirty="0"/>
              <a:t>4</a:t>
            </a:r>
          </a:p>
        </p:txBody>
      </p:sp>
      <p:sp>
        <p:nvSpPr>
          <p:cNvPr id="15373" name="Text Box 13"/>
          <p:cNvSpPr txBox="1">
            <a:spLocks noChangeArrowheads="1"/>
          </p:cNvSpPr>
          <p:nvPr/>
        </p:nvSpPr>
        <p:spPr bwMode="auto">
          <a:xfrm>
            <a:off x="5156200" y="3898900"/>
            <a:ext cx="685800" cy="427038"/>
          </a:xfrm>
          <a:prstGeom prst="rect">
            <a:avLst/>
          </a:prstGeom>
          <a:noFill/>
          <a:ln w="9525">
            <a:noFill/>
            <a:miter lim="800000"/>
            <a:headEnd/>
            <a:tailEnd/>
          </a:ln>
        </p:spPr>
        <p:txBody>
          <a:bodyPr>
            <a:spAutoFit/>
          </a:bodyPr>
          <a:lstStyle/>
          <a:p>
            <a:pPr algn="l">
              <a:spcBef>
                <a:spcPct val="50000"/>
              </a:spcBef>
            </a:pPr>
            <a:r>
              <a:rPr lang="en-US" sz="2200" b="1"/>
              <a:t>16</a:t>
            </a:r>
          </a:p>
        </p:txBody>
      </p:sp>
      <p:sp>
        <p:nvSpPr>
          <p:cNvPr id="15374" name="Text Box 14"/>
          <p:cNvSpPr txBox="1">
            <a:spLocks noChangeArrowheads="1"/>
          </p:cNvSpPr>
          <p:nvPr/>
        </p:nvSpPr>
        <p:spPr bwMode="auto">
          <a:xfrm>
            <a:off x="6845300" y="4470400"/>
            <a:ext cx="685800" cy="427038"/>
          </a:xfrm>
          <a:prstGeom prst="rect">
            <a:avLst/>
          </a:prstGeom>
          <a:noFill/>
          <a:ln w="9525">
            <a:noFill/>
            <a:miter lim="800000"/>
            <a:headEnd/>
            <a:tailEnd/>
          </a:ln>
        </p:spPr>
        <p:txBody>
          <a:bodyPr>
            <a:spAutoFit/>
          </a:bodyPr>
          <a:lstStyle/>
          <a:p>
            <a:pPr algn="l">
              <a:spcBef>
                <a:spcPct val="50000"/>
              </a:spcBef>
            </a:pPr>
            <a:r>
              <a:rPr lang="en-US" sz="2200" b="1" dirty="0"/>
              <a:t>6</a:t>
            </a:r>
          </a:p>
        </p:txBody>
      </p:sp>
      <p:sp>
        <p:nvSpPr>
          <p:cNvPr id="15375" name="Text Box 15"/>
          <p:cNvSpPr txBox="1">
            <a:spLocks noChangeArrowheads="1"/>
          </p:cNvSpPr>
          <p:nvPr/>
        </p:nvSpPr>
        <p:spPr bwMode="auto">
          <a:xfrm rot="-5400000">
            <a:off x="-639762" y="3078162"/>
            <a:ext cx="2286000" cy="396875"/>
          </a:xfrm>
          <a:prstGeom prst="rect">
            <a:avLst/>
          </a:prstGeom>
          <a:noFill/>
          <a:ln w="9525">
            <a:noFill/>
            <a:miter lim="800000"/>
            <a:headEnd/>
            <a:tailEnd/>
          </a:ln>
        </p:spPr>
        <p:txBody>
          <a:bodyPr>
            <a:spAutoFit/>
          </a:bodyPr>
          <a:lstStyle/>
          <a:p>
            <a:pPr>
              <a:spcBef>
                <a:spcPct val="50000"/>
              </a:spcBef>
            </a:pPr>
            <a:r>
              <a:rPr lang="en-US" sz="2000" b="1" dirty="0"/>
              <a:t>Percent Support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a:xfrm>
            <a:off x="152400" y="228600"/>
            <a:ext cx="8839200" cy="762000"/>
          </a:xfrm>
        </p:spPr>
        <p:txBody>
          <a:bodyPr>
            <a:noAutofit/>
          </a:bodyPr>
          <a:lstStyle/>
          <a:p>
            <a:pPr algn="l" eaLnBrk="1" hangingPunct="1"/>
            <a:r>
              <a:rPr lang="en-US" sz="4000" dirty="0"/>
              <a:t>% of White Agree that Black &amp; White are</a:t>
            </a:r>
          </a:p>
        </p:txBody>
      </p:sp>
      <p:sp>
        <p:nvSpPr>
          <p:cNvPr id="16390" name="Text Box 5"/>
          <p:cNvSpPr txBox="1">
            <a:spLocks noChangeArrowheads="1"/>
          </p:cNvSpPr>
          <p:nvPr/>
        </p:nvSpPr>
        <p:spPr bwMode="auto">
          <a:xfrm>
            <a:off x="4038600" y="6324600"/>
            <a:ext cx="4953000" cy="338554"/>
          </a:xfrm>
          <a:prstGeom prst="rect">
            <a:avLst/>
          </a:prstGeom>
          <a:noFill/>
          <a:ln w="9525">
            <a:noFill/>
            <a:miter lim="800000"/>
            <a:headEnd/>
            <a:tailEnd/>
          </a:ln>
        </p:spPr>
        <p:txBody>
          <a:bodyPr>
            <a:spAutoFit/>
          </a:bodyPr>
          <a:lstStyle/>
          <a:p>
            <a:pPr algn="l">
              <a:spcBef>
                <a:spcPct val="50000"/>
              </a:spcBef>
            </a:pPr>
            <a:r>
              <a:rPr lang="en-US" sz="1600" dirty="0"/>
              <a:t>General Social Survey (Davis and Smith), 1990</a:t>
            </a:r>
          </a:p>
        </p:txBody>
      </p:sp>
      <p:graphicFrame>
        <p:nvGraphicFramePr>
          <p:cNvPr id="16" name="Object 6"/>
          <p:cNvGraphicFramePr>
            <a:graphicFrameLocks noGrp="1" noChangeAspect="1"/>
          </p:cNvGraphicFramePr>
          <p:nvPr>
            <p:ph idx="1"/>
          </p:nvPr>
        </p:nvGraphicFramePr>
        <p:xfrm>
          <a:off x="914400" y="1066800"/>
          <a:ext cx="7788275" cy="5172075"/>
        </p:xfrm>
        <a:graphic>
          <a:graphicData uri="http://schemas.openxmlformats.org/drawingml/2006/chart">
            <c:chart xmlns:c="http://schemas.openxmlformats.org/drawingml/2006/chart" xmlns:r="http://schemas.openxmlformats.org/officeDocument/2006/relationships" r:id="rId2"/>
          </a:graphicData>
        </a:graphic>
      </p:graphicFrame>
      <p:sp>
        <p:nvSpPr>
          <p:cNvPr id="16391" name="Text Box 7"/>
          <p:cNvSpPr txBox="1">
            <a:spLocks noChangeArrowheads="1"/>
          </p:cNvSpPr>
          <p:nvPr/>
        </p:nvSpPr>
        <p:spPr bwMode="auto">
          <a:xfrm>
            <a:off x="1600200" y="4038600"/>
            <a:ext cx="685800" cy="427038"/>
          </a:xfrm>
          <a:prstGeom prst="rect">
            <a:avLst/>
          </a:prstGeom>
          <a:noFill/>
          <a:ln w="9525">
            <a:noFill/>
            <a:miter lim="800000"/>
            <a:headEnd/>
            <a:tailEnd/>
          </a:ln>
        </p:spPr>
        <p:txBody>
          <a:bodyPr>
            <a:spAutoFit/>
          </a:bodyPr>
          <a:lstStyle/>
          <a:p>
            <a:pPr algn="l">
              <a:spcBef>
                <a:spcPct val="50000"/>
              </a:spcBef>
            </a:pPr>
            <a:r>
              <a:rPr lang="en-US" sz="2200" b="1" dirty="0"/>
              <a:t>17</a:t>
            </a:r>
          </a:p>
        </p:txBody>
      </p:sp>
      <p:sp>
        <p:nvSpPr>
          <p:cNvPr id="16392" name="Text Box 8"/>
          <p:cNvSpPr txBox="1">
            <a:spLocks noChangeArrowheads="1"/>
          </p:cNvSpPr>
          <p:nvPr/>
        </p:nvSpPr>
        <p:spPr bwMode="auto">
          <a:xfrm>
            <a:off x="6705600" y="2209800"/>
            <a:ext cx="685800" cy="427038"/>
          </a:xfrm>
          <a:prstGeom prst="rect">
            <a:avLst/>
          </a:prstGeom>
          <a:noFill/>
          <a:ln w="9525">
            <a:noFill/>
            <a:miter lim="800000"/>
            <a:headEnd/>
            <a:tailEnd/>
          </a:ln>
        </p:spPr>
        <p:txBody>
          <a:bodyPr>
            <a:spAutoFit/>
          </a:bodyPr>
          <a:lstStyle/>
          <a:p>
            <a:pPr algn="l">
              <a:spcBef>
                <a:spcPct val="50000"/>
              </a:spcBef>
            </a:pPr>
            <a:r>
              <a:rPr lang="en-US" sz="2200" b="1"/>
              <a:t>56</a:t>
            </a:r>
          </a:p>
        </p:txBody>
      </p:sp>
      <p:sp>
        <p:nvSpPr>
          <p:cNvPr id="16393" name="Text Box 9"/>
          <p:cNvSpPr txBox="1">
            <a:spLocks noChangeArrowheads="1"/>
          </p:cNvSpPr>
          <p:nvPr/>
        </p:nvSpPr>
        <p:spPr bwMode="auto">
          <a:xfrm>
            <a:off x="5181600" y="3124200"/>
            <a:ext cx="685800" cy="427038"/>
          </a:xfrm>
          <a:prstGeom prst="rect">
            <a:avLst/>
          </a:prstGeom>
          <a:noFill/>
          <a:ln w="9525">
            <a:noFill/>
            <a:miter lim="800000"/>
            <a:headEnd/>
            <a:tailEnd/>
          </a:ln>
        </p:spPr>
        <p:txBody>
          <a:bodyPr>
            <a:spAutoFit/>
          </a:bodyPr>
          <a:lstStyle/>
          <a:p>
            <a:pPr algn="l">
              <a:spcBef>
                <a:spcPct val="50000"/>
              </a:spcBef>
            </a:pPr>
            <a:r>
              <a:rPr lang="en-US" sz="2200" b="1"/>
              <a:t>37</a:t>
            </a:r>
          </a:p>
        </p:txBody>
      </p:sp>
      <p:sp>
        <p:nvSpPr>
          <p:cNvPr id="16394" name="Text Box 10"/>
          <p:cNvSpPr txBox="1">
            <a:spLocks noChangeArrowheads="1"/>
          </p:cNvSpPr>
          <p:nvPr/>
        </p:nvSpPr>
        <p:spPr bwMode="auto">
          <a:xfrm>
            <a:off x="3200400" y="4343400"/>
            <a:ext cx="685800" cy="427038"/>
          </a:xfrm>
          <a:prstGeom prst="rect">
            <a:avLst/>
          </a:prstGeom>
          <a:noFill/>
          <a:ln w="9525">
            <a:noFill/>
            <a:miter lim="800000"/>
            <a:headEnd/>
            <a:tailEnd/>
          </a:ln>
        </p:spPr>
        <p:txBody>
          <a:bodyPr>
            <a:spAutoFit/>
          </a:bodyPr>
          <a:lstStyle/>
          <a:p>
            <a:pPr algn="l">
              <a:spcBef>
                <a:spcPct val="50000"/>
              </a:spcBef>
            </a:pPr>
            <a:r>
              <a:rPr lang="en-US" sz="2200" b="1"/>
              <a:t>13</a:t>
            </a:r>
          </a:p>
        </p:txBody>
      </p:sp>
      <p:sp>
        <p:nvSpPr>
          <p:cNvPr id="16395" name="Text Box 11"/>
          <p:cNvSpPr txBox="1">
            <a:spLocks noChangeArrowheads="1"/>
          </p:cNvSpPr>
          <p:nvPr/>
        </p:nvSpPr>
        <p:spPr bwMode="auto">
          <a:xfrm>
            <a:off x="2057400" y="2209800"/>
            <a:ext cx="685800" cy="427038"/>
          </a:xfrm>
          <a:prstGeom prst="rect">
            <a:avLst/>
          </a:prstGeom>
          <a:noFill/>
          <a:ln w="9525">
            <a:noFill/>
            <a:miter lim="800000"/>
            <a:headEnd/>
            <a:tailEnd/>
          </a:ln>
        </p:spPr>
        <p:txBody>
          <a:bodyPr>
            <a:spAutoFit/>
          </a:bodyPr>
          <a:lstStyle/>
          <a:p>
            <a:pPr algn="l">
              <a:spcBef>
                <a:spcPct val="50000"/>
              </a:spcBef>
            </a:pPr>
            <a:r>
              <a:rPr lang="en-US" sz="2200" b="1"/>
              <a:t>55</a:t>
            </a:r>
          </a:p>
        </p:txBody>
      </p:sp>
      <p:sp>
        <p:nvSpPr>
          <p:cNvPr id="16396" name="Text Box 12"/>
          <p:cNvSpPr txBox="1">
            <a:spLocks noChangeArrowheads="1"/>
          </p:cNvSpPr>
          <p:nvPr/>
        </p:nvSpPr>
        <p:spPr bwMode="auto">
          <a:xfrm>
            <a:off x="3581400" y="1676400"/>
            <a:ext cx="685800" cy="427038"/>
          </a:xfrm>
          <a:prstGeom prst="rect">
            <a:avLst/>
          </a:prstGeom>
          <a:noFill/>
          <a:ln w="9525">
            <a:noFill/>
            <a:miter lim="800000"/>
            <a:headEnd/>
            <a:tailEnd/>
          </a:ln>
        </p:spPr>
        <p:txBody>
          <a:bodyPr>
            <a:spAutoFit/>
          </a:bodyPr>
          <a:lstStyle/>
          <a:p>
            <a:pPr algn="l">
              <a:spcBef>
                <a:spcPct val="50000"/>
              </a:spcBef>
            </a:pPr>
            <a:r>
              <a:rPr lang="en-US" sz="2200" b="1"/>
              <a:t>71</a:t>
            </a:r>
          </a:p>
        </p:txBody>
      </p:sp>
      <p:sp>
        <p:nvSpPr>
          <p:cNvPr id="16397" name="Text Box 13"/>
          <p:cNvSpPr txBox="1">
            <a:spLocks noChangeArrowheads="1"/>
          </p:cNvSpPr>
          <p:nvPr/>
        </p:nvSpPr>
        <p:spPr bwMode="auto">
          <a:xfrm>
            <a:off x="4673600" y="4038600"/>
            <a:ext cx="685800" cy="427038"/>
          </a:xfrm>
          <a:prstGeom prst="rect">
            <a:avLst/>
          </a:prstGeom>
          <a:noFill/>
          <a:ln w="9525">
            <a:noFill/>
            <a:miter lim="800000"/>
            <a:headEnd/>
            <a:tailEnd/>
          </a:ln>
        </p:spPr>
        <p:txBody>
          <a:bodyPr>
            <a:spAutoFit/>
          </a:bodyPr>
          <a:lstStyle/>
          <a:p>
            <a:pPr algn="l">
              <a:spcBef>
                <a:spcPct val="50000"/>
              </a:spcBef>
            </a:pPr>
            <a:r>
              <a:rPr lang="en-US" sz="2200" b="1"/>
              <a:t>15</a:t>
            </a:r>
          </a:p>
        </p:txBody>
      </p:sp>
      <p:sp>
        <p:nvSpPr>
          <p:cNvPr id="16398" name="Text Box 14"/>
          <p:cNvSpPr txBox="1">
            <a:spLocks noChangeArrowheads="1"/>
          </p:cNvSpPr>
          <p:nvPr/>
        </p:nvSpPr>
        <p:spPr bwMode="auto">
          <a:xfrm>
            <a:off x="6248400" y="4038600"/>
            <a:ext cx="685800" cy="427038"/>
          </a:xfrm>
          <a:prstGeom prst="rect">
            <a:avLst/>
          </a:prstGeom>
          <a:noFill/>
          <a:ln w="9525">
            <a:noFill/>
            <a:miter lim="800000"/>
            <a:headEnd/>
            <a:tailEnd/>
          </a:ln>
        </p:spPr>
        <p:txBody>
          <a:bodyPr>
            <a:spAutoFit/>
          </a:bodyPr>
          <a:lstStyle/>
          <a:p>
            <a:pPr algn="l">
              <a:spcBef>
                <a:spcPct val="50000"/>
              </a:spcBef>
            </a:pPr>
            <a:r>
              <a:rPr lang="en-US" sz="2200" b="1"/>
              <a:t>20</a:t>
            </a:r>
          </a:p>
        </p:txBody>
      </p:sp>
      <p:sp>
        <p:nvSpPr>
          <p:cNvPr id="16399" name="Text Box 15"/>
          <p:cNvSpPr txBox="1">
            <a:spLocks noChangeArrowheads="1"/>
          </p:cNvSpPr>
          <p:nvPr/>
        </p:nvSpPr>
        <p:spPr bwMode="auto">
          <a:xfrm rot="-5400000">
            <a:off x="-639762" y="3078162"/>
            <a:ext cx="2286000" cy="396875"/>
          </a:xfrm>
          <a:prstGeom prst="rect">
            <a:avLst/>
          </a:prstGeom>
          <a:noFill/>
          <a:ln w="9525">
            <a:noFill/>
            <a:miter lim="800000"/>
            <a:headEnd/>
            <a:tailEnd/>
          </a:ln>
        </p:spPr>
        <p:txBody>
          <a:bodyPr>
            <a:spAutoFit/>
          </a:bodyPr>
          <a:lstStyle/>
          <a:p>
            <a:pPr>
              <a:spcBef>
                <a:spcPct val="50000"/>
              </a:spcBef>
            </a:pPr>
            <a:r>
              <a:rPr lang="en-US" sz="2000" b="1" dirty="0"/>
              <a:t>Percent Support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457200" y="381000"/>
            <a:ext cx="8229600" cy="533400"/>
          </a:xfrm>
        </p:spPr>
        <p:txBody>
          <a:bodyPr>
            <a:normAutofit fontScale="90000"/>
          </a:bodyPr>
          <a:lstStyle/>
          <a:p>
            <a:r>
              <a:rPr lang="en-US" sz="3200" dirty="0"/>
              <a:t>Health services</a:t>
            </a:r>
          </a:p>
        </p:txBody>
      </p:sp>
      <p:sp>
        <p:nvSpPr>
          <p:cNvPr id="3" name="Content Placeholder 2"/>
          <p:cNvSpPr>
            <a:spLocks noGrp="1"/>
          </p:cNvSpPr>
          <p:nvPr>
            <p:ph idx="1"/>
          </p:nvPr>
        </p:nvSpPr>
        <p:spPr>
          <a:xfrm>
            <a:off x="152400" y="1066800"/>
            <a:ext cx="8763000" cy="5486400"/>
          </a:xfrm>
        </p:spPr>
        <p:txBody>
          <a:bodyPr rtlCol="0">
            <a:noAutofit/>
          </a:bodyPr>
          <a:lstStyle/>
          <a:p>
            <a:pPr fontAlgn="auto">
              <a:spcAft>
                <a:spcPts val="0"/>
              </a:spcAft>
              <a:buFont typeface="Arial" pitchFamily="34" charset="0"/>
              <a:buChar char="•"/>
              <a:defRPr/>
            </a:pPr>
            <a:r>
              <a:rPr lang="en-US" sz="2800" dirty="0"/>
              <a:t>In both primary care and hospital services, access based on need rather than on the ability to pay is important for health equity</a:t>
            </a:r>
          </a:p>
          <a:p>
            <a:pPr fontAlgn="auto">
              <a:spcAft>
                <a:spcPts val="0"/>
              </a:spcAft>
              <a:buNone/>
              <a:defRPr/>
            </a:pPr>
            <a:endParaRPr lang="en-US" sz="700" dirty="0"/>
          </a:p>
          <a:p>
            <a:pPr fontAlgn="auto">
              <a:spcAft>
                <a:spcPts val="0"/>
              </a:spcAft>
              <a:buFont typeface="Arial" pitchFamily="34" charset="0"/>
              <a:buChar char="•"/>
              <a:defRPr/>
            </a:pPr>
            <a:r>
              <a:rPr lang="en-US" sz="2800" dirty="0">
                <a:solidFill>
                  <a:srgbClr val="0070C0"/>
                </a:solidFill>
              </a:rPr>
              <a:t>Comprehensive &amp;  equitable primary</a:t>
            </a:r>
            <a:r>
              <a:rPr lang="en-US" sz="2800" dirty="0"/>
              <a:t> health care is vital to supporting healthy lives, to the identification and care of health problems as they arise within the community</a:t>
            </a:r>
          </a:p>
          <a:p>
            <a:pPr fontAlgn="auto">
              <a:spcAft>
                <a:spcPts val="0"/>
              </a:spcAft>
              <a:buNone/>
              <a:defRPr/>
            </a:pPr>
            <a:endParaRPr lang="en-US" sz="1200" dirty="0"/>
          </a:p>
          <a:p>
            <a:pPr fontAlgn="auto">
              <a:spcAft>
                <a:spcPts val="0"/>
              </a:spcAft>
              <a:buFont typeface="Arial" pitchFamily="34" charset="0"/>
              <a:buChar char="•"/>
              <a:defRPr/>
            </a:pPr>
            <a:r>
              <a:rPr lang="en-US" sz="2800" dirty="0"/>
              <a:t> Access to primary health care also has the potential to reduce the need for more costly acute hospital care in the longer term</a:t>
            </a:r>
          </a:p>
          <a:p>
            <a:pPr fontAlgn="auto">
              <a:spcAft>
                <a:spcPts val="0"/>
              </a:spcAft>
              <a:buFont typeface="Arial" pitchFamily="34" charset="0"/>
              <a:buChar char="•"/>
              <a:defRPr/>
            </a:pPr>
            <a:r>
              <a:rPr lang="en-US" sz="2800" dirty="0"/>
              <a:t>When people are ill, access to equitable &amp; appropriate care and treatment from specialist or hospital becomes fundamental</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457200" y="228600"/>
            <a:ext cx="8229600" cy="1066800"/>
          </a:xfrm>
        </p:spPr>
        <p:txBody>
          <a:bodyPr>
            <a:normAutofit/>
          </a:bodyPr>
          <a:lstStyle/>
          <a:p>
            <a:r>
              <a:rPr lang="en-US" sz="3200" dirty="0"/>
              <a:t>Conceptual framework for understanding health inequalities</a:t>
            </a:r>
          </a:p>
        </p:txBody>
      </p:sp>
      <p:pic>
        <p:nvPicPr>
          <p:cNvPr id="30723" name="Picture 2"/>
          <p:cNvPicPr>
            <a:picLocks noGrp="1" noChangeAspect="1" noChangeArrowheads="1"/>
          </p:cNvPicPr>
          <p:nvPr>
            <p:ph idx="1"/>
          </p:nvPr>
        </p:nvPicPr>
        <p:blipFill>
          <a:blip r:embed="rId2" cstate="print"/>
          <a:srcRect/>
          <a:stretch>
            <a:fillRect/>
          </a:stretch>
        </p:blipFill>
        <p:spPr>
          <a:xfrm>
            <a:off x="0" y="1447800"/>
            <a:ext cx="9144000" cy="5410200"/>
          </a:xfrm>
        </p:spPr>
      </p:pic>
      <p:sp>
        <p:nvSpPr>
          <p:cNvPr id="5" name="Slide Number Placeholder 4"/>
          <p:cNvSpPr>
            <a:spLocks noGrp="1"/>
          </p:cNvSpPr>
          <p:nvPr>
            <p:ph type="sldNum" sz="quarter" idx="12"/>
          </p:nvPr>
        </p:nvSpPr>
        <p:spPr/>
        <p:txBody>
          <a:bodyPr/>
          <a:lstStyle/>
          <a:p>
            <a:fld id="{B6F15528-21DE-4FAA-801E-634DDDAF4B2B}" type="slidenum">
              <a:rPr lang="en-US" smtClean="0"/>
              <a:pPr/>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8600" y="228601"/>
            <a:ext cx="8763000" cy="609600"/>
          </a:xfrm>
        </p:spPr>
        <p:txBody>
          <a:bodyPr>
            <a:noAutofit/>
          </a:bodyPr>
          <a:lstStyle/>
          <a:p>
            <a:pPr algn="ctr" eaLnBrk="1" hangingPunct="1"/>
            <a:r>
              <a:rPr lang="en-CA" sz="4000" dirty="0"/>
              <a:t>Social support: Gender and health impact</a:t>
            </a:r>
          </a:p>
        </p:txBody>
      </p:sp>
      <p:sp>
        <p:nvSpPr>
          <p:cNvPr id="6147" name="Content Placeholder 2"/>
          <p:cNvSpPr>
            <a:spLocks noGrp="1"/>
          </p:cNvSpPr>
          <p:nvPr>
            <p:ph idx="1"/>
          </p:nvPr>
        </p:nvSpPr>
        <p:spPr>
          <a:xfrm>
            <a:off x="228600" y="990600"/>
            <a:ext cx="8686800" cy="5714999"/>
          </a:xfrm>
        </p:spPr>
        <p:txBody>
          <a:bodyPr>
            <a:normAutofit/>
          </a:bodyPr>
          <a:lstStyle/>
          <a:p>
            <a:pPr eaLnBrk="1" hangingPunct="1"/>
            <a:r>
              <a:rPr lang="en-CA" sz="2800" b="1" dirty="0"/>
              <a:t>Social Support :</a:t>
            </a:r>
            <a:r>
              <a:rPr lang="en-CA" sz="2800" dirty="0"/>
              <a:t> The degree to which a person’s basic social needs are gratified </a:t>
            </a:r>
            <a:r>
              <a:rPr lang="en-CA" sz="2800" dirty="0">
                <a:solidFill>
                  <a:schemeClr val="accent6">
                    <a:lumMod val="75000"/>
                  </a:schemeClr>
                </a:solidFill>
              </a:rPr>
              <a:t>through interaction with others</a:t>
            </a:r>
            <a:r>
              <a:rPr lang="en-CA" sz="2800" dirty="0"/>
              <a:t>.”- </a:t>
            </a:r>
            <a:r>
              <a:rPr lang="en-CA" sz="2000" dirty="0" err="1"/>
              <a:t>Thoits</a:t>
            </a:r>
            <a:r>
              <a:rPr lang="en-CA" sz="2000" dirty="0"/>
              <a:t> and Kaplan et al.</a:t>
            </a:r>
            <a:endParaRPr lang="en-CA" sz="2800" dirty="0"/>
          </a:p>
          <a:p>
            <a:pPr lvl="1" eaLnBrk="1" hangingPunct="1"/>
            <a:r>
              <a:rPr lang="en-CA" dirty="0"/>
              <a:t>“may be seen as the emotional, instrumental and financial aid that is obtained </a:t>
            </a:r>
            <a:r>
              <a:rPr lang="en-CA" dirty="0">
                <a:solidFill>
                  <a:srgbClr val="7030A0"/>
                </a:solidFill>
              </a:rPr>
              <a:t>from one’s social network</a:t>
            </a:r>
            <a:r>
              <a:rPr lang="en-CA" dirty="0"/>
              <a:t>.”- </a:t>
            </a:r>
            <a:r>
              <a:rPr lang="en-CA" sz="2000" dirty="0" err="1"/>
              <a:t>Berkman</a:t>
            </a:r>
            <a:r>
              <a:rPr lang="en-CA" sz="2000" dirty="0"/>
              <a:t> </a:t>
            </a:r>
            <a:endParaRPr lang="en-CA" dirty="0"/>
          </a:p>
          <a:p>
            <a:pPr lvl="1" eaLnBrk="1" hangingPunct="1">
              <a:buFont typeface="Wingdings 2" pitchFamily="18" charset="2"/>
              <a:buNone/>
            </a:pPr>
            <a:endParaRPr lang="en-CA" sz="1600" dirty="0"/>
          </a:p>
          <a:p>
            <a:pPr lvl="1" eaLnBrk="1" hangingPunct="1">
              <a:buFontTx/>
              <a:buChar char="-"/>
            </a:pPr>
            <a:r>
              <a:rPr lang="en-CA" dirty="0"/>
              <a:t>Overall it appears that all the definitions imply some form of positive interaction or helpful behaviour provided to someone in need  of support </a:t>
            </a:r>
          </a:p>
          <a:p>
            <a:pPr lvl="1" eaLnBrk="1" hangingPunct="1">
              <a:buNone/>
            </a:pPr>
            <a:endParaRPr lang="en-CA" sz="1400" dirty="0"/>
          </a:p>
          <a:p>
            <a:pPr eaLnBrk="1" hangingPunct="1">
              <a:lnSpc>
                <a:spcPct val="90000"/>
              </a:lnSpc>
            </a:pPr>
            <a:endParaRPr lang="en-CA" sz="2000" dirty="0"/>
          </a:p>
          <a:p>
            <a:pPr marL="1125537" lvl="2" indent="-457200" eaLnBrk="1" hangingPunct="1">
              <a:lnSpc>
                <a:spcPct val="90000"/>
              </a:lnSpc>
              <a:buNone/>
            </a:pPr>
            <a:endParaRPr lang="en-CA" sz="1900" dirty="0"/>
          </a:p>
          <a:p>
            <a:pPr lvl="1" eaLnBrk="1" hangingPunct="1">
              <a:buFont typeface="Wingdings 2" pitchFamily="18" charset="2"/>
              <a:buNone/>
            </a:pPr>
            <a:endParaRPr lang="en-CA" sz="2000"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8600" y="228601"/>
            <a:ext cx="8763000" cy="609600"/>
          </a:xfrm>
        </p:spPr>
        <p:txBody>
          <a:bodyPr>
            <a:noAutofit/>
          </a:bodyPr>
          <a:lstStyle/>
          <a:p>
            <a:pPr algn="ctr" eaLnBrk="1" hangingPunct="1"/>
            <a:r>
              <a:rPr lang="en-CA" sz="4000" dirty="0"/>
              <a:t>Social support: Gender and health impact</a:t>
            </a:r>
          </a:p>
        </p:txBody>
      </p:sp>
      <p:sp>
        <p:nvSpPr>
          <p:cNvPr id="6147" name="Content Placeholder 2"/>
          <p:cNvSpPr>
            <a:spLocks noGrp="1"/>
          </p:cNvSpPr>
          <p:nvPr>
            <p:ph idx="1"/>
          </p:nvPr>
        </p:nvSpPr>
        <p:spPr>
          <a:xfrm>
            <a:off x="228600" y="990600"/>
            <a:ext cx="8686800" cy="5714999"/>
          </a:xfrm>
        </p:spPr>
        <p:txBody>
          <a:bodyPr>
            <a:noAutofit/>
          </a:bodyPr>
          <a:lstStyle/>
          <a:p>
            <a:pPr lvl="1" eaLnBrk="1" hangingPunct="1">
              <a:buNone/>
            </a:pPr>
            <a:endParaRPr lang="en-CA" sz="1800" dirty="0"/>
          </a:p>
          <a:p>
            <a:pPr eaLnBrk="1" hangingPunct="1">
              <a:lnSpc>
                <a:spcPct val="90000"/>
              </a:lnSpc>
            </a:pPr>
            <a:r>
              <a:rPr lang="en-CA" sz="2800" b="1" dirty="0"/>
              <a:t>Research articles have identified four types of social support:</a:t>
            </a:r>
          </a:p>
          <a:p>
            <a:pPr eaLnBrk="1" hangingPunct="1">
              <a:lnSpc>
                <a:spcPct val="90000"/>
              </a:lnSpc>
              <a:buNone/>
            </a:pPr>
            <a:r>
              <a:rPr lang="en-CA" dirty="0"/>
              <a:t> </a:t>
            </a:r>
            <a:endParaRPr lang="en-CA" sz="1200" dirty="0"/>
          </a:p>
          <a:p>
            <a:pPr lvl="1">
              <a:lnSpc>
                <a:spcPct val="90000"/>
              </a:lnSpc>
            </a:pPr>
            <a:r>
              <a:rPr lang="en-CA" b="1" dirty="0"/>
              <a:t>Emotional Support:</a:t>
            </a:r>
            <a:r>
              <a:rPr lang="en-CA" dirty="0"/>
              <a:t> provision of care, love, trust and empathy</a:t>
            </a:r>
          </a:p>
          <a:p>
            <a:pPr lvl="1">
              <a:lnSpc>
                <a:spcPct val="90000"/>
              </a:lnSpc>
              <a:buNone/>
            </a:pPr>
            <a:endParaRPr lang="en-CA" sz="1600" dirty="0"/>
          </a:p>
          <a:p>
            <a:pPr lvl="1">
              <a:lnSpc>
                <a:spcPct val="90000"/>
              </a:lnSpc>
            </a:pPr>
            <a:r>
              <a:rPr lang="en-CA" b="1" dirty="0"/>
              <a:t>Instrumental Support:</a:t>
            </a:r>
            <a:r>
              <a:rPr lang="en-CA" dirty="0"/>
              <a:t> such as money, groceries, completing</a:t>
            </a:r>
          </a:p>
          <a:p>
            <a:pPr lvl="1">
              <a:lnSpc>
                <a:spcPct val="90000"/>
              </a:lnSpc>
            </a:pPr>
            <a:endParaRPr lang="en-CA" sz="2400" dirty="0"/>
          </a:p>
          <a:p>
            <a:pPr lvl="1">
              <a:lnSpc>
                <a:spcPct val="90000"/>
              </a:lnSpc>
            </a:pPr>
            <a:r>
              <a:rPr lang="en-CA" b="1" dirty="0"/>
              <a:t>Informational Support : </a:t>
            </a:r>
            <a:r>
              <a:rPr lang="en-CA" dirty="0"/>
              <a:t>Health Professionals, Lawyers, Accountants, etc</a:t>
            </a:r>
          </a:p>
          <a:p>
            <a:pPr lvl="1">
              <a:lnSpc>
                <a:spcPct val="90000"/>
              </a:lnSpc>
            </a:pPr>
            <a:endParaRPr lang="en-CA" sz="1600" dirty="0"/>
          </a:p>
          <a:p>
            <a:pPr lvl="1">
              <a:lnSpc>
                <a:spcPct val="90000"/>
              </a:lnSpc>
            </a:pPr>
            <a:r>
              <a:rPr lang="en-CA" b="1" dirty="0"/>
              <a:t>Appraisal Support: </a:t>
            </a:r>
            <a:r>
              <a:rPr lang="en-CA" dirty="0"/>
              <a:t>good wishes</a:t>
            </a:r>
          </a:p>
          <a:p>
            <a:pPr marL="1125537" lvl="2" indent="-457200" eaLnBrk="1" hangingPunct="1">
              <a:lnSpc>
                <a:spcPct val="90000"/>
              </a:lnSpc>
              <a:buNone/>
            </a:pPr>
            <a:endParaRPr lang="en-CA" dirty="0"/>
          </a:p>
          <a:p>
            <a:pPr lvl="1" eaLnBrk="1" hangingPunct="1">
              <a:buFont typeface="Wingdings 2" pitchFamily="18" charset="2"/>
              <a:buNone/>
            </a:pPr>
            <a:endParaRPr lang="en-CA"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57200" y="152400"/>
            <a:ext cx="8229600" cy="732656"/>
          </a:xfrm>
        </p:spPr>
        <p:txBody>
          <a:bodyPr>
            <a:noAutofit/>
          </a:bodyPr>
          <a:lstStyle/>
          <a:p>
            <a:pPr algn="ctr" eaLnBrk="1" hangingPunct="1"/>
            <a:r>
              <a:rPr lang="en-CA" sz="5400" dirty="0"/>
              <a:t> </a:t>
            </a:r>
            <a:r>
              <a:rPr lang="en-CA" sz="4000" dirty="0"/>
              <a:t>Social support and health </a:t>
            </a:r>
            <a:endParaRPr lang="en-CA" sz="5400" dirty="0"/>
          </a:p>
        </p:txBody>
      </p:sp>
      <p:sp>
        <p:nvSpPr>
          <p:cNvPr id="13315" name="Content Placeholder 2"/>
          <p:cNvSpPr>
            <a:spLocks noGrp="1"/>
          </p:cNvSpPr>
          <p:nvPr>
            <p:ph idx="1"/>
          </p:nvPr>
        </p:nvSpPr>
        <p:spPr>
          <a:xfrm>
            <a:off x="152400" y="1066800"/>
            <a:ext cx="8839200" cy="5486400"/>
          </a:xfrm>
        </p:spPr>
        <p:txBody>
          <a:bodyPr>
            <a:noAutofit/>
          </a:bodyPr>
          <a:lstStyle/>
          <a:p>
            <a:pPr eaLnBrk="1" hangingPunct="1">
              <a:buFont typeface="Arial" pitchFamily="34" charset="0"/>
              <a:buChar char="•"/>
            </a:pPr>
            <a:r>
              <a:rPr lang="en-CA" sz="2800" dirty="0">
                <a:latin typeface="+mj-lt"/>
              </a:rPr>
              <a:t>There is no doubt that </a:t>
            </a:r>
            <a:r>
              <a:rPr lang="en-CA" sz="2800" dirty="0">
                <a:solidFill>
                  <a:srgbClr val="0070C0"/>
                </a:solidFill>
                <a:latin typeface="+mj-lt"/>
              </a:rPr>
              <a:t>social support and social ties </a:t>
            </a:r>
            <a:r>
              <a:rPr lang="en-CA" sz="2800" dirty="0">
                <a:latin typeface="+mj-lt"/>
              </a:rPr>
              <a:t>have positive influences on health. </a:t>
            </a:r>
          </a:p>
          <a:p>
            <a:pPr eaLnBrk="1" hangingPunct="1">
              <a:buNone/>
            </a:pPr>
            <a:endParaRPr lang="en-CA" sz="1600" dirty="0">
              <a:latin typeface="+mj-lt"/>
            </a:endParaRPr>
          </a:p>
          <a:p>
            <a:pPr eaLnBrk="1" hangingPunct="1">
              <a:buFont typeface="Arial" pitchFamily="34" charset="0"/>
              <a:buChar char="•"/>
            </a:pPr>
            <a:r>
              <a:rPr lang="en-CA" sz="2800" dirty="0">
                <a:latin typeface="+mj-lt"/>
              </a:rPr>
              <a:t>The earliest indications that social support and social interaction was related to health </a:t>
            </a:r>
            <a:r>
              <a:rPr lang="en-CA" sz="1600" dirty="0">
                <a:latin typeface="+mj-lt"/>
              </a:rPr>
              <a:t>(shown by Durkheim’s suicide studies)</a:t>
            </a:r>
            <a:endParaRPr lang="en-CA" sz="2800" dirty="0">
              <a:latin typeface="+mj-lt"/>
            </a:endParaRPr>
          </a:p>
          <a:p>
            <a:pPr eaLnBrk="1" hangingPunct="1">
              <a:buFont typeface="Arial" pitchFamily="34" charset="0"/>
              <a:buChar char="•"/>
            </a:pPr>
            <a:endParaRPr lang="en-CA" sz="2800" dirty="0">
              <a:latin typeface="+mj-lt"/>
            </a:endParaRPr>
          </a:p>
          <a:p>
            <a:pPr eaLnBrk="1" hangingPunct="1">
              <a:buFont typeface="Arial" pitchFamily="34" charset="0"/>
              <a:buChar char="•"/>
            </a:pPr>
            <a:r>
              <a:rPr lang="en-CA" sz="2800" dirty="0">
                <a:latin typeface="+mj-lt"/>
              </a:rPr>
              <a:t>He found that being integrated into a society appeared to be critical to health and well-being </a:t>
            </a:r>
          </a:p>
          <a:p>
            <a:pPr eaLnBrk="1" hangingPunct="1">
              <a:buFont typeface="Arial" pitchFamily="34" charset="0"/>
              <a:buChar char="•"/>
            </a:pPr>
            <a:r>
              <a:rPr lang="en-CA" sz="2800" dirty="0">
                <a:solidFill>
                  <a:srgbClr val="0070C0"/>
                </a:solidFill>
                <a:latin typeface="+mj-lt"/>
              </a:rPr>
              <a:t>Individuals who lacked these social ties were likely to be isolated, lonely and in an extreme state of anomie</a:t>
            </a:r>
            <a:r>
              <a:rPr lang="en-CA" sz="2800" dirty="0">
                <a:latin typeface="+mj-lt"/>
              </a:rPr>
              <a:t>. All increased the risk of </a:t>
            </a:r>
            <a:r>
              <a:rPr lang="en-CA" sz="2800" dirty="0">
                <a:solidFill>
                  <a:srgbClr val="FF0000"/>
                </a:solidFill>
                <a:latin typeface="+mj-lt"/>
              </a:rPr>
              <a:t>suicide</a:t>
            </a:r>
            <a:r>
              <a:rPr lang="en-CA" sz="2800" dirty="0">
                <a:latin typeface="+mj-lt"/>
              </a:rPr>
              <a:t> and premature death – a trend that social epidemiologists would confirm.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519113" y="228600"/>
            <a:ext cx="8229600" cy="838199"/>
          </a:xfrm>
        </p:spPr>
        <p:txBody>
          <a:bodyPr>
            <a:noAutofit/>
          </a:bodyPr>
          <a:lstStyle/>
          <a:p>
            <a:pPr algn="ctr" eaLnBrk="1" hangingPunct="1"/>
            <a:r>
              <a:rPr lang="en-CA" sz="4000" dirty="0"/>
              <a:t>Effects of social support on health </a:t>
            </a:r>
          </a:p>
        </p:txBody>
      </p:sp>
      <p:sp>
        <p:nvSpPr>
          <p:cNvPr id="3" name="Content Placeholder 2"/>
          <p:cNvSpPr>
            <a:spLocks noGrp="1"/>
          </p:cNvSpPr>
          <p:nvPr>
            <p:ph idx="1"/>
          </p:nvPr>
        </p:nvSpPr>
        <p:spPr>
          <a:xfrm>
            <a:off x="228600" y="1143000"/>
            <a:ext cx="8763000" cy="5562600"/>
          </a:xfrm>
        </p:spPr>
        <p:txBody>
          <a:bodyPr>
            <a:normAutofit/>
          </a:bodyPr>
          <a:lstStyle/>
          <a:p>
            <a:pPr eaLnBrk="1" hangingPunct="1">
              <a:lnSpc>
                <a:spcPct val="90000"/>
              </a:lnSpc>
              <a:defRPr/>
            </a:pPr>
            <a:r>
              <a:rPr lang="en-CA" sz="2800" dirty="0"/>
              <a:t>Studies have shown social support has many positive effects on health and well-being, including</a:t>
            </a:r>
            <a:r>
              <a:rPr lang="en-CA" sz="3600" dirty="0"/>
              <a:t>:</a:t>
            </a:r>
          </a:p>
          <a:p>
            <a:pPr eaLnBrk="1" hangingPunct="1">
              <a:lnSpc>
                <a:spcPct val="90000"/>
              </a:lnSpc>
              <a:defRPr/>
            </a:pPr>
            <a:endParaRPr lang="en-CA" sz="1800" dirty="0"/>
          </a:p>
          <a:p>
            <a:pPr eaLnBrk="1" hangingPunct="1">
              <a:lnSpc>
                <a:spcPct val="90000"/>
              </a:lnSpc>
              <a:defRPr/>
            </a:pPr>
            <a:r>
              <a:rPr lang="en-CA" sz="2800" dirty="0"/>
              <a:t>Reduced risk of death due to </a:t>
            </a:r>
            <a:r>
              <a:rPr lang="en-CA" sz="2800" dirty="0">
                <a:solidFill>
                  <a:srgbClr val="FF0000"/>
                </a:solidFill>
              </a:rPr>
              <a:t>heart attack </a:t>
            </a:r>
            <a:r>
              <a:rPr lang="en-CA" sz="2800" dirty="0"/>
              <a:t>or other circulatory diseases </a:t>
            </a:r>
          </a:p>
          <a:p>
            <a:pPr eaLnBrk="1" hangingPunct="1">
              <a:lnSpc>
                <a:spcPct val="90000"/>
              </a:lnSpc>
              <a:defRPr/>
            </a:pPr>
            <a:endParaRPr lang="en-CA" sz="1400" dirty="0"/>
          </a:p>
          <a:p>
            <a:pPr eaLnBrk="1" hangingPunct="1">
              <a:lnSpc>
                <a:spcPct val="90000"/>
              </a:lnSpc>
              <a:defRPr/>
            </a:pPr>
            <a:r>
              <a:rPr lang="en-CA" sz="2800" dirty="0"/>
              <a:t>Men who </a:t>
            </a:r>
            <a:r>
              <a:rPr lang="en-CA" sz="2800" dirty="0">
                <a:solidFill>
                  <a:srgbClr val="FF0000"/>
                </a:solidFill>
              </a:rPr>
              <a:t>never married</a:t>
            </a:r>
            <a:r>
              <a:rPr lang="en-CA" sz="2800" dirty="0"/>
              <a:t>, or live alone, had a higher risk of heart disease.</a:t>
            </a:r>
          </a:p>
          <a:p>
            <a:pPr eaLnBrk="1" hangingPunct="1">
              <a:lnSpc>
                <a:spcPct val="90000"/>
              </a:lnSpc>
              <a:defRPr/>
            </a:pPr>
            <a:endParaRPr lang="en-CA" sz="1400" dirty="0"/>
          </a:p>
          <a:p>
            <a:pPr eaLnBrk="1" hangingPunct="1">
              <a:lnSpc>
                <a:spcPct val="90000"/>
              </a:lnSpc>
              <a:defRPr/>
            </a:pPr>
            <a:r>
              <a:rPr lang="en-CA" sz="2800" dirty="0"/>
              <a:t>Reduced </a:t>
            </a:r>
            <a:r>
              <a:rPr lang="en-CA" sz="2800" dirty="0">
                <a:solidFill>
                  <a:srgbClr val="FF0000"/>
                </a:solidFill>
              </a:rPr>
              <a:t>risk of cancers</a:t>
            </a:r>
            <a:r>
              <a:rPr lang="en-CA" sz="2800" dirty="0"/>
              <a:t>.	</a:t>
            </a:r>
          </a:p>
          <a:p>
            <a:pPr eaLnBrk="1" hangingPunct="1">
              <a:lnSpc>
                <a:spcPct val="90000"/>
              </a:lnSpc>
              <a:defRPr/>
            </a:pPr>
            <a:endParaRPr lang="en-CA" sz="1100" dirty="0"/>
          </a:p>
          <a:p>
            <a:pPr eaLnBrk="1" hangingPunct="1">
              <a:lnSpc>
                <a:spcPct val="90000"/>
              </a:lnSpc>
              <a:defRPr/>
            </a:pPr>
            <a:r>
              <a:rPr lang="en-CA" sz="2800" dirty="0"/>
              <a:t>Faster recovery</a:t>
            </a:r>
          </a:p>
          <a:p>
            <a:pPr eaLnBrk="1" hangingPunct="1">
              <a:lnSpc>
                <a:spcPct val="90000"/>
              </a:lnSpc>
              <a:defRPr/>
            </a:pPr>
            <a:endParaRPr lang="en-CA" sz="900" dirty="0"/>
          </a:p>
          <a:p>
            <a:pPr eaLnBrk="1" hangingPunct="1">
              <a:lnSpc>
                <a:spcPct val="90000"/>
              </a:lnSpc>
              <a:defRPr/>
            </a:pPr>
            <a:r>
              <a:rPr lang="en-CA" sz="2800" dirty="0"/>
              <a:t>Fewer complications during pregnancy.</a:t>
            </a:r>
          </a:p>
        </p:txBody>
      </p:sp>
      <p:sp>
        <p:nvSpPr>
          <p:cNvPr id="4" name="Rectangle 3"/>
          <p:cNvSpPr/>
          <p:nvPr/>
        </p:nvSpPr>
        <p:spPr>
          <a:xfrm>
            <a:off x="381000" y="6400800"/>
            <a:ext cx="8382000" cy="307777"/>
          </a:xfrm>
          <a:prstGeom prst="rect">
            <a:avLst/>
          </a:prstGeom>
        </p:spPr>
        <p:txBody>
          <a:bodyPr wrap="square">
            <a:spAutoFit/>
          </a:bodyPr>
          <a:lstStyle/>
          <a:p>
            <a:r>
              <a:rPr lang="en-CA" sz="1400" i="1" dirty="0"/>
              <a:t>.Cobb, S. (1976).  Social Support as a Moderator of  Life Stress. </a:t>
            </a:r>
            <a:r>
              <a:rPr lang="en-CA" sz="1400" i="1" u="sng" dirty="0"/>
              <a:t>Psychosomatic Medicine 38</a:t>
            </a:r>
            <a:r>
              <a:rPr lang="en-CA" sz="1400" i="1" dirty="0"/>
              <a:t>(5), 300-313.</a:t>
            </a:r>
            <a:endParaRPr lang="en-US" sz="1400" i="1"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519113" y="333375"/>
            <a:ext cx="8229600" cy="503337"/>
          </a:xfrm>
        </p:spPr>
        <p:txBody>
          <a:bodyPr>
            <a:noAutofit/>
          </a:bodyPr>
          <a:lstStyle/>
          <a:p>
            <a:pPr algn="ctr" eaLnBrk="1" hangingPunct="1"/>
            <a:r>
              <a:rPr lang="en-CA" sz="3200" dirty="0"/>
              <a:t>Effects of social support on health con…</a:t>
            </a:r>
          </a:p>
        </p:txBody>
      </p:sp>
      <p:sp>
        <p:nvSpPr>
          <p:cNvPr id="3" name="Content Placeholder 2"/>
          <p:cNvSpPr>
            <a:spLocks noGrp="1"/>
          </p:cNvSpPr>
          <p:nvPr>
            <p:ph idx="1"/>
          </p:nvPr>
        </p:nvSpPr>
        <p:spPr>
          <a:xfrm>
            <a:off x="228600" y="990600"/>
            <a:ext cx="8763000" cy="5715000"/>
          </a:xfrm>
        </p:spPr>
        <p:txBody>
          <a:bodyPr>
            <a:normAutofit/>
          </a:bodyPr>
          <a:lstStyle/>
          <a:p>
            <a:pPr eaLnBrk="1" hangingPunct="1">
              <a:lnSpc>
                <a:spcPct val="90000"/>
              </a:lnSpc>
              <a:defRPr/>
            </a:pPr>
            <a:r>
              <a:rPr lang="en-CA" sz="2800" dirty="0"/>
              <a:t>Studies have shown social support has many positive effects on health and well-being, including:</a:t>
            </a:r>
          </a:p>
          <a:p>
            <a:pPr eaLnBrk="1" hangingPunct="1">
              <a:lnSpc>
                <a:spcPct val="90000"/>
              </a:lnSpc>
              <a:buNone/>
              <a:defRPr/>
            </a:pPr>
            <a:endParaRPr lang="en-CA" sz="2800" dirty="0"/>
          </a:p>
          <a:p>
            <a:pPr eaLnBrk="1" hangingPunct="1">
              <a:lnSpc>
                <a:spcPct val="90000"/>
              </a:lnSpc>
              <a:defRPr/>
            </a:pPr>
            <a:r>
              <a:rPr lang="en-CA" sz="2800" dirty="0"/>
              <a:t>Keeping </a:t>
            </a:r>
            <a:r>
              <a:rPr lang="en-CA" sz="2800" dirty="0">
                <a:solidFill>
                  <a:srgbClr val="FF0000"/>
                </a:solidFill>
              </a:rPr>
              <a:t>patients in medical treatment</a:t>
            </a:r>
            <a:r>
              <a:rPr lang="en-CA" sz="2800" dirty="0"/>
              <a:t> and increasing compliance with prescribed medications</a:t>
            </a:r>
          </a:p>
          <a:p>
            <a:pPr eaLnBrk="1" hangingPunct="1">
              <a:lnSpc>
                <a:spcPct val="90000"/>
              </a:lnSpc>
              <a:defRPr/>
            </a:pPr>
            <a:endParaRPr lang="en-CA" sz="1400" dirty="0"/>
          </a:p>
          <a:p>
            <a:pPr eaLnBrk="1" hangingPunct="1">
              <a:lnSpc>
                <a:spcPct val="90000"/>
              </a:lnSpc>
              <a:defRPr/>
            </a:pPr>
            <a:r>
              <a:rPr lang="en-CA" sz="2800" dirty="0"/>
              <a:t>Increased levels of </a:t>
            </a:r>
            <a:r>
              <a:rPr lang="en-CA" sz="2800" dirty="0">
                <a:solidFill>
                  <a:srgbClr val="FF0000"/>
                </a:solidFill>
              </a:rPr>
              <a:t>self-worth</a:t>
            </a:r>
            <a:r>
              <a:rPr lang="en-CA" sz="2800" dirty="0"/>
              <a:t> and esteem</a:t>
            </a:r>
          </a:p>
          <a:p>
            <a:pPr eaLnBrk="1" hangingPunct="1">
              <a:lnSpc>
                <a:spcPct val="90000"/>
              </a:lnSpc>
              <a:defRPr/>
            </a:pPr>
            <a:endParaRPr lang="en-CA" sz="1600" dirty="0"/>
          </a:p>
          <a:p>
            <a:pPr eaLnBrk="1" hangingPunct="1">
              <a:lnSpc>
                <a:spcPct val="90000"/>
              </a:lnSpc>
              <a:defRPr/>
            </a:pPr>
            <a:r>
              <a:rPr lang="en-CA" sz="2800" dirty="0"/>
              <a:t>Facilitates coping and adaptation to change</a:t>
            </a:r>
          </a:p>
          <a:p>
            <a:pPr eaLnBrk="1" hangingPunct="1">
              <a:lnSpc>
                <a:spcPct val="90000"/>
              </a:lnSpc>
              <a:defRPr/>
            </a:pPr>
            <a:endParaRPr lang="en-CA" sz="1600" dirty="0"/>
          </a:p>
          <a:p>
            <a:pPr eaLnBrk="1" hangingPunct="1">
              <a:lnSpc>
                <a:spcPct val="90000"/>
              </a:lnSpc>
              <a:defRPr/>
            </a:pPr>
            <a:r>
              <a:rPr lang="en-CA" sz="2800" dirty="0"/>
              <a:t>Reduced anxiety levels </a:t>
            </a:r>
          </a:p>
          <a:p>
            <a:pPr eaLnBrk="1" hangingPunct="1">
              <a:lnSpc>
                <a:spcPct val="90000"/>
              </a:lnSpc>
              <a:defRPr/>
            </a:pPr>
            <a:endParaRPr lang="en-CA" sz="1600" dirty="0"/>
          </a:p>
          <a:p>
            <a:pPr eaLnBrk="1" hangingPunct="1">
              <a:lnSpc>
                <a:spcPct val="90000"/>
              </a:lnSpc>
              <a:defRPr/>
            </a:pPr>
            <a:r>
              <a:rPr lang="en-CA" sz="2800" dirty="0"/>
              <a:t>Overall, increased life satisfaction</a:t>
            </a:r>
          </a:p>
        </p:txBody>
      </p:sp>
      <p:sp>
        <p:nvSpPr>
          <p:cNvPr id="4" name="Rectangle 3"/>
          <p:cNvSpPr/>
          <p:nvPr/>
        </p:nvSpPr>
        <p:spPr>
          <a:xfrm>
            <a:off x="381000" y="6400800"/>
            <a:ext cx="8382000" cy="307777"/>
          </a:xfrm>
          <a:prstGeom prst="rect">
            <a:avLst/>
          </a:prstGeom>
        </p:spPr>
        <p:txBody>
          <a:bodyPr wrap="square">
            <a:spAutoFit/>
          </a:bodyPr>
          <a:lstStyle/>
          <a:p>
            <a:r>
              <a:rPr lang="en-CA" sz="1400" i="1" dirty="0"/>
              <a:t>.Cobb, S. (1976).  Social Support as a Moderator of  Life Stress. </a:t>
            </a:r>
            <a:r>
              <a:rPr lang="en-CA" sz="1400" i="1" u="sng" dirty="0"/>
              <a:t>Psychosomatic Medicine 38</a:t>
            </a:r>
            <a:r>
              <a:rPr lang="en-CA" sz="1400" i="1" dirty="0"/>
              <a:t>(5), 300-313.</a:t>
            </a:r>
            <a:endParaRPr lang="en-US" sz="1400" i="1"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2401"/>
            <a:ext cx="8229600" cy="609600"/>
          </a:xfrm>
        </p:spPr>
        <p:txBody>
          <a:bodyPr>
            <a:noAutofit/>
          </a:bodyPr>
          <a:lstStyle/>
          <a:p>
            <a:pPr eaLnBrk="1" hangingPunct="1"/>
            <a:r>
              <a:rPr lang="en-CA" sz="4000" dirty="0"/>
              <a:t>Effects of social support on health</a:t>
            </a:r>
          </a:p>
        </p:txBody>
      </p:sp>
      <p:sp>
        <p:nvSpPr>
          <p:cNvPr id="15363" name="Content Placeholder 2"/>
          <p:cNvSpPr>
            <a:spLocks noGrp="1"/>
          </p:cNvSpPr>
          <p:nvPr>
            <p:ph idx="1"/>
          </p:nvPr>
        </p:nvSpPr>
        <p:spPr>
          <a:xfrm>
            <a:off x="152400" y="990600"/>
            <a:ext cx="8763000" cy="5410200"/>
          </a:xfrm>
        </p:spPr>
        <p:txBody>
          <a:bodyPr>
            <a:normAutofit/>
          </a:bodyPr>
          <a:lstStyle/>
          <a:p>
            <a:pPr eaLnBrk="1" hangingPunct="1">
              <a:lnSpc>
                <a:spcPct val="90000"/>
              </a:lnSpc>
            </a:pPr>
            <a:r>
              <a:rPr lang="en-CA" sz="2400" dirty="0"/>
              <a:t>Studies have shown that social support and networks can predict risk of mortality in all adults. </a:t>
            </a:r>
          </a:p>
          <a:p>
            <a:pPr eaLnBrk="1" hangingPunct="1">
              <a:lnSpc>
                <a:spcPct val="90000"/>
              </a:lnSpc>
              <a:buNone/>
            </a:pPr>
            <a:endParaRPr lang="en-CA" sz="1200" dirty="0"/>
          </a:p>
          <a:p>
            <a:pPr eaLnBrk="1" hangingPunct="1">
              <a:lnSpc>
                <a:spcPct val="90000"/>
              </a:lnSpc>
            </a:pPr>
            <a:r>
              <a:rPr lang="en-CA" sz="2400" dirty="0"/>
              <a:t>How does social support prevent disease and promote well-being?  </a:t>
            </a:r>
          </a:p>
          <a:p>
            <a:pPr eaLnBrk="1" hangingPunct="1">
              <a:lnSpc>
                <a:spcPct val="90000"/>
              </a:lnSpc>
              <a:buNone/>
            </a:pPr>
            <a:endParaRPr lang="en-CA" sz="1050" dirty="0"/>
          </a:p>
          <a:p>
            <a:pPr lvl="1">
              <a:lnSpc>
                <a:spcPct val="90000"/>
              </a:lnSpc>
            </a:pPr>
            <a:r>
              <a:rPr lang="en-CA" sz="2400" dirty="0"/>
              <a:t>At the biological level? (are social networks intertwined with biological risk factors?</a:t>
            </a:r>
          </a:p>
          <a:p>
            <a:pPr lvl="1">
              <a:lnSpc>
                <a:spcPct val="90000"/>
              </a:lnSpc>
              <a:buNone/>
            </a:pPr>
            <a:endParaRPr lang="en-CA" sz="900" dirty="0"/>
          </a:p>
          <a:p>
            <a:pPr lvl="1">
              <a:lnSpc>
                <a:spcPct val="90000"/>
              </a:lnSpc>
            </a:pPr>
            <a:r>
              <a:rPr lang="en-CA" sz="2400" dirty="0"/>
              <a:t> Is it at the recovery level? </a:t>
            </a:r>
          </a:p>
          <a:p>
            <a:pPr lvl="1">
              <a:lnSpc>
                <a:spcPct val="90000"/>
              </a:lnSpc>
              <a:buNone/>
            </a:pPr>
            <a:endParaRPr lang="en-CA" sz="900" dirty="0"/>
          </a:p>
          <a:p>
            <a:pPr lvl="1">
              <a:lnSpc>
                <a:spcPct val="90000"/>
              </a:lnSpc>
            </a:pPr>
            <a:r>
              <a:rPr lang="en-CA" sz="2400" dirty="0"/>
              <a:t> The way social support promotes coping and adaptation to life’s stresses and changes? </a:t>
            </a:r>
          </a:p>
          <a:p>
            <a:pPr lvl="1">
              <a:lnSpc>
                <a:spcPct val="90000"/>
              </a:lnSpc>
            </a:pPr>
            <a:endParaRPr lang="en-CA" sz="900" dirty="0"/>
          </a:p>
          <a:p>
            <a:pPr lvl="1">
              <a:lnSpc>
                <a:spcPct val="90000"/>
              </a:lnSpc>
            </a:pPr>
            <a:r>
              <a:rPr lang="en-CA" sz="2400" dirty="0"/>
              <a:t> Is it through the information that these support systems provide through advice and access to new social contacts?</a:t>
            </a:r>
          </a:p>
          <a:p>
            <a:pPr lvl="1">
              <a:lnSpc>
                <a:spcPct val="90000"/>
              </a:lnSpc>
              <a:buNone/>
            </a:pPr>
            <a:endParaRPr lang="en-CA" sz="900" dirty="0"/>
          </a:p>
          <a:p>
            <a:pPr lvl="1">
              <a:lnSpc>
                <a:spcPct val="90000"/>
              </a:lnSpc>
            </a:pPr>
            <a:r>
              <a:rPr lang="en-CA" sz="2400" dirty="0"/>
              <a:t> Does social support act as a buffer? </a:t>
            </a:r>
          </a:p>
        </p:txBody>
      </p:sp>
      <p:sp>
        <p:nvSpPr>
          <p:cNvPr id="4" name="Rectangle 3"/>
          <p:cNvSpPr/>
          <p:nvPr/>
        </p:nvSpPr>
        <p:spPr>
          <a:xfrm>
            <a:off x="228600" y="6400800"/>
            <a:ext cx="8686800" cy="276999"/>
          </a:xfrm>
          <a:prstGeom prst="rect">
            <a:avLst/>
          </a:prstGeom>
        </p:spPr>
        <p:txBody>
          <a:bodyPr wrap="square">
            <a:spAutoFit/>
          </a:bodyPr>
          <a:lstStyle/>
          <a:p>
            <a:r>
              <a:rPr lang="en-CA" sz="1200" dirty="0" err="1"/>
              <a:t>Berkman</a:t>
            </a:r>
            <a:r>
              <a:rPr lang="en-CA" sz="1200" dirty="0"/>
              <a:t>, L. (1984). Assessing the physical health effects of social networks and social support. </a:t>
            </a:r>
            <a:r>
              <a:rPr lang="en-CA" sz="1200" u="sng" dirty="0"/>
              <a:t>Annual Reviews 5</a:t>
            </a:r>
            <a:r>
              <a:rPr lang="en-CA" sz="1200" dirty="0"/>
              <a:t>, 413-432.</a:t>
            </a:r>
            <a:endParaRPr lang="en-US" sz="1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534400" cy="609600"/>
          </a:xfrm>
        </p:spPr>
        <p:txBody>
          <a:bodyPr>
            <a:normAutofit fontScale="90000"/>
          </a:bodyPr>
          <a:lstStyle/>
          <a:p>
            <a:r>
              <a:rPr lang="en-US" dirty="0"/>
              <a:t>Introduction</a:t>
            </a:r>
          </a:p>
        </p:txBody>
      </p:sp>
      <p:sp>
        <p:nvSpPr>
          <p:cNvPr id="3" name="Content Placeholder 2"/>
          <p:cNvSpPr>
            <a:spLocks noGrp="1"/>
          </p:cNvSpPr>
          <p:nvPr>
            <p:ph idx="1"/>
          </p:nvPr>
        </p:nvSpPr>
        <p:spPr>
          <a:xfrm>
            <a:off x="152400" y="1143000"/>
            <a:ext cx="8763000" cy="5562600"/>
          </a:xfrm>
        </p:spPr>
        <p:txBody>
          <a:bodyPr>
            <a:normAutofit lnSpcReduction="10000"/>
          </a:bodyPr>
          <a:lstStyle/>
          <a:p>
            <a:r>
              <a:rPr lang="en-US" sz="2800" dirty="0">
                <a:latin typeface="Calibri" pitchFamily="34" charset="0"/>
              </a:rPr>
              <a:t>Health is not just the outcome of biological processes but is also </a:t>
            </a:r>
            <a:r>
              <a:rPr lang="en-US" sz="2800" u="sng" dirty="0">
                <a:latin typeface="Calibri" pitchFamily="34" charset="0"/>
              </a:rPr>
              <a:t>influenced by the social and economic conditions</a:t>
            </a:r>
            <a:r>
              <a:rPr lang="en-US" sz="2800" dirty="0">
                <a:latin typeface="Calibri" pitchFamily="34" charset="0"/>
              </a:rPr>
              <a:t> in which we live </a:t>
            </a:r>
          </a:p>
          <a:p>
            <a:endParaRPr lang="en-US" sz="1400" dirty="0">
              <a:latin typeface="Calibri" pitchFamily="34" charset="0"/>
            </a:endParaRPr>
          </a:p>
          <a:p>
            <a:r>
              <a:rPr lang="en-US" sz="2800" dirty="0">
                <a:latin typeface="Calibri" pitchFamily="34" charset="0"/>
              </a:rPr>
              <a:t>These influences  is known as the ‘social determinants of health</a:t>
            </a:r>
          </a:p>
          <a:p>
            <a:endParaRPr lang="en-US" sz="1100" dirty="0">
              <a:latin typeface="Calibri" pitchFamily="34" charset="0"/>
            </a:endParaRPr>
          </a:p>
          <a:p>
            <a:r>
              <a:rPr lang="en-US" sz="2800" dirty="0">
                <a:solidFill>
                  <a:srgbClr val="0070C0"/>
                </a:solidFill>
                <a:latin typeface="Calibri" pitchFamily="34" charset="0"/>
              </a:rPr>
              <a:t>Inequalities in social conditions </a:t>
            </a:r>
            <a:r>
              <a:rPr lang="en-US" sz="2800" dirty="0">
                <a:latin typeface="Calibri" pitchFamily="34" charset="0"/>
              </a:rPr>
              <a:t>give rise to unequal and unjust health outcomes for different social groups</a:t>
            </a:r>
          </a:p>
          <a:p>
            <a:endParaRPr lang="en-US" sz="1100" dirty="0">
              <a:latin typeface="Calibri" pitchFamily="34" charset="0"/>
            </a:endParaRPr>
          </a:p>
          <a:p>
            <a:r>
              <a:rPr lang="en-US" sz="2800" dirty="0"/>
              <a:t>How these determinants are linked to inequality in health outcomes between different social groups</a:t>
            </a:r>
          </a:p>
          <a:p>
            <a:pPr>
              <a:buNone/>
            </a:pPr>
            <a:endParaRPr lang="en-US" sz="1000" dirty="0"/>
          </a:p>
          <a:p>
            <a:r>
              <a:rPr lang="en-US" sz="2800" dirty="0"/>
              <a:t>What potential positive effort require to address the inequality</a:t>
            </a:r>
            <a:endParaRPr lang="en-US" sz="1000" dirty="0">
              <a:latin typeface="Calibri" pitchFamily="34" charset="0"/>
            </a:endParaRPr>
          </a:p>
          <a:p>
            <a:endParaRPr lang="en-US" sz="2400" dirty="0">
              <a:latin typeface="Calibri" pitchFamily="34" charset="0"/>
            </a:endParaRPr>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4000" dirty="0"/>
              <a:t>Friends are good medicine</a:t>
            </a:r>
          </a:p>
        </p:txBody>
      </p:sp>
      <p:pic>
        <p:nvPicPr>
          <p:cNvPr id="5" name="Picture 2" descr="http://haacked.com/images/haacked_com/WindowsLiveWriter/ProposedExtensionsToTheXFNMicroformat_121EE/CastOfFriends2.jpg"/>
          <p:cNvPicPr>
            <a:picLocks noGrp="1" noChangeAspect="1" noChangeArrowheads="1"/>
          </p:cNvPicPr>
          <p:nvPr>
            <p:ph idx="1"/>
          </p:nvPr>
        </p:nvPicPr>
        <p:blipFill>
          <a:blip r:embed="rId2" cstate="print"/>
          <a:srcRect/>
          <a:stretch>
            <a:fillRect/>
          </a:stretch>
        </p:blipFill>
        <p:spPr bwMode="auto">
          <a:xfrm>
            <a:off x="990600" y="1524000"/>
            <a:ext cx="3564196" cy="4525963"/>
          </a:xfrm>
          <a:prstGeom prst="rect">
            <a:avLst/>
          </a:prstGeom>
          <a:noFill/>
          <a:ln w="9525">
            <a:noFill/>
            <a:miter lim="800000"/>
            <a:headEnd/>
            <a:tailEnd/>
          </a:ln>
        </p:spPr>
      </p:pic>
      <p:pic>
        <p:nvPicPr>
          <p:cNvPr id="1026" name="Picture 2" descr="Image result for children and fun in Bangladesh"/>
          <p:cNvPicPr>
            <a:picLocks noChangeAspect="1" noChangeArrowheads="1"/>
          </p:cNvPicPr>
          <p:nvPr/>
        </p:nvPicPr>
        <p:blipFill>
          <a:blip r:embed="rId3"/>
          <a:srcRect/>
          <a:stretch>
            <a:fillRect/>
          </a:stretch>
        </p:blipFill>
        <p:spPr bwMode="auto">
          <a:xfrm>
            <a:off x="4953000" y="1447800"/>
            <a:ext cx="3962400" cy="4648200"/>
          </a:xfrm>
          <a:prstGeom prst="rect">
            <a:avLst/>
          </a:prstGeom>
          <a:noFill/>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58962"/>
          </a:xfrm>
        </p:spPr>
        <p:txBody>
          <a:bodyPr>
            <a:normAutofit fontScale="90000"/>
          </a:bodyPr>
          <a:lstStyle/>
          <a:p>
            <a:r>
              <a:rPr lang="en-GB" u="sng" dirty="0"/>
              <a:t>Discussion point:</a:t>
            </a:r>
            <a:br>
              <a:rPr lang="en-GB" u="sng" dirty="0"/>
            </a:br>
            <a:br>
              <a:rPr lang="en-GB" u="sng" dirty="0"/>
            </a:br>
            <a:r>
              <a:rPr lang="en-GB" sz="3600" dirty="0"/>
              <a:t>Why friends are good medicine?</a:t>
            </a:r>
            <a:endParaRPr lang="en-US" dirty="0"/>
          </a:p>
        </p:txBody>
      </p:sp>
      <p:pic>
        <p:nvPicPr>
          <p:cNvPr id="66562" name="Picture 2" descr="C:\Users\dostogirharun\Desktop\4852680214_36c8f15b5f_m.jpg"/>
          <p:cNvPicPr>
            <a:picLocks noGrp="1" noChangeAspect="1" noChangeArrowheads="1"/>
          </p:cNvPicPr>
          <p:nvPr>
            <p:ph idx="1"/>
          </p:nvPr>
        </p:nvPicPr>
        <p:blipFill>
          <a:blip r:embed="rId2"/>
          <a:srcRect/>
          <a:stretch>
            <a:fillRect/>
          </a:stretch>
        </p:blipFill>
        <p:spPr bwMode="auto">
          <a:xfrm>
            <a:off x="2514600" y="2743200"/>
            <a:ext cx="4343400" cy="3728085"/>
          </a:xfrm>
          <a:prstGeom prst="rect">
            <a:avLst/>
          </a:prstGeom>
          <a:noFill/>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Oval 2"/>
          <p:cNvSpPr>
            <a:spLocks noChangeArrowheads="1"/>
          </p:cNvSpPr>
          <p:nvPr/>
        </p:nvSpPr>
        <p:spPr bwMode="auto">
          <a:xfrm>
            <a:off x="1676400" y="304800"/>
            <a:ext cx="6781800" cy="6324600"/>
          </a:xfrm>
          <a:prstGeom prst="ellipse">
            <a:avLst/>
          </a:prstGeom>
          <a:solidFill>
            <a:srgbClr val="FFFF91"/>
          </a:solidFill>
          <a:ln w="12700" cap="sq">
            <a:solidFill>
              <a:schemeClr val="tx1"/>
            </a:solidFill>
            <a:round/>
            <a:headEnd type="none" w="sm" len="sm"/>
            <a:tailEnd type="none" w="sm" len="sm"/>
          </a:ln>
        </p:spPr>
        <p:txBody>
          <a:bodyPr wrap="none" anchor="ctr"/>
          <a:lstStyle/>
          <a:p>
            <a:endParaRPr lang="en-US">
              <a:latin typeface="Calibri" pitchFamily="34" charset="0"/>
            </a:endParaRPr>
          </a:p>
        </p:txBody>
      </p:sp>
      <p:sp>
        <p:nvSpPr>
          <p:cNvPr id="21507" name="Oval 3"/>
          <p:cNvSpPr>
            <a:spLocks noChangeArrowheads="1"/>
          </p:cNvSpPr>
          <p:nvPr/>
        </p:nvSpPr>
        <p:spPr bwMode="auto">
          <a:xfrm>
            <a:off x="2971800" y="1371600"/>
            <a:ext cx="4191000" cy="4191000"/>
          </a:xfrm>
          <a:prstGeom prst="ellipse">
            <a:avLst/>
          </a:prstGeom>
          <a:solidFill>
            <a:srgbClr val="66FFFF"/>
          </a:solidFill>
          <a:ln w="12700" cap="sq">
            <a:solidFill>
              <a:schemeClr val="tx1"/>
            </a:solidFill>
            <a:round/>
            <a:headEnd type="none" w="sm" len="sm"/>
            <a:tailEnd type="none" w="sm" len="sm"/>
          </a:ln>
        </p:spPr>
        <p:txBody>
          <a:bodyPr wrap="none" anchor="ctr"/>
          <a:lstStyle/>
          <a:p>
            <a:pPr algn="ctr"/>
            <a:endParaRPr lang="en-US" sz="2400"/>
          </a:p>
        </p:txBody>
      </p:sp>
      <p:sp>
        <p:nvSpPr>
          <p:cNvPr id="21508" name="Text Box 4"/>
          <p:cNvSpPr txBox="1">
            <a:spLocks noChangeArrowheads="1"/>
          </p:cNvSpPr>
          <p:nvPr/>
        </p:nvSpPr>
        <p:spPr bwMode="auto">
          <a:xfrm>
            <a:off x="2022475" y="476250"/>
            <a:ext cx="1168400" cy="457200"/>
          </a:xfrm>
          <a:prstGeom prst="rect">
            <a:avLst/>
          </a:prstGeom>
          <a:noFill/>
          <a:ln w="12700" cap="sq">
            <a:noFill/>
            <a:miter lim="800000"/>
            <a:headEnd type="none" w="sm" len="sm"/>
            <a:tailEnd type="none" w="sm" len="sm"/>
          </a:ln>
        </p:spPr>
        <p:txBody>
          <a:bodyPr wrap="none">
            <a:spAutoFit/>
          </a:bodyPr>
          <a:lstStyle/>
          <a:p>
            <a:r>
              <a:rPr lang="en-US" sz="2400"/>
              <a:t>Culture</a:t>
            </a:r>
          </a:p>
        </p:txBody>
      </p:sp>
      <p:sp>
        <p:nvSpPr>
          <p:cNvPr id="21509" name="Text Box 5"/>
          <p:cNvSpPr txBox="1">
            <a:spLocks noChangeArrowheads="1"/>
          </p:cNvSpPr>
          <p:nvPr/>
        </p:nvSpPr>
        <p:spPr bwMode="auto">
          <a:xfrm>
            <a:off x="7315200" y="3124200"/>
            <a:ext cx="962025" cy="396875"/>
          </a:xfrm>
          <a:prstGeom prst="rect">
            <a:avLst/>
          </a:prstGeom>
          <a:noFill/>
          <a:ln w="12700" cap="sq">
            <a:noFill/>
            <a:miter lim="800000"/>
            <a:headEnd type="none" w="sm" len="sm"/>
            <a:tailEnd type="none" w="sm" len="sm"/>
          </a:ln>
        </p:spPr>
        <p:txBody>
          <a:bodyPr wrap="none">
            <a:spAutoFit/>
          </a:bodyPr>
          <a:lstStyle/>
          <a:p>
            <a:r>
              <a:rPr lang="en-US" sz="2000" dirty="0"/>
              <a:t>School</a:t>
            </a:r>
          </a:p>
        </p:txBody>
      </p:sp>
      <p:sp>
        <p:nvSpPr>
          <p:cNvPr id="21510" name="Text Box 6"/>
          <p:cNvSpPr txBox="1">
            <a:spLocks noChangeArrowheads="1"/>
          </p:cNvSpPr>
          <p:nvPr/>
        </p:nvSpPr>
        <p:spPr bwMode="auto">
          <a:xfrm>
            <a:off x="2590800" y="1978025"/>
            <a:ext cx="776288" cy="396875"/>
          </a:xfrm>
          <a:prstGeom prst="rect">
            <a:avLst/>
          </a:prstGeom>
          <a:noFill/>
          <a:ln w="12700" cap="sq">
            <a:noFill/>
            <a:miter lim="800000"/>
            <a:headEnd type="none" w="sm" len="sm"/>
            <a:tailEnd type="none" w="sm" len="sm"/>
          </a:ln>
        </p:spPr>
        <p:txBody>
          <a:bodyPr wrap="none">
            <a:spAutoFit/>
          </a:bodyPr>
          <a:lstStyle/>
          <a:p>
            <a:r>
              <a:rPr lang="en-US" sz="2000" dirty="0"/>
              <a:t>Work</a:t>
            </a:r>
          </a:p>
        </p:txBody>
      </p:sp>
      <p:sp>
        <p:nvSpPr>
          <p:cNvPr id="21511" name="Text Box 7"/>
          <p:cNvSpPr txBox="1">
            <a:spLocks noChangeArrowheads="1"/>
          </p:cNvSpPr>
          <p:nvPr/>
        </p:nvSpPr>
        <p:spPr bwMode="auto">
          <a:xfrm>
            <a:off x="2438400" y="4800600"/>
            <a:ext cx="1257300" cy="701675"/>
          </a:xfrm>
          <a:prstGeom prst="rect">
            <a:avLst/>
          </a:prstGeom>
          <a:noFill/>
          <a:ln w="12700" cap="sq">
            <a:noFill/>
            <a:miter lim="800000"/>
            <a:headEnd type="none" w="sm" len="sm"/>
            <a:tailEnd type="none" w="sm" len="sm"/>
          </a:ln>
        </p:spPr>
        <p:txBody>
          <a:bodyPr wrap="none">
            <a:spAutoFit/>
          </a:bodyPr>
          <a:lstStyle/>
          <a:p>
            <a:pPr algn="ctr"/>
            <a:r>
              <a:rPr lang="en-US" sz="2000" dirty="0"/>
              <a:t>Extended</a:t>
            </a:r>
          </a:p>
          <a:p>
            <a:pPr algn="ctr"/>
            <a:r>
              <a:rPr lang="en-US" sz="2000" dirty="0"/>
              <a:t>Family</a:t>
            </a:r>
          </a:p>
        </p:txBody>
      </p:sp>
      <p:sp>
        <p:nvSpPr>
          <p:cNvPr id="21512" name="Text Box 8"/>
          <p:cNvSpPr txBox="1">
            <a:spLocks noChangeArrowheads="1"/>
          </p:cNvSpPr>
          <p:nvPr/>
        </p:nvSpPr>
        <p:spPr bwMode="auto">
          <a:xfrm>
            <a:off x="5181600" y="682625"/>
            <a:ext cx="1781175" cy="396875"/>
          </a:xfrm>
          <a:prstGeom prst="rect">
            <a:avLst/>
          </a:prstGeom>
          <a:noFill/>
          <a:ln w="12700" cap="sq">
            <a:noFill/>
            <a:miter lim="800000"/>
            <a:headEnd type="none" w="sm" len="sm"/>
            <a:tailEnd type="none" w="sm" len="sm"/>
          </a:ln>
        </p:spPr>
        <p:txBody>
          <a:bodyPr wrap="none">
            <a:spAutoFit/>
          </a:bodyPr>
          <a:lstStyle/>
          <a:p>
            <a:r>
              <a:rPr lang="en-US" sz="2000" dirty="0"/>
              <a:t>Neighborhood</a:t>
            </a:r>
          </a:p>
        </p:txBody>
      </p:sp>
      <p:sp>
        <p:nvSpPr>
          <p:cNvPr id="21513" name="Text Box 9"/>
          <p:cNvSpPr txBox="1">
            <a:spLocks noChangeArrowheads="1"/>
          </p:cNvSpPr>
          <p:nvPr/>
        </p:nvSpPr>
        <p:spPr bwMode="auto">
          <a:xfrm>
            <a:off x="5186363" y="5559425"/>
            <a:ext cx="1751012" cy="701675"/>
          </a:xfrm>
          <a:prstGeom prst="rect">
            <a:avLst/>
          </a:prstGeom>
          <a:noFill/>
          <a:ln w="12700" cap="sq">
            <a:noFill/>
            <a:miter lim="800000"/>
            <a:headEnd type="none" w="sm" len="sm"/>
            <a:tailEnd type="none" w="sm" len="sm"/>
          </a:ln>
        </p:spPr>
        <p:txBody>
          <a:bodyPr wrap="none">
            <a:spAutoFit/>
          </a:bodyPr>
          <a:lstStyle/>
          <a:p>
            <a:pPr algn="ctr"/>
            <a:r>
              <a:rPr lang="en-US" sz="2000"/>
              <a:t>Religious</a:t>
            </a:r>
          </a:p>
          <a:p>
            <a:pPr algn="ctr"/>
            <a:r>
              <a:rPr lang="en-US" sz="2000"/>
              <a:t>Organizations</a:t>
            </a:r>
          </a:p>
        </p:txBody>
      </p:sp>
      <p:sp>
        <p:nvSpPr>
          <p:cNvPr id="21514" name="Text Box 10"/>
          <p:cNvSpPr txBox="1">
            <a:spLocks noChangeArrowheads="1"/>
          </p:cNvSpPr>
          <p:nvPr/>
        </p:nvSpPr>
        <p:spPr bwMode="auto">
          <a:xfrm>
            <a:off x="4800600" y="1570038"/>
            <a:ext cx="933450" cy="396875"/>
          </a:xfrm>
          <a:prstGeom prst="rect">
            <a:avLst/>
          </a:prstGeom>
          <a:noFill/>
          <a:ln w="12700" cap="sq">
            <a:noFill/>
            <a:miter lim="800000"/>
            <a:headEnd type="none" w="sm" len="sm"/>
            <a:tailEnd type="none" w="sm" len="sm"/>
          </a:ln>
        </p:spPr>
        <p:txBody>
          <a:bodyPr wrap="none">
            <a:spAutoFit/>
          </a:bodyPr>
          <a:lstStyle/>
          <a:p>
            <a:r>
              <a:rPr lang="en-US" sz="2000"/>
              <a:t>Family</a:t>
            </a:r>
          </a:p>
        </p:txBody>
      </p:sp>
      <p:sp>
        <p:nvSpPr>
          <p:cNvPr id="21515" name="Text Box 11"/>
          <p:cNvSpPr txBox="1">
            <a:spLocks noChangeArrowheads="1"/>
          </p:cNvSpPr>
          <p:nvPr/>
        </p:nvSpPr>
        <p:spPr bwMode="auto">
          <a:xfrm>
            <a:off x="5791200" y="1922463"/>
            <a:ext cx="973138" cy="396875"/>
          </a:xfrm>
          <a:prstGeom prst="rect">
            <a:avLst/>
          </a:prstGeom>
          <a:noFill/>
          <a:ln w="12700" cap="sq">
            <a:noFill/>
            <a:miter lim="800000"/>
            <a:headEnd type="none" w="sm" len="sm"/>
            <a:tailEnd type="none" w="sm" len="sm"/>
          </a:ln>
        </p:spPr>
        <p:txBody>
          <a:bodyPr wrap="none">
            <a:spAutoFit/>
          </a:bodyPr>
          <a:lstStyle/>
          <a:p>
            <a:r>
              <a:rPr lang="en-US" sz="2000"/>
              <a:t>Mother</a:t>
            </a:r>
          </a:p>
        </p:txBody>
      </p:sp>
      <p:sp>
        <p:nvSpPr>
          <p:cNvPr id="21516" name="Text Box 12"/>
          <p:cNvSpPr txBox="1">
            <a:spLocks noChangeArrowheads="1"/>
          </p:cNvSpPr>
          <p:nvPr/>
        </p:nvSpPr>
        <p:spPr bwMode="auto">
          <a:xfrm>
            <a:off x="3944938" y="1905000"/>
            <a:ext cx="917575" cy="396875"/>
          </a:xfrm>
          <a:prstGeom prst="rect">
            <a:avLst/>
          </a:prstGeom>
          <a:noFill/>
          <a:ln w="12700" cap="sq">
            <a:noFill/>
            <a:miter lim="800000"/>
            <a:headEnd type="none" w="sm" len="sm"/>
            <a:tailEnd type="none" w="sm" len="sm"/>
          </a:ln>
        </p:spPr>
        <p:txBody>
          <a:bodyPr wrap="none">
            <a:spAutoFit/>
          </a:bodyPr>
          <a:lstStyle/>
          <a:p>
            <a:r>
              <a:rPr lang="en-US" sz="2000"/>
              <a:t>Father</a:t>
            </a:r>
          </a:p>
        </p:txBody>
      </p:sp>
      <p:sp>
        <p:nvSpPr>
          <p:cNvPr id="21517" name="Text Box 13"/>
          <p:cNvSpPr txBox="1">
            <a:spLocks noChangeArrowheads="1"/>
          </p:cNvSpPr>
          <p:nvPr/>
        </p:nvSpPr>
        <p:spPr bwMode="auto">
          <a:xfrm>
            <a:off x="4800600" y="5010150"/>
            <a:ext cx="1131888" cy="396875"/>
          </a:xfrm>
          <a:prstGeom prst="rect">
            <a:avLst/>
          </a:prstGeom>
          <a:noFill/>
          <a:ln w="12700" cap="sq">
            <a:noFill/>
            <a:miter lim="800000"/>
            <a:headEnd type="none" w="sm" len="sm"/>
            <a:tailEnd type="none" w="sm" len="sm"/>
          </a:ln>
        </p:spPr>
        <p:txBody>
          <a:bodyPr wrap="none">
            <a:spAutoFit/>
          </a:bodyPr>
          <a:lstStyle/>
          <a:p>
            <a:r>
              <a:rPr lang="en-US" sz="2000"/>
              <a:t>Children</a:t>
            </a:r>
          </a:p>
        </p:txBody>
      </p:sp>
      <p:pic>
        <p:nvPicPr>
          <p:cNvPr id="21518" name="Picture 14" descr="j0345455"/>
          <p:cNvPicPr>
            <a:picLocks noChangeAspect="1" noChangeArrowheads="1"/>
          </p:cNvPicPr>
          <p:nvPr/>
        </p:nvPicPr>
        <p:blipFill>
          <a:blip r:embed="rId2"/>
          <a:srcRect/>
          <a:stretch>
            <a:fillRect/>
          </a:stretch>
        </p:blipFill>
        <p:spPr bwMode="auto">
          <a:xfrm>
            <a:off x="6038850" y="2251075"/>
            <a:ext cx="482600" cy="1287463"/>
          </a:xfrm>
          <a:prstGeom prst="rect">
            <a:avLst/>
          </a:prstGeom>
          <a:noFill/>
          <a:ln w="9525">
            <a:noFill/>
            <a:miter lim="800000"/>
            <a:headEnd/>
            <a:tailEnd/>
          </a:ln>
        </p:spPr>
      </p:pic>
      <p:pic>
        <p:nvPicPr>
          <p:cNvPr id="21519" name="Picture 15" descr="j0345457"/>
          <p:cNvPicPr>
            <a:picLocks noChangeAspect="1" noChangeArrowheads="1"/>
          </p:cNvPicPr>
          <p:nvPr/>
        </p:nvPicPr>
        <p:blipFill>
          <a:blip r:embed="rId3"/>
          <a:srcRect/>
          <a:stretch>
            <a:fillRect/>
          </a:stretch>
        </p:blipFill>
        <p:spPr bwMode="auto">
          <a:xfrm>
            <a:off x="4060825" y="2233613"/>
            <a:ext cx="552450" cy="1295400"/>
          </a:xfrm>
          <a:prstGeom prst="rect">
            <a:avLst/>
          </a:prstGeom>
          <a:noFill/>
          <a:ln w="9525">
            <a:noFill/>
            <a:miter lim="800000"/>
            <a:headEnd/>
            <a:tailEnd/>
          </a:ln>
        </p:spPr>
      </p:pic>
      <p:sp>
        <p:nvSpPr>
          <p:cNvPr id="21520" name="Line 16"/>
          <p:cNvSpPr>
            <a:spLocks noChangeShapeType="1"/>
          </p:cNvSpPr>
          <p:nvPr/>
        </p:nvSpPr>
        <p:spPr bwMode="auto">
          <a:xfrm>
            <a:off x="4724400" y="2601913"/>
            <a:ext cx="1219200" cy="0"/>
          </a:xfrm>
          <a:prstGeom prst="line">
            <a:avLst/>
          </a:prstGeom>
          <a:noFill/>
          <a:ln w="76200" cap="sq">
            <a:solidFill>
              <a:schemeClr val="tx1"/>
            </a:solidFill>
            <a:round/>
            <a:headEnd type="triangle" w="sm" len="sm"/>
            <a:tailEnd type="triangle" w="sm" len="sm"/>
          </a:ln>
        </p:spPr>
        <p:txBody>
          <a:bodyPr/>
          <a:lstStyle/>
          <a:p>
            <a:endParaRPr lang="en-US"/>
          </a:p>
        </p:txBody>
      </p:sp>
      <p:sp>
        <p:nvSpPr>
          <p:cNvPr id="21521" name="Line 17"/>
          <p:cNvSpPr>
            <a:spLocks noChangeShapeType="1"/>
          </p:cNvSpPr>
          <p:nvPr/>
        </p:nvSpPr>
        <p:spPr bwMode="auto">
          <a:xfrm flipV="1">
            <a:off x="4081463" y="3308350"/>
            <a:ext cx="3175" cy="852488"/>
          </a:xfrm>
          <a:prstGeom prst="line">
            <a:avLst/>
          </a:prstGeom>
          <a:noFill/>
          <a:ln w="76200" cap="sq">
            <a:solidFill>
              <a:schemeClr val="tx1"/>
            </a:solidFill>
            <a:round/>
            <a:headEnd type="triangle" w="sm" len="sm"/>
            <a:tailEnd type="triangle" w="sm" len="sm"/>
          </a:ln>
        </p:spPr>
        <p:txBody>
          <a:bodyPr/>
          <a:lstStyle/>
          <a:p>
            <a:endParaRPr lang="en-US"/>
          </a:p>
        </p:txBody>
      </p:sp>
      <p:sp>
        <p:nvSpPr>
          <p:cNvPr id="21522" name="Line 18"/>
          <p:cNvSpPr>
            <a:spLocks noChangeShapeType="1"/>
          </p:cNvSpPr>
          <p:nvPr/>
        </p:nvSpPr>
        <p:spPr bwMode="auto">
          <a:xfrm flipH="1">
            <a:off x="4859338" y="3317875"/>
            <a:ext cx="990600" cy="685800"/>
          </a:xfrm>
          <a:prstGeom prst="line">
            <a:avLst/>
          </a:prstGeom>
          <a:noFill/>
          <a:ln w="76200" cap="sq">
            <a:solidFill>
              <a:schemeClr val="tx1"/>
            </a:solidFill>
            <a:round/>
            <a:headEnd type="triangle" w="sm" len="sm"/>
            <a:tailEnd type="triangle" w="sm" len="sm"/>
          </a:ln>
        </p:spPr>
        <p:txBody>
          <a:bodyPr/>
          <a:lstStyle/>
          <a:p>
            <a:endParaRPr lang="en-US"/>
          </a:p>
        </p:txBody>
      </p:sp>
      <p:pic>
        <p:nvPicPr>
          <p:cNvPr id="21523" name="Picture 19" descr="Father__Child_Silhouette"/>
          <p:cNvPicPr>
            <a:picLocks noChangeAspect="1" noChangeArrowheads="1"/>
          </p:cNvPicPr>
          <p:nvPr/>
        </p:nvPicPr>
        <p:blipFill>
          <a:blip r:embed="rId4"/>
          <a:srcRect l="63171" t="45636"/>
          <a:stretch>
            <a:fillRect/>
          </a:stretch>
        </p:blipFill>
        <p:spPr bwMode="auto">
          <a:xfrm>
            <a:off x="5957888" y="3932238"/>
            <a:ext cx="420687" cy="995362"/>
          </a:xfrm>
          <a:prstGeom prst="rect">
            <a:avLst/>
          </a:prstGeom>
          <a:noFill/>
          <a:ln w="9525">
            <a:noFill/>
            <a:miter lim="800000"/>
            <a:headEnd/>
            <a:tailEnd/>
          </a:ln>
        </p:spPr>
      </p:pic>
      <p:pic>
        <p:nvPicPr>
          <p:cNvPr id="21524" name="Picture 20" descr="Father__Child_Silhouette"/>
          <p:cNvPicPr>
            <a:picLocks noChangeAspect="1" noChangeArrowheads="1"/>
          </p:cNvPicPr>
          <p:nvPr/>
        </p:nvPicPr>
        <p:blipFill>
          <a:blip r:embed="rId5"/>
          <a:srcRect t="45636" r="63171"/>
          <a:stretch>
            <a:fillRect/>
          </a:stretch>
        </p:blipFill>
        <p:spPr bwMode="auto">
          <a:xfrm>
            <a:off x="4319588" y="3975100"/>
            <a:ext cx="420687" cy="995363"/>
          </a:xfrm>
          <a:prstGeom prst="rect">
            <a:avLst/>
          </a:prstGeom>
          <a:noFill/>
          <a:ln w="9525">
            <a:noFill/>
            <a:miter lim="800000"/>
            <a:headEnd/>
            <a:tailEnd/>
          </a:ln>
        </p:spPr>
      </p:pic>
      <p:sp>
        <p:nvSpPr>
          <p:cNvPr id="21525" name="Line 21"/>
          <p:cNvSpPr>
            <a:spLocks noChangeShapeType="1"/>
          </p:cNvSpPr>
          <p:nvPr/>
        </p:nvSpPr>
        <p:spPr bwMode="auto">
          <a:xfrm>
            <a:off x="4806950" y="4610100"/>
            <a:ext cx="1025525" cy="0"/>
          </a:xfrm>
          <a:prstGeom prst="line">
            <a:avLst/>
          </a:prstGeom>
          <a:noFill/>
          <a:ln w="76200" cap="sq">
            <a:solidFill>
              <a:schemeClr val="tx1"/>
            </a:solidFill>
            <a:round/>
            <a:headEnd type="triangle" w="sm" len="sm"/>
            <a:tailEnd type="triangle" w="sm" len="sm"/>
          </a:ln>
        </p:spPr>
        <p:txBody>
          <a:bodyPr/>
          <a:lstStyle/>
          <a:p>
            <a:endParaRPr lang="en-US"/>
          </a:p>
        </p:txBody>
      </p:sp>
      <p:sp>
        <p:nvSpPr>
          <p:cNvPr id="21526" name="Line 22"/>
          <p:cNvSpPr>
            <a:spLocks noChangeShapeType="1"/>
          </p:cNvSpPr>
          <p:nvPr/>
        </p:nvSpPr>
        <p:spPr bwMode="auto">
          <a:xfrm>
            <a:off x="4819650" y="3330575"/>
            <a:ext cx="990600" cy="685800"/>
          </a:xfrm>
          <a:prstGeom prst="line">
            <a:avLst/>
          </a:prstGeom>
          <a:noFill/>
          <a:ln w="76200" cap="sq">
            <a:solidFill>
              <a:schemeClr val="tx1"/>
            </a:solidFill>
            <a:round/>
            <a:headEnd type="triangle" w="sm" len="sm"/>
            <a:tailEnd type="triangle" w="sm" len="sm"/>
          </a:ln>
        </p:spPr>
        <p:txBody>
          <a:bodyPr/>
          <a:lstStyle/>
          <a:p>
            <a:endParaRPr lang="en-US"/>
          </a:p>
        </p:txBody>
      </p:sp>
      <p:sp>
        <p:nvSpPr>
          <p:cNvPr id="21527" name="Line 23"/>
          <p:cNvSpPr>
            <a:spLocks noChangeShapeType="1"/>
          </p:cNvSpPr>
          <p:nvPr/>
        </p:nvSpPr>
        <p:spPr bwMode="auto">
          <a:xfrm flipV="1">
            <a:off x="6537325" y="3178175"/>
            <a:ext cx="3175" cy="852488"/>
          </a:xfrm>
          <a:prstGeom prst="line">
            <a:avLst/>
          </a:prstGeom>
          <a:noFill/>
          <a:ln w="76200" cap="sq">
            <a:solidFill>
              <a:schemeClr val="tx1"/>
            </a:solidFill>
            <a:round/>
            <a:headEnd type="triangle" w="sm" len="sm"/>
            <a:tailEnd type="triangle" w="sm" len="sm"/>
          </a:ln>
        </p:spPr>
        <p:txBody>
          <a:bodyPr/>
          <a:lstStyle/>
          <a:p>
            <a:endParaRPr lang="en-US"/>
          </a:p>
        </p:txBody>
      </p:sp>
      <p:sp>
        <p:nvSpPr>
          <p:cNvPr id="21528" name="Text Box 9"/>
          <p:cNvSpPr txBox="1">
            <a:spLocks noChangeArrowheads="1"/>
          </p:cNvSpPr>
          <p:nvPr/>
        </p:nvSpPr>
        <p:spPr bwMode="auto">
          <a:xfrm>
            <a:off x="2336800" y="3200400"/>
            <a:ext cx="1039813" cy="400050"/>
          </a:xfrm>
          <a:prstGeom prst="rect">
            <a:avLst/>
          </a:prstGeom>
          <a:noFill/>
          <a:ln w="12700" cap="sq">
            <a:noFill/>
            <a:miter lim="800000"/>
            <a:headEnd type="none" w="sm" len="sm"/>
            <a:tailEnd type="none" w="sm" len="sm"/>
          </a:ln>
        </p:spPr>
        <p:txBody>
          <a:bodyPr wrap="none">
            <a:spAutoFit/>
          </a:bodyPr>
          <a:lstStyle/>
          <a:p>
            <a:pPr algn="ctr"/>
            <a:r>
              <a:rPr lang="en-US" sz="2000">
                <a:solidFill>
                  <a:srgbClr val="FF0000"/>
                </a:solidFill>
              </a:rPr>
              <a:t>Gender</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Autofit/>
          </a:bodyPr>
          <a:lstStyle/>
          <a:p>
            <a:r>
              <a:rPr lang="en-US" sz="4000" dirty="0"/>
              <a:t>Definitions</a:t>
            </a:r>
          </a:p>
        </p:txBody>
      </p:sp>
      <p:sp>
        <p:nvSpPr>
          <p:cNvPr id="3" name="Content Placeholder 2"/>
          <p:cNvSpPr>
            <a:spLocks noGrp="1"/>
          </p:cNvSpPr>
          <p:nvPr>
            <p:ph idx="1"/>
          </p:nvPr>
        </p:nvSpPr>
        <p:spPr>
          <a:xfrm>
            <a:off x="152400" y="914400"/>
            <a:ext cx="8763000" cy="5715000"/>
          </a:xfrm>
        </p:spPr>
        <p:txBody>
          <a:bodyPr>
            <a:noAutofit/>
          </a:bodyPr>
          <a:lstStyle/>
          <a:p>
            <a:r>
              <a:rPr lang="en-US" sz="2800" dirty="0"/>
              <a:t>Social capital is a term meant to capture the </a:t>
            </a:r>
            <a:r>
              <a:rPr lang="en-US" sz="2800" u="sng" dirty="0"/>
              <a:t>social value of human interactions in societ</a:t>
            </a:r>
            <a:r>
              <a:rPr lang="en-US" sz="2800" dirty="0"/>
              <a:t>y in the same way that that human capital captures the value inherent to the cognitive contributions to society or physical capital captures the value inherent to machines or buildings in a society </a:t>
            </a:r>
            <a:r>
              <a:rPr lang="en-US" sz="2000" i="1" dirty="0"/>
              <a:t>(Coleman, 1988; Putnam, 2001).</a:t>
            </a:r>
          </a:p>
          <a:p>
            <a:pPr>
              <a:buNone/>
            </a:pPr>
            <a:endParaRPr lang="en-US" sz="1050" i="1" dirty="0"/>
          </a:p>
          <a:p>
            <a:r>
              <a:rPr lang="en-US" sz="2800" dirty="0"/>
              <a:t>Social capital is sometimes categorized into four general categories: collective efficacy, social trust and reciprocity, participation in voluntary organizations, and social integration </a:t>
            </a:r>
            <a:r>
              <a:rPr lang="en-US" sz="2000" i="1" dirty="0"/>
              <a:t>(</a:t>
            </a:r>
            <a:r>
              <a:rPr lang="en-US" sz="2000" i="1" dirty="0" err="1"/>
              <a:t>Harpham</a:t>
            </a:r>
            <a:r>
              <a:rPr lang="en-US" sz="2000" i="1" dirty="0"/>
              <a:t>, Grant, &amp; Thomas, 2002). </a:t>
            </a:r>
            <a:endParaRPr lang="en-US" sz="3600" i="1" dirty="0"/>
          </a:p>
          <a:p>
            <a:pPr>
              <a:buNone/>
            </a:pPr>
            <a:endParaRPr lang="en-US" sz="400" dirty="0"/>
          </a:p>
          <a:p>
            <a:r>
              <a:rPr lang="en-US" sz="2800" dirty="0"/>
              <a:t>It has also been conceptualized as “bonding” capital, which links similar individuals or “bridging” capital, which links dissimilar individuals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a:t>Social capital</a:t>
            </a:r>
          </a:p>
        </p:txBody>
      </p:sp>
      <p:sp>
        <p:nvSpPr>
          <p:cNvPr id="3" name="Content Placeholder 2"/>
          <p:cNvSpPr>
            <a:spLocks noGrp="1"/>
          </p:cNvSpPr>
          <p:nvPr>
            <p:ph idx="1"/>
          </p:nvPr>
        </p:nvSpPr>
        <p:spPr>
          <a:xfrm>
            <a:off x="228600" y="1219200"/>
            <a:ext cx="8763000" cy="5486400"/>
          </a:xfrm>
        </p:spPr>
        <p:txBody>
          <a:bodyPr>
            <a:normAutofit/>
          </a:bodyPr>
          <a:lstStyle/>
          <a:p>
            <a:pPr algn="just"/>
            <a:r>
              <a:rPr lang="en-US" sz="2800" dirty="0"/>
              <a:t>Social capital refers to the </a:t>
            </a:r>
            <a:r>
              <a:rPr lang="en-US" sz="2800" u="sng" dirty="0"/>
              <a:t>institutions</a:t>
            </a:r>
            <a:r>
              <a:rPr lang="en-US" sz="2800" dirty="0"/>
              <a:t>, </a:t>
            </a:r>
            <a:r>
              <a:rPr lang="en-US" sz="2800" u="sng" dirty="0"/>
              <a:t>relationships, and norms</a:t>
            </a:r>
            <a:r>
              <a:rPr lang="en-US" sz="2800" dirty="0"/>
              <a:t> that shape the quality and quantity of a society's social interactions. Increasing evidence shows that social cohesion is critical for societies to prosper economically and for development to be sustainable. Social capital is not just the sum of the institutions which underpin a society –</a:t>
            </a:r>
            <a:r>
              <a:rPr lang="en-US" sz="2800" dirty="0">
                <a:solidFill>
                  <a:srgbClr val="FF0000"/>
                </a:solidFill>
              </a:rPr>
              <a:t>it is the glue that holds them together </a:t>
            </a:r>
            <a:r>
              <a:rPr lang="en-US" sz="2800" dirty="0"/>
              <a:t>(World Bank)</a:t>
            </a:r>
          </a:p>
          <a:p>
            <a:pPr>
              <a:buNone/>
            </a:pPr>
            <a:endParaRPr lang="en-US" sz="1050" dirty="0"/>
          </a:p>
          <a:p>
            <a:endParaRPr lang="en-US" sz="2400" dirty="0"/>
          </a:p>
          <a:p>
            <a:endParaRPr lang="en-US" sz="2500" dirty="0"/>
          </a:p>
          <a:p>
            <a:pPr>
              <a:buNone/>
            </a:pP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34</a:t>
            </a:fld>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63562"/>
          </a:xfrm>
        </p:spPr>
        <p:txBody>
          <a:bodyPr>
            <a:normAutofit fontScale="90000"/>
          </a:bodyPr>
          <a:lstStyle/>
          <a:p>
            <a:r>
              <a:rPr lang="en-US" dirty="0"/>
              <a:t>Social capital</a:t>
            </a:r>
          </a:p>
        </p:txBody>
      </p:sp>
      <p:sp>
        <p:nvSpPr>
          <p:cNvPr id="3" name="Content Placeholder 2"/>
          <p:cNvSpPr>
            <a:spLocks noGrp="1"/>
          </p:cNvSpPr>
          <p:nvPr>
            <p:ph idx="1"/>
          </p:nvPr>
        </p:nvSpPr>
        <p:spPr>
          <a:xfrm>
            <a:off x="-76200" y="583986"/>
            <a:ext cx="8915400" cy="5867400"/>
          </a:xfrm>
        </p:spPr>
        <p:txBody>
          <a:bodyPr>
            <a:noAutofit/>
          </a:bodyPr>
          <a:lstStyle/>
          <a:p>
            <a:pPr algn="just"/>
            <a:r>
              <a:rPr lang="en-US" sz="2800" dirty="0"/>
              <a:t>It is an economic idea that refers to the connections between individuals &amp; entities that can be economically valuable. </a:t>
            </a:r>
            <a:r>
              <a:rPr lang="en-US" sz="2800" dirty="0">
                <a:solidFill>
                  <a:srgbClr val="0070C0"/>
                </a:solidFill>
              </a:rPr>
              <a:t>Social networks that include people who trust and assist each other can be a powerful asset. </a:t>
            </a:r>
            <a:r>
              <a:rPr lang="en-US" sz="2800" dirty="0"/>
              <a:t>These relationships between individuals and firms can lead to a state in which each will think of the other when something needs to be done. </a:t>
            </a:r>
            <a:r>
              <a:rPr lang="en-US" sz="2800" u="sng" dirty="0"/>
              <a:t>Along with economic capital, social capital is a valuable mechanism in economic growth.</a:t>
            </a:r>
          </a:p>
          <a:p>
            <a:pPr>
              <a:buNone/>
            </a:pPr>
            <a:endParaRPr lang="en-US" sz="800" dirty="0"/>
          </a:p>
          <a:p>
            <a:r>
              <a:rPr lang="en-US" sz="2800" dirty="0"/>
              <a:t>Social Capital is the networks together with shared norms, values and understandings that facilitate co-operation within or among groups”. </a:t>
            </a:r>
          </a:p>
          <a:p>
            <a:pPr>
              <a:buNone/>
            </a:pPr>
            <a:endParaRPr lang="en-US" sz="300" dirty="0"/>
          </a:p>
          <a:p>
            <a:r>
              <a:rPr lang="en-US" sz="2800" dirty="0"/>
              <a:t>Example: Sharing information and resources, </a:t>
            </a:r>
            <a:r>
              <a:rPr lang="en-US" sz="2400" dirty="0"/>
              <a:t>Providing assistance, </a:t>
            </a:r>
            <a:r>
              <a:rPr lang="en-US" sz="2000" dirty="0"/>
              <a:t>Establishing trust</a:t>
            </a:r>
          </a:p>
          <a:p>
            <a:endParaRPr lang="en-US" sz="2800" dirty="0"/>
          </a:p>
          <a:p>
            <a:endParaRPr lang="en-US" dirty="0"/>
          </a:p>
          <a:p>
            <a:endParaRPr lang="en-US" dirty="0"/>
          </a:p>
          <a:p>
            <a:pPr>
              <a:buNone/>
            </a:pPr>
            <a:endParaRPr lang="en-US" sz="4000"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35</a:t>
            </a:fld>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7772400" cy="457200"/>
          </a:xfrm>
        </p:spPr>
        <p:txBody>
          <a:bodyPr>
            <a:noAutofit/>
          </a:bodyPr>
          <a:lstStyle/>
          <a:p>
            <a:pPr algn="ctr">
              <a:defRPr/>
            </a:pPr>
            <a:r>
              <a:rPr lang="en-US" sz="3200" dirty="0">
                <a:cs typeface="Times New Roman" pitchFamily="18" charset="0"/>
              </a:rPr>
              <a:t>Social capital and health</a:t>
            </a:r>
          </a:p>
        </p:txBody>
      </p:sp>
      <p:sp>
        <p:nvSpPr>
          <p:cNvPr id="3" name="Content Placeholder 2"/>
          <p:cNvSpPr>
            <a:spLocks noGrp="1"/>
          </p:cNvSpPr>
          <p:nvPr>
            <p:ph idx="1"/>
          </p:nvPr>
        </p:nvSpPr>
        <p:spPr>
          <a:xfrm>
            <a:off x="152400" y="1295400"/>
            <a:ext cx="8763000" cy="5029200"/>
          </a:xfrm>
        </p:spPr>
        <p:txBody>
          <a:bodyPr>
            <a:normAutofit/>
          </a:bodyPr>
          <a:lstStyle/>
          <a:p>
            <a:r>
              <a:rPr lang="en-CA" sz="2400" dirty="0">
                <a:latin typeface="Times New Roman" pitchFamily="18" charset="0"/>
                <a:ea typeface="ＭＳ Ｐゴシック" pitchFamily="34" charset="-128"/>
                <a:cs typeface="Times New Roman" pitchFamily="18" charset="0"/>
              </a:rPr>
              <a:t>Difficult to separate gender + social capital </a:t>
            </a:r>
            <a:r>
              <a:rPr lang="en-CA" sz="2400" dirty="0">
                <a:latin typeface="Times New Roman" pitchFamily="18" charset="0"/>
                <a:ea typeface="ＭＳ Ｐゴシック" pitchFamily="34" charset="-128"/>
                <a:cs typeface="Times New Roman" pitchFamily="18" charset="0"/>
                <a:sym typeface="Wingdings" pitchFamily="2" charset="2"/>
              </a:rPr>
              <a:t>when it comes to health</a:t>
            </a:r>
          </a:p>
          <a:p>
            <a:pPr lvl="2">
              <a:buFont typeface="Times New Roman" pitchFamily="18" charset="0"/>
              <a:buChar char="−"/>
            </a:pPr>
            <a:r>
              <a:rPr lang="en-CA" sz="2400" dirty="0">
                <a:latin typeface="Times New Roman" pitchFamily="18" charset="0"/>
                <a:ea typeface="ＭＳ Ｐゴシック" pitchFamily="34" charset="-128"/>
                <a:cs typeface="Times New Roman" pitchFamily="18" charset="0"/>
                <a:sym typeface="Wingdings" pitchFamily="2" charset="2"/>
              </a:rPr>
              <a:t>Gender role= men tend to have riskier behaviour</a:t>
            </a:r>
          </a:p>
          <a:p>
            <a:pPr lvl="2">
              <a:buFont typeface="Times New Roman" pitchFamily="18" charset="0"/>
              <a:buChar char="−"/>
            </a:pPr>
            <a:r>
              <a:rPr lang="en-CA" sz="2400" dirty="0">
                <a:latin typeface="Times New Roman" pitchFamily="18" charset="0"/>
                <a:ea typeface="ＭＳ Ｐゴシック" pitchFamily="34" charset="-128"/>
                <a:cs typeface="Times New Roman" pitchFamily="18" charset="0"/>
                <a:sym typeface="Wingdings" pitchFamily="2" charset="2"/>
              </a:rPr>
              <a:t>Social capital= positive effect on health</a:t>
            </a:r>
          </a:p>
          <a:p>
            <a:pPr lvl="2">
              <a:buFont typeface="Times New Roman" pitchFamily="18" charset="0"/>
              <a:buChar char="−"/>
            </a:pPr>
            <a:r>
              <a:rPr lang="en-CA" sz="2400" dirty="0">
                <a:latin typeface="Times New Roman" pitchFamily="18" charset="0"/>
                <a:ea typeface="ＭＳ Ｐゴシック" pitchFamily="34" charset="-128"/>
                <a:cs typeface="Times New Roman" pitchFamily="18" charset="0"/>
                <a:sym typeface="Wingdings" pitchFamily="2" charset="2"/>
              </a:rPr>
              <a:t>Strong social ties, social support and social participation </a:t>
            </a:r>
          </a:p>
          <a:p>
            <a:pPr lvl="2">
              <a:buFont typeface="Times New Roman" pitchFamily="18" charset="0"/>
              <a:buChar char="−"/>
            </a:pPr>
            <a:r>
              <a:rPr lang="en-CA" sz="2400">
                <a:latin typeface="Times New Roman" pitchFamily="18" charset="0"/>
                <a:ea typeface="ＭＳ Ｐゴシック" pitchFamily="34" charset="-128"/>
                <a:cs typeface="Times New Roman" pitchFamily="18" charset="0"/>
                <a:sym typeface="Wingdings" pitchFamily="2" charset="2"/>
              </a:rPr>
              <a:t>mortality </a:t>
            </a:r>
            <a:r>
              <a:rPr lang="en-CA" sz="2400" dirty="0">
                <a:latin typeface="Times New Roman" pitchFamily="18" charset="0"/>
                <a:ea typeface="ＭＳ Ｐゴシック" pitchFamily="34" charset="-128"/>
                <a:cs typeface="Times New Roman" pitchFamily="18" charset="0"/>
                <a:sym typeface="Wingdings" pitchFamily="2" charset="2"/>
              </a:rPr>
              <a:t>rate</a:t>
            </a:r>
          </a:p>
          <a:p>
            <a:pPr lvl="2">
              <a:buFont typeface="Times New Roman" pitchFamily="18" charset="0"/>
              <a:buChar char="−"/>
            </a:pPr>
            <a:endParaRPr lang="en-CA" sz="1300" dirty="0">
              <a:latin typeface="Times New Roman" pitchFamily="18" charset="0"/>
              <a:ea typeface="ＭＳ Ｐゴシック" pitchFamily="34" charset="-128"/>
              <a:cs typeface="Times New Roman" pitchFamily="18" charset="0"/>
              <a:sym typeface="Wingdings" pitchFamily="2" charset="2"/>
            </a:endParaRPr>
          </a:p>
          <a:p>
            <a:r>
              <a:rPr lang="en-US" sz="2600" dirty="0">
                <a:latin typeface="Times New Roman" pitchFamily="18" charset="0"/>
                <a:ea typeface="ＭＳ Ｐゴシック" pitchFamily="34" charset="-128"/>
                <a:cs typeface="Times New Roman" pitchFamily="18" charset="0"/>
              </a:rPr>
              <a:t>Back to </a:t>
            </a:r>
            <a:r>
              <a:rPr lang="en-US" sz="2600" dirty="0" err="1">
                <a:latin typeface="Times New Roman" pitchFamily="18" charset="0"/>
                <a:ea typeface="ＭＳ Ｐゴシック" pitchFamily="34" charset="-128"/>
                <a:cs typeface="Times New Roman" pitchFamily="18" charset="0"/>
              </a:rPr>
              <a:t>Bourdieu’s</a:t>
            </a:r>
            <a:r>
              <a:rPr lang="en-US" sz="2600" dirty="0">
                <a:latin typeface="Times New Roman" pitchFamily="18" charset="0"/>
                <a:ea typeface="ＭＳ Ｐゴシック" pitchFamily="34" charset="-128"/>
                <a:cs typeface="Times New Roman" pitchFamily="18" charset="0"/>
              </a:rPr>
              <a:t> equation of practice..</a:t>
            </a:r>
          </a:p>
          <a:p>
            <a:pPr lvl="1"/>
            <a:r>
              <a:rPr lang="en-US" sz="2400" dirty="0">
                <a:latin typeface="Times New Roman" pitchFamily="18" charset="0"/>
                <a:ea typeface="ＭＳ Ｐゴシック" pitchFamily="34" charset="-128"/>
                <a:cs typeface="Times New Roman" pitchFamily="18" charset="0"/>
                <a:sym typeface="Wingdings" pitchFamily="2" charset="2"/>
              </a:rPr>
              <a:t>SES influences capital, field, habitus -&gt; impact on practices</a:t>
            </a:r>
          </a:p>
          <a:p>
            <a:pPr lvl="1"/>
            <a:r>
              <a:rPr lang="en-US" sz="2400" dirty="0">
                <a:latin typeface="Times New Roman" pitchFamily="18" charset="0"/>
                <a:ea typeface="ＭＳ Ｐゴシック" pitchFamily="34" charset="-128"/>
                <a:cs typeface="Times New Roman" pitchFamily="18" charset="0"/>
                <a:sym typeface="Wingdings" pitchFamily="2" charset="2"/>
              </a:rPr>
              <a:t> Practices, e.g. sports &amp; leisure and nutrition</a:t>
            </a:r>
          </a:p>
          <a:p>
            <a:pPr lvl="2">
              <a:buNone/>
            </a:pPr>
            <a:endParaRPr lang="en-CA" sz="1600" dirty="0">
              <a:latin typeface="Times New Roman" pitchFamily="18" charset="0"/>
              <a:ea typeface="ＭＳ Ｐゴシック" pitchFamily="34" charset="-128"/>
              <a:cs typeface="Times New Roman" pitchFamily="18" charset="0"/>
            </a:endParaRPr>
          </a:p>
        </p:txBody>
      </p:sp>
      <p:pic>
        <p:nvPicPr>
          <p:cNvPr id="5" name="Picture 2"/>
          <p:cNvPicPr>
            <a:picLocks noChangeAspect="1" noChangeArrowheads="1"/>
          </p:cNvPicPr>
          <p:nvPr/>
        </p:nvPicPr>
        <p:blipFill>
          <a:blip r:embed="rId3" cstate="print"/>
          <a:srcRect l="37708" t="33327" r="41800" b="54903"/>
          <a:stretch>
            <a:fillRect/>
          </a:stretch>
        </p:blipFill>
        <p:spPr bwMode="auto">
          <a:xfrm>
            <a:off x="1066800" y="5181600"/>
            <a:ext cx="7010400" cy="1295400"/>
          </a:xfrm>
          <a:prstGeom prst="rect">
            <a:avLst/>
          </a:prstGeom>
          <a:noFill/>
          <a:ln w="9525">
            <a:noFill/>
            <a:miter lim="800000"/>
            <a:headEnd/>
            <a:tailEnd/>
          </a:ln>
        </p:spPr>
      </p:pic>
      <p:sp>
        <p:nvSpPr>
          <p:cNvPr id="7" name="Slide Number Placeholder 6"/>
          <p:cNvSpPr>
            <a:spLocks noGrp="1"/>
          </p:cNvSpPr>
          <p:nvPr>
            <p:ph type="sldNum" sz="quarter" idx="12"/>
          </p:nvPr>
        </p:nvSpPr>
        <p:spPr/>
        <p:txBody>
          <a:bodyPr/>
          <a:lstStyle/>
          <a:p>
            <a:fld id="{B6F15528-21DE-4FAA-801E-634DDDAF4B2B}" type="slidenum">
              <a:rPr lang="en-US" smtClean="0"/>
              <a:pPr/>
              <a:t>36</a:t>
            </a:fld>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228600"/>
            <a:ext cx="8229600" cy="609600"/>
          </a:xfrm>
        </p:spPr>
        <p:txBody>
          <a:bodyPr>
            <a:noAutofit/>
          </a:bodyPr>
          <a:lstStyle/>
          <a:p>
            <a:r>
              <a:rPr lang="en-US" sz="4000" dirty="0">
                <a:solidFill>
                  <a:srgbClr val="000000"/>
                </a:solidFill>
              </a:rPr>
              <a:t>Social capital</a:t>
            </a:r>
            <a:endParaRPr lang="en-US" sz="3600" dirty="0">
              <a:solidFill>
                <a:schemeClr val="tx1">
                  <a:lumMod val="65000"/>
                  <a:lumOff val="35000"/>
                </a:schemeClr>
              </a:solidFill>
              <a:latin typeface="Engravers MT" pitchFamily="18" charset="0"/>
            </a:endParaRPr>
          </a:p>
        </p:txBody>
      </p:sp>
      <p:sp>
        <p:nvSpPr>
          <p:cNvPr id="7171" name="Rectangle 3"/>
          <p:cNvSpPr>
            <a:spLocks noGrp="1" noChangeArrowheads="1"/>
          </p:cNvSpPr>
          <p:nvPr>
            <p:ph idx="1"/>
          </p:nvPr>
        </p:nvSpPr>
        <p:spPr>
          <a:xfrm>
            <a:off x="228600" y="1066800"/>
            <a:ext cx="8763000" cy="5410200"/>
          </a:xfrm>
        </p:spPr>
        <p:txBody>
          <a:bodyPr>
            <a:normAutofit fontScale="92500" lnSpcReduction="20000"/>
          </a:bodyPr>
          <a:lstStyle/>
          <a:p>
            <a:pPr>
              <a:lnSpc>
                <a:spcPct val="90000"/>
              </a:lnSpc>
            </a:pPr>
            <a:r>
              <a:rPr lang="en-US" sz="3000" dirty="0">
                <a:solidFill>
                  <a:srgbClr val="000000"/>
                </a:solidFill>
              </a:rPr>
              <a:t>Robert Putnam defines Social Capital as “the social networks &amp; the norms of trustworthiness and reciprocity that arise from them.”</a:t>
            </a:r>
          </a:p>
          <a:p>
            <a:pPr>
              <a:lnSpc>
                <a:spcPct val="90000"/>
              </a:lnSpc>
            </a:pPr>
            <a:endParaRPr lang="en-US" sz="3000" i="1" dirty="0">
              <a:solidFill>
                <a:srgbClr val="000000"/>
              </a:solidFill>
            </a:endParaRPr>
          </a:p>
          <a:p>
            <a:pPr>
              <a:lnSpc>
                <a:spcPct val="90000"/>
              </a:lnSpc>
            </a:pPr>
            <a:r>
              <a:rPr lang="en-US" sz="3000" dirty="0">
                <a:solidFill>
                  <a:srgbClr val="000000"/>
                </a:solidFill>
              </a:rPr>
              <a:t>Social Capital Focuses on:</a:t>
            </a:r>
          </a:p>
          <a:p>
            <a:pPr lvl="1">
              <a:lnSpc>
                <a:spcPct val="150000"/>
              </a:lnSpc>
            </a:pPr>
            <a:r>
              <a:rPr lang="en-US" i="1" dirty="0">
                <a:solidFill>
                  <a:srgbClr val="000000"/>
                </a:solidFill>
              </a:rPr>
              <a:t>Who knows Whom (Social Networks)</a:t>
            </a:r>
          </a:p>
          <a:p>
            <a:pPr lvl="1">
              <a:lnSpc>
                <a:spcPct val="150000"/>
              </a:lnSpc>
            </a:pPr>
            <a:r>
              <a:rPr lang="en-US" sz="3200" i="1" dirty="0">
                <a:solidFill>
                  <a:srgbClr val="000000"/>
                </a:solidFill>
              </a:rPr>
              <a:t>The Character of these Networks</a:t>
            </a:r>
          </a:p>
          <a:p>
            <a:pPr lvl="1">
              <a:lnSpc>
                <a:spcPct val="150000"/>
              </a:lnSpc>
            </a:pPr>
            <a:r>
              <a:rPr lang="en-US" sz="3200" i="1" dirty="0">
                <a:solidFill>
                  <a:srgbClr val="000000"/>
                </a:solidFill>
              </a:rPr>
              <a:t>The Strength of our Ties</a:t>
            </a:r>
          </a:p>
          <a:p>
            <a:pPr lvl="1">
              <a:lnSpc>
                <a:spcPct val="150000"/>
              </a:lnSpc>
            </a:pPr>
            <a:r>
              <a:rPr lang="en-US" sz="3200" i="1" dirty="0">
                <a:solidFill>
                  <a:srgbClr val="000000"/>
                </a:solidFill>
              </a:rPr>
              <a:t>Levels of Trust</a:t>
            </a:r>
          </a:p>
          <a:p>
            <a:pPr lvl="1">
              <a:lnSpc>
                <a:spcPct val="150000"/>
              </a:lnSpc>
            </a:pPr>
            <a:r>
              <a:rPr lang="en-US" sz="3200" i="1" dirty="0">
                <a:solidFill>
                  <a:srgbClr val="000000"/>
                </a:solidFill>
              </a:rPr>
              <a:t>Levels of Reciprocity</a:t>
            </a:r>
          </a:p>
        </p:txBody>
      </p:sp>
      <p:sp>
        <p:nvSpPr>
          <p:cNvPr id="7174" name="Rectangle 6"/>
          <p:cNvSpPr>
            <a:spLocks noChangeArrowheads="1"/>
          </p:cNvSpPr>
          <p:nvPr/>
        </p:nvSpPr>
        <p:spPr bwMode="auto">
          <a:xfrm>
            <a:off x="0" y="3013075"/>
            <a:ext cx="9144000" cy="0"/>
          </a:xfrm>
          <a:prstGeom prst="rect">
            <a:avLst/>
          </a:prstGeom>
          <a:noFill/>
          <a:ln w="9525">
            <a:noFill/>
            <a:miter lim="800000"/>
            <a:headEnd/>
            <a:tailEnd/>
          </a:ln>
          <a:effectLst/>
        </p:spPr>
        <p:txBody>
          <a:bodyPr wrap="none" anchor="ctr">
            <a:spAutoFit/>
          </a:bodyPr>
          <a:lstStyle/>
          <a:p>
            <a:pPr eaLnBrk="1" hangingPunct="1"/>
            <a:endParaRPr lang="en-US" sz="1800">
              <a:solidFill>
                <a:schemeClr val="tx1"/>
              </a:solidFill>
              <a:latin typeface="Arial" pitchFamily="34" charset="0"/>
            </a:endParaRPr>
          </a:p>
        </p:txBody>
      </p:sp>
      <p:sp>
        <p:nvSpPr>
          <p:cNvPr id="7176" name="Text Box 8"/>
          <p:cNvSpPr txBox="1">
            <a:spLocks noChangeArrowheads="1"/>
          </p:cNvSpPr>
          <p:nvPr/>
        </p:nvSpPr>
        <p:spPr bwMode="auto">
          <a:xfrm>
            <a:off x="3810000" y="3886200"/>
            <a:ext cx="3200400" cy="366713"/>
          </a:xfrm>
          <a:prstGeom prst="rect">
            <a:avLst/>
          </a:prstGeom>
          <a:noFill/>
          <a:ln w="9525">
            <a:noFill/>
            <a:miter lim="800000"/>
            <a:headEnd/>
            <a:tailEnd/>
          </a:ln>
          <a:effectLst/>
        </p:spPr>
        <p:txBody>
          <a:bodyPr>
            <a:spAutoFit/>
          </a:bodyPr>
          <a:lstStyle/>
          <a:p>
            <a:pPr eaLnBrk="1" hangingPunct="1">
              <a:spcBef>
                <a:spcPct val="50000"/>
              </a:spcBef>
            </a:pPr>
            <a:endParaRPr lang="en-US" sz="1800" b="1">
              <a:solidFill>
                <a:schemeClr val="tx1"/>
              </a:solidFill>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81000"/>
            <a:ext cx="6553200" cy="914400"/>
          </a:xfrm>
        </p:spPr>
        <p:txBody>
          <a:bodyPr>
            <a:normAutofit/>
          </a:bodyPr>
          <a:lstStyle/>
          <a:p>
            <a:pPr algn="ctr">
              <a:defRPr/>
            </a:pPr>
            <a:r>
              <a:rPr lang="en-US" sz="4000" dirty="0">
                <a:cs typeface="Times New Roman" pitchFamily="18" charset="0"/>
              </a:rPr>
              <a:t>Social capital and health</a:t>
            </a:r>
          </a:p>
        </p:txBody>
      </p:sp>
      <p:sp>
        <p:nvSpPr>
          <p:cNvPr id="3" name="Content Placeholder 2"/>
          <p:cNvSpPr>
            <a:spLocks noGrp="1"/>
          </p:cNvSpPr>
          <p:nvPr>
            <p:ph idx="1"/>
          </p:nvPr>
        </p:nvSpPr>
        <p:spPr>
          <a:xfrm>
            <a:off x="228600" y="1447800"/>
            <a:ext cx="8610600" cy="4678363"/>
          </a:xfrm>
        </p:spPr>
        <p:txBody>
          <a:bodyPr>
            <a:normAutofit/>
          </a:bodyPr>
          <a:lstStyle/>
          <a:p>
            <a:r>
              <a:rPr lang="en-GB" sz="2800" dirty="0"/>
              <a:t>Social capital is related to social networks and is widely used to explain how communities function and how social organization depends on trust, norms and networks.  </a:t>
            </a:r>
            <a:r>
              <a:rPr lang="en-GB" sz="2800" dirty="0" err="1"/>
              <a:t>i.e</a:t>
            </a:r>
            <a:r>
              <a:rPr lang="en-GB" sz="2800" dirty="0"/>
              <a:t> b</a:t>
            </a:r>
            <a:r>
              <a:rPr lang="nl-NL" sz="2800" dirty="0"/>
              <a:t>ridging &amp; bounding</a:t>
            </a:r>
          </a:p>
          <a:p>
            <a:endParaRPr lang="en-US" dirty="0">
              <a:latin typeface="Times New Roman" pitchFamily="18" charset="0"/>
              <a:ea typeface="ＭＳ Ｐゴシック" pitchFamily="34" charset="-128"/>
              <a:cs typeface="Times New Roman" pitchFamily="18" charset="0"/>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38</a:t>
            </a:fld>
            <a:endParaRPr 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39</a:t>
            </a:fld>
            <a:endParaRPr lang="en-US"/>
          </a:p>
        </p:txBody>
      </p:sp>
      <p:sp>
        <p:nvSpPr>
          <p:cNvPr id="5" name="Title 1"/>
          <p:cNvSpPr>
            <a:spLocks noGrp="1"/>
          </p:cNvSpPr>
          <p:nvPr>
            <p:ph idx="1"/>
          </p:nvPr>
        </p:nvSpPr>
        <p:spPr>
          <a:xfrm>
            <a:off x="304800" y="1600200"/>
            <a:ext cx="8382000" cy="4525963"/>
          </a:xfrm>
        </p:spPr>
        <p:txBody>
          <a:bodyPr>
            <a:normAutofit fontScale="97500"/>
          </a:bodyPr>
          <a:lstStyle/>
          <a:p>
            <a:pPr algn="ctr">
              <a:buNone/>
            </a:pPr>
            <a:r>
              <a:rPr lang="en-GB" sz="4500" u="sng" dirty="0"/>
              <a:t>Discussion point:</a:t>
            </a:r>
            <a:br>
              <a:rPr lang="en-GB" u="sng" dirty="0"/>
            </a:br>
            <a:br>
              <a:rPr lang="en-GB" sz="3700" u="sng" dirty="0"/>
            </a:br>
            <a:r>
              <a:rPr lang="en-GB" sz="3700" dirty="0"/>
              <a:t>Is there impact of social capital on health? </a:t>
            </a:r>
            <a:endParaRPr lang="en-US" sz="37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dirty="0"/>
              <a:t>Definition: Social Determinants: </a:t>
            </a:r>
          </a:p>
        </p:txBody>
      </p:sp>
      <p:sp>
        <p:nvSpPr>
          <p:cNvPr id="3" name="Content Placeholder 2"/>
          <p:cNvSpPr>
            <a:spLocks noGrp="1"/>
          </p:cNvSpPr>
          <p:nvPr>
            <p:ph idx="1"/>
          </p:nvPr>
        </p:nvSpPr>
        <p:spPr>
          <a:xfrm>
            <a:off x="304800" y="1066800"/>
            <a:ext cx="8534400" cy="5410200"/>
          </a:xfrm>
        </p:spPr>
        <p:txBody>
          <a:bodyPr>
            <a:normAutofit/>
          </a:bodyPr>
          <a:lstStyle/>
          <a:p>
            <a:pPr algn="just"/>
            <a:r>
              <a:rPr lang="en-US" sz="2800" dirty="0"/>
              <a:t>The social conditions in which people live powerfully influence their chances to be healthy. Indeed factors such as </a:t>
            </a:r>
            <a:r>
              <a:rPr lang="en-US" sz="2800" u="sng" dirty="0"/>
              <a:t>poverty</a:t>
            </a:r>
            <a:r>
              <a:rPr lang="en-US" sz="2800" dirty="0"/>
              <a:t>, </a:t>
            </a:r>
            <a:r>
              <a:rPr lang="en-US" sz="2800" u="sng" dirty="0"/>
              <a:t>food insecurity</a:t>
            </a:r>
            <a:r>
              <a:rPr lang="en-US" sz="2800" dirty="0"/>
              <a:t>, </a:t>
            </a:r>
            <a:r>
              <a:rPr lang="en-US" sz="2800" u="sng" dirty="0"/>
              <a:t>social exclusion </a:t>
            </a:r>
            <a:r>
              <a:rPr lang="en-US" sz="2800" dirty="0"/>
              <a:t>and discrimination, poor housing, unhealthy early childhood conditions and low occupational status are important determinants of most diseases, deaths and health inequalities between and within countries’ </a:t>
            </a:r>
            <a:r>
              <a:rPr lang="en-US" sz="2000" dirty="0"/>
              <a:t>(WHO 2004)</a:t>
            </a:r>
          </a:p>
          <a:p>
            <a:pPr algn="just">
              <a:buNone/>
            </a:pPr>
            <a:endParaRPr lang="en-US" sz="2000" dirty="0"/>
          </a:p>
          <a:p>
            <a:pPr algn="just"/>
            <a:r>
              <a:rPr lang="en-US" sz="2800" dirty="0"/>
              <a:t>Health is influenced, either positively or negatively by  variety of social factors</a:t>
            </a:r>
          </a:p>
          <a:p>
            <a:endParaRPr lang="en-US" sz="2800" b="1" dirty="0"/>
          </a:p>
          <a:p>
            <a:pPr algn="just">
              <a:buNone/>
            </a:pPr>
            <a:endParaRPr lang="en-US" sz="2800" dirty="0"/>
          </a:p>
          <a:p>
            <a:endParaRPr lang="en-US" sz="36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143000"/>
          </a:xfrm>
        </p:spPr>
        <p:txBody>
          <a:bodyPr>
            <a:normAutofit fontScale="90000"/>
          </a:bodyPr>
          <a:lstStyle/>
          <a:p>
            <a:pPr algn="l"/>
            <a:r>
              <a:rPr lang="en-US" sz="2700" dirty="0"/>
              <a:t>Article: The relationship between 5 different measures of structural social capital, medical examination outcomes, and mortality</a:t>
            </a:r>
            <a:br>
              <a:rPr lang="en-US" dirty="0"/>
            </a:br>
            <a:r>
              <a:rPr lang="en-US" sz="1600" i="1" dirty="0"/>
              <a:t>Peter </a:t>
            </a:r>
            <a:r>
              <a:rPr lang="en-US" sz="1600" i="1" dirty="0" err="1"/>
              <a:t>Muennig</a:t>
            </a:r>
            <a:r>
              <a:rPr lang="en-US" sz="1600" i="1" dirty="0"/>
              <a:t>*, Alison K. Cohen, Aileen Palmer, </a:t>
            </a:r>
            <a:r>
              <a:rPr lang="en-US" sz="1600" i="1" dirty="0" err="1"/>
              <a:t>Wenyi</a:t>
            </a:r>
            <a:r>
              <a:rPr lang="en-US" sz="1600" i="1" dirty="0"/>
              <a:t> Zhu : </a:t>
            </a:r>
            <a:r>
              <a:rPr lang="en-US" sz="1200" i="1" dirty="0"/>
              <a:t>Columbia University, Mailman School of Public Health, 600 West 168th St., 6th Floor, New York, NY 10032, USA</a:t>
            </a:r>
            <a:endParaRPr lang="en-US" i="1" dirty="0"/>
          </a:p>
        </p:txBody>
      </p:sp>
      <p:sp>
        <p:nvSpPr>
          <p:cNvPr id="3" name="Content Placeholder 2"/>
          <p:cNvSpPr>
            <a:spLocks noGrp="1"/>
          </p:cNvSpPr>
          <p:nvPr>
            <p:ph idx="1"/>
          </p:nvPr>
        </p:nvSpPr>
        <p:spPr>
          <a:xfrm>
            <a:off x="152400" y="1524000"/>
            <a:ext cx="8763000" cy="5334000"/>
          </a:xfrm>
        </p:spPr>
        <p:txBody>
          <a:bodyPr>
            <a:normAutofit fontScale="40000" lnSpcReduction="20000"/>
          </a:bodyPr>
          <a:lstStyle/>
          <a:p>
            <a:pPr>
              <a:buNone/>
            </a:pPr>
            <a:r>
              <a:rPr lang="pt-BR" b="1" dirty="0"/>
              <a:t>a b s t r a c t</a:t>
            </a:r>
          </a:p>
          <a:p>
            <a:r>
              <a:rPr lang="en-US" sz="6000" dirty="0"/>
              <a:t>Higher social capital is associated with improved mental and physical health and reduced risk of premature mortality. </a:t>
            </a:r>
          </a:p>
          <a:p>
            <a:endParaRPr lang="en-US" sz="3500" dirty="0"/>
          </a:p>
          <a:p>
            <a:r>
              <a:rPr lang="en-US" sz="6000" dirty="0"/>
              <a:t>The study explored the relationship between five measures of structural social capital and 1)  intermediate health outcomes (elevated C-reactive protein, cholesterol, blood pressure, and serum fibrinogen) and 2) distal outcomes (cardiovascular and all cause mortality). We did so using the National  Health and Nutrition Examination Survey III 1988e1994 linked to the National Death Index with mortality  follow-up through 2006. </a:t>
            </a:r>
          </a:p>
          <a:p>
            <a:pPr>
              <a:buNone/>
            </a:pPr>
            <a:endParaRPr lang="en-US" sz="4000" dirty="0"/>
          </a:p>
          <a:p>
            <a:r>
              <a:rPr lang="en-US" sz="6000" dirty="0"/>
              <a:t>The study employed ordinary least squares regression for the intermediate outcomes, seemingly unrelated regression (SUR) to consider combined effects, and Cox proportionate hazards models for mortality outcomes. We then performed extensive sensitivity analyses, exploring the contribution of various variables and reverse causality.</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143000"/>
          </a:xfrm>
        </p:spPr>
        <p:txBody>
          <a:bodyPr>
            <a:normAutofit fontScale="90000"/>
          </a:bodyPr>
          <a:lstStyle/>
          <a:p>
            <a:pPr algn="l"/>
            <a:r>
              <a:rPr lang="en-US" sz="2700" dirty="0"/>
              <a:t>Article: The relationship between 5 different measures of structural social capital, medical examination outcomes, and mortality</a:t>
            </a:r>
            <a:br>
              <a:rPr lang="en-US" dirty="0"/>
            </a:br>
            <a:r>
              <a:rPr lang="en-US" sz="1600" i="1" dirty="0"/>
              <a:t>Peter </a:t>
            </a:r>
            <a:r>
              <a:rPr lang="en-US" sz="1600" i="1" dirty="0" err="1"/>
              <a:t>Muennig</a:t>
            </a:r>
            <a:r>
              <a:rPr lang="en-US" sz="1600" i="1" dirty="0"/>
              <a:t>*, Alison K. Cohen, Aileen Palmer, </a:t>
            </a:r>
            <a:r>
              <a:rPr lang="en-US" sz="1600" i="1" dirty="0" err="1"/>
              <a:t>Wenyi</a:t>
            </a:r>
            <a:r>
              <a:rPr lang="en-US" sz="1600" i="1" dirty="0"/>
              <a:t> Zhu : </a:t>
            </a:r>
            <a:r>
              <a:rPr lang="en-US" sz="1200" i="1" dirty="0"/>
              <a:t>Columbia University, Mailman School of Public Health, 600 West 168th St., 6th Floor, New York, NY 10032, USA</a:t>
            </a:r>
            <a:endParaRPr lang="en-US" i="1" dirty="0"/>
          </a:p>
        </p:txBody>
      </p:sp>
      <p:sp>
        <p:nvSpPr>
          <p:cNvPr id="3" name="Content Placeholder 2"/>
          <p:cNvSpPr>
            <a:spLocks noGrp="1"/>
          </p:cNvSpPr>
          <p:nvPr>
            <p:ph idx="1"/>
          </p:nvPr>
        </p:nvSpPr>
        <p:spPr>
          <a:xfrm>
            <a:off x="152400" y="1600200"/>
            <a:ext cx="8763000" cy="5029200"/>
          </a:xfrm>
        </p:spPr>
        <p:txBody>
          <a:bodyPr>
            <a:normAutofit fontScale="70000" lnSpcReduction="20000"/>
          </a:bodyPr>
          <a:lstStyle/>
          <a:p>
            <a:pPr>
              <a:buNone/>
            </a:pPr>
            <a:r>
              <a:rPr lang="pt-BR" b="1" dirty="0"/>
              <a:t>a b s t r a c t cont....</a:t>
            </a:r>
          </a:p>
          <a:p>
            <a:endParaRPr lang="en-US" dirty="0"/>
          </a:p>
          <a:p>
            <a:r>
              <a:rPr lang="en-US" sz="3400" dirty="0"/>
              <a:t>Result- measures of social capital did not predict statistically significant changes in the laboratory biomarkers we study. Nevertheless, belonging to organizations or attending church &gt;12 times per year were associated with reduced all cause mortality </a:t>
            </a:r>
            <a:r>
              <a:rPr lang="it-IT" sz="3400" dirty="0"/>
              <a:t>(hazard ratio ¼ 0.81, 95% confidence interval [CI] ¼ 0.70e0.93 and HR ¼ 0.72, 95% CI ¼ 0.60e0.86, </a:t>
            </a:r>
            <a:r>
              <a:rPr lang="en-US" sz="3400" dirty="0"/>
              <a:t>respectively). In SUR analyses, however, combined laboratory values were significant for all measures of social capital we study with the exception of visits to neighbors. </a:t>
            </a:r>
          </a:p>
          <a:p>
            <a:endParaRPr lang="en-US" sz="3400" dirty="0"/>
          </a:p>
          <a:p>
            <a:r>
              <a:rPr lang="en-US" sz="3400" dirty="0"/>
              <a:t>This suggests that some forms of structural social capital improve survival through small changes in multiple measures of biological risk factors rather than moderate or large changes in any one measure</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41</a:t>
            </a:fld>
            <a:endParaRPr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a:p>
          <a:p>
            <a:pPr algn="ctr">
              <a:buNone/>
            </a:pPr>
            <a:r>
              <a:rPr lang="en-US" dirty="0"/>
              <a:t>Article  on Social capital</a:t>
            </a:r>
          </a:p>
        </p:txBody>
      </p:sp>
      <p:sp>
        <p:nvSpPr>
          <p:cNvPr id="5" name="Slide Number Placeholder 4"/>
          <p:cNvSpPr>
            <a:spLocks noGrp="1"/>
          </p:cNvSpPr>
          <p:nvPr>
            <p:ph type="sldNum" sz="quarter" idx="12"/>
          </p:nvPr>
        </p:nvSpPr>
        <p:spPr/>
        <p:txBody>
          <a:bodyPr/>
          <a:lstStyle/>
          <a:p>
            <a:fld id="{B6F15528-21DE-4FAA-801E-634DDDAF4B2B}" type="slidenum">
              <a:rPr lang="en-US" smtClean="0"/>
              <a:pPr/>
              <a:t>42</a:t>
            </a:fld>
            <a:endParaRPr 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Autofit/>
          </a:bodyPr>
          <a:lstStyle/>
          <a:p>
            <a:r>
              <a:rPr lang="en-US" sz="4000" dirty="0"/>
              <a:t>Article Introduction</a:t>
            </a:r>
            <a:endParaRPr lang="en-US" sz="4800" dirty="0"/>
          </a:p>
        </p:txBody>
      </p:sp>
      <p:sp>
        <p:nvSpPr>
          <p:cNvPr id="3" name="Content Placeholder 2"/>
          <p:cNvSpPr>
            <a:spLocks noGrp="1"/>
          </p:cNvSpPr>
          <p:nvPr>
            <p:ph idx="1"/>
          </p:nvPr>
        </p:nvSpPr>
        <p:spPr>
          <a:xfrm>
            <a:off x="304800" y="914400"/>
            <a:ext cx="8610600" cy="5638800"/>
          </a:xfrm>
        </p:spPr>
        <p:txBody>
          <a:bodyPr>
            <a:noAutofit/>
          </a:bodyPr>
          <a:lstStyle/>
          <a:p>
            <a:r>
              <a:rPr lang="en-US" sz="2400" dirty="0"/>
              <a:t>Social capital, or one’s “networks, norms, and trust” is broadly believed to be an important determinant of population health </a:t>
            </a:r>
          </a:p>
          <a:p>
            <a:pPr>
              <a:buNone/>
            </a:pPr>
            <a:endParaRPr lang="en-US" sz="500" dirty="0"/>
          </a:p>
          <a:p>
            <a:r>
              <a:rPr lang="en-US" sz="2400" dirty="0"/>
              <a:t>Social capital is associated with improved mental health, improved cardiovascular health and lower overall mortality </a:t>
            </a:r>
            <a:r>
              <a:rPr lang="en-US" sz="1400" i="1" dirty="0"/>
              <a:t>(</a:t>
            </a:r>
            <a:endParaRPr lang="en-US" sz="2400" i="1" dirty="0"/>
          </a:p>
          <a:p>
            <a:pPr>
              <a:buNone/>
            </a:pPr>
            <a:endParaRPr lang="en-US" sz="1000" dirty="0"/>
          </a:p>
          <a:p>
            <a:r>
              <a:rPr lang="en-US" sz="2400" dirty="0"/>
              <a:t>Previous studies suggested that the effect of social capital on mortality cannot be explained by improvements in conventional biological measures of health</a:t>
            </a:r>
          </a:p>
          <a:p>
            <a:endParaRPr lang="en-US" sz="1200" dirty="0"/>
          </a:p>
          <a:p>
            <a:r>
              <a:rPr lang="en-US" sz="2400" dirty="0"/>
              <a:t>The study hypothesize that structural social capital affects distal outcomes via small changes in many different intermediate health outcomes (e.g. BP)</a:t>
            </a:r>
          </a:p>
          <a:p>
            <a:pPr>
              <a:buNone/>
            </a:pPr>
            <a:endParaRPr lang="en-US" sz="1100" dirty="0"/>
          </a:p>
          <a:p>
            <a:r>
              <a:rPr lang="en-US" sz="2400" dirty="0"/>
              <a:t>The study also  hypothesize that not all forms of social capital impact health and longevity in the same way.</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4000" dirty="0"/>
              <a:t>Conceptual framework</a:t>
            </a:r>
          </a:p>
        </p:txBody>
      </p:sp>
      <p:sp>
        <p:nvSpPr>
          <p:cNvPr id="3" name="Content Placeholder 2"/>
          <p:cNvSpPr>
            <a:spLocks noGrp="1"/>
          </p:cNvSpPr>
          <p:nvPr>
            <p:ph idx="1"/>
          </p:nvPr>
        </p:nvSpPr>
        <p:spPr>
          <a:xfrm>
            <a:off x="152400" y="1371600"/>
            <a:ext cx="8839200" cy="5334000"/>
          </a:xfrm>
        </p:spPr>
        <p:txBody>
          <a:bodyPr>
            <a:normAutofit fontScale="77500" lnSpcReduction="20000"/>
          </a:bodyPr>
          <a:lstStyle/>
          <a:p>
            <a:pPr algn="just"/>
            <a:r>
              <a:rPr lang="en-US" sz="3400" dirty="0"/>
              <a:t>Many of the measured dimensions of social capital been linked to sizable impacts on mortality norms surrounding health behaviors could produce large impacts on mortality. The impact of social capital on health insurance rates may not be large, and, regardless, those who  possess health insurance live only weeks to months longer than those who do not </a:t>
            </a:r>
          </a:p>
          <a:p>
            <a:pPr algn="just">
              <a:buNone/>
            </a:pPr>
            <a:endParaRPr lang="en-US" sz="2300" dirty="0"/>
          </a:p>
          <a:p>
            <a:pPr algn="just"/>
            <a:r>
              <a:rPr lang="en-US" sz="3400" dirty="0"/>
              <a:t> The attributable risk of structural social capital on mortality should be much smaller than has been observed in the literature However, in practice, social capital could plausibly produce many different health effects that add up to larger impacts on mortality</a:t>
            </a:r>
          </a:p>
          <a:p>
            <a:pPr algn="just"/>
            <a:endParaRPr lang="en-US" sz="1700" dirty="0"/>
          </a:p>
          <a:p>
            <a:r>
              <a:rPr lang="en-US" sz="3400" dirty="0"/>
              <a:t>Social support conferred by friends and family can buffer psychological stress, thereby improving both physical and mental health</a:t>
            </a:r>
          </a:p>
          <a:p>
            <a:endParaRPr lang="en-US" sz="2400"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Autofit/>
          </a:bodyPr>
          <a:lstStyle/>
          <a:p>
            <a:r>
              <a:rPr lang="en-US" sz="4000" dirty="0"/>
              <a:t>Methods</a:t>
            </a:r>
            <a:endParaRPr lang="en-US" sz="4800" dirty="0"/>
          </a:p>
        </p:txBody>
      </p:sp>
      <p:sp>
        <p:nvSpPr>
          <p:cNvPr id="3" name="Content Placeholder 2"/>
          <p:cNvSpPr>
            <a:spLocks noGrp="1"/>
          </p:cNvSpPr>
          <p:nvPr>
            <p:ph idx="1"/>
          </p:nvPr>
        </p:nvSpPr>
        <p:spPr>
          <a:xfrm>
            <a:off x="228600" y="990600"/>
            <a:ext cx="8763000" cy="5562600"/>
          </a:xfrm>
        </p:spPr>
        <p:txBody>
          <a:bodyPr>
            <a:noAutofit/>
          </a:bodyPr>
          <a:lstStyle/>
          <a:p>
            <a:pPr>
              <a:buNone/>
            </a:pPr>
            <a:r>
              <a:rPr lang="en-US" sz="2800" b="1" dirty="0"/>
              <a:t>Data</a:t>
            </a:r>
          </a:p>
          <a:p>
            <a:r>
              <a:rPr lang="en-US" sz="2800" dirty="0"/>
              <a:t>Cross sectional survey </a:t>
            </a:r>
          </a:p>
          <a:p>
            <a:pPr>
              <a:buNone/>
            </a:pPr>
            <a:endParaRPr lang="en-US" sz="1100" dirty="0"/>
          </a:p>
          <a:p>
            <a:r>
              <a:rPr lang="en-US" sz="2800" dirty="0"/>
              <a:t>Sample size: 33,994 adults aged 18 in the US conducted between 1988 and 1994 (NCHS, 2010). </a:t>
            </a:r>
          </a:p>
          <a:p>
            <a:pPr>
              <a:buNone/>
            </a:pPr>
            <a:endParaRPr lang="en-US" sz="1400" dirty="0"/>
          </a:p>
          <a:p>
            <a:r>
              <a:rPr lang="en-US" sz="2800" dirty="0"/>
              <a:t>30,818 in the mobile examination center and  493 in their homes</a:t>
            </a:r>
          </a:p>
          <a:p>
            <a:pPr>
              <a:buNone/>
            </a:pPr>
            <a:endParaRPr lang="en-US" sz="1600" dirty="0"/>
          </a:p>
          <a:p>
            <a:r>
              <a:rPr lang="en-US" sz="2800" dirty="0"/>
              <a:t>In addition to a physical examination and food consumption interview, laboratory tests were obtained on sub-samples of the cohort. </a:t>
            </a:r>
          </a:p>
          <a:p>
            <a:endParaRPr lang="en-US" sz="2800" dirty="0"/>
          </a:p>
          <a:p>
            <a:pPr>
              <a:buNone/>
            </a:pPr>
            <a:endParaRPr lang="en-US" sz="2800"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45</a:t>
            </a:fld>
            <a:endParaRPr 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Autofit/>
          </a:bodyPr>
          <a:lstStyle/>
          <a:p>
            <a:r>
              <a:rPr lang="en-US" sz="4000" dirty="0"/>
              <a:t>Methods</a:t>
            </a:r>
            <a:endParaRPr lang="en-US" sz="4800" dirty="0"/>
          </a:p>
        </p:txBody>
      </p:sp>
      <p:sp>
        <p:nvSpPr>
          <p:cNvPr id="3" name="Content Placeholder 2"/>
          <p:cNvSpPr>
            <a:spLocks noGrp="1"/>
          </p:cNvSpPr>
          <p:nvPr>
            <p:ph idx="1"/>
          </p:nvPr>
        </p:nvSpPr>
        <p:spPr>
          <a:xfrm>
            <a:off x="228600" y="990600"/>
            <a:ext cx="8763000" cy="5562600"/>
          </a:xfrm>
        </p:spPr>
        <p:txBody>
          <a:bodyPr>
            <a:noAutofit/>
          </a:bodyPr>
          <a:lstStyle/>
          <a:p>
            <a:pPr>
              <a:buNone/>
            </a:pPr>
            <a:r>
              <a:rPr lang="en-US" sz="2800" b="1" dirty="0"/>
              <a:t>Laboratory specimens</a:t>
            </a:r>
          </a:p>
          <a:p>
            <a:r>
              <a:rPr lang="en-US" sz="2800" dirty="0"/>
              <a:t>Blood pressure readings were taken over four readings, and the average of the last two blood pressure recordings was used to calculate</a:t>
            </a:r>
          </a:p>
          <a:p>
            <a:endParaRPr lang="en-US" sz="1400" dirty="0"/>
          </a:p>
          <a:p>
            <a:r>
              <a:rPr lang="en-US" sz="2800" dirty="0"/>
              <a:t> CRP was measured by high-sensitivity CRP assay using a BN II </a:t>
            </a:r>
            <a:r>
              <a:rPr lang="en-US" sz="2800" dirty="0" err="1"/>
              <a:t>nephelometer</a:t>
            </a:r>
            <a:r>
              <a:rPr lang="en-US" sz="2800" dirty="0"/>
              <a:t> Serum total cholesterol was measured by Lipoprotein Analytical Laboratory using a Hitachi 704 Analyzer</a:t>
            </a:r>
          </a:p>
          <a:p>
            <a:pPr>
              <a:buNone/>
            </a:pPr>
            <a:endParaRPr lang="en-US" sz="1200" dirty="0"/>
          </a:p>
          <a:p>
            <a:r>
              <a:rPr lang="en-US" sz="2800" dirty="0"/>
              <a:t>Data on low density lipoprotein levels and </a:t>
            </a:r>
            <a:r>
              <a:rPr lang="en-US" sz="2800" dirty="0" err="1"/>
              <a:t>statin</a:t>
            </a:r>
            <a:r>
              <a:rPr lang="en-US" sz="2800" dirty="0"/>
              <a:t> use were not available for a sufficient number of participants to analyze.</a:t>
            </a:r>
          </a:p>
        </p:txBody>
      </p:sp>
      <p:sp>
        <p:nvSpPr>
          <p:cNvPr id="5" name="Slide Number Placeholder 4"/>
          <p:cNvSpPr>
            <a:spLocks noGrp="1"/>
          </p:cNvSpPr>
          <p:nvPr>
            <p:ph type="sldNum" sz="quarter" idx="12"/>
          </p:nvPr>
        </p:nvSpPr>
        <p:spPr/>
        <p:txBody>
          <a:bodyPr/>
          <a:lstStyle/>
          <a:p>
            <a:fld id="{B6F15528-21DE-4FAA-801E-634DDDAF4B2B}" type="slidenum">
              <a:rPr lang="en-US" smtClean="0"/>
              <a:pPr/>
              <a:t>46</a:t>
            </a:fld>
            <a:endParaRPr 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763000" cy="6096000"/>
          </a:xfrm>
        </p:spPr>
        <p:txBody>
          <a:bodyPr>
            <a:noAutofit/>
          </a:bodyPr>
          <a:lstStyle/>
          <a:p>
            <a:pPr>
              <a:buNone/>
            </a:pPr>
            <a:r>
              <a:rPr lang="en-US" sz="2400" b="1" dirty="0"/>
              <a:t>Measures</a:t>
            </a:r>
          </a:p>
          <a:p>
            <a:r>
              <a:rPr lang="en-US" sz="2400" dirty="0"/>
              <a:t>The dependent variables of interest are all-cause mortality, cardiovascular mortality, and the following laboratory measures: </a:t>
            </a:r>
          </a:p>
          <a:p>
            <a:pPr>
              <a:buNone/>
            </a:pPr>
            <a:endParaRPr lang="en-US" sz="900" dirty="0"/>
          </a:p>
          <a:p>
            <a:r>
              <a:rPr lang="en-US" sz="2400" dirty="0"/>
              <a:t>CRP (mg/L), blood pressure (systolic and diastolic mmHg), serum fibrinogen (mg/</a:t>
            </a:r>
            <a:r>
              <a:rPr lang="en-US" sz="2400" dirty="0" err="1"/>
              <a:t>dL</a:t>
            </a:r>
            <a:r>
              <a:rPr lang="en-US" sz="2400" dirty="0"/>
              <a:t>), and total cholesterol (mg/L)</a:t>
            </a:r>
          </a:p>
          <a:p>
            <a:pPr>
              <a:buNone/>
            </a:pPr>
            <a:endParaRPr lang="en-US" sz="1100" dirty="0"/>
          </a:p>
          <a:p>
            <a:r>
              <a:rPr lang="en-US" sz="2400" dirty="0"/>
              <a:t>We chose cardiovascular mortality as a separate outcome measure because there is an extensive literature examining the relationship between cardiovascular mortality and both low perceived social support and social capital, the most rigorous of which has produced equivocal results</a:t>
            </a:r>
          </a:p>
          <a:p>
            <a:endParaRPr lang="en-US" sz="2400" dirty="0"/>
          </a:p>
          <a:p>
            <a:r>
              <a:rPr lang="en-US" sz="2400" dirty="0"/>
              <a:t>The independent variables of interest are five measures of social capital each dichotomized to address non-linear associations with the outcome measures of interest and to estimate hazards:</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248400"/>
          </a:xfrm>
        </p:spPr>
        <p:txBody>
          <a:bodyPr>
            <a:noAutofit/>
          </a:bodyPr>
          <a:lstStyle/>
          <a:p>
            <a:pPr>
              <a:buNone/>
            </a:pPr>
            <a:r>
              <a:rPr lang="en-US" sz="2400" b="1" dirty="0"/>
              <a:t>Statistical approach</a:t>
            </a:r>
          </a:p>
          <a:p>
            <a:pPr algn="just"/>
            <a:r>
              <a:rPr lang="en-US" sz="2400" dirty="0"/>
              <a:t>Used ordinary least squares models to explore the relationship between the intermediate outcomes and our measures of structural social capital adjusting for the above-mentioned covariates. </a:t>
            </a:r>
          </a:p>
          <a:p>
            <a:endParaRPr lang="en-US" sz="900" dirty="0"/>
          </a:p>
          <a:p>
            <a:pPr algn="just"/>
            <a:r>
              <a:rPr lang="en-US" sz="2400" dirty="0"/>
              <a:t>Employed Cox proportional hazards models to further examine the association between mortality and the social capital variables, adjusting for demographics as well as self-rated health, education, blood pressure and cholesterol in addition to the covariates included in the ordinary least squares models.</a:t>
            </a:r>
          </a:p>
          <a:p>
            <a:endParaRPr lang="en-US" sz="1050" dirty="0"/>
          </a:p>
          <a:p>
            <a:pPr algn="just"/>
            <a:r>
              <a:rPr lang="en-US" sz="2400" dirty="0"/>
              <a:t>Used two methods to test the proportional hazard assumption. First, we examined the interaction of survival time with social capital, and the interaction was not significant. We also checked the </a:t>
            </a:r>
            <a:r>
              <a:rPr lang="en-US" sz="2400" dirty="0" err="1"/>
              <a:t>logelog</a:t>
            </a:r>
            <a:r>
              <a:rPr lang="en-US" sz="2400" dirty="0"/>
              <a:t> survival curves for each of the social capital variables, and no violations of the proportional assumption were observed. </a:t>
            </a:r>
          </a:p>
          <a:p>
            <a:pPr algn="just">
              <a:buNone/>
            </a:pPr>
            <a:endParaRPr lang="en-US" sz="2400"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Autofit/>
          </a:bodyPr>
          <a:lstStyle/>
          <a:p>
            <a:br>
              <a:rPr lang="en-US" sz="4000" dirty="0"/>
            </a:br>
            <a:r>
              <a:rPr lang="en-US" sz="4000" dirty="0"/>
              <a:t>Results</a:t>
            </a:r>
            <a:br>
              <a:rPr lang="en-US" sz="4000" dirty="0"/>
            </a:br>
            <a:endParaRPr lang="en-US" sz="4800" dirty="0"/>
          </a:p>
        </p:txBody>
      </p:sp>
      <p:sp>
        <p:nvSpPr>
          <p:cNvPr id="3" name="Content Placeholder 2"/>
          <p:cNvSpPr>
            <a:spLocks noGrp="1"/>
          </p:cNvSpPr>
          <p:nvPr>
            <p:ph idx="1"/>
          </p:nvPr>
        </p:nvSpPr>
        <p:spPr>
          <a:xfrm>
            <a:off x="228600" y="914400"/>
            <a:ext cx="8686800" cy="5715000"/>
          </a:xfrm>
        </p:spPr>
        <p:txBody>
          <a:bodyPr>
            <a:noAutofit/>
          </a:bodyPr>
          <a:lstStyle/>
          <a:p>
            <a:r>
              <a:rPr lang="en-US" sz="2800" dirty="0"/>
              <a:t>Those in excellent or very good health, those with higher educational attainment, and those who are white are more likely to get together with friends and relatives more than 12 times per year </a:t>
            </a:r>
          </a:p>
          <a:p>
            <a:endParaRPr lang="en-US" sz="1200" dirty="0"/>
          </a:p>
          <a:p>
            <a:r>
              <a:rPr lang="en-US" sz="2800" dirty="0"/>
              <a:t>Visiting friends and family</a:t>
            </a:r>
          </a:p>
          <a:p>
            <a:endParaRPr lang="en-US" sz="1400" dirty="0"/>
          </a:p>
          <a:p>
            <a:r>
              <a:rPr lang="en-US" sz="2800" dirty="0"/>
              <a:t>Visiting neighbors</a:t>
            </a:r>
          </a:p>
          <a:p>
            <a:endParaRPr lang="en-US" sz="1400" dirty="0"/>
          </a:p>
          <a:p>
            <a:r>
              <a:rPr lang="en-US" sz="2800" dirty="0"/>
              <a:t>Attending church</a:t>
            </a:r>
          </a:p>
          <a:p>
            <a:endParaRPr lang="en-US" sz="1200" dirty="0"/>
          </a:p>
          <a:p>
            <a:r>
              <a:rPr lang="en-US" sz="2800" dirty="0"/>
              <a:t>Belonging to clubs</a:t>
            </a:r>
          </a:p>
          <a:p>
            <a:endParaRPr lang="en-US" sz="1200" dirty="0"/>
          </a:p>
          <a:p>
            <a:r>
              <a:rPr lang="en-US" sz="2800" dirty="0"/>
              <a:t>Attending meetings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4000" dirty="0"/>
              <a:t>Health inequalities </a:t>
            </a:r>
          </a:p>
        </p:txBody>
      </p:sp>
      <p:sp>
        <p:nvSpPr>
          <p:cNvPr id="3" name="Content Placeholder 2"/>
          <p:cNvSpPr>
            <a:spLocks noGrp="1"/>
          </p:cNvSpPr>
          <p:nvPr>
            <p:ph idx="1"/>
          </p:nvPr>
        </p:nvSpPr>
        <p:spPr>
          <a:xfrm>
            <a:off x="228600" y="1219200"/>
            <a:ext cx="8763000" cy="4906963"/>
          </a:xfrm>
        </p:spPr>
        <p:txBody>
          <a:bodyPr>
            <a:normAutofit/>
          </a:bodyPr>
          <a:lstStyle/>
          <a:p>
            <a:r>
              <a:rPr lang="en-US" sz="2800" dirty="0"/>
              <a:t>It can be defined as differences in health status or in the distribution of health determinants between different groups. </a:t>
            </a:r>
          </a:p>
          <a:p>
            <a:pPr>
              <a:buNone/>
            </a:pPr>
            <a:endParaRPr lang="en-US" sz="2800" dirty="0"/>
          </a:p>
          <a:p>
            <a:r>
              <a:rPr lang="en-US" sz="2800" dirty="0"/>
              <a:t>Example: Differences in mobility between elderly and younger, health status and facilities between rich and poor, or differences in mortality rates between people from different social classes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800" dirty="0"/>
              <a:t>Go through the article- read at least 5 times</a:t>
            </a:r>
          </a:p>
        </p:txBody>
      </p:sp>
      <p:sp>
        <p:nvSpPr>
          <p:cNvPr id="5" name="Slide Number Placeholder 4"/>
          <p:cNvSpPr>
            <a:spLocks noGrp="1"/>
          </p:cNvSpPr>
          <p:nvPr>
            <p:ph type="sldNum" sz="quarter" idx="12"/>
          </p:nvPr>
        </p:nvSpPr>
        <p:spPr/>
        <p:txBody>
          <a:bodyPr/>
          <a:lstStyle/>
          <a:p>
            <a:fld id="{B6F15528-21DE-4FAA-801E-634DDDAF4B2B}" type="slidenum">
              <a:rPr lang="en-US" smtClean="0"/>
              <a:pPr/>
              <a:t>50</a:t>
            </a:fld>
            <a:endParaRPr lang="en-US"/>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52800"/>
            <a:ext cx="7848600" cy="1981200"/>
          </a:xfrm>
        </p:spPr>
        <p:txBody>
          <a:bodyPr>
            <a:normAutofit fontScale="92500" lnSpcReduction="20000"/>
          </a:bodyPr>
          <a:lstStyle/>
          <a:p>
            <a:pPr algn="ctr" eaLnBrk="1" hangingPunct="1">
              <a:buFontTx/>
              <a:buNone/>
            </a:pPr>
            <a:r>
              <a:rPr lang="en-US" sz="8000">
                <a:solidFill>
                  <a:srgbClr val="00B0F0"/>
                </a:solidFill>
                <a:ea typeface="ＭＳ Ｐゴシック" pitchFamily="34" charset="-128"/>
              </a:rPr>
              <a:t>Thanks!</a:t>
            </a:r>
            <a:br>
              <a:rPr lang="en-US" sz="8000">
                <a:solidFill>
                  <a:schemeClr val="accent2"/>
                </a:solidFill>
                <a:ea typeface="ＭＳ Ｐゴシック" pitchFamily="34" charset="-128"/>
              </a:rPr>
            </a:br>
            <a:endParaRPr lang="en-US" sz="8000">
              <a:ea typeface="ＭＳ Ｐゴシック" pitchFamily="34" charset="-128"/>
            </a:endParaRPr>
          </a:p>
        </p:txBody>
      </p:sp>
      <p:pic>
        <p:nvPicPr>
          <p:cNvPr id="35844" name="Picture 4" descr="C:\Users\dostogirharun\Desktop\PA.jpg"/>
          <p:cNvPicPr>
            <a:picLocks noChangeAspect="1" noChangeArrowheads="1"/>
          </p:cNvPicPr>
          <p:nvPr/>
        </p:nvPicPr>
        <p:blipFill>
          <a:blip r:embed="rId2" cstate="print"/>
          <a:srcRect/>
          <a:stretch>
            <a:fillRect/>
          </a:stretch>
        </p:blipFill>
        <p:spPr bwMode="auto">
          <a:xfrm>
            <a:off x="3657600" y="990600"/>
            <a:ext cx="2143125" cy="2143125"/>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B6F15528-21DE-4FAA-801E-634DDDAF4B2B}" type="slidenum">
              <a:rPr lang="en-US" smtClean="0"/>
              <a:pPr/>
              <a:t>51</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nodeType="clickEffect">
                                  <p:stCondLst>
                                    <p:cond delay="0"/>
                                  </p:stCondLst>
                                  <p:childTnLst>
                                    <p:set>
                                      <p:cBhvr>
                                        <p:cTn id="6" dur="1" fill="hold">
                                          <p:stCondLst>
                                            <p:cond delay="0"/>
                                          </p:stCondLst>
                                        </p:cTn>
                                        <p:tgtEl>
                                          <p:spTgt spid="35844"/>
                                        </p:tgtEl>
                                        <p:attrNameLst>
                                          <p:attrName>style.visibility</p:attrName>
                                        </p:attrNameLst>
                                      </p:cBhvr>
                                      <p:to>
                                        <p:strVal val="visible"/>
                                      </p:to>
                                    </p:set>
                                    <p:anim calcmode="lin" valueType="num">
                                      <p:cBhvr additive="base">
                                        <p:cTn id="7" dur="500" fill="hold"/>
                                        <p:tgtEl>
                                          <p:spTgt spid="35844"/>
                                        </p:tgtEl>
                                        <p:attrNameLst>
                                          <p:attrName>ppt_x</p:attrName>
                                        </p:attrNameLst>
                                      </p:cBhvr>
                                      <p:tavLst>
                                        <p:tav tm="0">
                                          <p:val>
                                            <p:strVal val="1+#ppt_w/2"/>
                                          </p:val>
                                        </p:tav>
                                        <p:tav tm="100000">
                                          <p:val>
                                            <p:strVal val="#ppt_x"/>
                                          </p:val>
                                        </p:tav>
                                      </p:tavLst>
                                    </p:anim>
                                    <p:anim calcmode="lin" valueType="num">
                                      <p:cBhvr additive="base">
                                        <p:cTn id="8" dur="500" fill="hold"/>
                                        <p:tgtEl>
                                          <p:spTgt spid="35844"/>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4000" dirty="0"/>
              <a:t>Health care Inequity</a:t>
            </a:r>
          </a:p>
        </p:txBody>
      </p:sp>
      <p:sp>
        <p:nvSpPr>
          <p:cNvPr id="3" name="Content Placeholder 2"/>
          <p:cNvSpPr>
            <a:spLocks noGrp="1"/>
          </p:cNvSpPr>
          <p:nvPr>
            <p:ph idx="1"/>
          </p:nvPr>
        </p:nvSpPr>
        <p:spPr>
          <a:xfrm>
            <a:off x="152400" y="1219200"/>
            <a:ext cx="8763000" cy="4906963"/>
          </a:xfrm>
        </p:spPr>
        <p:txBody>
          <a:bodyPr>
            <a:normAutofit/>
          </a:bodyPr>
          <a:lstStyle/>
          <a:p>
            <a:r>
              <a:rPr lang="en-US" sz="2800" dirty="0"/>
              <a:t>It is a normative concept and refers to those inequalities that are judged to be unjust or unfair because they result from socially derived processes</a:t>
            </a:r>
          </a:p>
          <a:p>
            <a:pPr>
              <a:buNone/>
            </a:pPr>
            <a:endParaRPr lang="en-US" sz="2800" dirty="0"/>
          </a:p>
          <a:p>
            <a:pPr algn="just"/>
            <a:r>
              <a:rPr lang="en-US" sz="2800" dirty="0"/>
              <a:t>Equity in health care requires active engagement in planning, implementation, and regulation of health systems to make unbiased &amp; accountable arrangements that address the needs of all members of society</a:t>
            </a:r>
          </a:p>
          <a:p>
            <a:endParaRPr lang="en-US" sz="28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2"/>
          <p:cNvSpPr>
            <a:spLocks noGrp="1"/>
          </p:cNvSpPr>
          <p:nvPr>
            <p:ph idx="1"/>
          </p:nvPr>
        </p:nvSpPr>
        <p:spPr>
          <a:xfrm>
            <a:off x="152400" y="1066800"/>
            <a:ext cx="8610600" cy="4906963"/>
          </a:xfrm>
        </p:spPr>
        <p:txBody>
          <a:bodyPr>
            <a:normAutofit/>
          </a:bodyPr>
          <a:lstStyle/>
          <a:p>
            <a:pPr algn="ctr">
              <a:buFont typeface="Arial" pitchFamily="34" charset="0"/>
              <a:buNone/>
            </a:pPr>
            <a:r>
              <a:rPr lang="en-GB" sz="4800" u="sng" dirty="0"/>
              <a:t>Discussion point:</a:t>
            </a:r>
          </a:p>
          <a:p>
            <a:pPr algn="ctr">
              <a:buFont typeface="Arial" pitchFamily="34" charset="0"/>
              <a:buNone/>
            </a:pPr>
            <a:endParaRPr lang="en-GB" sz="4800" u="sng" dirty="0"/>
          </a:p>
          <a:p>
            <a:pPr lvl="1" algn="ctr"/>
            <a:r>
              <a:rPr lang="en-US" sz="3600" dirty="0"/>
              <a:t>As a public health professional how will you use address inequalities in your health intervention program?</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ct 3"/>
          <p:cNvGraphicFramePr>
            <a:graphicFrameLocks noGrp="1" noChangeAspect="1"/>
          </p:cNvGraphicFramePr>
          <p:nvPr>
            <p:ph idx="1"/>
          </p:nvPr>
        </p:nvGraphicFramePr>
        <p:xfrm>
          <a:off x="457200" y="1219200"/>
          <a:ext cx="8382000" cy="4701381"/>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6"/>
          <p:cNvSpPr>
            <a:spLocks noGrp="1" noChangeArrowheads="1"/>
          </p:cNvSpPr>
          <p:nvPr>
            <p:ph type="title"/>
          </p:nvPr>
        </p:nvSpPr>
        <p:spPr>
          <a:xfrm>
            <a:off x="457200" y="274638"/>
            <a:ext cx="8229600" cy="715962"/>
          </a:xfrm>
          <a:noFill/>
        </p:spPr>
        <p:txBody>
          <a:bodyPr/>
          <a:lstStyle/>
          <a:p>
            <a:pPr eaLnBrk="1" hangingPunct="1"/>
            <a:r>
              <a:rPr lang="en-US" sz="4000" dirty="0"/>
              <a:t>Life Expectancy USA 1950-2006</a:t>
            </a:r>
          </a:p>
        </p:txBody>
      </p:sp>
      <p:sp>
        <p:nvSpPr>
          <p:cNvPr id="6" name="Text Box 7"/>
          <p:cNvSpPr txBox="1">
            <a:spLocks noChangeArrowheads="1"/>
          </p:cNvSpPr>
          <p:nvPr/>
        </p:nvSpPr>
        <p:spPr bwMode="auto">
          <a:xfrm>
            <a:off x="685800" y="6338888"/>
            <a:ext cx="7696200" cy="366712"/>
          </a:xfrm>
          <a:prstGeom prst="rect">
            <a:avLst/>
          </a:prstGeom>
          <a:noFill/>
          <a:ln w="9525">
            <a:solidFill>
              <a:schemeClr val="accent1"/>
            </a:solidFill>
            <a:miter lim="800000"/>
            <a:headEnd/>
            <a:tailEnd/>
          </a:ln>
        </p:spPr>
        <p:txBody>
          <a:bodyPr>
            <a:spAutoFit/>
          </a:bodyPr>
          <a:lstStyle/>
          <a:p>
            <a:pPr algn="l" eaLnBrk="1" hangingPunct="1">
              <a:spcBef>
                <a:spcPct val="50000"/>
              </a:spcBef>
            </a:pPr>
            <a:r>
              <a:rPr lang="en-US" dirty="0">
                <a:latin typeface="Arial" pitchFamily="34" charset="0"/>
                <a:ea typeface="MS PGothic" pitchFamily="34" charset="-128"/>
              </a:rPr>
              <a:t>Murphy, NVSS 2000; </a:t>
            </a:r>
            <a:r>
              <a:rPr lang="en-US" dirty="0" err="1">
                <a:latin typeface="Arial" pitchFamily="34" charset="0"/>
                <a:ea typeface="MS PGothic" pitchFamily="34" charset="-128"/>
              </a:rPr>
              <a:t>Braveman</a:t>
            </a:r>
            <a:r>
              <a:rPr lang="en-US" dirty="0">
                <a:latin typeface="Arial" pitchFamily="34" charset="0"/>
                <a:ea typeface="MS PGothic" pitchFamily="34" charset="-128"/>
              </a:rPr>
              <a:t> et al. in Press, NLMS 1988-1998</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a:xfrm>
            <a:off x="304800" y="152400"/>
            <a:ext cx="8686800" cy="533400"/>
          </a:xfrm>
        </p:spPr>
        <p:txBody>
          <a:bodyPr>
            <a:normAutofit fontScale="90000"/>
          </a:bodyPr>
          <a:lstStyle/>
          <a:p>
            <a:pPr eaLnBrk="1" hangingPunct="1"/>
            <a:r>
              <a:rPr lang="en-US" sz="4000" dirty="0"/>
              <a:t>Poverty rate in USA base on  Race/Ethnicity</a:t>
            </a:r>
            <a:r>
              <a:rPr lang="en-US" sz="4800" dirty="0"/>
              <a:t> </a:t>
            </a:r>
            <a:endParaRPr lang="en-US" dirty="0"/>
          </a:p>
        </p:txBody>
      </p:sp>
      <p:graphicFrame>
        <p:nvGraphicFramePr>
          <p:cNvPr id="8" name="Object 3"/>
          <p:cNvGraphicFramePr>
            <a:graphicFrameLocks noGrp="1" noChangeAspect="1"/>
          </p:cNvGraphicFramePr>
          <p:nvPr>
            <p:ph type="chart" idx="1"/>
          </p:nvPr>
        </p:nvGraphicFramePr>
        <p:xfrm>
          <a:off x="381000" y="914400"/>
          <a:ext cx="8515350" cy="5638800"/>
        </p:xfrm>
        <a:graphic>
          <a:graphicData uri="http://schemas.openxmlformats.org/drawingml/2006/chart">
            <c:chart xmlns:c="http://schemas.openxmlformats.org/drawingml/2006/chart" xmlns:r="http://schemas.openxmlformats.org/officeDocument/2006/relationships" r:id="rId3"/>
          </a:graphicData>
        </a:graphic>
      </p:graphicFrame>
      <p:sp>
        <p:nvSpPr>
          <p:cNvPr id="4102" name="Text Box 6"/>
          <p:cNvSpPr txBox="1">
            <a:spLocks noChangeArrowheads="1"/>
          </p:cNvSpPr>
          <p:nvPr/>
        </p:nvSpPr>
        <p:spPr bwMode="auto">
          <a:xfrm rot="-5400000">
            <a:off x="-449262" y="2963863"/>
            <a:ext cx="1905000" cy="396875"/>
          </a:xfrm>
          <a:prstGeom prst="rect">
            <a:avLst/>
          </a:prstGeom>
          <a:noFill/>
          <a:ln w="9525">
            <a:noFill/>
            <a:miter lim="800000"/>
            <a:headEnd/>
            <a:tailEnd/>
          </a:ln>
        </p:spPr>
        <p:txBody>
          <a:bodyPr>
            <a:spAutoFit/>
          </a:bodyPr>
          <a:lstStyle/>
          <a:p>
            <a:pPr>
              <a:spcBef>
                <a:spcPct val="50000"/>
              </a:spcBef>
            </a:pPr>
            <a:r>
              <a:rPr lang="en-US" sz="2000" b="1" dirty="0"/>
              <a:t>Poverty Rate</a:t>
            </a:r>
          </a:p>
        </p:txBody>
      </p:sp>
      <p:sp>
        <p:nvSpPr>
          <p:cNvPr id="4103" name="Text Box 7"/>
          <p:cNvSpPr txBox="1">
            <a:spLocks noChangeArrowheads="1"/>
          </p:cNvSpPr>
          <p:nvPr/>
        </p:nvSpPr>
        <p:spPr bwMode="auto">
          <a:xfrm>
            <a:off x="5715000" y="6400800"/>
            <a:ext cx="3276600" cy="276999"/>
          </a:xfrm>
          <a:prstGeom prst="rect">
            <a:avLst/>
          </a:prstGeom>
          <a:noFill/>
          <a:ln w="9525">
            <a:noFill/>
            <a:miter lim="800000"/>
            <a:headEnd/>
            <a:tailEnd/>
          </a:ln>
        </p:spPr>
        <p:txBody>
          <a:bodyPr>
            <a:spAutoFit/>
          </a:bodyPr>
          <a:lstStyle/>
          <a:p>
            <a:pPr algn="l">
              <a:spcBef>
                <a:spcPct val="50000"/>
              </a:spcBef>
            </a:pPr>
            <a:r>
              <a:rPr lang="en-US" sz="1200" dirty="0"/>
              <a:t>U.S. Census 2006</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1190</TotalTime>
  <Words>3292</Words>
  <Application>Microsoft Office PowerPoint</Application>
  <PresentationFormat>On-screen Show (4:3)</PresentationFormat>
  <Paragraphs>347</Paragraphs>
  <Slides>51</Slides>
  <Notes>7</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51</vt:i4>
      </vt:variant>
    </vt:vector>
  </HeadingPairs>
  <TitlesOfParts>
    <vt:vector size="61" baseType="lpstr">
      <vt:lpstr>Arial</vt:lpstr>
      <vt:lpstr>Calibri</vt:lpstr>
      <vt:lpstr>Comic Sans MS</vt:lpstr>
      <vt:lpstr>Engravers MT</vt:lpstr>
      <vt:lpstr>OpenSymbol</vt:lpstr>
      <vt:lpstr>Times</vt:lpstr>
      <vt:lpstr>Times New Roman</vt:lpstr>
      <vt:lpstr>Wingdings</vt:lpstr>
      <vt:lpstr>Wingdings 2</vt:lpstr>
      <vt:lpstr>Office Theme</vt:lpstr>
      <vt:lpstr> Influence of Gender, poverty, social support and social capital on health </vt:lpstr>
      <vt:lpstr>Learning outcome</vt:lpstr>
      <vt:lpstr>Introduction</vt:lpstr>
      <vt:lpstr>Definition: Social Determinants: </vt:lpstr>
      <vt:lpstr>Health inequalities </vt:lpstr>
      <vt:lpstr>Health care Inequity</vt:lpstr>
      <vt:lpstr>PowerPoint Presentation</vt:lpstr>
      <vt:lpstr>Life Expectancy USA 1950-2006</vt:lpstr>
      <vt:lpstr>Poverty rate in USA base on  Race/Ethnicity </vt:lpstr>
      <vt:lpstr>Relative Risk of Premature Death by Income in US</vt:lpstr>
      <vt:lpstr>Infant Mortality by Mother’s Education-95</vt:lpstr>
      <vt:lpstr>PowerPoint Presentation</vt:lpstr>
      <vt:lpstr>Poverty base on Racial Composition in U.S. </vt:lpstr>
      <vt:lpstr>Key Social determinants of health</vt:lpstr>
      <vt:lpstr>PowerPoint Presentation</vt:lpstr>
      <vt:lpstr>PowerPoint Presentation</vt:lpstr>
      <vt:lpstr>PowerPoint Presentation</vt:lpstr>
      <vt:lpstr>  Poverty and health </vt:lpstr>
      <vt:lpstr>PowerPoint Presentation</vt:lpstr>
      <vt:lpstr>Percent of Whites Agreeing that Blacks  and Whites are</vt:lpstr>
      <vt:lpstr>% of White Agree that Black &amp; White are</vt:lpstr>
      <vt:lpstr>Health services</vt:lpstr>
      <vt:lpstr>Conceptual framework for understanding health inequalities</vt:lpstr>
      <vt:lpstr>Social support: Gender and health impact</vt:lpstr>
      <vt:lpstr>Social support: Gender and health impact</vt:lpstr>
      <vt:lpstr> Social support and health </vt:lpstr>
      <vt:lpstr>Effects of social support on health </vt:lpstr>
      <vt:lpstr>Effects of social support on health con…</vt:lpstr>
      <vt:lpstr>Effects of social support on health</vt:lpstr>
      <vt:lpstr>Friends are good medicine</vt:lpstr>
      <vt:lpstr>Discussion point:  Why friends are good medicine?</vt:lpstr>
      <vt:lpstr>PowerPoint Presentation</vt:lpstr>
      <vt:lpstr>Definitions</vt:lpstr>
      <vt:lpstr>Social capital</vt:lpstr>
      <vt:lpstr>Social capital</vt:lpstr>
      <vt:lpstr>Social capital and health</vt:lpstr>
      <vt:lpstr>Social capital</vt:lpstr>
      <vt:lpstr>Social capital and health</vt:lpstr>
      <vt:lpstr>PowerPoint Presentation</vt:lpstr>
      <vt:lpstr>Article: The relationship between 5 different measures of structural social capital, medical examination outcomes, and mortality Peter Muennig*, Alison K. Cohen, Aileen Palmer, Wenyi Zhu : Columbia University, Mailman School of Public Health, 600 West 168th St., 6th Floor, New York, NY 10032, USA</vt:lpstr>
      <vt:lpstr>Article: The relationship between 5 different measures of structural social capital, medical examination outcomes, and mortality Peter Muennig*, Alison K. Cohen, Aileen Palmer, Wenyi Zhu : Columbia University, Mailman School of Public Health, 600 West 168th St., 6th Floor, New York, NY 10032, USA</vt:lpstr>
      <vt:lpstr>PowerPoint Presentation</vt:lpstr>
      <vt:lpstr>Article Introduction</vt:lpstr>
      <vt:lpstr>Conceptual framework</vt:lpstr>
      <vt:lpstr>Methods</vt:lpstr>
      <vt:lpstr>Methods</vt:lpstr>
      <vt:lpstr>PowerPoint Presentation</vt:lpstr>
      <vt:lpstr>PowerPoint Presentation</vt:lpstr>
      <vt:lpstr> Results </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Influence of poverty, social support and social capital on health</dc:title>
  <dc:creator>Md. Golam Dostogir Harun</dc:creator>
  <cp:lastModifiedBy>AHMK BakiBillah</cp:lastModifiedBy>
  <cp:revision>90</cp:revision>
  <dcterms:created xsi:type="dcterms:W3CDTF">2006-08-16T00:00:00Z</dcterms:created>
  <dcterms:modified xsi:type="dcterms:W3CDTF">2021-12-10T09:57:54Z</dcterms:modified>
</cp:coreProperties>
</file>