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70" r:id="rId2"/>
    <p:sldId id="350" r:id="rId3"/>
    <p:sldId id="349" r:id="rId4"/>
    <p:sldId id="371" r:id="rId5"/>
    <p:sldId id="372" r:id="rId6"/>
    <p:sldId id="373" r:id="rId7"/>
    <p:sldId id="374" r:id="rId8"/>
    <p:sldId id="375" r:id="rId9"/>
    <p:sldId id="334" r:id="rId10"/>
    <p:sldId id="351" r:id="rId11"/>
    <p:sldId id="352" r:id="rId12"/>
    <p:sldId id="356" r:id="rId13"/>
    <p:sldId id="335" r:id="rId14"/>
    <p:sldId id="336" r:id="rId15"/>
    <p:sldId id="338" r:id="rId16"/>
    <p:sldId id="339" r:id="rId17"/>
    <p:sldId id="365" r:id="rId18"/>
    <p:sldId id="366" r:id="rId19"/>
    <p:sldId id="367" r:id="rId20"/>
    <p:sldId id="340" r:id="rId21"/>
    <p:sldId id="343" r:id="rId22"/>
    <p:sldId id="368" r:id="rId23"/>
    <p:sldId id="31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63" d="100"/>
          <a:sy n="63" d="100"/>
        </p:scale>
        <p:origin x="1376" y="6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18100D0-CBF3-4E3E-BDE7-4CAE4CCE3C15}" type="datetimeFigureOut">
              <a:rPr lang="en-US"/>
              <a:pPr>
                <a:defRPr/>
              </a:pPr>
              <a:t>3/4/2021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C54EB75-6A87-4571-B6D8-36C0E748534B}" type="slidenum">
              <a:rPr lang="en-US" altLang="en-US"/>
              <a:pPr/>
              <a:t>‹#›</a:t>
            </a:fld>
            <a:endParaRPr lang="en-US" altLang="en-US"/>
          </a:p>
        </p:txBody>
      </p:sp>
    </p:spTree>
    <p:extLst>
      <p:ext uri="{BB962C8B-B14F-4D97-AF65-F5344CB8AC3E}">
        <p14:creationId xmlns:p14="http://schemas.microsoft.com/office/powerpoint/2010/main" val="3691127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CAA6E11-BF37-47EA-9C4A-9EFC709D3042}" type="datetimeFigureOut">
              <a:rPr lang="en-US"/>
              <a:pPr>
                <a:defRPr/>
              </a:pPr>
              <a:t>3/4/2021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3F99CEF-D653-4F4E-A42B-084C0880E4AC}" type="slidenum">
              <a:rPr lang="en-US" altLang="en-US"/>
              <a:pPr/>
              <a:t>‹#›</a:t>
            </a:fld>
            <a:endParaRPr lang="en-US" altLang="en-US"/>
          </a:p>
        </p:txBody>
      </p:sp>
    </p:spTree>
    <p:extLst>
      <p:ext uri="{BB962C8B-B14F-4D97-AF65-F5344CB8AC3E}">
        <p14:creationId xmlns:p14="http://schemas.microsoft.com/office/powerpoint/2010/main" val="1021933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D12E53-DB6E-46A1-9302-B7C914ECDF71}" type="slidenum">
              <a:rPr lang="ru-RU" altLang="en-US">
                <a:latin typeface="Calibri" panose="020F0502020204030204" pitchFamily="34" charset="0"/>
              </a:rPr>
              <a:pPr eaLnBrk="1" hangingPunct="1"/>
              <a:t>9</a:t>
            </a:fld>
            <a:endParaRPr lang="ru-RU" altLang="en-US">
              <a:latin typeface="Calibri" panose="020F0502020204030204"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a:p>
        </p:txBody>
      </p:sp>
    </p:spTree>
    <p:extLst>
      <p:ext uri="{BB962C8B-B14F-4D97-AF65-F5344CB8AC3E}">
        <p14:creationId xmlns:p14="http://schemas.microsoft.com/office/powerpoint/2010/main" val="40394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E75910-499F-4060-AC57-C05F58EFF93A}" type="slidenum">
              <a:rPr lang="ru-RU" altLang="en-US">
                <a:latin typeface="Calibri" panose="020F0502020204030204" pitchFamily="34" charset="0"/>
              </a:rPr>
              <a:pPr eaLnBrk="1" hangingPunct="1"/>
              <a:t>13</a:t>
            </a:fld>
            <a:endParaRPr lang="ru-RU" altLang="en-US">
              <a:latin typeface="Calibri" panose="020F050202020403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a:p>
        </p:txBody>
      </p:sp>
    </p:spTree>
    <p:extLst>
      <p:ext uri="{BB962C8B-B14F-4D97-AF65-F5344CB8AC3E}">
        <p14:creationId xmlns:p14="http://schemas.microsoft.com/office/powerpoint/2010/main" val="320809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8AF930-FC8D-4D1F-9162-C2602C635DB3}" type="slidenum">
              <a:rPr lang="ru-RU" altLang="en-US">
                <a:latin typeface="Calibri" panose="020F0502020204030204" pitchFamily="34" charset="0"/>
              </a:rPr>
              <a:pPr eaLnBrk="1" hangingPunct="1"/>
              <a:t>14</a:t>
            </a:fld>
            <a:endParaRPr lang="ru-RU" altLang="en-US">
              <a:latin typeface="Calibri" panose="020F0502020204030204"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a:p>
        </p:txBody>
      </p:sp>
    </p:spTree>
    <p:extLst>
      <p:ext uri="{BB962C8B-B14F-4D97-AF65-F5344CB8AC3E}">
        <p14:creationId xmlns:p14="http://schemas.microsoft.com/office/powerpoint/2010/main" val="38896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1257AA-1A2F-4FCA-B514-567278421109}" type="slidenum">
              <a:rPr lang="ru-RU" altLang="en-US">
                <a:latin typeface="Calibri" panose="020F0502020204030204" pitchFamily="34" charset="0"/>
              </a:rPr>
              <a:pPr eaLnBrk="1" hangingPunct="1"/>
              <a:t>15</a:t>
            </a:fld>
            <a:endParaRPr lang="ru-RU" altLang="en-US">
              <a:latin typeface="Calibri" panose="020F050202020403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a:p>
        </p:txBody>
      </p:sp>
    </p:spTree>
    <p:extLst>
      <p:ext uri="{BB962C8B-B14F-4D97-AF65-F5344CB8AC3E}">
        <p14:creationId xmlns:p14="http://schemas.microsoft.com/office/powerpoint/2010/main" val="249847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103782-D479-4B8E-A673-571982B0BDED}" type="slidenum">
              <a:rPr lang="ru-RU" altLang="en-US">
                <a:latin typeface="Calibri" panose="020F0502020204030204" pitchFamily="34" charset="0"/>
              </a:rPr>
              <a:pPr eaLnBrk="1" hangingPunct="1"/>
              <a:t>16</a:t>
            </a:fld>
            <a:endParaRPr lang="ru-RU" altLang="en-US">
              <a:latin typeface="Calibri" panose="020F050202020403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a:p>
        </p:txBody>
      </p:sp>
    </p:spTree>
    <p:extLst>
      <p:ext uri="{BB962C8B-B14F-4D97-AF65-F5344CB8AC3E}">
        <p14:creationId xmlns:p14="http://schemas.microsoft.com/office/powerpoint/2010/main" val="322981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8D8AEA-AC89-4364-BB26-7B202BB670CE}" type="slidenum">
              <a:rPr lang="ru-RU" altLang="en-US">
                <a:latin typeface="Calibri" panose="020F0502020204030204" pitchFamily="34" charset="0"/>
              </a:rPr>
              <a:pPr eaLnBrk="1" hangingPunct="1"/>
              <a:t>20</a:t>
            </a:fld>
            <a:endParaRPr lang="ru-RU" altLang="en-US">
              <a:latin typeface="Calibri" panose="020F050202020403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a:p>
        </p:txBody>
      </p:sp>
    </p:spTree>
    <p:extLst>
      <p:ext uri="{BB962C8B-B14F-4D97-AF65-F5344CB8AC3E}">
        <p14:creationId xmlns:p14="http://schemas.microsoft.com/office/powerpoint/2010/main" val="41607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FED0F5-ED58-48D7-8812-649964D2897A}" type="slidenum">
              <a:rPr lang="ru-RU" altLang="en-US">
                <a:latin typeface="Calibri" panose="020F0502020204030204" pitchFamily="34" charset="0"/>
              </a:rPr>
              <a:pPr eaLnBrk="1" hangingPunct="1"/>
              <a:t>21</a:t>
            </a:fld>
            <a:endParaRPr lang="ru-RU" altLang="en-US">
              <a:latin typeface="Calibri" panose="020F050202020403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a:p>
        </p:txBody>
      </p:sp>
    </p:spTree>
    <p:extLst>
      <p:ext uri="{BB962C8B-B14F-4D97-AF65-F5344CB8AC3E}">
        <p14:creationId xmlns:p14="http://schemas.microsoft.com/office/powerpoint/2010/main" val="285430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963ADAD-310D-4A6A-B1BA-7C86DEEF39B3}" type="datetimeFigureOut">
              <a:rPr lang="en-US"/>
              <a:pPr>
                <a:defRPr/>
              </a:pPr>
              <a:t>3/4/2021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B257DE-9184-474E-90D6-0C2BDBD9074E}" type="slidenum">
              <a:rPr lang="en-US" altLang="en-US"/>
              <a:pPr/>
              <a:t>‹#›</a:t>
            </a:fld>
            <a:endParaRPr lang="en-US" altLang="en-US"/>
          </a:p>
        </p:txBody>
      </p:sp>
    </p:spTree>
    <p:extLst>
      <p:ext uri="{BB962C8B-B14F-4D97-AF65-F5344CB8AC3E}">
        <p14:creationId xmlns:p14="http://schemas.microsoft.com/office/powerpoint/2010/main" val="240524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11F985-F3E6-45BD-8E92-48CCD3EC7C54}" type="datetimeFigureOut">
              <a:rPr lang="en-US"/>
              <a:pPr>
                <a:defRPr/>
              </a:pPr>
              <a:t>3/4/2021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A1C681-6B39-490B-BD3D-AB4F6781C66A}" type="slidenum">
              <a:rPr lang="en-US" altLang="en-US"/>
              <a:pPr/>
              <a:t>‹#›</a:t>
            </a:fld>
            <a:endParaRPr lang="en-US" altLang="en-US"/>
          </a:p>
        </p:txBody>
      </p:sp>
    </p:spTree>
    <p:extLst>
      <p:ext uri="{BB962C8B-B14F-4D97-AF65-F5344CB8AC3E}">
        <p14:creationId xmlns:p14="http://schemas.microsoft.com/office/powerpoint/2010/main" val="72378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0306D3-BD6B-44E1-9BF3-563B4805F5A9}" type="datetimeFigureOut">
              <a:rPr lang="en-US"/>
              <a:pPr>
                <a:defRPr/>
              </a:pPr>
              <a:t>3/4/2021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B4923A-DFE8-446A-9C09-F6CF6EC60AF8}" type="slidenum">
              <a:rPr lang="en-US" altLang="en-US"/>
              <a:pPr/>
              <a:t>‹#›</a:t>
            </a:fld>
            <a:endParaRPr lang="en-US" altLang="en-US"/>
          </a:p>
        </p:txBody>
      </p:sp>
    </p:spTree>
    <p:extLst>
      <p:ext uri="{BB962C8B-B14F-4D97-AF65-F5344CB8AC3E}">
        <p14:creationId xmlns:p14="http://schemas.microsoft.com/office/powerpoint/2010/main" val="106845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0A1103-FC18-4826-BE39-02BB7A9C30C2}" type="datetimeFigureOut">
              <a:rPr lang="en-US"/>
              <a:pPr>
                <a:defRPr/>
              </a:pPr>
              <a:t>3/4/2021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21C233-92E5-4344-BCA6-83CBF0A785CA}" type="slidenum">
              <a:rPr lang="en-US" altLang="en-US"/>
              <a:pPr/>
              <a:t>‹#›</a:t>
            </a:fld>
            <a:endParaRPr lang="en-US" altLang="en-US"/>
          </a:p>
        </p:txBody>
      </p:sp>
    </p:spTree>
    <p:extLst>
      <p:ext uri="{BB962C8B-B14F-4D97-AF65-F5344CB8AC3E}">
        <p14:creationId xmlns:p14="http://schemas.microsoft.com/office/powerpoint/2010/main" val="289244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0D4929-C007-4EB6-8798-58D98A8AA589}" type="datetimeFigureOut">
              <a:rPr lang="en-US"/>
              <a:pPr>
                <a:defRPr/>
              </a:pPr>
              <a:t>3/4/2021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A70049-2571-4C98-9F60-73A0F1E5D60C}" type="slidenum">
              <a:rPr lang="en-US" altLang="en-US"/>
              <a:pPr/>
              <a:t>‹#›</a:t>
            </a:fld>
            <a:endParaRPr lang="en-US" altLang="en-US"/>
          </a:p>
        </p:txBody>
      </p:sp>
    </p:spTree>
    <p:extLst>
      <p:ext uri="{BB962C8B-B14F-4D97-AF65-F5344CB8AC3E}">
        <p14:creationId xmlns:p14="http://schemas.microsoft.com/office/powerpoint/2010/main" val="41257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94B3B8-C5BC-4A35-8240-60866184D07F}" type="datetimeFigureOut">
              <a:rPr lang="en-US"/>
              <a:pPr>
                <a:defRPr/>
              </a:pPr>
              <a:t>3/4/2021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A54A7AC-D85F-44C1-931F-8FB2B58714D5}" type="slidenum">
              <a:rPr lang="en-US" altLang="en-US"/>
              <a:pPr/>
              <a:t>‹#›</a:t>
            </a:fld>
            <a:endParaRPr lang="en-US" altLang="en-US"/>
          </a:p>
        </p:txBody>
      </p:sp>
    </p:spTree>
    <p:extLst>
      <p:ext uri="{BB962C8B-B14F-4D97-AF65-F5344CB8AC3E}">
        <p14:creationId xmlns:p14="http://schemas.microsoft.com/office/powerpoint/2010/main" val="154309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B05EBEB-E684-4D91-93B7-9F5D89D98059}" type="datetimeFigureOut">
              <a:rPr lang="en-US"/>
              <a:pPr>
                <a:defRPr/>
              </a:pPr>
              <a:t>3/4/2021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CDA3038-A94F-4B65-88C5-6600F6B75621}" type="slidenum">
              <a:rPr lang="en-US" altLang="en-US"/>
              <a:pPr/>
              <a:t>‹#›</a:t>
            </a:fld>
            <a:endParaRPr lang="en-US" altLang="en-US"/>
          </a:p>
        </p:txBody>
      </p:sp>
    </p:spTree>
    <p:extLst>
      <p:ext uri="{BB962C8B-B14F-4D97-AF65-F5344CB8AC3E}">
        <p14:creationId xmlns:p14="http://schemas.microsoft.com/office/powerpoint/2010/main" val="338172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D914BB7-0782-483A-8F51-A75005692E96}" type="datetimeFigureOut">
              <a:rPr lang="en-US"/>
              <a:pPr>
                <a:defRPr/>
              </a:pPr>
              <a:t>3/4/2021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861A213-262B-49B5-8F51-FB551E70CCF9}" type="slidenum">
              <a:rPr lang="en-US" altLang="en-US"/>
              <a:pPr/>
              <a:t>‹#›</a:t>
            </a:fld>
            <a:endParaRPr lang="en-US" altLang="en-US"/>
          </a:p>
        </p:txBody>
      </p:sp>
    </p:spTree>
    <p:extLst>
      <p:ext uri="{BB962C8B-B14F-4D97-AF65-F5344CB8AC3E}">
        <p14:creationId xmlns:p14="http://schemas.microsoft.com/office/powerpoint/2010/main" val="299912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1D375F-46C6-4F2E-B631-F3AFF62D54A4}" type="datetimeFigureOut">
              <a:rPr lang="en-US"/>
              <a:pPr>
                <a:defRPr/>
              </a:pPr>
              <a:t>3/4/2021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C22DEF4-A93F-45BB-9D85-6C20B97AF333}" type="slidenum">
              <a:rPr lang="en-US" altLang="en-US"/>
              <a:pPr/>
              <a:t>‹#›</a:t>
            </a:fld>
            <a:endParaRPr lang="en-US" altLang="en-US"/>
          </a:p>
        </p:txBody>
      </p:sp>
    </p:spTree>
    <p:extLst>
      <p:ext uri="{BB962C8B-B14F-4D97-AF65-F5344CB8AC3E}">
        <p14:creationId xmlns:p14="http://schemas.microsoft.com/office/powerpoint/2010/main" val="240450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BFF5B2-902F-4165-98D0-765608C5C487}" type="datetimeFigureOut">
              <a:rPr lang="en-US"/>
              <a:pPr>
                <a:defRPr/>
              </a:pPr>
              <a:t>3/4/2021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EA5DCC-017D-410D-B979-5CAF198CA83C}" type="slidenum">
              <a:rPr lang="en-US" altLang="en-US"/>
              <a:pPr/>
              <a:t>‹#›</a:t>
            </a:fld>
            <a:endParaRPr lang="en-US" altLang="en-US"/>
          </a:p>
        </p:txBody>
      </p:sp>
    </p:spTree>
    <p:extLst>
      <p:ext uri="{BB962C8B-B14F-4D97-AF65-F5344CB8AC3E}">
        <p14:creationId xmlns:p14="http://schemas.microsoft.com/office/powerpoint/2010/main" val="160889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B6A119-7033-4F19-8243-FAE5E0EBD6EC}" type="datetimeFigureOut">
              <a:rPr lang="en-US"/>
              <a:pPr>
                <a:defRPr/>
              </a:pPr>
              <a:t>3/4/2021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3ED3D62-1BC7-4FB9-B690-CDF9ADD8CEA0}" type="slidenum">
              <a:rPr lang="en-US" altLang="en-US"/>
              <a:pPr/>
              <a:t>‹#›</a:t>
            </a:fld>
            <a:endParaRPr lang="en-US" altLang="en-US"/>
          </a:p>
        </p:txBody>
      </p:sp>
    </p:spTree>
    <p:extLst>
      <p:ext uri="{BB962C8B-B14F-4D97-AF65-F5344CB8AC3E}">
        <p14:creationId xmlns:p14="http://schemas.microsoft.com/office/powerpoint/2010/main" val="202060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1115AC04-D7F3-459C-BDAE-55C9893FF429}" type="datetimeFigureOut">
              <a:rPr lang="en-US"/>
              <a:pPr>
                <a:defRPr/>
              </a:pPr>
              <a:t>3/4/2021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DF608F4-0775-4C4B-845C-A243E46328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305808"/>
            <a:ext cx="2621507" cy="762066"/>
          </a:xfrm>
          <a:prstGeom prst="rect">
            <a:avLst/>
          </a:prstGeom>
        </p:spPr>
      </p:pic>
      <p:sp>
        <p:nvSpPr>
          <p:cNvPr id="6" name="Rectangle 3"/>
          <p:cNvSpPr>
            <a:spLocks noGrp="1" noChangeArrowheads="1"/>
          </p:cNvSpPr>
          <p:nvPr>
            <p:ph type="subTitle" idx="1"/>
          </p:nvPr>
        </p:nvSpPr>
        <p:spPr>
          <a:xfrm>
            <a:off x="1181100" y="3720921"/>
            <a:ext cx="7505700" cy="2209800"/>
          </a:xfrm>
        </p:spPr>
        <p:txBody>
          <a:bodyPr>
            <a:normAutofit/>
          </a:bodyPr>
          <a:lstStyle/>
          <a:p>
            <a:pPr eaLnBrk="1" hangingPunct="1">
              <a:lnSpc>
                <a:spcPct val="90000"/>
              </a:lnSpc>
            </a:pPr>
            <a:r>
              <a:rPr lang="en-US" b="1" dirty="0" err="1"/>
              <a:t>Bakibillah</a:t>
            </a:r>
            <a:r>
              <a:rPr lang="en-US" b="1" dirty="0"/>
              <a:t> </a:t>
            </a:r>
            <a:endParaRPr lang="en-US" sz="3600" b="1" dirty="0"/>
          </a:p>
          <a:p>
            <a:pPr eaLnBrk="1" hangingPunct="1">
              <a:lnSpc>
                <a:spcPct val="90000"/>
              </a:lnSpc>
            </a:pPr>
            <a:r>
              <a:rPr lang="en-US" sz="2000" dirty="0"/>
              <a:t>Faculty of Allied Health Sciences</a:t>
            </a:r>
          </a:p>
          <a:p>
            <a:pPr eaLnBrk="1" hangingPunct="1">
              <a:lnSpc>
                <a:spcPct val="90000"/>
              </a:lnSpc>
            </a:pPr>
            <a:r>
              <a:rPr lang="en-US" sz="2000" dirty="0"/>
              <a:t>Daffodil International University (DIU)</a:t>
            </a:r>
          </a:p>
          <a:p>
            <a:pPr eaLnBrk="1" hangingPunct="1">
              <a:lnSpc>
                <a:spcPct val="90000"/>
              </a:lnSpc>
            </a:pPr>
            <a:endParaRPr lang="en-US" sz="2400" dirty="0"/>
          </a:p>
        </p:txBody>
      </p:sp>
      <p:sp>
        <p:nvSpPr>
          <p:cNvPr id="9" name="Rectangle 2"/>
          <p:cNvSpPr txBox="1">
            <a:spLocks noChangeArrowheads="1"/>
          </p:cNvSpPr>
          <p:nvPr/>
        </p:nvSpPr>
        <p:spPr bwMode="auto">
          <a:xfrm>
            <a:off x="1447800" y="1131192"/>
            <a:ext cx="7239000"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6666"/>
                </a:solidFill>
                <a:effectLst/>
                <a:uLnTx/>
                <a:uFillTx/>
                <a:latin typeface="Arial"/>
                <a:ea typeface="+mj-ea"/>
                <a:cs typeface="+mj-cs"/>
              </a:rPr>
              <a:t>Health </a:t>
            </a:r>
            <a:r>
              <a:rPr lang="en-US" altLang="en-US" sz="3600" b="1" dirty="0">
                <a:solidFill>
                  <a:srgbClr val="006666"/>
                </a:solidFill>
                <a:latin typeface="Arial"/>
              </a:rPr>
              <a:t>Lecture-</a:t>
            </a:r>
            <a:endParaRPr kumimoji="0" lang="en-US" altLang="en-US" sz="3600" b="1" i="0" u="none" strike="noStrike" kern="1200" cap="none" spc="0" normalizeH="0" baseline="0" noProof="0" dirty="0">
              <a:ln>
                <a:noFill/>
              </a:ln>
              <a:solidFill>
                <a:srgbClr val="006666"/>
              </a:solidFill>
              <a:effectLst/>
              <a:uLnTx/>
              <a:uFillTx/>
              <a:latin typeface="Arial"/>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70C0"/>
                </a:solidFill>
                <a:effectLst/>
                <a:uLnTx/>
                <a:uFillTx/>
                <a:latin typeface="Arial"/>
                <a:ea typeface="+mj-ea"/>
                <a:cs typeface="+mj-cs"/>
              </a:rPr>
              <a:t>Health Care Financing</a:t>
            </a:r>
          </a:p>
        </p:txBody>
      </p:sp>
    </p:spTree>
    <p:extLst>
      <p:ext uri="{BB962C8B-B14F-4D97-AF65-F5344CB8AC3E}">
        <p14:creationId xmlns:p14="http://schemas.microsoft.com/office/powerpoint/2010/main" val="258578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381000"/>
            <a:ext cx="8382000" cy="1143000"/>
          </a:xfrm>
        </p:spPr>
        <p:txBody>
          <a:bodyPr anchor="t"/>
          <a:lstStyle/>
          <a:p>
            <a:r>
              <a:rPr lang="en-US" altLang="en-US" b="1" dirty="0">
                <a:solidFill>
                  <a:srgbClr val="7030A0"/>
                </a:solidFill>
              </a:rPr>
              <a:t>The purpose of health financing</a:t>
            </a:r>
          </a:p>
        </p:txBody>
      </p:sp>
      <p:sp>
        <p:nvSpPr>
          <p:cNvPr id="7171" name="Content Placeholder 2"/>
          <p:cNvSpPr>
            <a:spLocks noGrp="1"/>
          </p:cNvSpPr>
          <p:nvPr>
            <p:ph idx="1"/>
          </p:nvPr>
        </p:nvSpPr>
        <p:spPr>
          <a:xfrm>
            <a:off x="838200" y="1828800"/>
            <a:ext cx="7620000" cy="4572000"/>
          </a:xfrm>
        </p:spPr>
        <p:txBody>
          <a:bodyPr/>
          <a:lstStyle/>
          <a:p>
            <a:pPr>
              <a:spcBef>
                <a:spcPct val="0"/>
              </a:spcBef>
            </a:pPr>
            <a:r>
              <a:rPr lang="en-US" altLang="en-US" sz="3600" dirty="0"/>
              <a:t>To make funding available</a:t>
            </a:r>
          </a:p>
          <a:p>
            <a:pPr>
              <a:spcBef>
                <a:spcPct val="0"/>
              </a:spcBef>
            </a:pPr>
            <a:r>
              <a:rPr lang="en-US" altLang="en-US" sz="3600" dirty="0"/>
              <a:t>to set the right financial incentives to providers</a:t>
            </a:r>
          </a:p>
          <a:p>
            <a:pPr>
              <a:spcBef>
                <a:spcPct val="0"/>
              </a:spcBef>
            </a:pPr>
            <a:r>
              <a:rPr lang="en-US" altLang="en-US" sz="3600" dirty="0"/>
              <a:t>to ensure that all individuals have access to effective public health and personal health care” (WHO 2000).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304800"/>
            <a:ext cx="8077200" cy="990600"/>
          </a:xfrm>
        </p:spPr>
        <p:txBody>
          <a:bodyPr anchor="t"/>
          <a:lstStyle/>
          <a:p>
            <a:r>
              <a:rPr lang="en-US" altLang="en-US" b="1" dirty="0">
                <a:solidFill>
                  <a:srgbClr val="7030A0"/>
                </a:solidFill>
              </a:rPr>
              <a:t>Three basic principles of finance</a:t>
            </a:r>
            <a:r>
              <a:rPr lang="en-US" altLang="en-US" dirty="0">
                <a:solidFill>
                  <a:srgbClr val="7030A0"/>
                </a:solidFill>
              </a:rPr>
              <a:t>:</a:t>
            </a:r>
          </a:p>
        </p:txBody>
      </p:sp>
      <p:sp>
        <p:nvSpPr>
          <p:cNvPr id="8195" name="Content Placeholder 2"/>
          <p:cNvSpPr>
            <a:spLocks noGrp="1"/>
          </p:cNvSpPr>
          <p:nvPr>
            <p:ph idx="1"/>
          </p:nvPr>
        </p:nvSpPr>
        <p:spPr>
          <a:xfrm>
            <a:off x="685800" y="1752600"/>
            <a:ext cx="7543800" cy="4343400"/>
          </a:xfrm>
        </p:spPr>
        <p:txBody>
          <a:bodyPr/>
          <a:lstStyle/>
          <a:p>
            <a:pPr>
              <a:buFont typeface="Arial" charset="0"/>
              <a:buNone/>
              <a:defRPr/>
            </a:pPr>
            <a:r>
              <a:rPr lang="en-US" sz="3600" dirty="0"/>
              <a:t>1) </a:t>
            </a:r>
            <a:r>
              <a:rPr lang="en-US" sz="3600" b="1" dirty="0">
                <a:solidFill>
                  <a:srgbClr val="00B050"/>
                </a:solidFill>
                <a:effectLst>
                  <a:outerShdw blurRad="38100" dist="38100" dir="2700000" algn="tl">
                    <a:srgbClr val="000000">
                      <a:alpha val="43137"/>
                    </a:srgbClr>
                  </a:outerShdw>
                </a:effectLst>
              </a:rPr>
              <a:t>Raise enough revenues </a:t>
            </a:r>
            <a:r>
              <a:rPr lang="en-US" sz="3600" dirty="0"/>
              <a:t>to provide individuals with the intended packages of health services that assure health and financial protection against catastrophic medical expenses caused by illness and injury in an equitable, efficient and financially sustainable manner;</a:t>
            </a:r>
            <a:br>
              <a:rPr lang="en-US" sz="3600" dirty="0"/>
            </a:br>
            <a:endParaRPr lang="en-US" sz="3600" i="1" dirty="0">
              <a:latin typeface="Blackadder ITC" pitchFamily="82" charset="0"/>
            </a:endParaRPr>
          </a:p>
        </p:txBody>
      </p:sp>
      <p:sp>
        <p:nvSpPr>
          <p:cNvPr id="8196" name="Rectangle 3"/>
          <p:cNvSpPr>
            <a:spLocks noChangeArrowheads="1"/>
          </p:cNvSpPr>
          <p:nvPr/>
        </p:nvSpPr>
        <p:spPr bwMode="auto">
          <a:xfrm>
            <a:off x="7467600" y="59436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i="1">
                <a:latin typeface="Blackadder ITC" panose="04020505051007020D02" pitchFamily="82" charset="0"/>
              </a:rPr>
              <a:t>Contd.</a:t>
            </a:r>
            <a:endParaRPr lang="en-US" altLang="en-US"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62000" y="1600200"/>
            <a:ext cx="7696200" cy="4648200"/>
          </a:xfrm>
        </p:spPr>
        <p:txBody>
          <a:bodyPr/>
          <a:lstStyle/>
          <a:p>
            <a:pPr>
              <a:buFont typeface="Arial" charset="0"/>
              <a:buNone/>
              <a:defRPr/>
            </a:pPr>
            <a:r>
              <a:rPr lang="en-US" sz="3600" dirty="0"/>
              <a:t>	2) </a:t>
            </a:r>
            <a:r>
              <a:rPr lang="en-US" sz="3600" b="1" dirty="0">
                <a:solidFill>
                  <a:srgbClr val="00B050"/>
                </a:solidFill>
                <a:effectLst>
                  <a:outerShdw blurRad="38100" dist="38100" dir="2700000" algn="tl">
                    <a:srgbClr val="000000">
                      <a:alpha val="43137"/>
                    </a:srgbClr>
                  </a:outerShdw>
                </a:effectLst>
              </a:rPr>
              <a:t>Manage these revenues </a:t>
            </a:r>
            <a:r>
              <a:rPr lang="en-US" sz="3600" dirty="0"/>
              <a:t>to pool health risks equitably and efficiently; and</a:t>
            </a:r>
            <a:br>
              <a:rPr lang="en-US" sz="3600" dirty="0"/>
            </a:br>
            <a:r>
              <a:rPr lang="en-US" sz="3600" dirty="0"/>
              <a:t>3) </a:t>
            </a:r>
            <a:r>
              <a:rPr lang="en-US" sz="3600" b="1" dirty="0">
                <a:solidFill>
                  <a:srgbClr val="00B050"/>
                </a:solidFill>
                <a:effectLst>
                  <a:outerShdw blurRad="38100" dist="38100" dir="2700000" algn="tl">
                    <a:srgbClr val="000000">
                      <a:alpha val="43137"/>
                    </a:srgbClr>
                  </a:outerShdw>
                </a:effectLst>
              </a:rPr>
              <a:t>Ensure the payment </a:t>
            </a:r>
            <a:r>
              <a:rPr lang="en-US" sz="3600" dirty="0"/>
              <a:t>for or purchase of health services is carried out in ways that are allocative and technically efficient.</a:t>
            </a:r>
          </a:p>
          <a:p>
            <a:pPr>
              <a:buFont typeface="Arial" charset="0"/>
              <a:buChar char="•"/>
              <a:defRPr/>
            </a:pPr>
            <a:endParaRPr lang="en-US" sz="3600" dirty="0"/>
          </a:p>
        </p:txBody>
      </p:sp>
      <p:sp>
        <p:nvSpPr>
          <p:cNvPr id="5" name="Title 1"/>
          <p:cNvSpPr>
            <a:spLocks noGrp="1"/>
          </p:cNvSpPr>
          <p:nvPr>
            <p:ph type="title"/>
          </p:nvPr>
        </p:nvSpPr>
        <p:spPr>
          <a:xfrm>
            <a:off x="533400" y="304800"/>
            <a:ext cx="8077200" cy="990600"/>
          </a:xfrm>
        </p:spPr>
        <p:txBody>
          <a:bodyPr anchor="t"/>
          <a:lstStyle/>
          <a:p>
            <a:r>
              <a:rPr lang="en-US" altLang="en-US" b="1" dirty="0">
                <a:solidFill>
                  <a:srgbClr val="7030A0"/>
                </a:solidFill>
              </a:rPr>
              <a:t>Three basic principles of finance</a:t>
            </a:r>
            <a:r>
              <a:rPr lang="en-US" altLang="en-US" dirty="0">
                <a:solidFill>
                  <a:srgbClr val="7030A0"/>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524000"/>
            <a:ext cx="8077200" cy="5334000"/>
          </a:xfrm>
        </p:spPr>
        <p:txBody>
          <a:bodyPr/>
          <a:lstStyle/>
          <a:p>
            <a:pPr eaLnBrk="1" hangingPunct="1">
              <a:lnSpc>
                <a:spcPct val="80000"/>
              </a:lnSpc>
            </a:pPr>
            <a:r>
              <a:rPr lang="en-US" altLang="en-US" b="1" dirty="0"/>
              <a:t>Health services financed broadly through </a:t>
            </a:r>
            <a:r>
              <a:rPr lang="en-US" altLang="en-US" b="1" dirty="0">
                <a:solidFill>
                  <a:srgbClr val="C00000"/>
                </a:solidFill>
              </a:rPr>
              <a:t>public expenditure </a:t>
            </a:r>
            <a:r>
              <a:rPr lang="en-US" altLang="en-US" b="1" dirty="0"/>
              <a:t>or </a:t>
            </a:r>
            <a:r>
              <a:rPr lang="en-US" altLang="en-US" b="1" dirty="0">
                <a:solidFill>
                  <a:srgbClr val="C00000"/>
                </a:solidFill>
              </a:rPr>
              <a:t>private expenditure </a:t>
            </a:r>
            <a:r>
              <a:rPr lang="en-US" altLang="en-US" b="1" dirty="0"/>
              <a:t>or </a:t>
            </a:r>
            <a:r>
              <a:rPr lang="en-US" altLang="en-US" b="1" dirty="0">
                <a:solidFill>
                  <a:srgbClr val="C00000"/>
                </a:solidFill>
              </a:rPr>
              <a:t>external aid</a:t>
            </a:r>
          </a:p>
          <a:p>
            <a:pPr eaLnBrk="1" hangingPunct="1">
              <a:lnSpc>
                <a:spcPct val="80000"/>
              </a:lnSpc>
            </a:pPr>
            <a:r>
              <a:rPr lang="en-US" altLang="en-US" b="1" dirty="0"/>
              <a:t>Public expenditure includes all expenditure on health services by </a:t>
            </a:r>
          </a:p>
          <a:p>
            <a:pPr lvl="1" eaLnBrk="1" hangingPunct="1">
              <a:lnSpc>
                <a:spcPct val="80000"/>
              </a:lnSpc>
            </a:pPr>
            <a:r>
              <a:rPr lang="en-US" altLang="en-US" sz="3200" b="1" dirty="0"/>
              <a:t>central and local government funds spent by state owned</a:t>
            </a:r>
          </a:p>
          <a:p>
            <a:pPr lvl="1" eaLnBrk="1" hangingPunct="1">
              <a:lnSpc>
                <a:spcPct val="80000"/>
              </a:lnSpc>
            </a:pPr>
            <a:r>
              <a:rPr lang="en-US" altLang="en-US" sz="3200" b="1" dirty="0"/>
              <a:t>where services are paid for by taxes, or compulsory health insurance contributions either by employers or insured persons or both this counts as public expenditure. </a:t>
            </a:r>
          </a:p>
          <a:p>
            <a:pPr eaLnBrk="1" hangingPunct="1">
              <a:lnSpc>
                <a:spcPct val="80000"/>
              </a:lnSpc>
              <a:buFont typeface="Wingdings" panose="05000000000000000000" pitchFamily="2" charset="2"/>
              <a:buNone/>
            </a:pPr>
            <a:endParaRPr lang="en-US" altLang="en-US" b="1" dirty="0"/>
          </a:p>
        </p:txBody>
      </p:sp>
      <p:sp>
        <p:nvSpPr>
          <p:cNvPr id="2" name="Rectangle 1"/>
          <p:cNvSpPr/>
          <p:nvPr/>
        </p:nvSpPr>
        <p:spPr>
          <a:xfrm>
            <a:off x="1066800" y="304800"/>
            <a:ext cx="7162800" cy="1077218"/>
          </a:xfrm>
          <a:prstGeom prst="rect">
            <a:avLst/>
          </a:prstGeom>
        </p:spPr>
        <p:txBody>
          <a:bodyPr wrap="square">
            <a:spAutoFit/>
          </a:bodyPr>
          <a:lstStyle/>
          <a:p>
            <a:pPr algn="ctr"/>
            <a:r>
              <a:rPr lang="en-US" altLang="en-US" sz="3200" b="1" dirty="0">
                <a:solidFill>
                  <a:srgbClr val="00B050"/>
                </a:solidFill>
              </a:rPr>
              <a:t>Mechanism: Health service financing source</a:t>
            </a:r>
            <a:endParaRPr lang="en-US" sz="3200" dirty="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09600" y="1828800"/>
            <a:ext cx="7772400" cy="4267200"/>
          </a:xfrm>
        </p:spPr>
        <p:txBody>
          <a:bodyPr/>
          <a:lstStyle/>
          <a:p>
            <a:pPr eaLnBrk="1" hangingPunct="1">
              <a:lnSpc>
                <a:spcPct val="80000"/>
              </a:lnSpc>
            </a:pPr>
            <a:r>
              <a:rPr lang="en-US" altLang="en-US" sz="3600" b="1" dirty="0"/>
              <a:t>Voluntary payments by individuals or employers are private expenditure. </a:t>
            </a:r>
          </a:p>
          <a:p>
            <a:pPr eaLnBrk="1" hangingPunct="1">
              <a:lnSpc>
                <a:spcPct val="80000"/>
              </a:lnSpc>
            </a:pPr>
            <a:r>
              <a:rPr lang="en-US" altLang="en-US" sz="3600" b="1" dirty="0"/>
              <a:t>External sources refer to the external aid which comes through bilateral aid </a:t>
            </a:r>
            <a:r>
              <a:rPr lang="en-US" altLang="en-US" sz="3600" b="1" dirty="0" err="1"/>
              <a:t>programme</a:t>
            </a:r>
            <a:r>
              <a:rPr lang="en-US" altLang="en-US" sz="3600" b="1" dirty="0"/>
              <a:t> or international non governmental organizations </a:t>
            </a:r>
          </a:p>
          <a:p>
            <a:pPr eaLnBrk="1" hangingPunct="1">
              <a:lnSpc>
                <a:spcPct val="80000"/>
              </a:lnSpc>
              <a:buFont typeface="Wingdings" panose="05000000000000000000" pitchFamily="2" charset="2"/>
              <a:buNone/>
            </a:pPr>
            <a:endParaRPr lang="en-US" altLang="en-US" sz="3600" b="1" dirty="0"/>
          </a:p>
        </p:txBody>
      </p:sp>
      <p:sp>
        <p:nvSpPr>
          <p:cNvPr id="2" name="Rectangle 1"/>
          <p:cNvSpPr/>
          <p:nvPr/>
        </p:nvSpPr>
        <p:spPr>
          <a:xfrm>
            <a:off x="1371600" y="533400"/>
            <a:ext cx="6705600" cy="584775"/>
          </a:xfrm>
          <a:prstGeom prst="rect">
            <a:avLst/>
          </a:prstGeom>
        </p:spPr>
        <p:txBody>
          <a:bodyPr wrap="square">
            <a:spAutoFit/>
          </a:bodyPr>
          <a:lstStyle/>
          <a:p>
            <a:r>
              <a:rPr lang="en-US" altLang="en-US" sz="3200" b="1" dirty="0">
                <a:solidFill>
                  <a:srgbClr val="00B050"/>
                </a:solidFill>
              </a:rPr>
              <a:t>Health service financing source</a:t>
            </a:r>
            <a:endParaRPr lang="en-US" sz="3200" dirty="0">
              <a:solidFill>
                <a:srgbClr val="00B05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162800" cy="1066800"/>
          </a:xfrm>
        </p:spPr>
        <p:txBody>
          <a:bodyPr/>
          <a:lstStyle/>
          <a:p>
            <a:pPr algn="l" eaLnBrk="1" hangingPunct="1"/>
            <a:r>
              <a:rPr lang="en-US" altLang="en-US" sz="3800" b="1" dirty="0">
                <a:solidFill>
                  <a:schemeClr val="folHlink"/>
                </a:solidFill>
              </a:rPr>
              <a:t>General revenue</a:t>
            </a:r>
            <a:endParaRPr lang="en-US" altLang="en-US" sz="3000" dirty="0"/>
          </a:p>
        </p:txBody>
      </p:sp>
      <p:sp>
        <p:nvSpPr>
          <p:cNvPr id="12291" name="Rectangle 3"/>
          <p:cNvSpPr>
            <a:spLocks noGrp="1" noChangeArrowheads="1"/>
          </p:cNvSpPr>
          <p:nvPr>
            <p:ph idx="1"/>
          </p:nvPr>
        </p:nvSpPr>
        <p:spPr>
          <a:xfrm>
            <a:off x="685800" y="1676400"/>
            <a:ext cx="7772400" cy="4800600"/>
          </a:xfrm>
        </p:spPr>
        <p:txBody>
          <a:bodyPr/>
          <a:lstStyle/>
          <a:p>
            <a:pPr eaLnBrk="1" hangingPunct="1">
              <a:lnSpc>
                <a:spcPct val="90000"/>
              </a:lnSpc>
            </a:pPr>
            <a:r>
              <a:rPr lang="en-US" altLang="en-US" b="1" dirty="0">
                <a:cs typeface="Times New Roman" panose="02020603050405020304" pitchFamily="18" charset="0"/>
              </a:rPr>
              <a:t>The most traditional way of financing health care</a:t>
            </a:r>
          </a:p>
          <a:p>
            <a:pPr eaLnBrk="1" hangingPunct="1">
              <a:lnSpc>
                <a:spcPct val="90000"/>
              </a:lnSpc>
            </a:pPr>
            <a:r>
              <a:rPr lang="en-US" altLang="en-US" b="1" dirty="0"/>
              <a:t> </a:t>
            </a:r>
            <a:r>
              <a:rPr lang="en-US" altLang="en-US" b="1" dirty="0">
                <a:cs typeface="Times New Roman" panose="02020603050405020304" pitchFamily="18" charset="0"/>
              </a:rPr>
              <a:t>General revenue is the income a government receives primarily from its taxing authority</a:t>
            </a:r>
          </a:p>
          <a:p>
            <a:pPr eaLnBrk="1" hangingPunct="1">
              <a:lnSpc>
                <a:spcPct val="90000"/>
              </a:lnSpc>
            </a:pPr>
            <a:r>
              <a:rPr lang="en-US" altLang="en-US" b="1" dirty="0">
                <a:cs typeface="Times New Roman" panose="02020603050405020304" pitchFamily="18" charset="0"/>
              </a:rPr>
              <a:t>Finance a major portion of the health care</a:t>
            </a:r>
            <a:r>
              <a:rPr lang="en-US" altLang="en-US" b="1" dirty="0"/>
              <a:t> (especially in low income countries) </a:t>
            </a:r>
          </a:p>
          <a:p>
            <a:pPr eaLnBrk="1" hangingPunct="1">
              <a:lnSpc>
                <a:spcPct val="90000"/>
              </a:lnSpc>
            </a:pPr>
            <a:endParaRPr lang="en-US" altLang="en-US" b="1" dirty="0"/>
          </a:p>
          <a:p>
            <a:pPr eaLnBrk="1" hangingPunct="1">
              <a:lnSpc>
                <a:spcPct val="90000"/>
              </a:lnSpc>
            </a:pPr>
            <a:r>
              <a:rPr lang="en-US" altLang="en-US" b="1" dirty="0"/>
              <a:t>Example:</a:t>
            </a:r>
            <a:r>
              <a:rPr lang="en-US" altLang="en-US" dirty="0"/>
              <a:t> income taxes, sales taxes</a:t>
            </a:r>
            <a:endParaRPr lang="en-US" alt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228600"/>
            <a:ext cx="8153400" cy="990600"/>
          </a:xfrm>
        </p:spPr>
        <p:txBody>
          <a:bodyPr anchor="t"/>
          <a:lstStyle/>
          <a:p>
            <a:pPr eaLnBrk="1" hangingPunct="1"/>
            <a:r>
              <a:rPr lang="en-US" altLang="en-US" b="1" dirty="0">
                <a:solidFill>
                  <a:schemeClr val="folHlink"/>
                </a:solidFill>
                <a:cs typeface="Times New Roman" panose="02020603050405020304" pitchFamily="18" charset="0"/>
              </a:rPr>
              <a:t>Private insurance</a:t>
            </a:r>
            <a:endParaRPr lang="en-US" altLang="en-US" b="1" dirty="0">
              <a:cs typeface="Times New Roman" panose="02020603050405020304" pitchFamily="18" charset="0"/>
            </a:endParaRPr>
          </a:p>
        </p:txBody>
      </p:sp>
      <p:sp>
        <p:nvSpPr>
          <p:cNvPr id="13315" name="Rectangle 3"/>
          <p:cNvSpPr>
            <a:spLocks noGrp="1" noChangeArrowheads="1"/>
          </p:cNvSpPr>
          <p:nvPr>
            <p:ph idx="1"/>
          </p:nvPr>
        </p:nvSpPr>
        <p:spPr>
          <a:xfrm>
            <a:off x="609600" y="1143000"/>
            <a:ext cx="8077200" cy="5410200"/>
          </a:xfrm>
        </p:spPr>
        <p:txBody>
          <a:bodyPr/>
          <a:lstStyle/>
          <a:p>
            <a:pPr eaLnBrk="1" hangingPunct="1">
              <a:lnSpc>
                <a:spcPct val="90000"/>
              </a:lnSpc>
            </a:pPr>
            <a:r>
              <a:rPr lang="en-US" altLang="en-US" sz="2400" dirty="0">
                <a:cs typeface="Times New Roman" panose="02020603050405020304" pitchFamily="18" charset="0"/>
              </a:rPr>
              <a:t> </a:t>
            </a:r>
            <a:r>
              <a:rPr lang="en-US" altLang="en-US" sz="2400" b="1" dirty="0">
                <a:cs typeface="Times New Roman" panose="02020603050405020304" pitchFamily="18" charset="0"/>
              </a:rPr>
              <a:t>private contract offered by an insurer to exchange a set of benefits for a payment of a specified premium.</a:t>
            </a:r>
          </a:p>
          <a:p>
            <a:pPr eaLnBrk="1" hangingPunct="1">
              <a:lnSpc>
                <a:spcPct val="90000"/>
              </a:lnSpc>
            </a:pPr>
            <a:r>
              <a:rPr lang="en-US" altLang="en-US" sz="2400" b="1" dirty="0">
                <a:cs typeface="Times New Roman" panose="02020603050405020304" pitchFamily="18" charset="0"/>
              </a:rPr>
              <a:t>marketed either by nonprofit or for profit insurance companies</a:t>
            </a:r>
          </a:p>
          <a:p>
            <a:pPr eaLnBrk="1" hangingPunct="1">
              <a:lnSpc>
                <a:spcPct val="90000"/>
              </a:lnSpc>
            </a:pPr>
            <a:r>
              <a:rPr lang="en-US" altLang="en-US" sz="2400" b="1" dirty="0">
                <a:cs typeface="Times New Roman" panose="02020603050405020304" pitchFamily="18" charset="0"/>
              </a:rPr>
              <a:t>consumers voluntarily choose to purchase an insurance package that best matches their preference. </a:t>
            </a:r>
          </a:p>
          <a:p>
            <a:pPr eaLnBrk="1" hangingPunct="1">
              <a:lnSpc>
                <a:spcPct val="90000"/>
              </a:lnSpc>
            </a:pPr>
            <a:r>
              <a:rPr lang="en-US" altLang="en-US" sz="2400" b="1" dirty="0">
                <a:cs typeface="Times New Roman" panose="02020603050405020304" pitchFamily="18" charset="0"/>
              </a:rPr>
              <a:t>offered on individual and group basis. Under individual insurance the premium is based on that individuals risk characteristics. </a:t>
            </a:r>
          </a:p>
          <a:p>
            <a:pPr eaLnBrk="1" hangingPunct="1">
              <a:lnSpc>
                <a:spcPct val="90000"/>
              </a:lnSpc>
            </a:pPr>
            <a:r>
              <a:rPr lang="en-US" altLang="en-US" sz="2400" b="1" dirty="0">
                <a:cs typeface="Times New Roman" panose="02020603050405020304" pitchFamily="18" charset="0"/>
              </a:rPr>
              <a:t>major concern in private insurance is buyer’s adverse selection </a:t>
            </a:r>
          </a:p>
          <a:p>
            <a:pPr eaLnBrk="1" hangingPunct="1">
              <a:lnSpc>
                <a:spcPct val="90000"/>
              </a:lnSpc>
            </a:pPr>
            <a:r>
              <a:rPr lang="en-US" altLang="en-US" sz="2400" b="1" dirty="0">
                <a:cs typeface="Times New Roman" panose="02020603050405020304" pitchFamily="18" charset="0"/>
              </a:rPr>
              <a:t>Under group insurance, the premium is calculated on a group basis. risk is pooled across age, gender and health status.</a:t>
            </a:r>
            <a:r>
              <a:rPr lang="en-US" altLang="en-US" sz="2400" dirty="0">
                <a:cs typeface="Times New Roman" panose="02020603050405020304"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304800"/>
            <a:ext cx="8229600" cy="1143000"/>
          </a:xfrm>
        </p:spPr>
        <p:txBody>
          <a:bodyPr/>
          <a:lstStyle/>
          <a:p>
            <a:r>
              <a:rPr lang="en-US" altLang="en-US" b="1">
                <a:solidFill>
                  <a:srgbClr val="7030A0"/>
                </a:solidFill>
              </a:rPr>
              <a:t>Social Insurance Programs </a:t>
            </a:r>
            <a:br>
              <a:rPr lang="en-US" altLang="en-US" b="1">
                <a:solidFill>
                  <a:srgbClr val="7030A0"/>
                </a:solidFill>
              </a:rPr>
            </a:br>
            <a:endParaRPr lang="en-US" altLang="en-US" b="1">
              <a:solidFill>
                <a:srgbClr val="7030A0"/>
              </a:solidFill>
            </a:endParaRPr>
          </a:p>
        </p:txBody>
      </p:sp>
      <p:sp>
        <p:nvSpPr>
          <p:cNvPr id="14339" name="Content Placeholder 2"/>
          <p:cNvSpPr>
            <a:spLocks noGrp="1"/>
          </p:cNvSpPr>
          <p:nvPr>
            <p:ph idx="1"/>
          </p:nvPr>
        </p:nvSpPr>
        <p:spPr>
          <a:xfrm>
            <a:off x="457200" y="1447800"/>
            <a:ext cx="8229600" cy="5410200"/>
          </a:xfrm>
        </p:spPr>
        <p:txBody>
          <a:bodyPr/>
          <a:lstStyle/>
          <a:p>
            <a:r>
              <a:rPr lang="en-US" altLang="en-US"/>
              <a:t>Social insurance helps vulnerable populations get access to health care. </a:t>
            </a:r>
          </a:p>
          <a:p>
            <a:r>
              <a:rPr lang="en-US" altLang="en-US"/>
              <a:t>Governments run compulsory social insurance programs as a way to manage risk, such as the risk of getting sick or becoming unemployed, and provide a safety net for citizens. Citizens pay for social insurance programs through taxes such as Medicare and Social Security payroll taxes, and fees such as Medicare premiums and co-pays.</a:t>
            </a:r>
          </a:p>
          <a:p>
            <a:pPr>
              <a:buFont typeface="Arial" panose="020B0604020202020204" pitchFamily="34" charset="0"/>
              <a:buNone/>
            </a:pPr>
            <a:br>
              <a:rPr lang="en-US" altLang="en-US"/>
            </a:br>
            <a:br>
              <a:rPr lang="en-US" altLang="en-US"/>
            </a:b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33400"/>
            <a:ext cx="8229600" cy="1143000"/>
          </a:xfrm>
        </p:spPr>
        <p:txBody>
          <a:bodyPr/>
          <a:lstStyle/>
          <a:p>
            <a:r>
              <a:rPr lang="en-US" altLang="en-US" sz="6600" b="1">
                <a:solidFill>
                  <a:srgbClr val="7030A0"/>
                </a:solidFill>
              </a:rPr>
              <a:t>Definition</a:t>
            </a:r>
            <a:br>
              <a:rPr lang="en-US" altLang="en-US" sz="6600" b="1">
                <a:solidFill>
                  <a:srgbClr val="7030A0"/>
                </a:solidFill>
              </a:rPr>
            </a:br>
            <a:endParaRPr lang="en-US" altLang="en-US" sz="6600">
              <a:solidFill>
                <a:srgbClr val="7030A0"/>
              </a:solidFill>
            </a:endParaRPr>
          </a:p>
        </p:txBody>
      </p:sp>
      <p:sp>
        <p:nvSpPr>
          <p:cNvPr id="15363" name="Content Placeholder 2"/>
          <p:cNvSpPr>
            <a:spLocks noGrp="1"/>
          </p:cNvSpPr>
          <p:nvPr>
            <p:ph idx="1"/>
          </p:nvPr>
        </p:nvSpPr>
        <p:spPr/>
        <p:txBody>
          <a:bodyPr/>
          <a:lstStyle/>
          <a:p>
            <a:pPr lvl="1"/>
            <a:r>
              <a:rPr lang="en-US" altLang="en-US" sz="3600"/>
              <a:t>"Encyclopedia Britannica" defines social insurance as a compulsory public insurance program that provides protection from economic risks, such as loss of income due to sickness, old age or unemployment.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1554162"/>
          </a:xfrm>
        </p:spPr>
        <p:txBody>
          <a:bodyPr/>
          <a:lstStyle/>
          <a:p>
            <a:r>
              <a:rPr lang="en-US" altLang="en-US" b="1"/>
              <a:t>Difference from Private Insurance Programs</a:t>
            </a:r>
            <a:br>
              <a:rPr lang="en-US" altLang="en-US" b="1"/>
            </a:br>
            <a:endParaRPr lang="en-US" altLang="en-US"/>
          </a:p>
        </p:txBody>
      </p:sp>
      <p:sp>
        <p:nvSpPr>
          <p:cNvPr id="3" name="Content Placeholder 2"/>
          <p:cNvSpPr>
            <a:spLocks noGrp="1"/>
          </p:cNvSpPr>
          <p:nvPr>
            <p:ph idx="1"/>
          </p:nvPr>
        </p:nvSpPr>
        <p:spPr/>
        <p:txBody>
          <a:bodyPr/>
          <a:lstStyle/>
          <a:p>
            <a:pPr lvl="1">
              <a:buFont typeface="Arial" charset="0"/>
              <a:buNone/>
              <a:defRPr/>
            </a:pPr>
            <a:r>
              <a:rPr lang="en-US" b="1" dirty="0">
                <a:solidFill>
                  <a:schemeClr val="accent3">
                    <a:lumMod val="50000"/>
                  </a:schemeClr>
                </a:solidFill>
              </a:rPr>
              <a:t>Social insurance programs differ from private insurance programs in two important ways. </a:t>
            </a:r>
          </a:p>
          <a:p>
            <a:pPr lvl="1">
              <a:buFont typeface="Arial" charset="0"/>
              <a:buChar char="–"/>
              <a:defRPr/>
            </a:pPr>
            <a:r>
              <a:rPr lang="en-US" b="1" dirty="0"/>
              <a:t>Firstly</a:t>
            </a:r>
            <a:r>
              <a:rPr lang="en-US" dirty="0"/>
              <a:t>, participation in social insurance program is almost always compulsory. For example, you cannot opt out of Social Security taxes. </a:t>
            </a:r>
          </a:p>
          <a:p>
            <a:pPr lvl="1">
              <a:buFont typeface="Arial" charset="0"/>
              <a:buChar char="–"/>
              <a:defRPr/>
            </a:pPr>
            <a:r>
              <a:rPr lang="en-US" dirty="0"/>
              <a:t>S</a:t>
            </a:r>
            <a:r>
              <a:rPr lang="en-US" b="1" dirty="0"/>
              <a:t>econdly</a:t>
            </a:r>
            <a:r>
              <a:rPr lang="en-US" dirty="0"/>
              <a:t>, private insurance operates to generate profit by charging premiums and minimizing payouts, whereas social insurance programs act as a safety net to provide citizens with income security.</a:t>
            </a:r>
          </a:p>
          <a:p>
            <a:pPr>
              <a:buFont typeface="Arial" charset="0"/>
              <a:buChar cha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685800" y="2286000"/>
            <a:ext cx="7620000" cy="4114800"/>
          </a:xfrm>
        </p:spPr>
        <p:txBody>
          <a:bodyPr/>
          <a:lstStyle/>
          <a:p>
            <a:pPr marL="0" indent="0" algn="just">
              <a:buNone/>
            </a:pPr>
            <a:r>
              <a:rPr lang="en-US" altLang="en-US" sz="3600" i="1" dirty="0"/>
              <a:t>Health financing refers to the “function of a health system concerned with the mobilization, allocation and mechanism of money to cover the health needs of the people, individually and collectively, in the health system.</a:t>
            </a:r>
          </a:p>
        </p:txBody>
      </p:sp>
      <p:sp>
        <p:nvSpPr>
          <p:cNvPr id="4099" name="Rectangle 2"/>
          <p:cNvSpPr>
            <a:spLocks noGrp="1" noChangeArrowheads="1"/>
          </p:cNvSpPr>
          <p:nvPr>
            <p:ph type="title"/>
          </p:nvPr>
        </p:nvSpPr>
        <p:spPr>
          <a:xfrm>
            <a:off x="685800" y="457200"/>
            <a:ext cx="8001000" cy="1143000"/>
          </a:xfrm>
        </p:spPr>
        <p:txBody>
          <a:bodyPr anchor="t"/>
          <a:lstStyle/>
          <a:p>
            <a:pPr algn="l" eaLnBrk="1" hangingPunct="1"/>
            <a:r>
              <a:rPr lang="en-US" altLang="en-US" sz="4000" b="1" dirty="0">
                <a:solidFill>
                  <a:schemeClr val="folHlink"/>
                </a:solidFill>
              </a:rPr>
              <a:t>Definition of healthcare financing</a:t>
            </a:r>
            <a:r>
              <a:rPr lang="en-US" altLang="en-US" sz="40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304800"/>
            <a:ext cx="7010400" cy="1295400"/>
          </a:xfrm>
        </p:spPr>
        <p:txBody>
          <a:bodyPr/>
          <a:lstStyle/>
          <a:p>
            <a:pPr eaLnBrk="1" hangingPunct="1"/>
            <a:r>
              <a:rPr lang="en-US" altLang="en-US" b="1">
                <a:solidFill>
                  <a:schemeClr val="folHlink"/>
                </a:solidFill>
              </a:rPr>
              <a:t>Community based financing</a:t>
            </a:r>
            <a:r>
              <a:rPr lang="en-US" altLang="en-US"/>
              <a:t> </a:t>
            </a:r>
          </a:p>
        </p:txBody>
      </p:sp>
      <p:sp>
        <p:nvSpPr>
          <p:cNvPr id="17411" name="Rectangle 3"/>
          <p:cNvSpPr>
            <a:spLocks noGrp="1" noChangeArrowheads="1"/>
          </p:cNvSpPr>
          <p:nvPr>
            <p:ph idx="1"/>
          </p:nvPr>
        </p:nvSpPr>
        <p:spPr>
          <a:xfrm>
            <a:off x="0" y="838200"/>
            <a:ext cx="9144000" cy="5791200"/>
          </a:xfrm>
        </p:spPr>
        <p:txBody>
          <a:bodyPr/>
          <a:lstStyle/>
          <a:p>
            <a:pPr eaLnBrk="1" hangingPunct="1">
              <a:lnSpc>
                <a:spcPct val="80000"/>
              </a:lnSpc>
              <a:buFont typeface="Wingdings" panose="05000000000000000000" pitchFamily="2" charset="2"/>
              <a:buNone/>
            </a:pPr>
            <a:r>
              <a:rPr lang="en-US" altLang="en-US" b="1"/>
              <a:t>Factors for success of community  based financing</a:t>
            </a:r>
          </a:p>
          <a:p>
            <a:pPr eaLnBrk="1" hangingPunct="1">
              <a:lnSpc>
                <a:spcPct val="80000"/>
              </a:lnSpc>
            </a:pPr>
            <a:r>
              <a:rPr lang="en-US" altLang="en-US" b="1"/>
              <a:t>Technical strength and institutional capacity of the local group </a:t>
            </a:r>
          </a:p>
          <a:p>
            <a:pPr eaLnBrk="1" hangingPunct="1">
              <a:lnSpc>
                <a:spcPct val="80000"/>
              </a:lnSpc>
            </a:pPr>
            <a:r>
              <a:rPr lang="en-US" altLang="en-US" b="1"/>
              <a:t>Financial control as part of the broader strategy  in local management  and control of health care services </a:t>
            </a:r>
          </a:p>
          <a:p>
            <a:pPr eaLnBrk="1" hangingPunct="1">
              <a:lnSpc>
                <a:spcPct val="80000"/>
              </a:lnSpc>
            </a:pPr>
            <a:r>
              <a:rPr lang="en-US" altLang="en-US" b="1"/>
              <a:t>Support received from outside organizations and individuals </a:t>
            </a:r>
          </a:p>
          <a:p>
            <a:pPr eaLnBrk="1" hangingPunct="1">
              <a:lnSpc>
                <a:spcPct val="80000"/>
              </a:lnSpc>
            </a:pPr>
            <a:r>
              <a:rPr lang="en-US" altLang="en-US" b="1"/>
              <a:t>Links with other local organizations </a:t>
            </a:r>
          </a:p>
          <a:p>
            <a:pPr eaLnBrk="1" hangingPunct="1">
              <a:lnSpc>
                <a:spcPct val="80000"/>
              </a:lnSpc>
            </a:pPr>
            <a:r>
              <a:rPr lang="en-US" altLang="en-US" b="1"/>
              <a:t>Diversity of funding </a:t>
            </a:r>
          </a:p>
          <a:p>
            <a:pPr eaLnBrk="1" hangingPunct="1">
              <a:lnSpc>
                <a:spcPct val="80000"/>
              </a:lnSpc>
            </a:pPr>
            <a:r>
              <a:rPr lang="en-US" altLang="en-US" b="1"/>
              <a:t>Responding to other (non health) development needs of the community </a:t>
            </a:r>
          </a:p>
          <a:p>
            <a:pPr eaLnBrk="1" hangingPunct="1">
              <a:lnSpc>
                <a:spcPct val="80000"/>
              </a:lnSpc>
            </a:pPr>
            <a:r>
              <a:rPr lang="en-US" altLang="en-US" b="1"/>
              <a:t>Ability to adapt to a changing environment</a:t>
            </a:r>
            <a:r>
              <a:rPr lang="en-US" altLang="en-US"/>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a:solidFill>
                  <a:schemeClr val="folHlink"/>
                </a:solidFill>
              </a:rPr>
              <a:t>Changing government role in health care</a:t>
            </a:r>
            <a:endParaRPr lang="en-US"/>
          </a:p>
        </p:txBody>
      </p:sp>
      <p:sp>
        <p:nvSpPr>
          <p:cNvPr id="18435" name="Rectangle 3"/>
          <p:cNvSpPr>
            <a:spLocks noGrp="1" noChangeArrowheads="1"/>
          </p:cNvSpPr>
          <p:nvPr>
            <p:ph idx="1"/>
          </p:nvPr>
        </p:nvSpPr>
        <p:spPr>
          <a:xfrm>
            <a:off x="0" y="1676400"/>
            <a:ext cx="9144000" cy="2362200"/>
          </a:xfrm>
        </p:spPr>
        <p:txBody>
          <a:bodyPr/>
          <a:lstStyle/>
          <a:p>
            <a:pPr eaLnBrk="1" hangingPunct="1"/>
            <a:r>
              <a:rPr lang="en-US" altLang="en-US" sz="4000" b="1"/>
              <a:t>Health is considered a public goods</a:t>
            </a:r>
          </a:p>
          <a:p>
            <a:pPr eaLnBrk="1" hangingPunct="1"/>
            <a:r>
              <a:rPr lang="en-US" altLang="en-US" sz="4000" b="1"/>
              <a:t>Government needs to actively participate to avoid market failures</a:t>
            </a:r>
          </a:p>
          <a:p>
            <a:pPr eaLnBrk="1" hangingPunct="1"/>
            <a:endParaRPr lang="en-US" altLang="en-US" sz="4000" b="1"/>
          </a:p>
        </p:txBody>
      </p:sp>
      <p:sp>
        <p:nvSpPr>
          <p:cNvPr id="4" name="Rectangle 3"/>
          <p:cNvSpPr/>
          <p:nvPr/>
        </p:nvSpPr>
        <p:spPr>
          <a:xfrm>
            <a:off x="457200" y="4267200"/>
            <a:ext cx="8153400" cy="1938338"/>
          </a:xfrm>
          <a:prstGeom prst="rect">
            <a:avLst/>
          </a:prstGeom>
          <a:solidFill>
            <a:schemeClr val="accent1">
              <a:lumMod val="40000"/>
              <a:lumOff val="60000"/>
            </a:schemeClr>
          </a:solidFill>
        </p:spPr>
        <p:txBody>
          <a:bodyPr>
            <a:spAutoFit/>
          </a:bodyPr>
          <a:lstStyle/>
          <a:p>
            <a:pPr>
              <a:defRPr/>
            </a:pPr>
            <a:r>
              <a:rPr lang="en-US" sz="4000" b="1" dirty="0">
                <a:latin typeface="+mn-lt"/>
                <a:cs typeface="Arial" charset="0"/>
              </a:rPr>
              <a:t>A market failure is a situation where free markets fail to allocate resources efficiently.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2514600"/>
            <a:ext cx="9296400" cy="1447800"/>
          </a:xfrm>
        </p:spPr>
        <p:txBody>
          <a:bodyPr/>
          <a:lstStyle/>
          <a:p>
            <a:r>
              <a:rPr lang="en-US" altLang="en-US" sz="9600" b="1">
                <a:solidFill>
                  <a:srgbClr val="7030A0"/>
                </a:solidFill>
              </a:rPr>
              <a:t>Question?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a:t>Thank   You</a:t>
            </a:r>
          </a:p>
        </p:txBody>
      </p:sp>
      <p:pic>
        <p:nvPicPr>
          <p:cNvPr id="17412" name="Picture 4" descr="I:\India\101MSDCF\DSC027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1981200"/>
            <a:ext cx="3932238" cy="29495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74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304800"/>
            <a:ext cx="8153400" cy="838200"/>
          </a:xfrm>
        </p:spPr>
        <p:txBody>
          <a:bodyPr anchor="t"/>
          <a:lstStyle/>
          <a:p>
            <a:pPr algn="l"/>
            <a:r>
              <a:rPr lang="en-US" altLang="en-US" b="1" dirty="0">
                <a:solidFill>
                  <a:schemeClr val="folHlink"/>
                </a:solidFill>
              </a:rPr>
              <a:t>Why health care financing</a:t>
            </a:r>
            <a:endParaRPr lang="en-US" altLang="en-US" dirty="0"/>
          </a:p>
        </p:txBody>
      </p:sp>
      <p:sp>
        <p:nvSpPr>
          <p:cNvPr id="5123" name="Content Placeholder 2"/>
          <p:cNvSpPr>
            <a:spLocks noGrp="1"/>
          </p:cNvSpPr>
          <p:nvPr>
            <p:ph idx="1"/>
          </p:nvPr>
        </p:nvSpPr>
        <p:spPr>
          <a:xfrm>
            <a:off x="685800" y="1447800"/>
            <a:ext cx="7924800" cy="5181600"/>
          </a:xfrm>
        </p:spPr>
        <p:txBody>
          <a:bodyPr/>
          <a:lstStyle/>
          <a:p>
            <a:pPr algn="just">
              <a:spcBef>
                <a:spcPct val="0"/>
              </a:spcBef>
            </a:pPr>
            <a:r>
              <a:rPr lang="en-US" altLang="en-US" dirty="0"/>
              <a:t>Good health is essential to human welfare and to sustained economic and social development.</a:t>
            </a:r>
          </a:p>
          <a:p>
            <a:pPr algn="just">
              <a:spcBef>
                <a:spcPct val="0"/>
              </a:spcBef>
            </a:pPr>
            <a:r>
              <a:rPr lang="en-US" altLang="en-US" dirty="0"/>
              <a:t>Health financing is fundamental to the ability of health systems to maintain and improve human welfare. </a:t>
            </a:r>
          </a:p>
          <a:p>
            <a:pPr algn="just">
              <a:spcBef>
                <a:spcPct val="0"/>
              </a:spcBef>
            </a:pPr>
            <a:r>
              <a:rPr lang="en-US" altLang="en-US" dirty="0"/>
              <a:t>Without the necessary funds no health workers would be employed, no medicines would be available and no health promotion or prevention would take place.</a:t>
            </a:r>
          </a:p>
          <a:p>
            <a:pPr algn="just"/>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318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6200"/>
            <a:ext cx="8686800" cy="6248400"/>
          </a:xfrm>
          <a:prstGeom prst="rect">
            <a:avLst/>
          </a:prstGeom>
        </p:spPr>
      </p:pic>
    </p:spTree>
    <p:extLst>
      <p:ext uri="{BB962C8B-B14F-4D97-AF65-F5344CB8AC3E}">
        <p14:creationId xmlns:p14="http://schemas.microsoft.com/office/powerpoint/2010/main" val="160178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52400"/>
            <a:ext cx="8077200" cy="5932470"/>
          </a:xfrm>
          <a:prstGeom prst="rect">
            <a:avLst/>
          </a:prstGeom>
        </p:spPr>
      </p:pic>
    </p:spTree>
    <p:extLst>
      <p:ext uri="{BB962C8B-B14F-4D97-AF65-F5344CB8AC3E}">
        <p14:creationId xmlns:p14="http://schemas.microsoft.com/office/powerpoint/2010/main" val="273571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0630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b="1" dirty="0">
                <a:solidFill>
                  <a:schemeClr val="accent2">
                    <a:lumMod val="50000"/>
                  </a:schemeClr>
                </a:solidFill>
              </a:rPr>
              <a:t>Per Capita Health Expenditure in Bangladesh</a:t>
            </a:r>
          </a:p>
        </p:txBody>
      </p:sp>
      <p:pic>
        <p:nvPicPr>
          <p:cNvPr id="3" name="Picture 2"/>
          <p:cNvPicPr>
            <a:picLocks noChangeAspect="1"/>
          </p:cNvPicPr>
          <p:nvPr/>
        </p:nvPicPr>
        <p:blipFill>
          <a:blip r:embed="rId2"/>
          <a:stretch>
            <a:fillRect/>
          </a:stretch>
        </p:blipFill>
        <p:spPr>
          <a:xfrm>
            <a:off x="609600" y="1752600"/>
            <a:ext cx="7772400" cy="4953000"/>
          </a:xfrm>
          <a:prstGeom prst="rect">
            <a:avLst/>
          </a:prstGeom>
        </p:spPr>
      </p:pic>
    </p:spTree>
    <p:extLst>
      <p:ext uri="{BB962C8B-B14F-4D97-AF65-F5344CB8AC3E}">
        <p14:creationId xmlns:p14="http://schemas.microsoft.com/office/powerpoint/2010/main" val="69224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924800" cy="1295400"/>
          </a:xfrm>
        </p:spPr>
        <p:txBody>
          <a:bodyPr/>
          <a:lstStyle/>
          <a:p>
            <a:pPr algn="l" eaLnBrk="1" hangingPunct="1"/>
            <a:r>
              <a:rPr lang="en-US" altLang="en-US" b="1" dirty="0">
                <a:solidFill>
                  <a:schemeClr val="folHlink"/>
                </a:solidFill>
              </a:rPr>
              <a:t>Healthcare financing</a:t>
            </a:r>
            <a:r>
              <a:rPr lang="en-US" altLang="en-US" dirty="0"/>
              <a:t> </a:t>
            </a:r>
          </a:p>
        </p:txBody>
      </p:sp>
      <p:sp>
        <p:nvSpPr>
          <p:cNvPr id="6147" name="Rectangle 3"/>
          <p:cNvSpPr>
            <a:spLocks noGrp="1" noChangeArrowheads="1"/>
          </p:cNvSpPr>
          <p:nvPr>
            <p:ph idx="1"/>
          </p:nvPr>
        </p:nvSpPr>
        <p:spPr>
          <a:xfrm>
            <a:off x="643128" y="1530096"/>
            <a:ext cx="8001000" cy="3048000"/>
          </a:xfrm>
        </p:spPr>
        <p:txBody>
          <a:bodyPr/>
          <a:lstStyle/>
          <a:p>
            <a:pPr marL="793750" indent="-793750" eaLnBrk="1" hangingPunct="1">
              <a:buFont typeface="Arial" panose="020B0604020202020204" pitchFamily="34" charset="0"/>
              <a:buBlip>
                <a:blip r:embed="rId3"/>
              </a:buBlip>
            </a:pPr>
            <a:r>
              <a:rPr lang="en-US" altLang="en-US" b="1" dirty="0">
                <a:solidFill>
                  <a:srgbClr val="C00000"/>
                </a:solidFill>
              </a:rPr>
              <a:t>Mobilization</a:t>
            </a:r>
            <a:r>
              <a:rPr lang="en-US" altLang="en-US" b="1" dirty="0"/>
              <a:t> of funds for health care</a:t>
            </a:r>
          </a:p>
          <a:p>
            <a:pPr marL="793750" indent="-793750" eaLnBrk="1" hangingPunct="1">
              <a:buFont typeface="Arial" panose="020B0604020202020204" pitchFamily="34" charset="0"/>
              <a:buBlip>
                <a:blip r:embed="rId3"/>
              </a:buBlip>
            </a:pPr>
            <a:r>
              <a:rPr lang="en-US" altLang="en-US" b="1" dirty="0">
                <a:solidFill>
                  <a:srgbClr val="C00000"/>
                </a:solidFill>
              </a:rPr>
              <a:t>Allocation</a:t>
            </a:r>
            <a:r>
              <a:rPr lang="en-US" altLang="en-US" b="1" dirty="0"/>
              <a:t> of funds to the regions and population groups and for specific types of health care </a:t>
            </a:r>
          </a:p>
          <a:p>
            <a:pPr marL="793750" indent="-793750" eaLnBrk="1" hangingPunct="1">
              <a:buFont typeface="Arial" panose="020B0604020202020204" pitchFamily="34" charset="0"/>
              <a:buBlip>
                <a:blip r:embed="rId3"/>
              </a:buBlip>
            </a:pPr>
            <a:r>
              <a:rPr lang="en-US" altLang="en-US" b="1" dirty="0">
                <a:solidFill>
                  <a:srgbClr val="C00000"/>
                </a:solidFill>
              </a:rPr>
              <a:t>Mechanisms </a:t>
            </a:r>
            <a:r>
              <a:rPr lang="en-US" altLang="en-US" b="1" dirty="0"/>
              <a:t> for paying health care</a:t>
            </a:r>
            <a:endParaRPr lang="en-US"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5370</TotalTime>
  <Words>786</Words>
  <Application>Microsoft Office PowerPoint</Application>
  <PresentationFormat>On-screen Show (4:3)</PresentationFormat>
  <Paragraphs>78</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Blackadder ITC</vt:lpstr>
      <vt:lpstr>Calibri</vt:lpstr>
      <vt:lpstr>Times New Roman</vt:lpstr>
      <vt:lpstr>Wingdings</vt:lpstr>
      <vt:lpstr>Office Theme</vt:lpstr>
      <vt:lpstr>PowerPoint Presentation</vt:lpstr>
      <vt:lpstr>Definition of healthcare financing </vt:lpstr>
      <vt:lpstr>Why health care financing</vt:lpstr>
      <vt:lpstr>PowerPoint Presentation</vt:lpstr>
      <vt:lpstr>PowerPoint Presentation</vt:lpstr>
      <vt:lpstr>PowerPoint Presentation</vt:lpstr>
      <vt:lpstr>PowerPoint Presentation</vt:lpstr>
      <vt:lpstr>Per Capita Health Expenditure in Bangladesh</vt:lpstr>
      <vt:lpstr>Healthcare financing </vt:lpstr>
      <vt:lpstr>The purpose of health financing</vt:lpstr>
      <vt:lpstr>Three basic principles of finance:</vt:lpstr>
      <vt:lpstr>Three basic principles of finance:</vt:lpstr>
      <vt:lpstr>PowerPoint Presentation</vt:lpstr>
      <vt:lpstr>PowerPoint Presentation</vt:lpstr>
      <vt:lpstr>General revenue</vt:lpstr>
      <vt:lpstr>Private insurance</vt:lpstr>
      <vt:lpstr>Social Insurance Programs  </vt:lpstr>
      <vt:lpstr>Definition </vt:lpstr>
      <vt:lpstr>Difference from Private Insurance Programs </vt:lpstr>
      <vt:lpstr>Community based financing </vt:lpstr>
      <vt:lpstr>Changing government role in health care</vt:lpstr>
      <vt:lpstr>Question?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Improvement Plan of Bangladesh</dc:title>
  <dc:creator>user</dc:creator>
  <cp:lastModifiedBy>Baki Billah</cp:lastModifiedBy>
  <cp:revision>610</cp:revision>
  <dcterms:created xsi:type="dcterms:W3CDTF">2012-09-25T13:52:36Z</dcterms:created>
  <dcterms:modified xsi:type="dcterms:W3CDTF">2021-03-03T22:37:54Z</dcterms:modified>
</cp:coreProperties>
</file>