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96" y="-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34721"/>
            <a:ext cx="794448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55A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613357"/>
            <a:ext cx="1112393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3020" y="914400"/>
            <a:ext cx="96774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89560" y="70939"/>
            <a:ext cx="136398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C55A11"/>
                </a:solidFill>
                <a:latin typeface="Carlito"/>
                <a:cs typeface="Carlito"/>
              </a:rPr>
              <a:t>N</a:t>
            </a:r>
            <a:r>
              <a:rPr sz="6600" b="1" spc="-530" dirty="0">
                <a:solidFill>
                  <a:srgbClr val="C55A11"/>
                </a:solidFill>
                <a:latin typeface="Carlito"/>
                <a:cs typeface="Carlito"/>
              </a:rPr>
              <a:t>A</a:t>
            </a:r>
            <a:r>
              <a:rPr sz="6600" b="1" spc="-5" dirty="0">
                <a:solidFill>
                  <a:srgbClr val="C55A11"/>
                </a:solidFill>
                <a:latin typeface="Carlito"/>
                <a:cs typeface="Carlito"/>
              </a:rPr>
              <a:t>TURA</a:t>
            </a:r>
            <a:r>
              <a:rPr sz="6600" b="1" dirty="0">
                <a:solidFill>
                  <a:srgbClr val="C55A11"/>
                </a:solidFill>
                <a:latin typeface="Carlito"/>
                <a:cs typeface="Carlito"/>
              </a:rPr>
              <a:t>L</a:t>
            </a:r>
            <a:r>
              <a:rPr sz="6600" b="1" spc="-5" dirty="0">
                <a:solidFill>
                  <a:srgbClr val="C55A11"/>
                </a:solidFill>
                <a:latin typeface="Carlito"/>
                <a:cs typeface="Carlito"/>
              </a:rPr>
              <a:t> VE</a:t>
            </a:r>
            <a:r>
              <a:rPr sz="6600" b="1" spc="-30" dirty="0">
                <a:solidFill>
                  <a:srgbClr val="C55A11"/>
                </a:solidFill>
                <a:latin typeface="Carlito"/>
                <a:cs typeface="Carlito"/>
              </a:rPr>
              <a:t>N</a:t>
            </a:r>
            <a:r>
              <a:rPr sz="6600" b="1" spc="-5" dirty="0">
                <a:solidFill>
                  <a:srgbClr val="C55A11"/>
                </a:solidFill>
                <a:latin typeface="Carlito"/>
                <a:cs typeface="Carlito"/>
              </a:rPr>
              <a:t>TIL</a:t>
            </a:r>
            <a:r>
              <a:rPr sz="6600" b="1" spc="-525" dirty="0">
                <a:solidFill>
                  <a:srgbClr val="C55A11"/>
                </a:solidFill>
                <a:latin typeface="Carlito"/>
                <a:cs typeface="Carlito"/>
              </a:rPr>
              <a:t>A</a:t>
            </a:r>
            <a:r>
              <a:rPr sz="6600" b="1" spc="-5" dirty="0">
                <a:solidFill>
                  <a:srgbClr val="C55A11"/>
                </a:solidFill>
                <a:latin typeface="Carlito"/>
                <a:cs typeface="Carlito"/>
              </a:rPr>
              <a:t>TI</a:t>
            </a:r>
            <a:r>
              <a:rPr sz="6600" b="1" spc="-700" dirty="0">
                <a:solidFill>
                  <a:srgbClr val="C55A11"/>
                </a:solidFill>
                <a:latin typeface="Carlito"/>
                <a:cs typeface="Carlito"/>
              </a:rPr>
              <a:t>O</a:t>
            </a:r>
            <a:r>
              <a:rPr sz="1800" spc="127" baseline="-60185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r>
              <a:rPr sz="6600" b="1" spc="-5" dirty="0">
                <a:solidFill>
                  <a:srgbClr val="C55A11"/>
                </a:solidFill>
                <a:latin typeface="Carlito"/>
                <a:cs typeface="Carlito"/>
              </a:rPr>
              <a:t>N</a:t>
            </a:r>
            <a:endParaRPr sz="6600" dirty="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724400"/>
            <a:ext cx="8279831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HUMYRA NOWSHIN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Lecturer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Department of Nutrition and Food Engineering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Daffodil International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" y="0"/>
            <a:ext cx="7955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4" dirty="0">
                <a:latin typeface="Trebuchet MS"/>
                <a:cs typeface="Trebuchet MS"/>
              </a:rPr>
              <a:t>COURTYARDS</a:t>
            </a:r>
            <a:r>
              <a:rPr sz="4000" b="0" spc="-409" dirty="0">
                <a:latin typeface="Trebuchet MS"/>
                <a:cs typeface="Trebuchet MS"/>
              </a:rPr>
              <a:t> </a:t>
            </a:r>
            <a:r>
              <a:rPr sz="4000" b="0" spc="-75" dirty="0">
                <a:latin typeface="Trebuchet MS"/>
                <a:cs typeface="Trebuchet MS"/>
              </a:rPr>
              <a:t>IN</a:t>
            </a:r>
            <a:r>
              <a:rPr sz="4000" b="0" spc="-400" dirty="0">
                <a:latin typeface="Trebuchet MS"/>
                <a:cs typeface="Trebuchet MS"/>
              </a:rPr>
              <a:t> </a:t>
            </a:r>
            <a:r>
              <a:rPr sz="4000" b="0" spc="-30" dirty="0">
                <a:latin typeface="Trebuchet MS"/>
                <a:cs typeface="Trebuchet MS"/>
              </a:rPr>
              <a:t>MODERN</a:t>
            </a:r>
            <a:r>
              <a:rPr sz="4000" b="0" spc="-434" dirty="0">
                <a:latin typeface="Trebuchet MS"/>
                <a:cs typeface="Trebuchet MS"/>
              </a:rPr>
              <a:t> </a:t>
            </a:r>
            <a:r>
              <a:rPr sz="4000" b="0" spc="-155" dirty="0">
                <a:latin typeface="Trebuchet MS"/>
                <a:cs typeface="Trebuchet MS"/>
              </a:rPr>
              <a:t>BUILDINGS</a:t>
            </a:r>
            <a:r>
              <a:rPr sz="4000" b="0" spc="-420" dirty="0">
                <a:latin typeface="Trebuchet MS"/>
                <a:cs typeface="Trebuchet MS"/>
              </a:rPr>
              <a:t> </a:t>
            </a:r>
            <a:r>
              <a:rPr sz="4000" b="0" spc="-320" dirty="0">
                <a:latin typeface="Trebuchet MS"/>
                <a:cs typeface="Trebuchet MS"/>
              </a:rPr>
              <a:t>:-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560" y="6243929"/>
            <a:ext cx="726122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 smtClean="0">
                <a:latin typeface="Carlito"/>
                <a:cs typeface="Carlito"/>
              </a:rPr>
              <a:t>American </a:t>
            </a:r>
            <a:r>
              <a:rPr lang="en-US" sz="2600" spc="-5" dirty="0" smtClean="0">
                <a:latin typeface="Carlito"/>
                <a:cs typeface="Carlito"/>
              </a:rPr>
              <a:t>institute </a:t>
            </a:r>
            <a:r>
              <a:rPr lang="en-US" sz="2600" dirty="0" smtClean="0">
                <a:latin typeface="Carlito"/>
                <a:cs typeface="Carlito"/>
              </a:rPr>
              <a:t>of </a:t>
            </a:r>
            <a:r>
              <a:rPr lang="en-US" sz="2600" dirty="0" err="1" smtClean="0">
                <a:latin typeface="Carlito"/>
                <a:cs typeface="Carlito"/>
              </a:rPr>
              <a:t>indian</a:t>
            </a:r>
            <a:r>
              <a:rPr lang="en-US" sz="2600" dirty="0" smtClean="0">
                <a:latin typeface="Carlito"/>
                <a:cs typeface="Carlito"/>
              </a:rPr>
              <a:t> </a:t>
            </a:r>
            <a:r>
              <a:rPr lang="en-US" sz="2600" spc="-5" dirty="0" smtClean="0">
                <a:latin typeface="Carlito"/>
                <a:cs typeface="Carlito"/>
              </a:rPr>
              <a:t>studies</a:t>
            </a:r>
            <a:r>
              <a:rPr lang="en-US" sz="2600" spc="-150" dirty="0" smtClean="0">
                <a:latin typeface="Carlito"/>
                <a:cs typeface="Carlito"/>
              </a:rPr>
              <a:t> </a:t>
            </a:r>
            <a:endParaRPr lang="en-US" sz="26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255" y="669036"/>
            <a:ext cx="8472170" cy="3866515"/>
            <a:chOff x="143255" y="669036"/>
            <a:chExt cx="8472170" cy="3866515"/>
          </a:xfrm>
        </p:grpSpPr>
        <p:sp>
          <p:nvSpPr>
            <p:cNvPr id="5" name="object 5"/>
            <p:cNvSpPr/>
            <p:nvPr/>
          </p:nvSpPr>
          <p:spPr>
            <a:xfrm>
              <a:off x="143255" y="669036"/>
              <a:ext cx="4253484" cy="2663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2200" y="1143000"/>
              <a:ext cx="2442972" cy="3392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93082" y="1690242"/>
            <a:ext cx="104571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V</a:t>
            </a:r>
            <a:r>
              <a:rPr sz="2400" spc="-15" dirty="0">
                <a:latin typeface="Carlito"/>
                <a:cs typeface="Carlito"/>
              </a:rPr>
              <a:t>I</a:t>
            </a:r>
            <a:r>
              <a:rPr sz="2400" spc="-5" dirty="0">
                <a:latin typeface="Carlito"/>
                <a:cs typeface="Carlito"/>
              </a:rPr>
              <a:t>EW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3888" y="4700523"/>
            <a:ext cx="35471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Carlito"/>
                <a:cs typeface="Carlito"/>
              </a:rPr>
              <a:t>Sunken </a:t>
            </a:r>
            <a:r>
              <a:rPr lang="en-US" sz="2400" spc="-30" dirty="0" smtClean="0">
                <a:latin typeface="Carlito"/>
                <a:cs typeface="Carlito"/>
              </a:rPr>
              <a:t>courtyard </a:t>
            </a:r>
            <a:r>
              <a:rPr lang="en-US" sz="2400" spc="-5" dirty="0" smtClean="0">
                <a:latin typeface="Carlito"/>
                <a:cs typeface="Carlito"/>
              </a:rPr>
              <a:t>inside  the building with </a:t>
            </a:r>
            <a:r>
              <a:rPr lang="en-US" sz="2400" spc="-65" dirty="0" smtClean="0">
                <a:latin typeface="Carlito"/>
                <a:cs typeface="Carlito"/>
              </a:rPr>
              <a:t>water  </a:t>
            </a:r>
            <a:r>
              <a:rPr lang="en-US" sz="2400" spc="-15" dirty="0" smtClean="0">
                <a:latin typeface="Carlito"/>
                <a:cs typeface="Carlito"/>
              </a:rPr>
              <a:t>body </a:t>
            </a:r>
            <a:r>
              <a:rPr lang="en-US" sz="2400" dirty="0" smtClean="0">
                <a:latin typeface="Carlito"/>
                <a:cs typeface="Carlito"/>
              </a:rPr>
              <a:t>and</a:t>
            </a:r>
            <a:r>
              <a:rPr lang="en-US" sz="2400" spc="-15" dirty="0" smtClean="0">
                <a:latin typeface="Carlito"/>
                <a:cs typeface="Carlito"/>
              </a:rPr>
              <a:t> </a:t>
            </a:r>
            <a:r>
              <a:rPr lang="en-US" sz="2400" spc="-5" dirty="0" smtClean="0">
                <a:latin typeface="Carlito"/>
                <a:cs typeface="Carlito"/>
              </a:rPr>
              <a:t>landscape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255" y="3317747"/>
            <a:ext cx="4370832" cy="293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41094" y="5801359"/>
            <a:ext cx="9497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PLAN</a:t>
            </a:r>
          </a:p>
        </p:txBody>
      </p:sp>
      <p:sp>
        <p:nvSpPr>
          <p:cNvPr id="11" name="object 11"/>
          <p:cNvSpPr/>
          <p:nvPr/>
        </p:nvSpPr>
        <p:spPr>
          <a:xfrm>
            <a:off x="2804922" y="2354833"/>
            <a:ext cx="3374390" cy="2345690"/>
          </a:xfrm>
          <a:custGeom>
            <a:avLst/>
            <a:gdLst/>
            <a:ahLst/>
            <a:cxnLst/>
            <a:rect l="l" t="t" r="r" b="b"/>
            <a:pathLst>
              <a:path w="3374390" h="2345690">
                <a:moveTo>
                  <a:pt x="52577" y="2243201"/>
                </a:moveTo>
                <a:lnTo>
                  <a:pt x="46735" y="2245360"/>
                </a:lnTo>
                <a:lnTo>
                  <a:pt x="44450" y="2250313"/>
                </a:lnTo>
                <a:lnTo>
                  <a:pt x="0" y="2345690"/>
                </a:lnTo>
                <a:lnTo>
                  <a:pt x="38686" y="2342641"/>
                </a:lnTo>
                <a:lnTo>
                  <a:pt x="21716" y="2342641"/>
                </a:lnTo>
                <a:lnTo>
                  <a:pt x="10413" y="2326385"/>
                </a:lnTo>
                <a:lnTo>
                  <a:pt x="40574" y="2305456"/>
                </a:lnTo>
                <a:lnTo>
                  <a:pt x="62356" y="2258695"/>
                </a:lnTo>
                <a:lnTo>
                  <a:pt x="64642" y="2253741"/>
                </a:lnTo>
                <a:lnTo>
                  <a:pt x="62483" y="2247772"/>
                </a:lnTo>
                <a:lnTo>
                  <a:pt x="52577" y="2243201"/>
                </a:lnTo>
                <a:close/>
              </a:path>
              <a:path w="3374390" h="2345690">
                <a:moveTo>
                  <a:pt x="40574" y="2305456"/>
                </a:moveTo>
                <a:lnTo>
                  <a:pt x="10413" y="2326385"/>
                </a:lnTo>
                <a:lnTo>
                  <a:pt x="21716" y="2342641"/>
                </a:lnTo>
                <a:lnTo>
                  <a:pt x="27573" y="2338578"/>
                </a:lnTo>
                <a:lnTo>
                  <a:pt x="25145" y="2338578"/>
                </a:lnTo>
                <a:lnTo>
                  <a:pt x="15366" y="2324608"/>
                </a:lnTo>
                <a:lnTo>
                  <a:pt x="32279" y="2323263"/>
                </a:lnTo>
                <a:lnTo>
                  <a:pt x="40574" y="2305456"/>
                </a:lnTo>
                <a:close/>
              </a:path>
              <a:path w="3374390" h="2345690">
                <a:moveTo>
                  <a:pt x="108711" y="2317241"/>
                </a:moveTo>
                <a:lnTo>
                  <a:pt x="51887" y="2321705"/>
                </a:lnTo>
                <a:lnTo>
                  <a:pt x="21716" y="2342641"/>
                </a:lnTo>
                <a:lnTo>
                  <a:pt x="38686" y="2342641"/>
                </a:lnTo>
                <a:lnTo>
                  <a:pt x="104775" y="2337435"/>
                </a:lnTo>
                <a:lnTo>
                  <a:pt x="110235" y="2336927"/>
                </a:lnTo>
                <a:lnTo>
                  <a:pt x="114300" y="2332228"/>
                </a:lnTo>
                <a:lnTo>
                  <a:pt x="113537" y="2321305"/>
                </a:lnTo>
                <a:lnTo>
                  <a:pt x="108711" y="2317241"/>
                </a:lnTo>
                <a:close/>
              </a:path>
              <a:path w="3374390" h="2345690">
                <a:moveTo>
                  <a:pt x="32279" y="2323263"/>
                </a:moveTo>
                <a:lnTo>
                  <a:pt x="15366" y="2324608"/>
                </a:lnTo>
                <a:lnTo>
                  <a:pt x="25145" y="2338578"/>
                </a:lnTo>
                <a:lnTo>
                  <a:pt x="32279" y="2323263"/>
                </a:lnTo>
                <a:close/>
              </a:path>
              <a:path w="3374390" h="2345690">
                <a:moveTo>
                  <a:pt x="51887" y="2321705"/>
                </a:moveTo>
                <a:lnTo>
                  <a:pt x="32279" y="2323263"/>
                </a:lnTo>
                <a:lnTo>
                  <a:pt x="25145" y="2338578"/>
                </a:lnTo>
                <a:lnTo>
                  <a:pt x="27573" y="2338578"/>
                </a:lnTo>
                <a:lnTo>
                  <a:pt x="51887" y="2321705"/>
                </a:lnTo>
                <a:close/>
              </a:path>
              <a:path w="3374390" h="2345690">
                <a:moveTo>
                  <a:pt x="3362832" y="0"/>
                </a:moveTo>
                <a:lnTo>
                  <a:pt x="40574" y="2305456"/>
                </a:lnTo>
                <a:lnTo>
                  <a:pt x="32279" y="2323263"/>
                </a:lnTo>
                <a:lnTo>
                  <a:pt x="51887" y="2321705"/>
                </a:lnTo>
                <a:lnTo>
                  <a:pt x="3374136" y="16255"/>
                </a:lnTo>
                <a:lnTo>
                  <a:pt x="3362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26110"/>
            <a:ext cx="9961880" cy="5606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55" dirty="0">
                <a:solidFill>
                  <a:srgbClr val="C55A11"/>
                </a:solidFill>
                <a:latin typeface="Carlito"/>
                <a:cs typeface="Carlito"/>
              </a:rPr>
              <a:t>NATURAL </a:t>
            </a:r>
            <a:r>
              <a:rPr sz="4000" b="1" spc="-35" dirty="0">
                <a:solidFill>
                  <a:srgbClr val="C55A11"/>
                </a:solidFill>
                <a:latin typeface="Carlito"/>
                <a:cs typeface="Carlito"/>
              </a:rPr>
              <a:t>VENTILATION </a:t>
            </a:r>
            <a:r>
              <a:rPr sz="4000" b="1" spc="-10" dirty="0">
                <a:solidFill>
                  <a:srgbClr val="C55A11"/>
                </a:solidFill>
                <a:latin typeface="Carlito"/>
                <a:cs typeface="Carlito"/>
              </a:rPr>
              <a:t>EXTERNAL</a:t>
            </a:r>
            <a:r>
              <a:rPr sz="4000" b="1" spc="8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4000" b="1" spc="-45" dirty="0">
                <a:solidFill>
                  <a:srgbClr val="C55A11"/>
                </a:solidFill>
                <a:latin typeface="Carlito"/>
                <a:cs typeface="Carlito"/>
              </a:rPr>
              <a:t>FEATURES:-</a:t>
            </a:r>
            <a:endParaRPr sz="4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55A11"/>
              </a:buClr>
              <a:buFont typeface="Arial"/>
              <a:buChar char="•"/>
            </a:pPr>
            <a:endParaRPr sz="4350" dirty="0">
              <a:latin typeface="Carlito"/>
              <a:cs typeface="Carlito"/>
            </a:endParaRPr>
          </a:p>
          <a:p>
            <a:pPr marL="603885" lvl="1" indent="-287020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604520" algn="l"/>
              </a:tabLst>
            </a:pPr>
            <a:r>
              <a:rPr lang="en-US" sz="3200" spc="-50" dirty="0" smtClean="0">
                <a:latin typeface="Carlito"/>
                <a:cs typeface="Carlito"/>
              </a:rPr>
              <a:t>Orientation </a:t>
            </a:r>
            <a:r>
              <a:rPr lang="en-US" sz="3200" spc="-5" dirty="0" smtClean="0">
                <a:latin typeface="Carlito"/>
                <a:cs typeface="Carlito"/>
              </a:rPr>
              <a:t>of</a:t>
            </a:r>
            <a:r>
              <a:rPr lang="en-US" sz="3200" spc="65" dirty="0" smtClean="0">
                <a:latin typeface="Carlito"/>
                <a:cs typeface="Carlito"/>
              </a:rPr>
              <a:t> </a:t>
            </a:r>
            <a:r>
              <a:rPr lang="en-US" sz="3200" spc="-5" dirty="0" smtClean="0">
                <a:latin typeface="Carlito"/>
                <a:cs typeface="Carlito"/>
              </a:rPr>
              <a:t>buildings</a:t>
            </a:r>
            <a:endParaRPr lang="en-US" sz="3200" dirty="0" smtClean="0">
              <a:latin typeface="Carlito"/>
              <a:cs typeface="Carlito"/>
            </a:endParaRPr>
          </a:p>
          <a:p>
            <a:pPr marL="603885" lvl="1" indent="-287020">
              <a:lnSpc>
                <a:spcPct val="150000"/>
              </a:lnSpc>
              <a:buFont typeface="Arial"/>
              <a:buChar char="•"/>
              <a:tabLst>
                <a:tab pos="604520" algn="l"/>
              </a:tabLst>
            </a:pPr>
            <a:r>
              <a:rPr lang="en-US" sz="3200" dirty="0" smtClean="0">
                <a:latin typeface="Carlito"/>
                <a:cs typeface="Carlito"/>
              </a:rPr>
              <a:t>Position </a:t>
            </a:r>
            <a:r>
              <a:rPr lang="en-US" sz="3200" spc="-5" dirty="0" smtClean="0">
                <a:latin typeface="Carlito"/>
                <a:cs typeface="Carlito"/>
              </a:rPr>
              <a:t>of</a:t>
            </a:r>
            <a:r>
              <a:rPr lang="en-US" sz="3200" spc="10" dirty="0" smtClean="0">
                <a:latin typeface="Carlito"/>
                <a:cs typeface="Carlito"/>
              </a:rPr>
              <a:t> </a:t>
            </a:r>
            <a:r>
              <a:rPr lang="en-US" sz="3200" spc="-5" dirty="0" smtClean="0">
                <a:latin typeface="Carlito"/>
                <a:cs typeface="Carlito"/>
              </a:rPr>
              <a:t>openings</a:t>
            </a:r>
            <a:endParaRPr lang="en-US" sz="3200" dirty="0" smtClean="0">
              <a:latin typeface="Carlito"/>
              <a:cs typeface="Carlito"/>
            </a:endParaRPr>
          </a:p>
          <a:p>
            <a:pPr marL="603885" lvl="1" indent="-287020">
              <a:lnSpc>
                <a:spcPct val="150000"/>
              </a:lnSpc>
              <a:buFont typeface="Arial"/>
              <a:buChar char="•"/>
              <a:tabLst>
                <a:tab pos="604520" algn="l"/>
              </a:tabLst>
            </a:pPr>
            <a:r>
              <a:rPr lang="en-US" sz="3200" spc="-10" dirty="0" smtClean="0">
                <a:latin typeface="Carlito"/>
                <a:cs typeface="Carlito"/>
              </a:rPr>
              <a:t>Cross</a:t>
            </a:r>
            <a:r>
              <a:rPr lang="en-US" sz="3200" dirty="0" smtClean="0">
                <a:latin typeface="Carlito"/>
                <a:cs typeface="Carlito"/>
              </a:rPr>
              <a:t> </a:t>
            </a:r>
            <a:r>
              <a:rPr lang="en-US" sz="3200" spc="-30" dirty="0" smtClean="0">
                <a:latin typeface="Carlito"/>
                <a:cs typeface="Carlito"/>
              </a:rPr>
              <a:t>ventilation</a:t>
            </a:r>
            <a:endParaRPr lang="en-US" sz="3200" dirty="0" smtClean="0">
              <a:latin typeface="Carlito"/>
              <a:cs typeface="Carlito"/>
            </a:endParaRPr>
          </a:p>
          <a:p>
            <a:pPr marL="603885" lvl="1" indent="-287020">
              <a:lnSpc>
                <a:spcPct val="150000"/>
              </a:lnSpc>
              <a:buFont typeface="Arial"/>
              <a:buChar char="•"/>
              <a:tabLst>
                <a:tab pos="604520" algn="l"/>
              </a:tabLst>
            </a:pPr>
            <a:r>
              <a:rPr lang="en-US" sz="3200" spc="-5" dirty="0" smtClean="0">
                <a:latin typeface="Carlito"/>
                <a:cs typeface="Carlito"/>
              </a:rPr>
              <a:t>Size </a:t>
            </a:r>
            <a:r>
              <a:rPr lang="en-US" sz="3200" dirty="0" smtClean="0">
                <a:latin typeface="Carlito"/>
                <a:cs typeface="Carlito"/>
              </a:rPr>
              <a:t>of </a:t>
            </a:r>
            <a:r>
              <a:rPr lang="en-US" sz="3200" spc="-5" dirty="0" smtClean="0">
                <a:latin typeface="Carlito"/>
                <a:cs typeface="Carlito"/>
              </a:rPr>
              <a:t>openings</a:t>
            </a:r>
            <a:endParaRPr lang="en-US" sz="3200" dirty="0" smtClean="0">
              <a:latin typeface="Carlito"/>
              <a:cs typeface="Carlito"/>
            </a:endParaRPr>
          </a:p>
          <a:p>
            <a:pPr marL="603885" lvl="1" indent="-287020">
              <a:lnSpc>
                <a:spcPct val="150000"/>
              </a:lnSpc>
              <a:buFont typeface="Arial"/>
              <a:buChar char="•"/>
              <a:tabLst>
                <a:tab pos="604520" algn="l"/>
              </a:tabLst>
            </a:pPr>
            <a:r>
              <a:rPr lang="en-US" sz="3200" spc="-5" dirty="0" smtClean="0">
                <a:latin typeface="Carlito"/>
                <a:cs typeface="Carlito"/>
              </a:rPr>
              <a:t>Opening</a:t>
            </a:r>
            <a:r>
              <a:rPr lang="en-US" sz="3200" spc="-20" dirty="0" smtClean="0">
                <a:latin typeface="Carlito"/>
                <a:cs typeface="Carlito"/>
              </a:rPr>
              <a:t> </a:t>
            </a:r>
            <a:r>
              <a:rPr lang="en-US" sz="3200" spc="-10" dirty="0" smtClean="0">
                <a:latin typeface="Carlito"/>
                <a:cs typeface="Carlito"/>
              </a:rPr>
              <a:t>types</a:t>
            </a:r>
            <a:endParaRPr lang="en-US"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0526" y="6427114"/>
            <a:ext cx="225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Presentation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By- </a:t>
            </a:r>
            <a:r>
              <a:rPr sz="1200" spc="-40" dirty="0">
                <a:solidFill>
                  <a:srgbClr val="888888"/>
                </a:solidFill>
                <a:latin typeface="Carlito"/>
                <a:cs typeface="Carlito"/>
              </a:rPr>
              <a:t>Ar.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Roopa</a:t>
            </a:r>
            <a:r>
              <a:rPr sz="1200" spc="-5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Chikkalgi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91744"/>
            <a:ext cx="94780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55" dirty="0">
                <a:latin typeface="Trebuchet MS"/>
                <a:cs typeface="Trebuchet MS"/>
              </a:rPr>
              <a:t>MASSING</a:t>
            </a:r>
            <a:r>
              <a:rPr sz="4300" b="0" spc="-445" dirty="0">
                <a:latin typeface="Trebuchet MS"/>
                <a:cs typeface="Trebuchet MS"/>
              </a:rPr>
              <a:t> </a:t>
            </a:r>
            <a:r>
              <a:rPr sz="4300" b="0" spc="-75" dirty="0">
                <a:latin typeface="Trebuchet MS"/>
                <a:cs typeface="Trebuchet MS"/>
              </a:rPr>
              <a:t>AND</a:t>
            </a:r>
            <a:r>
              <a:rPr sz="4300" b="0" spc="-430" dirty="0">
                <a:latin typeface="Trebuchet MS"/>
                <a:cs typeface="Trebuchet MS"/>
              </a:rPr>
              <a:t> </a:t>
            </a:r>
            <a:r>
              <a:rPr sz="4300" b="0" spc="-265" dirty="0">
                <a:latin typeface="Trebuchet MS"/>
                <a:cs typeface="Trebuchet MS"/>
              </a:rPr>
              <a:t>ORIENTATION</a:t>
            </a:r>
            <a:r>
              <a:rPr sz="4300" b="0" spc="-459" dirty="0">
                <a:latin typeface="Trebuchet MS"/>
                <a:cs typeface="Trebuchet MS"/>
              </a:rPr>
              <a:t> </a:t>
            </a:r>
            <a:r>
              <a:rPr sz="4300" b="0" spc="-204" dirty="0">
                <a:latin typeface="Trebuchet MS"/>
                <a:cs typeface="Trebuchet MS"/>
              </a:rPr>
              <a:t>OF</a:t>
            </a:r>
            <a:r>
              <a:rPr sz="4300" b="0" spc="-409" dirty="0">
                <a:latin typeface="Trebuchet MS"/>
                <a:cs typeface="Trebuchet MS"/>
              </a:rPr>
              <a:t> </a:t>
            </a:r>
            <a:r>
              <a:rPr sz="4300" b="0" spc="-215" dirty="0">
                <a:latin typeface="Trebuchet MS"/>
                <a:cs typeface="Trebuchet MS"/>
              </a:rPr>
              <a:t>BUILDING:-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421" y="1261617"/>
            <a:ext cx="10899775" cy="21164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Carlito"/>
                <a:cs typeface="Carlito"/>
              </a:rPr>
              <a:t>As a general rule, thin </a:t>
            </a:r>
            <a:r>
              <a:rPr lang="en-US" sz="2800" spc="-60" dirty="0" smtClean="0">
                <a:latin typeface="Carlito"/>
                <a:cs typeface="Carlito"/>
              </a:rPr>
              <a:t>tall </a:t>
            </a:r>
            <a:r>
              <a:rPr lang="en-US" sz="2800" spc="-5" dirty="0" smtClean="0">
                <a:latin typeface="Carlito"/>
                <a:cs typeface="Carlito"/>
              </a:rPr>
              <a:t>buildings will </a:t>
            </a:r>
            <a:r>
              <a:rPr lang="en-US" sz="2800" spc="-10" dirty="0" smtClean="0">
                <a:latin typeface="Carlito"/>
                <a:cs typeface="Carlito"/>
              </a:rPr>
              <a:t>encourage </a:t>
            </a:r>
            <a:r>
              <a:rPr lang="en-US" sz="2800" spc="-35" dirty="0" smtClean="0">
                <a:latin typeface="Carlito"/>
                <a:cs typeface="Carlito"/>
              </a:rPr>
              <a:t>natural  </a:t>
            </a:r>
            <a:r>
              <a:rPr lang="en-US" sz="2800" spc="-25" dirty="0" smtClean="0">
                <a:latin typeface="Carlito"/>
                <a:cs typeface="Carlito"/>
              </a:rPr>
              <a:t>ventilation </a:t>
            </a:r>
            <a:r>
              <a:rPr lang="en-US" sz="2800" spc="-5" dirty="0" smtClean="0">
                <a:latin typeface="Carlito"/>
                <a:cs typeface="Carlito"/>
              </a:rPr>
              <a:t>and </a:t>
            </a:r>
            <a:r>
              <a:rPr lang="en-US" sz="2800" dirty="0" smtClean="0">
                <a:latin typeface="Carlito"/>
                <a:cs typeface="Carlito"/>
              </a:rPr>
              <a:t>utilize </a:t>
            </a:r>
            <a:r>
              <a:rPr lang="en-US" sz="2800" spc="-15" dirty="0" smtClean="0">
                <a:latin typeface="Carlito"/>
                <a:cs typeface="Carlito"/>
              </a:rPr>
              <a:t>prevailing </a:t>
            </a:r>
            <a:r>
              <a:rPr lang="en-US" sz="2800" spc="-5" dirty="0" smtClean="0">
                <a:latin typeface="Carlito"/>
                <a:cs typeface="Carlito"/>
              </a:rPr>
              <a:t>winds, </a:t>
            </a:r>
            <a:r>
              <a:rPr lang="en-US" sz="2800" spc="-10" dirty="0" smtClean="0">
                <a:latin typeface="Carlito"/>
                <a:cs typeface="Carlito"/>
              </a:rPr>
              <a:t>cross </a:t>
            </a:r>
            <a:r>
              <a:rPr lang="en-US" sz="2800" spc="-25" dirty="0" smtClean="0">
                <a:latin typeface="Carlito"/>
                <a:cs typeface="Carlito"/>
              </a:rPr>
              <a:t>ventilation, </a:t>
            </a:r>
            <a:r>
              <a:rPr lang="en-US" sz="2800" spc="-5" dirty="0" smtClean="0">
                <a:latin typeface="Carlito"/>
                <a:cs typeface="Carlito"/>
              </a:rPr>
              <a:t>and  </a:t>
            </a:r>
            <a:r>
              <a:rPr lang="en-US" sz="2800" spc="-60" dirty="0" smtClean="0">
                <a:latin typeface="Carlito"/>
                <a:cs typeface="Carlito"/>
              </a:rPr>
              <a:t>stack</a:t>
            </a:r>
            <a:r>
              <a:rPr lang="en-US" sz="2800" dirty="0" smtClean="0">
                <a:latin typeface="Carlito"/>
                <a:cs typeface="Carlito"/>
              </a:rPr>
              <a:t> </a:t>
            </a:r>
            <a:r>
              <a:rPr lang="en-US" sz="2800" spc="-50" dirty="0" smtClean="0">
                <a:latin typeface="Carlito"/>
                <a:cs typeface="Carlito"/>
              </a:rPr>
              <a:t>effect.</a:t>
            </a:r>
            <a:endParaRPr lang="en-US" sz="2800" dirty="0" smtClean="0">
              <a:latin typeface="Carlito"/>
              <a:cs typeface="Carlito"/>
            </a:endParaRPr>
          </a:p>
          <a:p>
            <a:pPr marL="240665" marR="20320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b="1" spc="-60" dirty="0" smtClean="0">
                <a:latin typeface="Carlito"/>
                <a:cs typeface="Carlito"/>
              </a:rPr>
              <a:t>Tall </a:t>
            </a:r>
            <a:r>
              <a:rPr lang="en-US" sz="2800" b="1" spc="-5" dirty="0" smtClean="0">
                <a:latin typeface="Carlito"/>
                <a:cs typeface="Carlito"/>
              </a:rPr>
              <a:t>buildings </a:t>
            </a:r>
            <a:r>
              <a:rPr lang="en-US" sz="2800" spc="-5" dirty="0" smtClean="0">
                <a:latin typeface="Carlito"/>
                <a:cs typeface="Carlito"/>
              </a:rPr>
              <a:t>also increase </a:t>
            </a:r>
            <a:r>
              <a:rPr lang="en-US" sz="2800" spc="-10" dirty="0" smtClean="0">
                <a:latin typeface="Carlito"/>
                <a:cs typeface="Carlito"/>
              </a:rPr>
              <a:t>the effectiveness of </a:t>
            </a:r>
            <a:r>
              <a:rPr lang="en-US" sz="2800" spc="-35" dirty="0" smtClean="0">
                <a:latin typeface="Carlito"/>
                <a:cs typeface="Carlito"/>
              </a:rPr>
              <a:t>natural  </a:t>
            </a:r>
            <a:r>
              <a:rPr lang="en-US" sz="2800" spc="-25" dirty="0" smtClean="0">
                <a:latin typeface="Carlito"/>
                <a:cs typeface="Carlito"/>
              </a:rPr>
              <a:t>ventilation, </a:t>
            </a:r>
            <a:r>
              <a:rPr lang="en-US" sz="2800" spc="-20" dirty="0" smtClean="0">
                <a:latin typeface="Carlito"/>
                <a:cs typeface="Carlito"/>
              </a:rPr>
              <a:t>because </a:t>
            </a:r>
            <a:r>
              <a:rPr lang="en-US" sz="2800" spc="-5" dirty="0" smtClean="0">
                <a:latin typeface="Carlito"/>
                <a:cs typeface="Carlito"/>
              </a:rPr>
              <a:t>wind speeds are </a:t>
            </a:r>
            <a:r>
              <a:rPr lang="en-US" sz="2800" spc="-35" dirty="0" smtClean="0">
                <a:latin typeface="Carlito"/>
                <a:cs typeface="Carlito"/>
              </a:rPr>
              <a:t>faster </a:t>
            </a:r>
            <a:r>
              <a:rPr lang="en-US" sz="2800" spc="-110" dirty="0" smtClean="0">
                <a:latin typeface="Carlito"/>
                <a:cs typeface="Carlito"/>
              </a:rPr>
              <a:t>at </a:t>
            </a:r>
            <a:r>
              <a:rPr lang="en-US" sz="2800" spc="-40" dirty="0" smtClean="0">
                <a:latin typeface="Carlito"/>
                <a:cs typeface="Carlito"/>
              </a:rPr>
              <a:t>greater</a:t>
            </a:r>
            <a:r>
              <a:rPr lang="en-US" sz="2800" spc="275" dirty="0" smtClean="0">
                <a:latin typeface="Carlito"/>
                <a:cs typeface="Carlito"/>
              </a:rPr>
              <a:t> </a:t>
            </a:r>
            <a:r>
              <a:rPr lang="en-US" sz="2800" spc="-10" dirty="0" smtClean="0">
                <a:latin typeface="Carlito"/>
                <a:cs typeface="Carlito"/>
              </a:rPr>
              <a:t>heights</a:t>
            </a:r>
            <a:endParaRPr lang="en-US"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2425" y="3962399"/>
            <a:ext cx="4829175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5657494"/>
            <a:ext cx="31280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45" dirty="0">
                <a:solidFill>
                  <a:srgbClr val="FF0000"/>
                </a:solidFill>
                <a:latin typeface="Carlito"/>
                <a:cs typeface="Carlito"/>
              </a:rPr>
              <a:t>Tall </a:t>
            </a:r>
            <a:r>
              <a:rPr sz="1800" i="1" spc="-10" dirty="0">
                <a:solidFill>
                  <a:srgbClr val="FF0000"/>
                </a:solidFill>
                <a:latin typeface="Carlito"/>
                <a:cs typeface="Carlito"/>
              </a:rPr>
              <a:t>buildings </a:t>
            </a:r>
            <a:r>
              <a:rPr sz="1800" i="1" spc="-5" dirty="0">
                <a:solidFill>
                  <a:srgbClr val="FF0000"/>
                </a:solidFill>
                <a:latin typeface="Carlito"/>
                <a:cs typeface="Carlito"/>
              </a:rPr>
              <a:t>improve </a:t>
            </a:r>
            <a:r>
              <a:rPr sz="1800" i="1" spc="-10" dirty="0">
                <a:solidFill>
                  <a:srgbClr val="FF0000"/>
                </a:solidFill>
                <a:latin typeface="Carlito"/>
                <a:cs typeface="Carlito"/>
              </a:rPr>
              <a:t>natural  </a:t>
            </a:r>
            <a:r>
              <a:rPr sz="1800" i="1" spc="-5" dirty="0">
                <a:solidFill>
                  <a:srgbClr val="FF0000"/>
                </a:solidFill>
                <a:latin typeface="Carlito"/>
                <a:cs typeface="Carlito"/>
              </a:rPr>
              <a:t>ventilation, and in lower latitudes  reduce sun</a:t>
            </a:r>
            <a:r>
              <a:rPr sz="1800" i="1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rlito"/>
                <a:cs typeface="Carlito"/>
              </a:rPr>
              <a:t>exposure.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254" y="6050381"/>
            <a:ext cx="4648835" cy="292100"/>
          </a:xfrm>
          <a:custGeom>
            <a:avLst/>
            <a:gdLst/>
            <a:ahLst/>
            <a:cxnLst/>
            <a:rect l="l" t="t" r="r" b="b"/>
            <a:pathLst>
              <a:path w="4648834" h="292100">
                <a:moveTo>
                  <a:pt x="4592039" y="43848"/>
                </a:moveTo>
                <a:lnTo>
                  <a:pt x="0" y="271894"/>
                </a:lnTo>
                <a:lnTo>
                  <a:pt x="1015" y="291680"/>
                </a:lnTo>
                <a:lnTo>
                  <a:pt x="4592989" y="63631"/>
                </a:lnTo>
                <a:lnTo>
                  <a:pt x="4609474" y="52888"/>
                </a:lnTo>
                <a:lnTo>
                  <a:pt x="4592039" y="43848"/>
                </a:lnTo>
                <a:close/>
              </a:path>
              <a:path w="4648834" h="292100">
                <a:moveTo>
                  <a:pt x="4631506" y="42024"/>
                </a:moveTo>
                <a:lnTo>
                  <a:pt x="4628769" y="42024"/>
                </a:lnTo>
                <a:lnTo>
                  <a:pt x="4629658" y="61810"/>
                </a:lnTo>
                <a:lnTo>
                  <a:pt x="4592989" y="63631"/>
                </a:lnTo>
                <a:lnTo>
                  <a:pt x="4545203" y="94792"/>
                </a:lnTo>
                <a:lnTo>
                  <a:pt x="4543933" y="100926"/>
                </a:lnTo>
                <a:lnTo>
                  <a:pt x="4546854" y="105511"/>
                </a:lnTo>
                <a:lnTo>
                  <a:pt x="4549902" y="110096"/>
                </a:lnTo>
                <a:lnTo>
                  <a:pt x="4555998" y="111391"/>
                </a:lnTo>
                <a:lnTo>
                  <a:pt x="4648708" y="50952"/>
                </a:lnTo>
                <a:lnTo>
                  <a:pt x="4631506" y="42024"/>
                </a:lnTo>
                <a:close/>
              </a:path>
              <a:path w="4648834" h="292100">
                <a:moveTo>
                  <a:pt x="4609474" y="52888"/>
                </a:moveTo>
                <a:lnTo>
                  <a:pt x="4592989" y="63631"/>
                </a:lnTo>
                <a:lnTo>
                  <a:pt x="4629658" y="61810"/>
                </a:lnTo>
                <a:lnTo>
                  <a:pt x="4629608" y="60718"/>
                </a:lnTo>
                <a:lnTo>
                  <a:pt x="4624578" y="60718"/>
                </a:lnTo>
                <a:lnTo>
                  <a:pt x="4609474" y="52888"/>
                </a:lnTo>
                <a:close/>
              </a:path>
              <a:path w="4648834" h="292100">
                <a:moveTo>
                  <a:pt x="4623689" y="43624"/>
                </a:moveTo>
                <a:lnTo>
                  <a:pt x="4609474" y="52888"/>
                </a:lnTo>
                <a:lnTo>
                  <a:pt x="4624578" y="60718"/>
                </a:lnTo>
                <a:lnTo>
                  <a:pt x="4623689" y="43624"/>
                </a:lnTo>
                <a:close/>
              </a:path>
              <a:path w="4648834" h="292100">
                <a:moveTo>
                  <a:pt x="4628840" y="43624"/>
                </a:moveTo>
                <a:lnTo>
                  <a:pt x="4623689" y="43624"/>
                </a:lnTo>
                <a:lnTo>
                  <a:pt x="4624578" y="60718"/>
                </a:lnTo>
                <a:lnTo>
                  <a:pt x="4629608" y="60718"/>
                </a:lnTo>
                <a:lnTo>
                  <a:pt x="4628840" y="43624"/>
                </a:lnTo>
                <a:close/>
              </a:path>
              <a:path w="4648834" h="292100">
                <a:moveTo>
                  <a:pt x="4628769" y="42024"/>
                </a:moveTo>
                <a:lnTo>
                  <a:pt x="4592039" y="43848"/>
                </a:lnTo>
                <a:lnTo>
                  <a:pt x="4609474" y="52888"/>
                </a:lnTo>
                <a:lnTo>
                  <a:pt x="4623689" y="43624"/>
                </a:lnTo>
                <a:lnTo>
                  <a:pt x="4628840" y="43624"/>
                </a:lnTo>
                <a:lnTo>
                  <a:pt x="4628769" y="42024"/>
                </a:lnTo>
                <a:close/>
              </a:path>
              <a:path w="4648834" h="292100">
                <a:moveTo>
                  <a:pt x="4550537" y="0"/>
                </a:moveTo>
                <a:lnTo>
                  <a:pt x="4544568" y="1892"/>
                </a:lnTo>
                <a:lnTo>
                  <a:pt x="4539488" y="11607"/>
                </a:lnTo>
                <a:lnTo>
                  <a:pt x="4541393" y="17589"/>
                </a:lnTo>
                <a:lnTo>
                  <a:pt x="4592039" y="43848"/>
                </a:lnTo>
                <a:lnTo>
                  <a:pt x="4628769" y="42024"/>
                </a:lnTo>
                <a:lnTo>
                  <a:pt x="4631506" y="42024"/>
                </a:lnTo>
                <a:lnTo>
                  <a:pt x="4550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47733" y="6375908"/>
            <a:ext cx="2249805" cy="4940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27305" algn="r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Presentation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By- </a:t>
            </a:r>
            <a:r>
              <a:rPr sz="1200" spc="-40" dirty="0">
                <a:solidFill>
                  <a:srgbClr val="888888"/>
                </a:solidFill>
                <a:latin typeface="Carlito"/>
                <a:cs typeface="Carlito"/>
              </a:rPr>
              <a:t>Ar.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Roopa</a:t>
            </a:r>
            <a:r>
              <a:rPr sz="1200" spc="-6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Chikkalgi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468" y="607263"/>
            <a:ext cx="3454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5" dirty="0">
                <a:latin typeface="Trebuchet MS"/>
                <a:cs typeface="Trebuchet MS"/>
              </a:rPr>
              <a:t>OPENING</a:t>
            </a:r>
            <a:r>
              <a:rPr sz="4400" b="0" spc="-500" dirty="0">
                <a:latin typeface="Trebuchet MS"/>
                <a:cs typeface="Trebuchet MS"/>
              </a:rPr>
              <a:t> </a:t>
            </a:r>
            <a:r>
              <a:rPr sz="4400" b="0" spc="-290" dirty="0">
                <a:latin typeface="Trebuchet MS"/>
                <a:cs typeface="Trebuchet MS"/>
              </a:rPr>
              <a:t>SIZE:-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08376" y="1997964"/>
            <a:ext cx="6406515" cy="3009900"/>
            <a:chOff x="3008376" y="1997964"/>
            <a:chExt cx="6406515" cy="3009900"/>
          </a:xfrm>
        </p:grpSpPr>
        <p:sp>
          <p:nvSpPr>
            <p:cNvPr id="4" name="object 4"/>
            <p:cNvSpPr/>
            <p:nvPr/>
          </p:nvSpPr>
          <p:spPr>
            <a:xfrm>
              <a:off x="3535299" y="1997964"/>
              <a:ext cx="5419725" cy="3009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8376" y="2899155"/>
              <a:ext cx="6406515" cy="473075"/>
            </a:xfrm>
            <a:custGeom>
              <a:avLst/>
              <a:gdLst/>
              <a:ahLst/>
              <a:cxnLst/>
              <a:rect l="l" t="t" r="r" b="b"/>
              <a:pathLst>
                <a:path w="6406515" h="473075">
                  <a:moveTo>
                    <a:pt x="765810" y="13970"/>
                  </a:moveTo>
                  <a:lnTo>
                    <a:pt x="753884" y="12446"/>
                  </a:lnTo>
                  <a:lnTo>
                    <a:pt x="661543" y="635"/>
                  </a:lnTo>
                  <a:lnTo>
                    <a:pt x="656082" y="0"/>
                  </a:lnTo>
                  <a:lnTo>
                    <a:pt x="651129" y="3810"/>
                  </a:lnTo>
                  <a:lnTo>
                    <a:pt x="650367" y="9144"/>
                  </a:lnTo>
                  <a:lnTo>
                    <a:pt x="649732" y="14605"/>
                  </a:lnTo>
                  <a:lnTo>
                    <a:pt x="653542" y="19558"/>
                  </a:lnTo>
                  <a:lnTo>
                    <a:pt x="659003" y="20320"/>
                  </a:lnTo>
                  <a:lnTo>
                    <a:pt x="709942" y="26835"/>
                  </a:lnTo>
                  <a:lnTo>
                    <a:pt x="0" y="328041"/>
                  </a:lnTo>
                  <a:lnTo>
                    <a:pt x="7620" y="346202"/>
                  </a:lnTo>
                  <a:lnTo>
                    <a:pt x="717943" y="45008"/>
                  </a:lnTo>
                  <a:lnTo>
                    <a:pt x="683768" y="90805"/>
                  </a:lnTo>
                  <a:lnTo>
                    <a:pt x="684657" y="96901"/>
                  </a:lnTo>
                  <a:lnTo>
                    <a:pt x="688975" y="100203"/>
                  </a:lnTo>
                  <a:lnTo>
                    <a:pt x="693420" y="103505"/>
                  </a:lnTo>
                  <a:lnTo>
                    <a:pt x="699643" y="102616"/>
                  </a:lnTo>
                  <a:lnTo>
                    <a:pt x="765810" y="13970"/>
                  </a:lnTo>
                  <a:close/>
                </a:path>
                <a:path w="6406515" h="473075">
                  <a:moveTo>
                    <a:pt x="6406007" y="252349"/>
                  </a:moveTo>
                  <a:lnTo>
                    <a:pt x="6403213" y="232791"/>
                  </a:lnTo>
                  <a:lnTo>
                    <a:pt x="5163401" y="413804"/>
                  </a:lnTo>
                  <a:lnTo>
                    <a:pt x="5203825" y="381635"/>
                  </a:lnTo>
                  <a:lnTo>
                    <a:pt x="5195697" y="362712"/>
                  </a:lnTo>
                  <a:lnTo>
                    <a:pt x="5109210" y="431673"/>
                  </a:lnTo>
                  <a:lnTo>
                    <a:pt x="5211826" y="473075"/>
                  </a:lnTo>
                  <a:lnTo>
                    <a:pt x="5217541" y="470662"/>
                  </a:lnTo>
                  <a:lnTo>
                    <a:pt x="5219573" y="465582"/>
                  </a:lnTo>
                  <a:lnTo>
                    <a:pt x="5221732" y="460502"/>
                  </a:lnTo>
                  <a:lnTo>
                    <a:pt x="5219192" y="454660"/>
                  </a:lnTo>
                  <a:lnTo>
                    <a:pt x="5179390" y="438658"/>
                  </a:lnTo>
                  <a:lnTo>
                    <a:pt x="5166233" y="433374"/>
                  </a:lnTo>
                  <a:lnTo>
                    <a:pt x="5130038" y="438658"/>
                  </a:lnTo>
                  <a:lnTo>
                    <a:pt x="5143944" y="436626"/>
                  </a:lnTo>
                  <a:lnTo>
                    <a:pt x="5166233" y="433374"/>
                  </a:lnTo>
                  <a:lnTo>
                    <a:pt x="6406007" y="252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19398" y="5133847"/>
            <a:ext cx="5585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rlito"/>
                <a:cs typeface="Carlito"/>
              </a:rPr>
              <a:t>Pairing </a:t>
            </a:r>
            <a:r>
              <a:rPr sz="2800" i="1" spc="-5" dirty="0">
                <a:latin typeface="Carlito"/>
                <a:cs typeface="Carlito"/>
              </a:rPr>
              <a:t>a </a:t>
            </a:r>
            <a:r>
              <a:rPr sz="2800" i="1" spc="-10" dirty="0">
                <a:latin typeface="Carlito"/>
                <a:cs typeface="Carlito"/>
              </a:rPr>
              <a:t>large outlet </a:t>
            </a:r>
            <a:r>
              <a:rPr sz="2800" i="1" spc="-5" dirty="0">
                <a:latin typeface="Carlito"/>
                <a:cs typeface="Carlito"/>
              </a:rPr>
              <a:t>with a small </a:t>
            </a:r>
            <a:r>
              <a:rPr sz="2800" i="1" spc="-10" dirty="0">
                <a:latin typeface="Carlito"/>
                <a:cs typeface="Carlito"/>
              </a:rPr>
              <a:t>inlet  </a:t>
            </a:r>
            <a:r>
              <a:rPr sz="2800" i="1" spc="-5" dirty="0">
                <a:latin typeface="Carlito"/>
                <a:cs typeface="Carlito"/>
              </a:rPr>
              <a:t>increases </a:t>
            </a:r>
            <a:r>
              <a:rPr sz="2800" i="1" spc="-10" dirty="0">
                <a:latin typeface="Carlito"/>
                <a:cs typeface="Carlito"/>
              </a:rPr>
              <a:t>incoming </a:t>
            </a:r>
            <a:r>
              <a:rPr sz="2800" i="1" dirty="0">
                <a:latin typeface="Carlito"/>
                <a:cs typeface="Carlito"/>
              </a:rPr>
              <a:t>wind</a:t>
            </a:r>
            <a:r>
              <a:rPr sz="2800" i="1" spc="-20" dirty="0">
                <a:latin typeface="Carlito"/>
                <a:cs typeface="Carlito"/>
              </a:rPr>
              <a:t> </a:t>
            </a:r>
            <a:r>
              <a:rPr sz="2800" i="1" spc="-10" dirty="0">
                <a:latin typeface="Carlito"/>
                <a:cs typeface="Carlito"/>
              </a:rPr>
              <a:t>speed.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75089" y="2931033"/>
            <a:ext cx="104051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SMALL  </a:t>
            </a:r>
            <a:r>
              <a:rPr sz="1800" dirty="0">
                <a:latin typeface="Carlito"/>
                <a:cs typeface="Carlito"/>
              </a:rPr>
              <a:t>INLET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0200" y="3160014"/>
            <a:ext cx="140550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LARGE  </a:t>
            </a:r>
            <a:r>
              <a:rPr sz="1800" spc="-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U</a:t>
            </a:r>
            <a:r>
              <a:rPr sz="1800" spc="-5" dirty="0">
                <a:latin typeface="Carlito"/>
                <a:cs typeface="Carlito"/>
              </a:rPr>
              <a:t>TLET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0526" y="6427114"/>
            <a:ext cx="225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Presentation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By- </a:t>
            </a:r>
            <a:r>
              <a:rPr sz="1200" spc="-40" dirty="0">
                <a:solidFill>
                  <a:srgbClr val="888888"/>
                </a:solidFill>
                <a:latin typeface="Carlito"/>
                <a:cs typeface="Carlito"/>
              </a:rPr>
              <a:t>Ar.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Roopa</a:t>
            </a:r>
            <a:r>
              <a:rPr sz="1200" spc="-5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Chikkalgi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20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0" dirty="0">
                <a:latin typeface="Trebuchet MS"/>
                <a:cs typeface="Trebuchet MS"/>
              </a:rPr>
              <a:t>OPENING</a:t>
            </a:r>
            <a:r>
              <a:rPr sz="4400" b="0" spc="-525" dirty="0">
                <a:latin typeface="Trebuchet MS"/>
                <a:cs typeface="Trebuchet MS"/>
              </a:rPr>
              <a:t> </a:t>
            </a:r>
            <a:r>
              <a:rPr sz="4400" b="0" spc="-365" dirty="0">
                <a:latin typeface="Trebuchet MS"/>
                <a:cs typeface="Trebuchet MS"/>
              </a:rPr>
              <a:t>TYPE:-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1752600"/>
            <a:ext cx="6705600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3594" y="4812029"/>
            <a:ext cx="699389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OPENING CAN </a:t>
            </a:r>
            <a:r>
              <a:rPr sz="2800" spc="-5" dirty="0">
                <a:latin typeface="Carlito"/>
                <a:cs typeface="Carlito"/>
              </a:rPr>
              <a:t>BE ANY TYPE </a:t>
            </a:r>
            <a:r>
              <a:rPr sz="2800" spc="-15" dirty="0">
                <a:latin typeface="Carlito"/>
                <a:cs typeface="Carlito"/>
              </a:rPr>
              <a:t>ACCORDING </a:t>
            </a:r>
            <a:r>
              <a:rPr sz="2800" spc="-4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THE  </a:t>
            </a:r>
            <a:r>
              <a:rPr sz="2800" spc="-5" dirty="0">
                <a:latin typeface="Carlito"/>
                <a:cs typeface="Carlito"/>
              </a:rPr>
              <a:t>BUILDING TYPE AND </a:t>
            </a:r>
            <a:r>
              <a:rPr sz="2800" spc="-35" dirty="0">
                <a:latin typeface="Carlito"/>
                <a:cs typeface="Carlito"/>
              </a:rPr>
              <a:t>CLIMATIC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CONDITION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0526" y="6427114"/>
            <a:ext cx="225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Presentation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By- </a:t>
            </a:r>
            <a:r>
              <a:rPr sz="1200" spc="-40" dirty="0">
                <a:solidFill>
                  <a:srgbClr val="888888"/>
                </a:solidFill>
                <a:latin typeface="Carlito"/>
                <a:cs typeface="Carlito"/>
              </a:rPr>
              <a:t>Ar.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Roopa</a:t>
            </a:r>
            <a:r>
              <a:rPr sz="1200" spc="-5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Chikkalgi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11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80" dirty="0">
                <a:latin typeface="Trebuchet MS"/>
                <a:cs typeface="Trebuchet MS"/>
              </a:rPr>
              <a:t>CROSS</a:t>
            </a:r>
            <a:r>
              <a:rPr sz="4400" b="0" spc="-380" dirty="0">
                <a:latin typeface="Trebuchet MS"/>
                <a:cs typeface="Trebuchet MS"/>
              </a:rPr>
              <a:t> </a:t>
            </a:r>
            <a:r>
              <a:rPr sz="4400" b="0" spc="-250" dirty="0">
                <a:latin typeface="Trebuchet MS"/>
                <a:cs typeface="Trebuchet MS"/>
              </a:rPr>
              <a:t>VENTILATION:-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3407" y="1905000"/>
            <a:ext cx="6870192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5488635"/>
            <a:ext cx="1196339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lang="en-US" sz="2800" spc="-15" dirty="0" smtClean="0">
                <a:latin typeface="Carlito"/>
                <a:cs typeface="Carlito"/>
              </a:rPr>
              <a:t>Windows </a:t>
            </a:r>
            <a:r>
              <a:rPr lang="en-US" sz="2800" spc="-5" dirty="0" smtClean="0">
                <a:latin typeface="Carlito"/>
                <a:cs typeface="Carlito"/>
              </a:rPr>
              <a:t>or </a:t>
            </a:r>
            <a:r>
              <a:rPr lang="en-US" sz="2800" spc="-10" dirty="0" smtClean="0">
                <a:latin typeface="Carlito"/>
                <a:cs typeface="Carlito"/>
              </a:rPr>
              <a:t>vents placed </a:t>
            </a:r>
            <a:r>
              <a:rPr lang="en-US" sz="2800" spc="-5" dirty="0" smtClean="0">
                <a:latin typeface="Carlito"/>
                <a:cs typeface="Carlito"/>
              </a:rPr>
              <a:t>on </a:t>
            </a:r>
            <a:r>
              <a:rPr lang="en-US" sz="2800" spc="-10" dirty="0" smtClean="0">
                <a:latin typeface="Carlito"/>
                <a:cs typeface="Carlito"/>
              </a:rPr>
              <a:t>opposite sides of  the </a:t>
            </a:r>
            <a:r>
              <a:rPr lang="en-US" sz="2800" spc="-5" dirty="0" smtClean="0">
                <a:latin typeface="Carlito"/>
                <a:cs typeface="Carlito"/>
              </a:rPr>
              <a:t>building give </a:t>
            </a:r>
            <a:r>
              <a:rPr lang="en-US" sz="2800" spc="-35" dirty="0" smtClean="0">
                <a:latin typeface="Carlito"/>
                <a:cs typeface="Carlito"/>
              </a:rPr>
              <a:t>natural </a:t>
            </a:r>
            <a:r>
              <a:rPr lang="en-US" sz="2800" spc="-10" dirty="0" smtClean="0">
                <a:latin typeface="Carlito"/>
                <a:cs typeface="Carlito"/>
              </a:rPr>
              <a:t>breezes </a:t>
            </a:r>
            <a:r>
              <a:rPr lang="en-US" sz="2800" spc="-5" dirty="0" smtClean="0">
                <a:latin typeface="Carlito"/>
                <a:cs typeface="Carlito"/>
              </a:rPr>
              <a:t>a</a:t>
            </a:r>
            <a:r>
              <a:rPr lang="en-US" sz="2800" spc="65" dirty="0" smtClean="0">
                <a:latin typeface="Carlito"/>
                <a:cs typeface="Carlito"/>
              </a:rPr>
              <a:t> </a:t>
            </a:r>
            <a:r>
              <a:rPr lang="en-US" sz="2800" spc="-114" dirty="0" smtClean="0">
                <a:latin typeface="Carlito"/>
                <a:cs typeface="Carlito"/>
              </a:rPr>
              <a:t>pathway through the structure</a:t>
            </a:r>
            <a:endParaRPr lang="en-US"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0117"/>
            <a:ext cx="3502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smtClean="0">
                <a:latin typeface="Carlito"/>
                <a:cs typeface="Carlito"/>
              </a:rPr>
              <a:t>SCOPE</a:t>
            </a:r>
            <a:r>
              <a:rPr spc="-95" dirty="0" smtClean="0">
                <a:latin typeface="Carlito"/>
                <a:cs typeface="Carlito"/>
              </a:rPr>
              <a:t> </a:t>
            </a:r>
            <a:r>
              <a:rPr b="0" dirty="0">
                <a:latin typeface="Carlito"/>
                <a:cs typeface="Carlito"/>
              </a:rPr>
              <a:t>–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4034" y="1613357"/>
            <a:ext cx="11429366" cy="17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40" dirty="0" smtClean="0"/>
              <a:t>To </a:t>
            </a:r>
            <a:r>
              <a:rPr lang="en-US" spc="-5" dirty="0" smtClean="0"/>
              <a:t>minimize the external </a:t>
            </a:r>
            <a:r>
              <a:rPr lang="en-US" spc="-15" dirty="0" smtClean="0"/>
              <a:t>energy </a:t>
            </a:r>
            <a:r>
              <a:rPr lang="en-US" spc="-5" dirty="0" smtClean="0"/>
              <a:t>or mechanical</a:t>
            </a:r>
            <a:r>
              <a:rPr lang="en-US" spc="15" dirty="0" smtClean="0"/>
              <a:t> </a:t>
            </a:r>
            <a:r>
              <a:rPr lang="en-US" spc="-15" dirty="0" smtClean="0"/>
              <a:t>system.</a:t>
            </a:r>
            <a:endParaRPr lang="en-US" sz="2800" dirty="0" smtClean="0"/>
          </a:p>
          <a:p>
            <a:pPr marL="357505" marR="5080" indent="-342900">
              <a:lnSpc>
                <a:spcPct val="100000"/>
              </a:lnSpc>
              <a:spcBef>
                <a:spcPts val="234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lang="en-US" spc="-35" dirty="0" smtClean="0"/>
              <a:t>Implementation </a:t>
            </a:r>
            <a:r>
              <a:rPr lang="en-US" spc="-5" dirty="0" smtClean="0"/>
              <a:t>of </a:t>
            </a:r>
            <a:r>
              <a:rPr lang="en-US" spc="-35" dirty="0" smtClean="0"/>
              <a:t>natural </a:t>
            </a:r>
            <a:r>
              <a:rPr lang="en-US" spc="-25" dirty="0" smtClean="0"/>
              <a:t>ventilation </a:t>
            </a:r>
            <a:r>
              <a:rPr lang="en-US" spc="-10" dirty="0" smtClean="0"/>
              <a:t>system- </a:t>
            </a:r>
            <a:r>
              <a:rPr lang="en-US" spc="-35" dirty="0" smtClean="0"/>
              <a:t>natural </a:t>
            </a:r>
            <a:r>
              <a:rPr lang="en-US" spc="-25" dirty="0" smtClean="0"/>
              <a:t>daylighting </a:t>
            </a:r>
            <a:r>
              <a:rPr lang="en-US" spc="-5" dirty="0" smtClean="0"/>
              <a:t>can </a:t>
            </a:r>
            <a:r>
              <a:rPr lang="en-US" dirty="0" smtClean="0"/>
              <a:t>be  </a:t>
            </a:r>
            <a:r>
              <a:rPr lang="en-US" spc="-20" dirty="0" smtClean="0"/>
              <a:t>provided.</a:t>
            </a:r>
          </a:p>
          <a:p>
            <a:pPr marL="1905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lang="en-US" sz="2350" dirty="0" smtClean="0"/>
          </a:p>
          <a:p>
            <a:pPr marL="356870" marR="2610485" indent="-3568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3053080" algn="l"/>
              </a:tabLst>
            </a:pPr>
            <a:r>
              <a:rPr lang="en-US" spc="-5" dirty="0" smtClean="0"/>
              <a:t>Thermal</a:t>
            </a:r>
            <a:r>
              <a:rPr lang="en-US" spc="5" dirty="0" smtClean="0"/>
              <a:t> </a:t>
            </a:r>
            <a:r>
              <a:rPr lang="en-US" spc="-15" dirty="0" smtClean="0"/>
              <a:t>comfort </a:t>
            </a:r>
            <a:r>
              <a:rPr lang="en-US" spc="-5" dirty="0" smtClean="0"/>
              <a:t>can </a:t>
            </a:r>
            <a:r>
              <a:rPr lang="en-US" dirty="0" smtClean="0"/>
              <a:t>be </a:t>
            </a:r>
            <a:r>
              <a:rPr lang="en-US" spc="-5" dirty="0" smtClean="0"/>
              <a:t>acquired with </a:t>
            </a:r>
            <a:r>
              <a:rPr lang="en-US" spc="-10" dirty="0" smtClean="0"/>
              <a:t>less</a:t>
            </a:r>
            <a:r>
              <a:rPr lang="en-US" spc="-105" dirty="0" smtClean="0"/>
              <a:t> </a:t>
            </a:r>
            <a:r>
              <a:rPr lang="en-US" spc="-10" dirty="0" smtClean="0"/>
              <a:t>economical b</a:t>
            </a:r>
            <a:r>
              <a:rPr lang="en-US" spc="-5" dirty="0" smtClean="0"/>
              <a:t>udget</a:t>
            </a:r>
            <a:endParaRPr lang="en-US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970526" y="6427114"/>
            <a:ext cx="2250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Presentation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By- </a:t>
            </a:r>
            <a:r>
              <a:rPr sz="1200" spc="-40" dirty="0">
                <a:solidFill>
                  <a:srgbClr val="888888"/>
                </a:solidFill>
                <a:latin typeface="Carlito"/>
                <a:cs typeface="Carlito"/>
              </a:rPr>
              <a:t>Ar. </a:t>
            </a: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Roopa</a:t>
            </a:r>
            <a:r>
              <a:rPr sz="1200" spc="-55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Chikkalgi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3957" y="6427114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Carlito"/>
                <a:cs typeface="Carlito"/>
              </a:rPr>
              <a:t>16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352" y="1371600"/>
            <a:ext cx="10727690" cy="2923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650"/>
              </a:lnSpc>
              <a:spcBef>
                <a:spcPts val="105"/>
              </a:spcBef>
            </a:pPr>
            <a:r>
              <a:rPr lang="en-US" sz="3200" spc="-35" dirty="0" smtClean="0">
                <a:latin typeface="Carlito"/>
                <a:cs typeface="Carlito"/>
              </a:rPr>
              <a:t>Natural </a:t>
            </a:r>
            <a:r>
              <a:rPr lang="en-US" sz="3200" spc="-25" dirty="0" smtClean="0">
                <a:latin typeface="Carlito"/>
                <a:cs typeface="Carlito"/>
              </a:rPr>
              <a:t>ventilation </a:t>
            </a:r>
            <a:r>
              <a:rPr lang="en-US" sz="3200" dirty="0" smtClean="0">
                <a:latin typeface="Carlito"/>
                <a:cs typeface="Carlito"/>
              </a:rPr>
              <a:t>is </a:t>
            </a:r>
            <a:r>
              <a:rPr lang="en-US" sz="3200" spc="-5" dirty="0" smtClean="0">
                <a:latin typeface="Carlito"/>
                <a:cs typeface="Carlito"/>
              </a:rPr>
              <a:t>the </a:t>
            </a:r>
            <a:r>
              <a:rPr lang="en-US" sz="3200" spc="-10" dirty="0" smtClean="0">
                <a:latin typeface="Carlito"/>
                <a:cs typeface="Carlito"/>
              </a:rPr>
              <a:t>process </a:t>
            </a:r>
            <a:r>
              <a:rPr lang="en-US" sz="3200" dirty="0" smtClean="0">
                <a:latin typeface="Carlito"/>
                <a:cs typeface="Carlito"/>
              </a:rPr>
              <a:t>of </a:t>
            </a:r>
            <a:r>
              <a:rPr lang="en-US" sz="3200" spc="-30" dirty="0" smtClean="0">
                <a:latin typeface="Carlito"/>
                <a:cs typeface="Carlito"/>
              </a:rPr>
              <a:t>supplying </a:t>
            </a:r>
            <a:r>
              <a:rPr lang="en-US" sz="3200" spc="-5" dirty="0" smtClean="0">
                <a:latin typeface="Carlito"/>
                <a:cs typeface="Carlito"/>
              </a:rPr>
              <a:t>and removing</a:t>
            </a:r>
            <a:r>
              <a:rPr lang="en-US" sz="3200" spc="40" dirty="0" smtClean="0">
                <a:latin typeface="Carlito"/>
                <a:cs typeface="Carlito"/>
              </a:rPr>
              <a:t> </a:t>
            </a:r>
            <a:r>
              <a:rPr lang="en-US" sz="3200" dirty="0" smtClean="0">
                <a:latin typeface="Carlito"/>
                <a:cs typeface="Carlito"/>
              </a:rPr>
              <a:t>air </a:t>
            </a:r>
            <a:r>
              <a:rPr lang="en-US" sz="3200" spc="-5" dirty="0" smtClean="0">
                <a:latin typeface="Carlito"/>
                <a:cs typeface="Carlito"/>
              </a:rPr>
              <a:t>through </a:t>
            </a:r>
            <a:r>
              <a:rPr lang="en-US" sz="3200" dirty="0" smtClean="0">
                <a:latin typeface="Carlito"/>
                <a:cs typeface="Carlito"/>
              </a:rPr>
              <a:t>a </a:t>
            </a:r>
            <a:r>
              <a:rPr lang="en-US" sz="3200" spc="-50" dirty="0" smtClean="0">
                <a:latin typeface="Carlito"/>
                <a:cs typeface="Carlito"/>
              </a:rPr>
              <a:t>space </a:t>
            </a:r>
            <a:r>
              <a:rPr lang="en-US" sz="3200" spc="-45" dirty="0" smtClean="0">
                <a:latin typeface="Carlito"/>
                <a:cs typeface="Carlito"/>
              </a:rPr>
              <a:t>by </a:t>
            </a:r>
            <a:r>
              <a:rPr lang="en-US" sz="3200" spc="-35" dirty="0" smtClean="0">
                <a:latin typeface="Carlito"/>
                <a:cs typeface="Carlito"/>
              </a:rPr>
              <a:t>natural </a:t>
            </a:r>
            <a:r>
              <a:rPr lang="en-US" sz="3200" spc="-5" dirty="0" smtClean="0">
                <a:latin typeface="Carlito"/>
                <a:cs typeface="Carlito"/>
              </a:rPr>
              <a:t>means it </a:t>
            </a:r>
            <a:r>
              <a:rPr lang="en-US" sz="3200" dirty="0" smtClean="0">
                <a:latin typeface="Carlito"/>
                <a:cs typeface="Carlito"/>
              </a:rPr>
              <a:t>can be </a:t>
            </a:r>
            <a:r>
              <a:rPr lang="en-US" sz="3200" spc="-5" dirty="0" smtClean="0">
                <a:latin typeface="Carlito"/>
                <a:cs typeface="Carlito"/>
              </a:rPr>
              <a:t>achieved with openable  windows </a:t>
            </a:r>
            <a:r>
              <a:rPr lang="en-US" sz="3200" dirty="0" smtClean="0">
                <a:latin typeface="Carlito"/>
                <a:cs typeface="Carlito"/>
              </a:rPr>
              <a:t>or</a:t>
            </a:r>
            <a:r>
              <a:rPr lang="en-US" sz="3200" spc="-45" dirty="0" smtClean="0">
                <a:latin typeface="Carlito"/>
                <a:cs typeface="Carlito"/>
              </a:rPr>
              <a:t> </a:t>
            </a:r>
            <a:r>
              <a:rPr lang="en-US" sz="3200" spc="-5" dirty="0" smtClean="0">
                <a:latin typeface="Carlito"/>
                <a:cs typeface="Carlito"/>
              </a:rPr>
              <a:t>vents.</a:t>
            </a:r>
            <a:endParaRPr lang="en-US" sz="32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3200" dirty="0" smtClean="0">
              <a:latin typeface="Carlito"/>
              <a:cs typeface="Carlito"/>
            </a:endParaRPr>
          </a:p>
          <a:p>
            <a:pPr marL="12700" marR="6985" algn="just">
              <a:lnSpc>
                <a:spcPct val="70000"/>
              </a:lnSpc>
              <a:spcBef>
                <a:spcPts val="5"/>
              </a:spcBef>
            </a:pPr>
            <a:r>
              <a:rPr lang="en-US" sz="3200" spc="-35" dirty="0" smtClean="0">
                <a:solidFill>
                  <a:srgbClr val="0D0D0D"/>
                </a:solidFill>
                <a:latin typeface="Carlito"/>
                <a:cs typeface="Carlito"/>
              </a:rPr>
              <a:t>Natural </a:t>
            </a:r>
            <a:r>
              <a:rPr lang="en-US" sz="3200" spc="-25" dirty="0" smtClean="0">
                <a:solidFill>
                  <a:srgbClr val="0D0D0D"/>
                </a:solidFill>
                <a:latin typeface="Carlito"/>
                <a:cs typeface="Carlito"/>
              </a:rPr>
              <a:t>ventilation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and </a:t>
            </a:r>
            <a:r>
              <a:rPr lang="en-US" sz="3200" dirty="0" smtClean="0">
                <a:solidFill>
                  <a:srgbClr val="0D0D0D"/>
                </a:solidFill>
                <a:latin typeface="Carlito"/>
                <a:cs typeface="Carlito"/>
              </a:rPr>
              <a:t>air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movement can be </a:t>
            </a:r>
            <a:r>
              <a:rPr lang="en-US" sz="3200" spc="-40" dirty="0" smtClean="0">
                <a:solidFill>
                  <a:srgbClr val="0D0D0D"/>
                </a:solidFill>
                <a:latin typeface="Carlito"/>
                <a:cs typeface="Carlito"/>
              </a:rPr>
              <a:t>simply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achieved </a:t>
            </a:r>
            <a:r>
              <a:rPr lang="en-US" sz="3200" spc="-75" dirty="0" smtClean="0">
                <a:solidFill>
                  <a:srgbClr val="0D0D0D"/>
                </a:solidFill>
                <a:latin typeface="Carlito"/>
                <a:cs typeface="Carlito"/>
              </a:rPr>
              <a:t>by 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‘</a:t>
            </a:r>
            <a:r>
              <a:rPr lang="en-US" sz="3200" spc="-5" dirty="0" smtClean="0">
                <a:solidFill>
                  <a:srgbClr val="C55A11"/>
                </a:solidFill>
                <a:latin typeface="Carlito"/>
                <a:cs typeface="Carlito"/>
              </a:rPr>
              <a:t>structural </a:t>
            </a:r>
            <a:r>
              <a:rPr lang="en-US" sz="3200" spc="-10" dirty="0" smtClean="0">
                <a:solidFill>
                  <a:srgbClr val="C55A11"/>
                </a:solidFill>
                <a:latin typeface="Carlito"/>
                <a:cs typeface="Carlito"/>
              </a:rPr>
              <a:t>controls</a:t>
            </a:r>
            <a:r>
              <a:rPr lang="en-US" sz="3200" spc="-10" dirty="0" smtClean="0">
                <a:solidFill>
                  <a:srgbClr val="0D0D0D"/>
                </a:solidFill>
                <a:latin typeface="Carlito"/>
                <a:cs typeface="Carlito"/>
              </a:rPr>
              <a:t>’ </a:t>
            </a:r>
            <a:r>
              <a:rPr lang="en-US" sz="3200" dirty="0" smtClean="0">
                <a:solidFill>
                  <a:srgbClr val="0D0D0D"/>
                </a:solidFill>
                <a:latin typeface="Carlito"/>
                <a:cs typeface="Carlito"/>
              </a:rPr>
              <a:t>as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it does </a:t>
            </a:r>
            <a:r>
              <a:rPr lang="en-US" sz="3200" spc="-30" dirty="0" smtClean="0">
                <a:solidFill>
                  <a:srgbClr val="0D0D0D"/>
                </a:solidFill>
                <a:latin typeface="Carlito"/>
                <a:cs typeface="Carlito"/>
              </a:rPr>
              <a:t>not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depends on </a:t>
            </a:r>
            <a:r>
              <a:rPr lang="en-US" sz="3200" dirty="0" smtClean="0">
                <a:solidFill>
                  <a:srgbClr val="0D0D0D"/>
                </a:solidFill>
                <a:latin typeface="Carlito"/>
                <a:cs typeface="Carlito"/>
              </a:rPr>
              <a:t>any </a:t>
            </a:r>
            <a:r>
              <a:rPr lang="en-US" sz="3200" spc="-10" dirty="0" smtClean="0">
                <a:solidFill>
                  <a:srgbClr val="0D0D0D"/>
                </a:solidFill>
                <a:latin typeface="Carlito"/>
                <a:cs typeface="Carlito"/>
              </a:rPr>
              <a:t>form </a:t>
            </a:r>
            <a:r>
              <a:rPr lang="en-US" sz="3200" dirty="0" smtClean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external </a:t>
            </a:r>
            <a:r>
              <a:rPr lang="en-US" sz="3200" spc="-15" dirty="0" smtClean="0">
                <a:solidFill>
                  <a:srgbClr val="0D0D0D"/>
                </a:solidFill>
                <a:latin typeface="Carlito"/>
                <a:cs typeface="Carlito"/>
              </a:rPr>
              <a:t>energy </a:t>
            </a:r>
            <a:r>
              <a:rPr lang="en-US" sz="3200" spc="-40" dirty="0" smtClean="0">
                <a:solidFill>
                  <a:srgbClr val="0D0D0D"/>
                </a:solidFill>
                <a:latin typeface="Carlito"/>
                <a:cs typeface="Carlito"/>
              </a:rPr>
              <a:t>supply </a:t>
            </a:r>
            <a:r>
              <a:rPr lang="en-US" sz="3200" dirty="0" smtClean="0">
                <a:solidFill>
                  <a:srgbClr val="0D0D0D"/>
                </a:solidFill>
                <a:latin typeface="Carlito"/>
                <a:cs typeface="Carlito"/>
              </a:rPr>
              <a:t>or </a:t>
            </a:r>
            <a:r>
              <a:rPr lang="en-US" sz="3200" spc="-5" dirty="0" smtClean="0">
                <a:solidFill>
                  <a:srgbClr val="0D0D0D"/>
                </a:solidFill>
                <a:latin typeface="Carlito"/>
                <a:cs typeface="Carlito"/>
              </a:rPr>
              <a:t>mechanical</a:t>
            </a:r>
            <a:r>
              <a:rPr lang="en-US" sz="3200" spc="-50" dirty="0" smtClean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lang="en-US" sz="3200" spc="-35" dirty="0" smtClean="0">
                <a:solidFill>
                  <a:srgbClr val="0D0D0D"/>
                </a:solidFill>
                <a:latin typeface="Carlito"/>
                <a:cs typeface="Carlito"/>
              </a:rPr>
              <a:t>installation</a:t>
            </a:r>
            <a:r>
              <a:rPr lang="en-US" sz="3200" spc="-35" dirty="0" smtClean="0">
                <a:latin typeface="Carlito"/>
                <a:cs typeface="Carlito"/>
              </a:rPr>
              <a:t>.</a:t>
            </a:r>
            <a:endParaRPr lang="en-US"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253" y="474674"/>
            <a:ext cx="6932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45" dirty="0">
                <a:latin typeface="Trebuchet MS"/>
                <a:cs typeface="Trebuchet MS"/>
              </a:rPr>
              <a:t>WHAT </a:t>
            </a:r>
            <a:r>
              <a:rPr sz="4000" b="0" spc="-130" dirty="0">
                <a:latin typeface="Trebuchet MS"/>
                <a:cs typeface="Trebuchet MS"/>
              </a:rPr>
              <a:t>IS </a:t>
            </a:r>
            <a:r>
              <a:rPr sz="4000" b="0" spc="-254" dirty="0">
                <a:latin typeface="Trebuchet MS"/>
                <a:cs typeface="Trebuchet MS"/>
              </a:rPr>
              <a:t>NATURAL </a:t>
            </a:r>
            <a:r>
              <a:rPr sz="4000" b="0" spc="-235" dirty="0">
                <a:latin typeface="Trebuchet MS"/>
                <a:cs typeface="Trebuchet MS"/>
              </a:rPr>
              <a:t>VENTILATION</a:t>
            </a:r>
            <a:r>
              <a:rPr sz="4000" b="0" spc="-60" dirty="0">
                <a:latin typeface="Trebuchet MS"/>
                <a:cs typeface="Trebuchet MS"/>
              </a:rPr>
              <a:t> </a:t>
            </a:r>
            <a:r>
              <a:rPr sz="4000" b="0" spc="380" dirty="0">
                <a:latin typeface="Trebuchet MS"/>
                <a:cs typeface="Trebuchet MS"/>
              </a:rPr>
              <a:t>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5911" y="4107180"/>
            <a:ext cx="5760680" cy="2674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31747"/>
            <a:ext cx="10066655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Carlito"/>
                <a:cs typeface="Carlito"/>
              </a:rPr>
              <a:t>The purpose of </a:t>
            </a:r>
            <a:r>
              <a:rPr lang="en-US" sz="2800" spc="-15" dirty="0" smtClean="0">
                <a:latin typeface="Carlito"/>
                <a:cs typeface="Carlito"/>
              </a:rPr>
              <a:t>providing </a:t>
            </a:r>
            <a:r>
              <a:rPr lang="en-US" sz="2800" spc="-35" dirty="0" smtClean="0">
                <a:latin typeface="Carlito"/>
                <a:cs typeface="Carlito"/>
              </a:rPr>
              <a:t>natural </a:t>
            </a:r>
            <a:r>
              <a:rPr lang="en-US" sz="2800" spc="-25" dirty="0" smtClean="0">
                <a:latin typeface="Carlito"/>
                <a:cs typeface="Carlito"/>
              </a:rPr>
              <a:t>ventilation </a:t>
            </a:r>
            <a:r>
              <a:rPr lang="en-US" sz="2800" spc="-5" dirty="0" smtClean="0">
                <a:latin typeface="Carlito"/>
                <a:cs typeface="Carlito"/>
              </a:rPr>
              <a:t>is </a:t>
            </a:r>
            <a:r>
              <a:rPr lang="en-US" sz="2800" spc="-50" dirty="0" smtClean="0">
                <a:latin typeface="Carlito"/>
                <a:cs typeface="Carlito"/>
              </a:rPr>
              <a:t>to </a:t>
            </a:r>
            <a:r>
              <a:rPr lang="en-US" sz="2800" spc="-10" dirty="0" smtClean="0">
                <a:latin typeface="Carlito"/>
                <a:cs typeface="Carlito"/>
              </a:rPr>
              <a:t>achieve  </a:t>
            </a:r>
            <a:r>
              <a:rPr lang="en-US" sz="2800" spc="-5" dirty="0" smtClean="0">
                <a:latin typeface="Carlito"/>
                <a:cs typeface="Carlito"/>
              </a:rPr>
              <a:t>maximum </a:t>
            </a:r>
            <a:r>
              <a:rPr lang="en-US" sz="2800" spc="-10" dirty="0" smtClean="0">
                <a:latin typeface="Carlito"/>
                <a:cs typeface="Carlito"/>
              </a:rPr>
              <a:t>human </a:t>
            </a:r>
            <a:r>
              <a:rPr lang="en-US" sz="2800" spc="-20" dirty="0" smtClean="0">
                <a:latin typeface="Carlito"/>
                <a:cs typeface="Carlito"/>
              </a:rPr>
              <a:t>comfort </a:t>
            </a:r>
            <a:r>
              <a:rPr lang="en-US" sz="2800" spc="-5" dirty="0" smtClean="0">
                <a:latin typeface="Carlito"/>
                <a:cs typeface="Carlito"/>
              </a:rPr>
              <a:t>in indoor </a:t>
            </a:r>
            <a:r>
              <a:rPr lang="en-US" sz="2800" spc="-40" dirty="0" smtClean="0">
                <a:latin typeface="Carlito"/>
                <a:cs typeface="Carlito"/>
              </a:rPr>
              <a:t>by </a:t>
            </a:r>
            <a:r>
              <a:rPr lang="en-US" sz="2800" spc="-5" dirty="0" smtClean="0">
                <a:latin typeface="Carlito"/>
                <a:cs typeface="Carlito"/>
              </a:rPr>
              <a:t>utilizing maximum  </a:t>
            </a:r>
            <a:r>
              <a:rPr lang="en-US" sz="2800" spc="-35" dirty="0" smtClean="0">
                <a:latin typeface="Carlito"/>
                <a:cs typeface="Carlito"/>
              </a:rPr>
              <a:t>natural </a:t>
            </a:r>
            <a:r>
              <a:rPr lang="en-US" sz="2800" spc="-15" dirty="0" smtClean="0">
                <a:latin typeface="Carlito"/>
                <a:cs typeface="Carlito"/>
              </a:rPr>
              <a:t>energy </a:t>
            </a:r>
            <a:r>
              <a:rPr lang="en-US" sz="2800" spc="-5" dirty="0" smtClean="0">
                <a:latin typeface="Carlito"/>
                <a:cs typeface="Carlito"/>
              </a:rPr>
              <a:t>and</a:t>
            </a:r>
            <a:r>
              <a:rPr lang="en-US" sz="2800" spc="80" dirty="0" smtClean="0">
                <a:latin typeface="Carlito"/>
                <a:cs typeface="Carlito"/>
              </a:rPr>
              <a:t> </a:t>
            </a:r>
            <a:r>
              <a:rPr lang="en-US" sz="2800" spc="-15" dirty="0" smtClean="0">
                <a:latin typeface="Carlito"/>
                <a:cs typeface="Carlito"/>
              </a:rPr>
              <a:t>resources</a:t>
            </a:r>
            <a:r>
              <a:rPr sz="2800" spc="-15" dirty="0" smtClean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91769"/>
            <a:ext cx="6110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80" dirty="0">
                <a:latin typeface="Trebuchet MS"/>
                <a:cs typeface="Trebuchet MS"/>
              </a:rPr>
              <a:t>WHY </a:t>
            </a:r>
            <a:r>
              <a:rPr sz="4000" b="0" spc="-254" dirty="0">
                <a:latin typeface="Trebuchet MS"/>
                <a:cs typeface="Trebuchet MS"/>
              </a:rPr>
              <a:t>NATURAL </a:t>
            </a:r>
            <a:r>
              <a:rPr sz="4000" b="0" spc="-235" dirty="0">
                <a:latin typeface="Trebuchet MS"/>
                <a:cs typeface="Trebuchet MS"/>
              </a:rPr>
              <a:t>VENTILATION</a:t>
            </a:r>
            <a:r>
              <a:rPr sz="4000" b="0" spc="-760" dirty="0">
                <a:latin typeface="Trebuchet MS"/>
                <a:cs typeface="Trebuchet MS"/>
              </a:rPr>
              <a:t> </a:t>
            </a:r>
            <a:r>
              <a:rPr sz="4000" b="0" spc="380" dirty="0">
                <a:latin typeface="Trebuchet MS"/>
                <a:cs typeface="Trebuchet MS"/>
              </a:rPr>
              <a:t>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6267" y="3275076"/>
            <a:ext cx="5586983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4342"/>
            <a:ext cx="7463790" cy="11226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25"/>
              </a:spcBef>
            </a:pPr>
            <a:r>
              <a:rPr sz="4000" b="0" spc="-215" dirty="0">
                <a:latin typeface="Trebuchet MS"/>
                <a:cs typeface="Trebuchet MS"/>
              </a:rPr>
              <a:t>DIFFERENT </a:t>
            </a:r>
            <a:r>
              <a:rPr sz="4000" b="0" spc="-195" dirty="0">
                <a:latin typeface="Trebuchet MS"/>
                <a:cs typeface="Trebuchet MS"/>
              </a:rPr>
              <a:t>TECHNIQUES </a:t>
            </a:r>
            <a:r>
              <a:rPr sz="4000" b="0" spc="-315" dirty="0">
                <a:latin typeface="Trebuchet MS"/>
                <a:cs typeface="Trebuchet MS"/>
              </a:rPr>
              <a:t>TO</a:t>
            </a:r>
            <a:r>
              <a:rPr sz="4000" b="0" spc="-785" dirty="0">
                <a:latin typeface="Trebuchet MS"/>
                <a:cs typeface="Trebuchet MS"/>
              </a:rPr>
              <a:t> </a:t>
            </a:r>
            <a:r>
              <a:rPr sz="4000" b="0" spc="-200" dirty="0">
                <a:latin typeface="Trebuchet MS"/>
                <a:cs typeface="Trebuchet MS"/>
              </a:rPr>
              <a:t>ACHIEVE  </a:t>
            </a:r>
            <a:r>
              <a:rPr sz="4000" b="0" spc="-250" dirty="0">
                <a:latin typeface="Trebuchet MS"/>
                <a:cs typeface="Trebuchet MS"/>
              </a:rPr>
              <a:t>NATURAL</a:t>
            </a:r>
            <a:r>
              <a:rPr sz="4000" b="0" spc="-395" dirty="0">
                <a:latin typeface="Trebuchet MS"/>
                <a:cs typeface="Trebuchet MS"/>
              </a:rPr>
              <a:t> </a:t>
            </a:r>
            <a:r>
              <a:rPr sz="4000" b="0" spc="-254" dirty="0">
                <a:latin typeface="Trebuchet MS"/>
                <a:cs typeface="Trebuchet MS"/>
              </a:rPr>
              <a:t>VENTILATION:-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00084"/>
            <a:ext cx="4434586" cy="157158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STACK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EFFECT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WIND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TOWER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 smtClean="0">
                <a:latin typeface="Carlito"/>
                <a:cs typeface="Carlito"/>
              </a:rPr>
              <a:t>COURTYARD</a:t>
            </a:r>
            <a:r>
              <a:rPr lang="en-US" sz="2800" spc="-45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EFFECT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4825"/>
            <a:ext cx="321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30" dirty="0">
                <a:latin typeface="Trebuchet MS"/>
                <a:cs typeface="Trebuchet MS"/>
              </a:rPr>
              <a:t>STACK </a:t>
            </a:r>
            <a:r>
              <a:rPr sz="4000" b="0" spc="-290" dirty="0">
                <a:latin typeface="Trebuchet MS"/>
                <a:cs typeface="Trebuchet MS"/>
              </a:rPr>
              <a:t>EFFECT</a:t>
            </a:r>
            <a:r>
              <a:rPr sz="4000" b="0" spc="-509" dirty="0">
                <a:latin typeface="Trebuchet MS"/>
                <a:cs typeface="Trebuchet MS"/>
              </a:rPr>
              <a:t> </a:t>
            </a:r>
            <a:r>
              <a:rPr sz="4000" b="0" spc="-335" dirty="0">
                <a:latin typeface="Trebuchet MS"/>
                <a:cs typeface="Trebuchet MS"/>
              </a:rPr>
              <a:t>:-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34542"/>
            <a:ext cx="10661015" cy="2242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982344">
              <a:lnSpc>
                <a:spcPts val="3020"/>
              </a:lnSpc>
              <a:spcBef>
                <a:spcPts val="480"/>
              </a:spcBef>
            </a:pPr>
            <a:r>
              <a:rPr lang="en-US" sz="2800" spc="-60" dirty="0" smtClean="0">
                <a:latin typeface="Carlito"/>
                <a:cs typeface="Carlito"/>
              </a:rPr>
              <a:t>Stack </a:t>
            </a:r>
            <a:r>
              <a:rPr lang="en-US" sz="2800" spc="-10" dirty="0" smtClean="0">
                <a:latin typeface="Carlito"/>
                <a:cs typeface="Carlito"/>
              </a:rPr>
              <a:t>effect depends on </a:t>
            </a:r>
            <a:r>
              <a:rPr lang="en-US" sz="2800" spc="-5" dirty="0" smtClean="0">
                <a:latin typeface="Carlito"/>
                <a:cs typeface="Carlito"/>
              </a:rPr>
              <a:t>thermal </a:t>
            </a:r>
            <a:r>
              <a:rPr lang="en-US" sz="2800" spc="-20" dirty="0" smtClean="0">
                <a:latin typeface="Carlito"/>
                <a:cs typeface="Carlito"/>
              </a:rPr>
              <a:t>forces </a:t>
            </a:r>
            <a:r>
              <a:rPr lang="en-US" sz="2800" spc="-5" dirty="0" smtClean="0">
                <a:latin typeface="Carlito"/>
                <a:cs typeface="Carlito"/>
              </a:rPr>
              <a:t>and </a:t>
            </a:r>
            <a:r>
              <a:rPr lang="en-US" sz="2800" spc="-10" dirty="0" smtClean="0">
                <a:latin typeface="Carlito"/>
                <a:cs typeface="Carlito"/>
              </a:rPr>
              <a:t>difference </a:t>
            </a:r>
            <a:r>
              <a:rPr lang="en-US" sz="2800" spc="-5" dirty="0" smtClean="0">
                <a:latin typeface="Carlito"/>
                <a:cs typeface="Carlito"/>
              </a:rPr>
              <a:t>in  </a:t>
            </a:r>
            <a:r>
              <a:rPr lang="en-US" sz="2800" spc="-25" dirty="0" smtClean="0">
                <a:latin typeface="Carlito"/>
                <a:cs typeface="Carlito"/>
              </a:rPr>
              <a:t>temperature</a:t>
            </a:r>
            <a:r>
              <a:rPr lang="en-US" sz="2800" dirty="0" smtClean="0">
                <a:latin typeface="Carlito"/>
                <a:cs typeface="Carlito"/>
              </a:rPr>
              <a:t> </a:t>
            </a:r>
            <a:r>
              <a:rPr lang="en-US" sz="2800" spc="-5" dirty="0" smtClean="0">
                <a:latin typeface="Carlito"/>
                <a:cs typeface="Carlito"/>
              </a:rPr>
              <a:t>.</a:t>
            </a:r>
            <a:endParaRPr lang="en-US" sz="2800" dirty="0" smtClean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Reason of </a:t>
            </a:r>
            <a:r>
              <a:rPr lang="en-US" sz="2800" spc="-60" dirty="0" smtClean="0">
                <a:solidFill>
                  <a:srgbClr val="FF0000"/>
                </a:solidFill>
                <a:latin typeface="Carlito"/>
                <a:cs typeface="Carlito"/>
              </a:rPr>
              <a:t>stack </a:t>
            </a:r>
            <a:r>
              <a:rPr lang="en-US" sz="2800" spc="-10" dirty="0" smtClean="0">
                <a:solidFill>
                  <a:srgbClr val="FF0000"/>
                </a:solidFill>
                <a:latin typeface="Carlito"/>
                <a:cs typeface="Carlito"/>
              </a:rPr>
              <a:t>effect</a:t>
            </a:r>
            <a:r>
              <a:rPr lang="en-US" sz="2800" spc="7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FF0000"/>
                </a:solidFill>
                <a:latin typeface="Carlito"/>
                <a:cs typeface="Carlito"/>
              </a:rPr>
              <a:t>:-</a:t>
            </a:r>
            <a:endParaRPr lang="en-US" sz="2800" dirty="0" smtClean="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 smtClean="0">
                <a:latin typeface="Carlito"/>
                <a:cs typeface="Carlito"/>
              </a:rPr>
              <a:t>Pressure difference </a:t>
            </a:r>
            <a:r>
              <a:rPr lang="en-US" sz="2800" spc="-5" dirty="0" smtClean="0">
                <a:latin typeface="Carlito"/>
                <a:cs typeface="Carlito"/>
              </a:rPr>
              <a:t>between </a:t>
            </a:r>
            <a:r>
              <a:rPr lang="en-US" sz="2800" spc="-10" dirty="0" smtClean="0">
                <a:latin typeface="Carlito"/>
                <a:cs typeface="Carlito"/>
              </a:rPr>
              <a:t>the outside </a:t>
            </a:r>
            <a:r>
              <a:rPr lang="en-US" sz="2800" spc="-5" dirty="0" smtClean="0">
                <a:latin typeface="Carlito"/>
                <a:cs typeface="Carlito"/>
              </a:rPr>
              <a:t>air and </a:t>
            </a:r>
            <a:r>
              <a:rPr lang="en-US" sz="2800" spc="-10" dirty="0" smtClean="0">
                <a:latin typeface="Carlito"/>
                <a:cs typeface="Carlito"/>
              </a:rPr>
              <a:t>the </a:t>
            </a:r>
            <a:r>
              <a:rPr lang="en-US" sz="2800" spc="-5" dirty="0" smtClean="0">
                <a:latin typeface="Carlito"/>
                <a:cs typeface="Carlito"/>
              </a:rPr>
              <a:t>air inside  the building </a:t>
            </a:r>
            <a:r>
              <a:rPr lang="en-US" sz="2800" spc="-15" dirty="0" smtClean="0">
                <a:latin typeface="Carlito"/>
                <a:cs typeface="Carlito"/>
              </a:rPr>
              <a:t>caused </a:t>
            </a:r>
            <a:r>
              <a:rPr lang="en-US" sz="2800" spc="-40" dirty="0" smtClean="0">
                <a:latin typeface="Carlito"/>
                <a:cs typeface="Carlito"/>
              </a:rPr>
              <a:t>by </a:t>
            </a:r>
            <a:r>
              <a:rPr lang="en-US" sz="2800" spc="-10" dirty="0" smtClean="0">
                <a:latin typeface="Carlito"/>
                <a:cs typeface="Carlito"/>
              </a:rPr>
              <a:t>difference </a:t>
            </a:r>
            <a:r>
              <a:rPr lang="en-US" sz="2800" spc="-5" dirty="0" smtClean="0">
                <a:latin typeface="Carlito"/>
                <a:cs typeface="Carlito"/>
              </a:rPr>
              <a:t>in</a:t>
            </a:r>
            <a:r>
              <a:rPr lang="en-US" sz="2800" spc="100" dirty="0" smtClean="0">
                <a:latin typeface="Carlito"/>
                <a:cs typeface="Carlito"/>
              </a:rPr>
              <a:t> </a:t>
            </a:r>
            <a:r>
              <a:rPr lang="en-US" sz="2800" spc="-25" dirty="0" smtClean="0">
                <a:latin typeface="Carlito"/>
                <a:cs typeface="Carlito"/>
              </a:rPr>
              <a:t>temperature</a:t>
            </a:r>
            <a:endParaRPr lang="en-US"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0967" y="4020311"/>
            <a:ext cx="5791200" cy="21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8967" y="5428488"/>
            <a:ext cx="1295400" cy="36893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MathJax_SansSerif"/>
                <a:cs typeface="MathJax_SansSerif"/>
              </a:rPr>
              <a:t>Outdoor</a:t>
            </a:r>
            <a:r>
              <a:rPr sz="1800" spc="-40" dirty="0">
                <a:latin typeface="MathJax_SansSerif"/>
                <a:cs typeface="MathJax_SansSerif"/>
              </a:rPr>
              <a:t> </a:t>
            </a:r>
            <a:r>
              <a:rPr sz="1800" spc="-30" dirty="0">
                <a:latin typeface="MathJax_SansSerif"/>
                <a:cs typeface="MathJax_SansSerif"/>
              </a:rPr>
              <a:t>air</a:t>
            </a:r>
            <a:endParaRPr sz="1800">
              <a:latin typeface="MathJax_SansSerif"/>
              <a:cs typeface="MathJax_Sans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3568" y="5481828"/>
            <a:ext cx="1295400" cy="36893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MathJax_SansSerif"/>
                <a:cs typeface="MathJax_SansSerif"/>
              </a:rPr>
              <a:t>Outdoor</a:t>
            </a:r>
            <a:r>
              <a:rPr sz="1800" spc="-40" dirty="0">
                <a:latin typeface="MathJax_SansSerif"/>
                <a:cs typeface="MathJax_SansSerif"/>
              </a:rPr>
              <a:t> </a:t>
            </a:r>
            <a:r>
              <a:rPr sz="1800" spc="-30" dirty="0">
                <a:latin typeface="MathJax_SansSerif"/>
                <a:cs typeface="MathJax_SansSerif"/>
              </a:rPr>
              <a:t>air</a:t>
            </a:r>
            <a:endParaRPr sz="1800">
              <a:latin typeface="MathJax_SansSerif"/>
              <a:cs typeface="MathJax_Sans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7759" y="6126479"/>
            <a:ext cx="1066800" cy="36893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35"/>
              </a:spcBef>
            </a:pPr>
            <a:r>
              <a:rPr sz="1800" spc="-40" dirty="0">
                <a:latin typeface="MathJax_SansSerif"/>
                <a:cs typeface="MathJax_SansSerif"/>
              </a:rPr>
              <a:t>Section</a:t>
            </a:r>
            <a:endParaRPr sz="1800">
              <a:latin typeface="MathJax_SansSerif"/>
              <a:cs typeface="MathJax_Sans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6471"/>
            <a:ext cx="6496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325" dirty="0">
                <a:latin typeface="Trebuchet MS"/>
                <a:cs typeface="Trebuchet MS"/>
              </a:rPr>
              <a:t>STACK </a:t>
            </a:r>
            <a:r>
              <a:rPr sz="4000" b="0" spc="-235" dirty="0">
                <a:latin typeface="Trebuchet MS"/>
                <a:cs typeface="Trebuchet MS"/>
              </a:rPr>
              <a:t>VENTILATION </a:t>
            </a:r>
            <a:r>
              <a:rPr sz="4000" b="0" spc="-195" dirty="0">
                <a:latin typeface="Trebuchet MS"/>
                <a:cs typeface="Trebuchet MS"/>
              </a:rPr>
              <a:t>SECTIONS</a:t>
            </a:r>
            <a:r>
              <a:rPr sz="4000" b="0" spc="-695" dirty="0">
                <a:latin typeface="Trebuchet MS"/>
                <a:cs typeface="Trebuchet MS"/>
              </a:rPr>
              <a:t> </a:t>
            </a:r>
            <a:r>
              <a:rPr sz="4000" b="0" spc="-330" dirty="0">
                <a:latin typeface="Trebuchet MS"/>
                <a:cs typeface="Trebuchet MS"/>
              </a:rPr>
              <a:t>:-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361" y="1421891"/>
            <a:ext cx="2766906" cy="165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3214496"/>
            <a:ext cx="162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rlito"/>
                <a:cs typeface="Carlito"/>
              </a:rPr>
              <a:t>TALL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ROOMS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0975" y="3214496"/>
            <a:ext cx="273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rlito"/>
                <a:cs typeface="Carlito"/>
              </a:rPr>
              <a:t>TALL </a:t>
            </a:r>
            <a:r>
              <a:rPr sz="2400" spc="-10" dirty="0">
                <a:latin typeface="Carlito"/>
                <a:cs typeface="Carlito"/>
              </a:rPr>
              <a:t>ROOMS </a:t>
            </a:r>
            <a:r>
              <a:rPr sz="2400" spc="-95" dirty="0">
                <a:latin typeface="Carlito"/>
                <a:cs typeface="Carlito"/>
              </a:rPr>
              <a:t>AT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EDGE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9679" y="1421891"/>
            <a:ext cx="2941320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410" y="3921252"/>
            <a:ext cx="2763461" cy="1833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68061" y="5999784"/>
            <a:ext cx="2664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rlito"/>
                <a:cs typeface="Carlito"/>
              </a:rPr>
              <a:t>STAIRS </a:t>
            </a:r>
            <a:r>
              <a:rPr sz="2400" dirty="0">
                <a:latin typeface="Carlito"/>
                <a:cs typeface="Carlito"/>
              </a:rPr>
              <a:t>AS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0" dirty="0" smtClean="0">
                <a:latin typeface="Carlito"/>
                <a:cs typeface="Carlito"/>
              </a:rPr>
              <a:t>STACK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594" y="6007100"/>
            <a:ext cx="264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rlito"/>
                <a:cs typeface="Carlito"/>
              </a:rPr>
              <a:t>TALL </a:t>
            </a:r>
            <a:r>
              <a:rPr sz="2400" spc="-10" dirty="0">
                <a:latin typeface="Carlito"/>
                <a:cs typeface="Carlito"/>
              </a:rPr>
              <a:t>ROOMS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WITHIN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61247" y="3921252"/>
            <a:ext cx="3214072" cy="1923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344" y="263144"/>
            <a:ext cx="3103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0" dirty="0">
                <a:latin typeface="Trebuchet MS"/>
                <a:cs typeface="Trebuchet MS"/>
              </a:rPr>
              <a:t>WIND</a:t>
            </a:r>
            <a:r>
              <a:rPr sz="4400" b="0" spc="-495" dirty="0">
                <a:latin typeface="Trebuchet MS"/>
                <a:cs typeface="Trebuchet MS"/>
              </a:rPr>
              <a:t> </a:t>
            </a:r>
            <a:r>
              <a:rPr sz="4400" b="0" spc="-235" dirty="0">
                <a:latin typeface="Trebuchet MS"/>
                <a:cs typeface="Trebuchet MS"/>
              </a:rPr>
              <a:t>TOWER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043685"/>
            <a:ext cx="10883265" cy="255262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48005" indent="-4572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469265" algn="l"/>
                <a:tab pos="469900" algn="l"/>
                <a:tab pos="2379980" algn="l"/>
              </a:tabLst>
            </a:pPr>
            <a:r>
              <a:rPr lang="en-US" sz="2400" dirty="0" smtClean="0">
                <a:latin typeface="Carlito"/>
                <a:cs typeface="Carlito"/>
              </a:rPr>
              <a:t>Air</a:t>
            </a:r>
            <a:r>
              <a:rPr lang="en-US" sz="2400" spc="-15" dirty="0" smtClean="0">
                <a:latin typeface="Carlito"/>
                <a:cs typeface="Carlito"/>
              </a:rPr>
              <a:t> </a:t>
            </a:r>
            <a:r>
              <a:rPr lang="en-US" sz="2400" spc="-10" dirty="0" smtClean="0">
                <a:latin typeface="Carlito"/>
                <a:cs typeface="Carlito"/>
              </a:rPr>
              <a:t>enters</a:t>
            </a:r>
            <a:r>
              <a:rPr lang="en-US" sz="2400" spc="-5" dirty="0" smtClean="0">
                <a:latin typeface="Carlito"/>
                <a:cs typeface="Carlito"/>
              </a:rPr>
              <a:t> </a:t>
            </a:r>
            <a:r>
              <a:rPr lang="en-US" sz="2400" dirty="0" smtClean="0">
                <a:latin typeface="Carlito"/>
                <a:cs typeface="Carlito"/>
              </a:rPr>
              <a:t>in	</a:t>
            </a:r>
            <a:r>
              <a:rPr lang="en-US" sz="2400" spc="-5" dirty="0" smtClean="0">
                <a:latin typeface="Carlito"/>
                <a:cs typeface="Carlito"/>
              </a:rPr>
              <a:t>wind </a:t>
            </a:r>
            <a:r>
              <a:rPr lang="en-US" sz="2400" spc="-25" dirty="0" smtClean="0">
                <a:latin typeface="Carlito"/>
                <a:cs typeface="Carlito"/>
              </a:rPr>
              <a:t>tower </a:t>
            </a:r>
            <a:r>
              <a:rPr lang="en-US" sz="2400" spc="-10" dirty="0" smtClean="0">
                <a:latin typeface="Carlito"/>
                <a:cs typeface="Carlito"/>
              </a:rPr>
              <a:t>through </a:t>
            </a:r>
            <a:r>
              <a:rPr lang="en-US" sz="2400" spc="-5" dirty="0" smtClean="0">
                <a:latin typeface="Carlito"/>
                <a:cs typeface="Carlito"/>
              </a:rPr>
              <a:t>openings- </a:t>
            </a:r>
            <a:r>
              <a:rPr lang="en-US" sz="2400" spc="-10" dirty="0" smtClean="0">
                <a:latin typeface="Carlito"/>
                <a:cs typeface="Carlito"/>
              </a:rPr>
              <a:t>cooled down- </a:t>
            </a:r>
            <a:r>
              <a:rPr lang="en-US" sz="2400" spc="-15" dirty="0" smtClean="0">
                <a:latin typeface="Carlito"/>
                <a:cs typeface="Carlito"/>
              </a:rPr>
              <a:t>becomes  </a:t>
            </a:r>
            <a:r>
              <a:rPr lang="en-US" sz="2400" spc="-25" dirty="0" smtClean="0">
                <a:latin typeface="Carlito"/>
                <a:cs typeface="Carlito"/>
              </a:rPr>
              <a:t>heavier </a:t>
            </a:r>
            <a:r>
              <a:rPr lang="en-US" sz="2400" dirty="0" smtClean="0">
                <a:latin typeface="Carlito"/>
                <a:cs typeface="Carlito"/>
              </a:rPr>
              <a:t>and </a:t>
            </a:r>
            <a:r>
              <a:rPr lang="en-US" sz="2400" spc="-10" dirty="0" smtClean="0">
                <a:latin typeface="Carlito"/>
                <a:cs typeface="Carlito"/>
              </a:rPr>
              <a:t>sinks down </a:t>
            </a:r>
            <a:r>
              <a:rPr lang="en-US" sz="2400" dirty="0" smtClean="0">
                <a:latin typeface="Carlito"/>
                <a:cs typeface="Carlito"/>
              </a:rPr>
              <a:t>( </a:t>
            </a:r>
            <a:r>
              <a:rPr lang="en-US" sz="2400" spc="-5" dirty="0" smtClean="0">
                <a:latin typeface="Carlito"/>
                <a:cs typeface="Carlito"/>
              </a:rPr>
              <a:t>presence of air</a:t>
            </a:r>
            <a:r>
              <a:rPr lang="en-US" sz="2400" spc="-40" dirty="0" smtClean="0">
                <a:latin typeface="Carlito"/>
                <a:cs typeface="Carlito"/>
              </a:rPr>
              <a:t> </a:t>
            </a:r>
            <a:r>
              <a:rPr lang="en-US" sz="2400" spc="-10" dirty="0" smtClean="0">
                <a:latin typeface="Carlito"/>
                <a:cs typeface="Carlito"/>
              </a:rPr>
              <a:t>movement)</a:t>
            </a:r>
            <a:endParaRPr lang="en-US" sz="24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lang="en-US" sz="3500" dirty="0" smtClean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 smtClean="0">
                <a:latin typeface="Carlito"/>
                <a:cs typeface="Carlito"/>
              </a:rPr>
              <a:t>After whole </a:t>
            </a:r>
            <a:r>
              <a:rPr lang="en-US" sz="2400" spc="-75" dirty="0" smtClean="0">
                <a:latin typeface="Carlito"/>
                <a:cs typeface="Carlito"/>
              </a:rPr>
              <a:t>day </a:t>
            </a:r>
            <a:r>
              <a:rPr lang="en-US" sz="2400" dirty="0" smtClean="0">
                <a:latin typeface="Carlito"/>
                <a:cs typeface="Carlito"/>
              </a:rPr>
              <a:t>air </a:t>
            </a:r>
            <a:r>
              <a:rPr lang="en-US" sz="2400" spc="-10" dirty="0" smtClean="0">
                <a:latin typeface="Carlito"/>
                <a:cs typeface="Carlito"/>
              </a:rPr>
              <a:t>exchange </a:t>
            </a:r>
            <a:r>
              <a:rPr lang="en-US" sz="2400" dirty="0" smtClean="0">
                <a:latin typeface="Carlito"/>
                <a:cs typeface="Carlito"/>
              </a:rPr>
              <a:t>– </a:t>
            </a:r>
            <a:r>
              <a:rPr lang="en-US" sz="2400" spc="-25" dirty="0" smtClean="0">
                <a:latin typeface="Carlito"/>
                <a:cs typeface="Carlito"/>
              </a:rPr>
              <a:t>tower </a:t>
            </a:r>
            <a:r>
              <a:rPr lang="en-US" sz="2400" spc="-15" dirty="0" smtClean="0">
                <a:latin typeface="Carlito"/>
                <a:cs typeface="Carlito"/>
              </a:rPr>
              <a:t>becomes </a:t>
            </a:r>
            <a:r>
              <a:rPr lang="en-US" sz="2400" spc="-30" dirty="0" smtClean="0">
                <a:latin typeface="Carlito"/>
                <a:cs typeface="Carlito"/>
              </a:rPr>
              <a:t>warm </a:t>
            </a:r>
            <a:r>
              <a:rPr lang="en-US" sz="2400" dirty="0" smtClean="0">
                <a:latin typeface="Carlito"/>
                <a:cs typeface="Carlito"/>
              </a:rPr>
              <a:t>in </a:t>
            </a:r>
            <a:r>
              <a:rPr lang="en-US" sz="2400" spc="-5" dirty="0" smtClean="0">
                <a:latin typeface="Carlito"/>
                <a:cs typeface="Carlito"/>
              </a:rPr>
              <a:t>the evening</a:t>
            </a:r>
            <a:r>
              <a:rPr lang="en-US" sz="2400" spc="45" dirty="0" smtClean="0">
                <a:latin typeface="Carlito"/>
                <a:cs typeface="Carlito"/>
              </a:rPr>
              <a:t> </a:t>
            </a:r>
            <a:r>
              <a:rPr lang="en-US" sz="2400" dirty="0" smtClean="0">
                <a:latin typeface="Carlito"/>
                <a:cs typeface="Carlito"/>
              </a:rPr>
              <a:t>.</a:t>
            </a: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lang="en-US" sz="3750" dirty="0" smtClean="0">
              <a:latin typeface="Carlito"/>
              <a:cs typeface="Carlito"/>
            </a:endParaRPr>
          </a:p>
          <a:p>
            <a:pPr marL="469900" marR="5080" indent="-457200">
              <a:lnSpc>
                <a:spcPts val="259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spc="-25" dirty="0" smtClean="0">
                <a:latin typeface="Carlito"/>
                <a:cs typeface="Carlito"/>
              </a:rPr>
              <a:t>Tower walls </a:t>
            </a:r>
            <a:r>
              <a:rPr lang="en-US" sz="2400" spc="-5" dirty="0" smtClean="0">
                <a:latin typeface="Carlito"/>
                <a:cs typeface="Carlito"/>
              </a:rPr>
              <a:t>absorbs </a:t>
            </a:r>
            <a:r>
              <a:rPr lang="en-US" sz="2400" spc="-55" dirty="0" smtClean="0">
                <a:latin typeface="Carlito"/>
                <a:cs typeface="Carlito"/>
              </a:rPr>
              <a:t>heat </a:t>
            </a:r>
            <a:r>
              <a:rPr lang="en-US" sz="2400" spc="-5" dirty="0" smtClean="0">
                <a:latin typeface="Carlito"/>
                <a:cs typeface="Carlito"/>
              </a:rPr>
              <a:t>during </a:t>
            </a:r>
            <a:r>
              <a:rPr lang="en-US" sz="2400" spc="-35" dirty="0" smtClean="0">
                <a:latin typeface="Carlito"/>
                <a:cs typeface="Carlito"/>
              </a:rPr>
              <a:t>daytime </a:t>
            </a:r>
            <a:r>
              <a:rPr lang="en-US" sz="2400" dirty="0" smtClean="0">
                <a:latin typeface="Carlito"/>
                <a:cs typeface="Carlito"/>
              </a:rPr>
              <a:t>and </a:t>
            </a:r>
            <a:r>
              <a:rPr lang="en-US" sz="2400" spc="-5" dirty="0" smtClean="0">
                <a:latin typeface="Carlito"/>
                <a:cs typeface="Carlito"/>
              </a:rPr>
              <a:t>releases </a:t>
            </a:r>
            <a:r>
              <a:rPr lang="en-US" sz="2400" spc="-95" dirty="0" smtClean="0">
                <a:latin typeface="Carlito"/>
                <a:cs typeface="Carlito"/>
              </a:rPr>
              <a:t>at </a:t>
            </a:r>
            <a:r>
              <a:rPr lang="en-US" sz="2400" dirty="0" smtClean="0">
                <a:latin typeface="Carlito"/>
                <a:cs typeface="Carlito"/>
              </a:rPr>
              <a:t>night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266736"/>
            <a:ext cx="5291772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>
              <a:lnSpc>
                <a:spcPts val="3515"/>
              </a:lnSpc>
              <a:spcBef>
                <a:spcPts val="100"/>
              </a:spcBef>
              <a:tabLst>
                <a:tab pos="228600" algn="l"/>
              </a:tabLst>
            </a:pPr>
            <a:r>
              <a:rPr lang="en-US" sz="3200" dirty="0" smtClean="0">
                <a:latin typeface="Carlito"/>
                <a:cs typeface="Carlito"/>
              </a:rPr>
              <a:t>A </a:t>
            </a:r>
            <a:r>
              <a:rPr lang="en-US" sz="3200" spc="-5" dirty="0" smtClean="0">
                <a:latin typeface="Carlito"/>
                <a:cs typeface="Carlito"/>
              </a:rPr>
              <a:t>typical</a:t>
            </a:r>
            <a:r>
              <a:rPr lang="en-US" sz="3200" spc="-75" dirty="0" smtClean="0">
                <a:latin typeface="Carlito"/>
                <a:cs typeface="Carlito"/>
              </a:rPr>
              <a:t> </a:t>
            </a:r>
            <a:r>
              <a:rPr lang="en-US" sz="3200" dirty="0" smtClean="0">
                <a:latin typeface="Carlito"/>
                <a:cs typeface="Carlito"/>
              </a:rPr>
              <a:t>wind </a:t>
            </a:r>
            <a:r>
              <a:rPr lang="en-US" sz="4800" spc="-37" baseline="-4340" dirty="0" smtClean="0">
                <a:latin typeface="Carlito"/>
                <a:cs typeface="Carlito"/>
              </a:rPr>
              <a:t>Tower</a:t>
            </a:r>
            <a:r>
              <a:rPr lang="en-US" sz="4800" baseline="-4340" dirty="0" smtClean="0">
                <a:latin typeface="Carlito"/>
                <a:cs typeface="Carlito"/>
              </a:rPr>
              <a:t> </a:t>
            </a:r>
            <a:r>
              <a:rPr lang="en-US" sz="4800" spc="-15" baseline="-4340" dirty="0" smtClean="0">
                <a:latin typeface="Carlito"/>
                <a:cs typeface="Carlito"/>
              </a:rPr>
              <a:t>section</a:t>
            </a:r>
            <a:endParaRPr lang="en-US" sz="4800" baseline="-434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3657600"/>
            <a:ext cx="6025176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" y="4295283"/>
            <a:ext cx="4114800" cy="2539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8840" y="1290034"/>
            <a:ext cx="4475988" cy="3472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440" y="395078"/>
            <a:ext cx="12446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688" y="503574"/>
            <a:ext cx="1903981" cy="3294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4142" y="3854958"/>
            <a:ext cx="2475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rlito"/>
                <a:cs typeface="Carlito"/>
              </a:rPr>
              <a:t>EVAPORATIVE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COOLING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1276" y="0"/>
            <a:ext cx="805434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0" spc="-190" dirty="0">
                <a:latin typeface="Trebuchet MS"/>
                <a:cs typeface="Trebuchet MS"/>
              </a:rPr>
              <a:t>DIFFERENT </a:t>
            </a:r>
            <a:r>
              <a:rPr sz="4100" b="0" spc="-280" dirty="0">
                <a:latin typeface="Trebuchet MS"/>
                <a:cs typeface="Trebuchet MS"/>
              </a:rPr>
              <a:t>TYPES </a:t>
            </a:r>
            <a:r>
              <a:rPr sz="4100" b="0" spc="-175" dirty="0">
                <a:latin typeface="Trebuchet MS"/>
                <a:cs typeface="Trebuchet MS"/>
              </a:rPr>
              <a:t>OF </a:t>
            </a:r>
            <a:r>
              <a:rPr sz="4100" b="0" spc="-10" dirty="0">
                <a:latin typeface="Trebuchet MS"/>
                <a:cs typeface="Trebuchet MS"/>
              </a:rPr>
              <a:t>WIND </a:t>
            </a:r>
            <a:r>
              <a:rPr sz="4100" b="0" spc="-185" dirty="0">
                <a:latin typeface="Trebuchet MS"/>
                <a:cs typeface="Trebuchet MS"/>
              </a:rPr>
              <a:t>TOWERS</a:t>
            </a:r>
            <a:r>
              <a:rPr sz="4100" b="0" spc="-950" dirty="0">
                <a:latin typeface="Trebuchet MS"/>
                <a:cs typeface="Trebuchet MS"/>
              </a:rPr>
              <a:t> </a:t>
            </a:r>
            <a:r>
              <a:rPr sz="4100" b="0" spc="-340" dirty="0">
                <a:latin typeface="Trebuchet MS"/>
                <a:cs typeface="Trebuchet MS"/>
              </a:rPr>
              <a:t>:-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9216" y="1427480"/>
            <a:ext cx="1548384" cy="585417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50" dirty="0">
                <a:latin typeface="Carlito"/>
                <a:cs typeface="Carlito"/>
              </a:rPr>
              <a:t>WATER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SUPPLY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6414" y="5449316"/>
            <a:ext cx="37865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Carlito"/>
                <a:cs typeface="Carlito"/>
              </a:rPr>
              <a:t>MULTI </a:t>
            </a:r>
            <a:r>
              <a:rPr sz="2000" spc="-5" dirty="0">
                <a:latin typeface="Carlito"/>
                <a:cs typeface="Carlito"/>
              </a:rPr>
              <a:t>DIRECTIONAL </a:t>
            </a:r>
            <a:r>
              <a:rPr sz="2000" dirty="0">
                <a:latin typeface="Carlito"/>
                <a:cs typeface="Carlito"/>
              </a:rPr>
              <a:t>WIND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spc="-30" dirty="0">
                <a:latin typeface="Carlito"/>
                <a:cs typeface="Carlito"/>
              </a:rPr>
              <a:t>CATCHER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64906" y="4733036"/>
            <a:ext cx="273050" cy="698500"/>
            <a:chOff x="7764780" y="4453128"/>
            <a:chExt cx="273050" cy="698500"/>
          </a:xfrm>
        </p:grpSpPr>
        <p:sp>
          <p:nvSpPr>
            <p:cNvPr id="11" name="object 11"/>
            <p:cNvSpPr/>
            <p:nvPr/>
          </p:nvSpPr>
          <p:spPr>
            <a:xfrm>
              <a:off x="7770876" y="4459224"/>
              <a:ext cx="260985" cy="685800"/>
            </a:xfrm>
            <a:custGeom>
              <a:avLst/>
              <a:gdLst/>
              <a:ahLst/>
              <a:cxnLst/>
              <a:rect l="l" t="t" r="r" b="b"/>
              <a:pathLst>
                <a:path w="260984" h="685800">
                  <a:moveTo>
                    <a:pt x="130301" y="0"/>
                  </a:moveTo>
                  <a:lnTo>
                    <a:pt x="0" y="130301"/>
                  </a:lnTo>
                  <a:lnTo>
                    <a:pt x="65150" y="130301"/>
                  </a:lnTo>
                  <a:lnTo>
                    <a:pt x="65150" y="685800"/>
                  </a:lnTo>
                  <a:lnTo>
                    <a:pt x="195452" y="685800"/>
                  </a:lnTo>
                  <a:lnTo>
                    <a:pt x="195452" y="130301"/>
                  </a:lnTo>
                  <a:lnTo>
                    <a:pt x="260603" y="130301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0876" y="4459224"/>
              <a:ext cx="260985" cy="685800"/>
            </a:xfrm>
            <a:custGeom>
              <a:avLst/>
              <a:gdLst/>
              <a:ahLst/>
              <a:cxnLst/>
              <a:rect l="l" t="t" r="r" b="b"/>
              <a:pathLst>
                <a:path w="260984" h="685800">
                  <a:moveTo>
                    <a:pt x="0" y="130301"/>
                  </a:moveTo>
                  <a:lnTo>
                    <a:pt x="130301" y="0"/>
                  </a:lnTo>
                  <a:lnTo>
                    <a:pt x="260603" y="130301"/>
                  </a:lnTo>
                  <a:lnTo>
                    <a:pt x="195452" y="130301"/>
                  </a:lnTo>
                  <a:lnTo>
                    <a:pt x="195452" y="685800"/>
                  </a:lnTo>
                  <a:lnTo>
                    <a:pt x="65150" y="685800"/>
                  </a:lnTo>
                  <a:lnTo>
                    <a:pt x="65150" y="130301"/>
                  </a:lnTo>
                  <a:lnTo>
                    <a:pt x="0" y="13030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03903" y="5425440"/>
            <a:ext cx="958850" cy="212090"/>
            <a:chOff x="3803903" y="5425440"/>
            <a:chExt cx="958850" cy="212090"/>
          </a:xfrm>
        </p:grpSpPr>
        <p:sp>
          <p:nvSpPr>
            <p:cNvPr id="14" name="object 14"/>
            <p:cNvSpPr/>
            <p:nvPr/>
          </p:nvSpPr>
          <p:spPr>
            <a:xfrm>
              <a:off x="3809999" y="5431536"/>
              <a:ext cx="946785" cy="200025"/>
            </a:xfrm>
            <a:custGeom>
              <a:avLst/>
              <a:gdLst/>
              <a:ahLst/>
              <a:cxnLst/>
              <a:rect l="l" t="t" r="r" b="b"/>
              <a:pathLst>
                <a:path w="946785" h="200025">
                  <a:moveTo>
                    <a:pt x="99822" y="0"/>
                  </a:moveTo>
                  <a:lnTo>
                    <a:pt x="0" y="99822"/>
                  </a:lnTo>
                  <a:lnTo>
                    <a:pt x="99822" y="199644"/>
                  </a:lnTo>
                  <a:lnTo>
                    <a:pt x="99822" y="149732"/>
                  </a:lnTo>
                  <a:lnTo>
                    <a:pt x="946403" y="149732"/>
                  </a:lnTo>
                  <a:lnTo>
                    <a:pt x="946403" y="49910"/>
                  </a:lnTo>
                  <a:lnTo>
                    <a:pt x="99822" y="49910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09999" y="5431536"/>
              <a:ext cx="946785" cy="200025"/>
            </a:xfrm>
            <a:custGeom>
              <a:avLst/>
              <a:gdLst/>
              <a:ahLst/>
              <a:cxnLst/>
              <a:rect l="l" t="t" r="r" b="b"/>
              <a:pathLst>
                <a:path w="946785" h="200025">
                  <a:moveTo>
                    <a:pt x="0" y="99822"/>
                  </a:moveTo>
                  <a:lnTo>
                    <a:pt x="99822" y="0"/>
                  </a:lnTo>
                  <a:lnTo>
                    <a:pt x="99822" y="49910"/>
                  </a:lnTo>
                  <a:lnTo>
                    <a:pt x="946403" y="49910"/>
                  </a:lnTo>
                  <a:lnTo>
                    <a:pt x="946403" y="149732"/>
                  </a:lnTo>
                  <a:lnTo>
                    <a:pt x="99822" y="149732"/>
                  </a:lnTo>
                  <a:lnTo>
                    <a:pt x="99822" y="199644"/>
                  </a:lnTo>
                  <a:lnTo>
                    <a:pt x="0" y="998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283286"/>
            <a:ext cx="4726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90" dirty="0">
                <a:latin typeface="Trebuchet MS"/>
                <a:cs typeface="Trebuchet MS"/>
              </a:rPr>
              <a:t>COURTYARD</a:t>
            </a:r>
            <a:r>
              <a:rPr sz="4400" b="0" spc="-509" dirty="0">
                <a:latin typeface="Trebuchet MS"/>
                <a:cs typeface="Trebuchet MS"/>
              </a:rPr>
              <a:t> </a:t>
            </a:r>
            <a:r>
              <a:rPr sz="4400" b="0" spc="-375" dirty="0">
                <a:latin typeface="Trebuchet MS"/>
                <a:cs typeface="Trebuchet MS"/>
              </a:rPr>
              <a:t>EFFECT:-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590" y="1002689"/>
            <a:ext cx="10927715" cy="8313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lang="en-US" sz="2800" spc="-5" dirty="0" smtClean="0">
                <a:latin typeface="Carlito"/>
                <a:cs typeface="Carlito"/>
              </a:rPr>
              <a:t>Due </a:t>
            </a:r>
            <a:r>
              <a:rPr lang="en-US" sz="2800" spc="-45" dirty="0" smtClean="0">
                <a:latin typeface="Carlito"/>
                <a:cs typeface="Carlito"/>
              </a:rPr>
              <a:t>to </a:t>
            </a:r>
            <a:r>
              <a:rPr lang="en-US" sz="2800" spc="-5" dirty="0" smtClean="0">
                <a:latin typeface="Carlito"/>
                <a:cs typeface="Carlito"/>
              </a:rPr>
              <a:t>incident solar </a:t>
            </a:r>
            <a:r>
              <a:rPr lang="en-US" sz="2800" spc="-30" dirty="0" smtClean="0">
                <a:latin typeface="Carlito"/>
                <a:cs typeface="Carlito"/>
              </a:rPr>
              <a:t>radiation </a:t>
            </a:r>
            <a:r>
              <a:rPr lang="en-US" sz="2800" spc="-5" dirty="0" smtClean="0">
                <a:latin typeface="Carlito"/>
                <a:cs typeface="Carlito"/>
              </a:rPr>
              <a:t>in a </a:t>
            </a:r>
            <a:r>
              <a:rPr lang="en-US" sz="2800" spc="-35" dirty="0" smtClean="0">
                <a:latin typeface="Carlito"/>
                <a:cs typeface="Carlito"/>
              </a:rPr>
              <a:t>courtyard, </a:t>
            </a:r>
            <a:r>
              <a:rPr lang="en-US" sz="2800" spc="-5" dirty="0" smtClean="0">
                <a:latin typeface="Carlito"/>
                <a:cs typeface="Carlito"/>
              </a:rPr>
              <a:t>air gets </a:t>
            </a:r>
            <a:r>
              <a:rPr lang="en-US" sz="2800" spc="-30" dirty="0" smtClean="0">
                <a:latin typeface="Carlito"/>
                <a:cs typeface="Carlito"/>
              </a:rPr>
              <a:t>warmer  </a:t>
            </a:r>
            <a:r>
              <a:rPr lang="en-US" sz="2800" spc="-5" dirty="0" smtClean="0">
                <a:latin typeface="Carlito"/>
                <a:cs typeface="Carlito"/>
              </a:rPr>
              <a:t>and </a:t>
            </a:r>
            <a:r>
              <a:rPr lang="en-US" sz="2800" spc="-10" dirty="0" smtClean="0">
                <a:latin typeface="Carlito"/>
                <a:cs typeface="Carlito"/>
              </a:rPr>
              <a:t>rises </a:t>
            </a:r>
            <a:r>
              <a:rPr lang="en-US" sz="2800" spc="-5" dirty="0" smtClean="0">
                <a:latin typeface="Carlito"/>
                <a:cs typeface="Carlito"/>
              </a:rPr>
              <a:t>, </a:t>
            </a:r>
            <a:r>
              <a:rPr lang="en-US" sz="2800" spc="-15" dirty="0" smtClean="0">
                <a:latin typeface="Carlito"/>
                <a:cs typeface="Carlito"/>
              </a:rPr>
              <a:t>cool </a:t>
            </a:r>
            <a:r>
              <a:rPr lang="en-US" sz="2800" spc="-5" dirty="0" smtClean="0">
                <a:latin typeface="Carlito"/>
                <a:cs typeface="Carlito"/>
              </a:rPr>
              <a:t>air </a:t>
            </a:r>
            <a:r>
              <a:rPr lang="en-US" sz="2800" spc="-10" dirty="0" smtClean="0">
                <a:latin typeface="Carlito"/>
                <a:cs typeface="Carlito"/>
              </a:rPr>
              <a:t>from ground level </a:t>
            </a:r>
            <a:r>
              <a:rPr lang="en-US" sz="2800" spc="-30" dirty="0" smtClean="0">
                <a:latin typeface="Carlito"/>
                <a:cs typeface="Carlito"/>
              </a:rPr>
              <a:t>flows </a:t>
            </a:r>
            <a:r>
              <a:rPr lang="en-US" sz="2800" spc="-10" dirty="0" smtClean="0">
                <a:latin typeface="Carlito"/>
                <a:cs typeface="Carlito"/>
              </a:rPr>
              <a:t>through the </a:t>
            </a:r>
            <a:r>
              <a:rPr lang="en-US" sz="2800" spc="-25" dirty="0" smtClean="0">
                <a:latin typeface="Carlito"/>
                <a:cs typeface="Carlito"/>
              </a:rPr>
              <a:t>lower  </a:t>
            </a:r>
            <a:r>
              <a:rPr lang="en-US" sz="2800" spc="-10" dirty="0" smtClean="0">
                <a:latin typeface="Carlito"/>
                <a:cs typeface="Carlito"/>
              </a:rPr>
              <a:t>openings</a:t>
            </a:r>
            <a:endParaRPr lang="en-US" sz="28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13334" y="3048761"/>
            <a:ext cx="6438900" cy="2890520"/>
            <a:chOff x="1313334" y="3048761"/>
            <a:chExt cx="6438900" cy="2890520"/>
          </a:xfrm>
        </p:grpSpPr>
        <p:sp>
          <p:nvSpPr>
            <p:cNvPr id="5" name="object 5"/>
            <p:cNvSpPr/>
            <p:nvPr/>
          </p:nvSpPr>
          <p:spPr>
            <a:xfrm>
              <a:off x="1313334" y="3156203"/>
              <a:ext cx="6438436" cy="27830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9844" y="3048761"/>
              <a:ext cx="2091055" cy="1600835"/>
            </a:xfrm>
            <a:custGeom>
              <a:avLst/>
              <a:gdLst/>
              <a:ahLst/>
              <a:cxnLst/>
              <a:rect l="l" t="t" r="r" b="b"/>
              <a:pathLst>
                <a:path w="2091054" h="1600835">
                  <a:moveTo>
                    <a:pt x="129540" y="1154074"/>
                  </a:moveTo>
                  <a:lnTo>
                    <a:pt x="129184" y="1153287"/>
                  </a:lnTo>
                  <a:lnTo>
                    <a:pt x="128562" y="1151890"/>
                  </a:lnTo>
                  <a:lnTo>
                    <a:pt x="128333" y="1151382"/>
                  </a:lnTo>
                  <a:lnTo>
                    <a:pt x="111125" y="1133513"/>
                  </a:lnTo>
                  <a:lnTo>
                    <a:pt x="111125" y="1134110"/>
                  </a:lnTo>
                  <a:lnTo>
                    <a:pt x="110972" y="1133957"/>
                  </a:lnTo>
                  <a:lnTo>
                    <a:pt x="110350" y="1133284"/>
                  </a:lnTo>
                  <a:lnTo>
                    <a:pt x="111010" y="1133970"/>
                  </a:lnTo>
                  <a:lnTo>
                    <a:pt x="111125" y="1134110"/>
                  </a:lnTo>
                  <a:lnTo>
                    <a:pt x="111125" y="1133513"/>
                  </a:lnTo>
                  <a:lnTo>
                    <a:pt x="110998" y="1133475"/>
                  </a:lnTo>
                  <a:lnTo>
                    <a:pt x="110731" y="1133398"/>
                  </a:lnTo>
                  <a:lnTo>
                    <a:pt x="110210" y="1132992"/>
                  </a:lnTo>
                  <a:lnTo>
                    <a:pt x="109372" y="1131938"/>
                  </a:lnTo>
                  <a:lnTo>
                    <a:pt x="108851" y="1130935"/>
                  </a:lnTo>
                  <a:lnTo>
                    <a:pt x="107708" y="1128776"/>
                  </a:lnTo>
                  <a:lnTo>
                    <a:pt x="107315" y="1128014"/>
                  </a:lnTo>
                  <a:lnTo>
                    <a:pt x="107569" y="1128776"/>
                  </a:lnTo>
                  <a:lnTo>
                    <a:pt x="106553" y="1126375"/>
                  </a:lnTo>
                  <a:lnTo>
                    <a:pt x="106553" y="1152728"/>
                  </a:lnTo>
                  <a:lnTo>
                    <a:pt x="105892" y="1152042"/>
                  </a:lnTo>
                  <a:lnTo>
                    <a:pt x="105791" y="1151890"/>
                  </a:lnTo>
                  <a:lnTo>
                    <a:pt x="105930" y="1152055"/>
                  </a:lnTo>
                  <a:lnTo>
                    <a:pt x="106553" y="1152728"/>
                  </a:lnTo>
                  <a:lnTo>
                    <a:pt x="106553" y="1126375"/>
                  </a:lnTo>
                  <a:lnTo>
                    <a:pt x="105422" y="1123696"/>
                  </a:lnTo>
                  <a:lnTo>
                    <a:pt x="105346" y="1123543"/>
                  </a:lnTo>
                  <a:lnTo>
                    <a:pt x="105283" y="1123391"/>
                  </a:lnTo>
                  <a:lnTo>
                    <a:pt x="105168" y="1123061"/>
                  </a:lnTo>
                  <a:lnTo>
                    <a:pt x="102870" y="1116965"/>
                  </a:lnTo>
                  <a:lnTo>
                    <a:pt x="103124" y="1117600"/>
                  </a:lnTo>
                  <a:lnTo>
                    <a:pt x="102920" y="1116965"/>
                  </a:lnTo>
                  <a:lnTo>
                    <a:pt x="100825" y="1110107"/>
                  </a:lnTo>
                  <a:lnTo>
                    <a:pt x="100723" y="1109726"/>
                  </a:lnTo>
                  <a:lnTo>
                    <a:pt x="98488" y="1101471"/>
                  </a:lnTo>
                  <a:lnTo>
                    <a:pt x="98488" y="1101344"/>
                  </a:lnTo>
                  <a:lnTo>
                    <a:pt x="98552" y="1101471"/>
                  </a:lnTo>
                  <a:lnTo>
                    <a:pt x="98488" y="1101217"/>
                  </a:lnTo>
                  <a:lnTo>
                    <a:pt x="96316" y="1091819"/>
                  </a:lnTo>
                  <a:lnTo>
                    <a:pt x="96266" y="1091565"/>
                  </a:lnTo>
                  <a:lnTo>
                    <a:pt x="96266" y="1091819"/>
                  </a:lnTo>
                  <a:lnTo>
                    <a:pt x="94030" y="1081151"/>
                  </a:lnTo>
                  <a:lnTo>
                    <a:pt x="93980" y="1080897"/>
                  </a:lnTo>
                  <a:lnTo>
                    <a:pt x="93980" y="1081151"/>
                  </a:lnTo>
                  <a:lnTo>
                    <a:pt x="91833" y="1069594"/>
                  </a:lnTo>
                  <a:lnTo>
                    <a:pt x="89674" y="1057021"/>
                  </a:lnTo>
                  <a:lnTo>
                    <a:pt x="85483" y="1029589"/>
                  </a:lnTo>
                  <a:lnTo>
                    <a:pt x="83578" y="1014603"/>
                  </a:lnTo>
                  <a:lnTo>
                    <a:pt x="81661" y="998982"/>
                  </a:lnTo>
                  <a:lnTo>
                    <a:pt x="79895" y="982726"/>
                  </a:lnTo>
                  <a:lnTo>
                    <a:pt x="77990" y="965835"/>
                  </a:lnTo>
                  <a:lnTo>
                    <a:pt x="76454" y="948182"/>
                  </a:lnTo>
                  <a:lnTo>
                    <a:pt x="74790" y="930021"/>
                  </a:lnTo>
                  <a:lnTo>
                    <a:pt x="69583" y="853186"/>
                  </a:lnTo>
                  <a:lnTo>
                    <a:pt x="67678" y="812419"/>
                  </a:lnTo>
                  <a:lnTo>
                    <a:pt x="66281" y="770763"/>
                  </a:lnTo>
                  <a:lnTo>
                    <a:pt x="65608" y="742327"/>
                  </a:lnTo>
                  <a:lnTo>
                    <a:pt x="94488" y="791083"/>
                  </a:lnTo>
                  <a:lnTo>
                    <a:pt x="100584" y="792607"/>
                  </a:lnTo>
                  <a:lnTo>
                    <a:pt x="109982" y="787019"/>
                  </a:lnTo>
                  <a:lnTo>
                    <a:pt x="111506" y="780923"/>
                  </a:lnTo>
                  <a:lnTo>
                    <a:pt x="80327" y="728345"/>
                  </a:lnTo>
                  <a:lnTo>
                    <a:pt x="66700" y="705358"/>
                  </a:lnTo>
                  <a:lnTo>
                    <a:pt x="55118" y="685800"/>
                  </a:lnTo>
                  <a:lnTo>
                    <a:pt x="2667" y="776986"/>
                  </a:lnTo>
                  <a:lnTo>
                    <a:pt x="0" y="781685"/>
                  </a:lnTo>
                  <a:lnTo>
                    <a:pt x="1651" y="787781"/>
                  </a:lnTo>
                  <a:lnTo>
                    <a:pt x="6350" y="790448"/>
                  </a:lnTo>
                  <a:lnTo>
                    <a:pt x="11176" y="793242"/>
                  </a:lnTo>
                  <a:lnTo>
                    <a:pt x="17145" y="791591"/>
                  </a:lnTo>
                  <a:lnTo>
                    <a:pt x="19939" y="786892"/>
                  </a:lnTo>
                  <a:lnTo>
                    <a:pt x="45770" y="741857"/>
                  </a:lnTo>
                  <a:lnTo>
                    <a:pt x="46482" y="771271"/>
                  </a:lnTo>
                  <a:lnTo>
                    <a:pt x="47879" y="813308"/>
                  </a:lnTo>
                  <a:lnTo>
                    <a:pt x="49784" y="854202"/>
                  </a:lnTo>
                  <a:lnTo>
                    <a:pt x="52197" y="893826"/>
                  </a:lnTo>
                  <a:lnTo>
                    <a:pt x="56642" y="949960"/>
                  </a:lnTo>
                  <a:lnTo>
                    <a:pt x="61976" y="1001268"/>
                  </a:lnTo>
                  <a:lnTo>
                    <a:pt x="67945" y="1046607"/>
                  </a:lnTo>
                  <a:lnTo>
                    <a:pt x="74549" y="1084961"/>
                  </a:lnTo>
                  <a:lnTo>
                    <a:pt x="84239" y="1123696"/>
                  </a:lnTo>
                  <a:lnTo>
                    <a:pt x="105918" y="1152525"/>
                  </a:lnTo>
                  <a:lnTo>
                    <a:pt x="106172" y="1152613"/>
                  </a:lnTo>
                  <a:lnTo>
                    <a:pt x="106692" y="1153020"/>
                  </a:lnTo>
                  <a:lnTo>
                    <a:pt x="107530" y="1154074"/>
                  </a:lnTo>
                  <a:lnTo>
                    <a:pt x="129540" y="1154074"/>
                  </a:lnTo>
                  <a:close/>
                </a:path>
                <a:path w="2091054" h="1600835">
                  <a:moveTo>
                    <a:pt x="171704" y="1600073"/>
                  </a:moveTo>
                  <a:lnTo>
                    <a:pt x="171450" y="1557528"/>
                  </a:lnTo>
                  <a:lnTo>
                    <a:pt x="170434" y="1515110"/>
                  </a:lnTo>
                  <a:lnTo>
                    <a:pt x="169049" y="1473454"/>
                  </a:lnTo>
                  <a:lnTo>
                    <a:pt x="167170" y="1432814"/>
                  </a:lnTo>
                  <a:lnTo>
                    <a:pt x="167132" y="1431798"/>
                  </a:lnTo>
                  <a:lnTo>
                    <a:pt x="164795" y="1393444"/>
                  </a:lnTo>
                  <a:lnTo>
                    <a:pt x="164719" y="1392174"/>
                  </a:lnTo>
                  <a:lnTo>
                    <a:pt x="161912" y="1355852"/>
                  </a:lnTo>
                  <a:lnTo>
                    <a:pt x="160274" y="1336040"/>
                  </a:lnTo>
                  <a:lnTo>
                    <a:pt x="158788" y="1320165"/>
                  </a:lnTo>
                  <a:lnTo>
                    <a:pt x="158623" y="1318387"/>
                  </a:lnTo>
                  <a:lnTo>
                    <a:pt x="157048" y="1303274"/>
                  </a:lnTo>
                  <a:lnTo>
                    <a:pt x="156845" y="1301242"/>
                  </a:lnTo>
                  <a:lnTo>
                    <a:pt x="154940" y="1284732"/>
                  </a:lnTo>
                  <a:lnTo>
                    <a:pt x="153339" y="1271397"/>
                  </a:lnTo>
                  <a:lnTo>
                    <a:pt x="153035" y="1268857"/>
                  </a:lnTo>
                  <a:lnTo>
                    <a:pt x="151358" y="1256411"/>
                  </a:lnTo>
                  <a:lnTo>
                    <a:pt x="151003" y="1253744"/>
                  </a:lnTo>
                  <a:lnTo>
                    <a:pt x="148971" y="1239393"/>
                  </a:lnTo>
                  <a:lnTo>
                    <a:pt x="147307" y="1228979"/>
                  </a:lnTo>
                  <a:lnTo>
                    <a:pt x="146812" y="1225804"/>
                  </a:lnTo>
                  <a:lnTo>
                    <a:pt x="145224" y="1216406"/>
                  </a:lnTo>
                  <a:lnTo>
                    <a:pt x="144653" y="1212977"/>
                  </a:lnTo>
                  <a:lnTo>
                    <a:pt x="143090" y="1204849"/>
                  </a:lnTo>
                  <a:lnTo>
                    <a:pt x="142367" y="1201039"/>
                  </a:lnTo>
                  <a:lnTo>
                    <a:pt x="140081" y="1189990"/>
                  </a:lnTo>
                  <a:lnTo>
                    <a:pt x="138760" y="1184529"/>
                  </a:lnTo>
                  <a:lnTo>
                    <a:pt x="137668" y="1179957"/>
                  </a:lnTo>
                  <a:lnTo>
                    <a:pt x="135255" y="1170686"/>
                  </a:lnTo>
                  <a:lnTo>
                    <a:pt x="132664" y="1162304"/>
                  </a:lnTo>
                  <a:lnTo>
                    <a:pt x="130784" y="1157224"/>
                  </a:lnTo>
                  <a:lnTo>
                    <a:pt x="129984" y="1155065"/>
                  </a:lnTo>
                  <a:lnTo>
                    <a:pt x="108331" y="1155065"/>
                  </a:lnTo>
                  <a:lnTo>
                    <a:pt x="108051" y="1155065"/>
                  </a:lnTo>
                  <a:lnTo>
                    <a:pt x="109601" y="1157986"/>
                  </a:lnTo>
                  <a:lnTo>
                    <a:pt x="109347" y="1157224"/>
                  </a:lnTo>
                  <a:lnTo>
                    <a:pt x="111620" y="1162621"/>
                  </a:lnTo>
                  <a:lnTo>
                    <a:pt x="111734" y="1162939"/>
                  </a:lnTo>
                  <a:lnTo>
                    <a:pt x="113792" y="1168400"/>
                  </a:lnTo>
                  <a:lnTo>
                    <a:pt x="113982" y="1169035"/>
                  </a:lnTo>
                  <a:lnTo>
                    <a:pt x="116078" y="1175893"/>
                  </a:lnTo>
                  <a:lnTo>
                    <a:pt x="116179" y="1176274"/>
                  </a:lnTo>
                  <a:lnTo>
                    <a:pt x="118491" y="1184910"/>
                  </a:lnTo>
                  <a:lnTo>
                    <a:pt x="118491" y="1184529"/>
                  </a:lnTo>
                  <a:lnTo>
                    <a:pt x="120777" y="1194435"/>
                  </a:lnTo>
                  <a:lnTo>
                    <a:pt x="120650" y="1194181"/>
                  </a:lnTo>
                  <a:lnTo>
                    <a:pt x="120700" y="1194435"/>
                  </a:lnTo>
                  <a:lnTo>
                    <a:pt x="122936" y="1205103"/>
                  </a:lnTo>
                  <a:lnTo>
                    <a:pt x="122936" y="1204849"/>
                  </a:lnTo>
                  <a:lnTo>
                    <a:pt x="125095" y="1216533"/>
                  </a:lnTo>
                  <a:lnTo>
                    <a:pt x="125095" y="1216406"/>
                  </a:lnTo>
                  <a:lnTo>
                    <a:pt x="127254" y="1229106"/>
                  </a:lnTo>
                  <a:lnTo>
                    <a:pt x="127254" y="1228979"/>
                  </a:lnTo>
                  <a:lnTo>
                    <a:pt x="131445" y="1256538"/>
                  </a:lnTo>
                  <a:lnTo>
                    <a:pt x="131445" y="1256411"/>
                  </a:lnTo>
                  <a:lnTo>
                    <a:pt x="133350" y="1271524"/>
                  </a:lnTo>
                  <a:lnTo>
                    <a:pt x="133350" y="1271397"/>
                  </a:lnTo>
                  <a:lnTo>
                    <a:pt x="135255" y="1287018"/>
                  </a:lnTo>
                  <a:lnTo>
                    <a:pt x="137033" y="1303401"/>
                  </a:lnTo>
                  <a:lnTo>
                    <a:pt x="137033" y="1303274"/>
                  </a:lnTo>
                  <a:lnTo>
                    <a:pt x="138938" y="1320292"/>
                  </a:lnTo>
                  <a:lnTo>
                    <a:pt x="140462" y="1337818"/>
                  </a:lnTo>
                  <a:lnTo>
                    <a:pt x="142113" y="1355979"/>
                  </a:lnTo>
                  <a:lnTo>
                    <a:pt x="147320" y="1432941"/>
                  </a:lnTo>
                  <a:lnTo>
                    <a:pt x="149225" y="1473581"/>
                  </a:lnTo>
                  <a:lnTo>
                    <a:pt x="150622" y="1515237"/>
                  </a:lnTo>
                  <a:lnTo>
                    <a:pt x="151638" y="1557655"/>
                  </a:lnTo>
                  <a:lnTo>
                    <a:pt x="151892" y="1600327"/>
                  </a:lnTo>
                  <a:lnTo>
                    <a:pt x="171704" y="1600073"/>
                  </a:lnTo>
                  <a:close/>
                </a:path>
                <a:path w="2091054" h="1600835">
                  <a:moveTo>
                    <a:pt x="480326" y="1473581"/>
                  </a:moveTo>
                  <a:lnTo>
                    <a:pt x="480314" y="1473835"/>
                  </a:lnTo>
                  <a:lnTo>
                    <a:pt x="480326" y="1473581"/>
                  </a:lnTo>
                  <a:close/>
                </a:path>
                <a:path w="2091054" h="1600835">
                  <a:moveTo>
                    <a:pt x="605282" y="812165"/>
                  </a:moveTo>
                  <a:lnTo>
                    <a:pt x="605256" y="812419"/>
                  </a:lnTo>
                  <a:lnTo>
                    <a:pt x="605282" y="812165"/>
                  </a:lnTo>
                  <a:close/>
                </a:path>
                <a:path w="2091054" h="1600835">
                  <a:moveTo>
                    <a:pt x="673735" y="781939"/>
                  </a:moveTo>
                  <a:lnTo>
                    <a:pt x="670941" y="777240"/>
                  </a:lnTo>
                  <a:lnTo>
                    <a:pt x="630097" y="705358"/>
                  </a:lnTo>
                  <a:lnTo>
                    <a:pt x="618998" y="685800"/>
                  </a:lnTo>
                  <a:lnTo>
                    <a:pt x="565023" y="775970"/>
                  </a:lnTo>
                  <a:lnTo>
                    <a:pt x="562229" y="780669"/>
                  </a:lnTo>
                  <a:lnTo>
                    <a:pt x="563753" y="786765"/>
                  </a:lnTo>
                  <a:lnTo>
                    <a:pt x="568452" y="789559"/>
                  </a:lnTo>
                  <a:lnTo>
                    <a:pt x="573151" y="792480"/>
                  </a:lnTo>
                  <a:lnTo>
                    <a:pt x="579120" y="790956"/>
                  </a:lnTo>
                  <a:lnTo>
                    <a:pt x="582041" y="786257"/>
                  </a:lnTo>
                  <a:lnTo>
                    <a:pt x="608203" y="742391"/>
                  </a:lnTo>
                  <a:lnTo>
                    <a:pt x="607441" y="770509"/>
                  </a:lnTo>
                  <a:lnTo>
                    <a:pt x="607415" y="770763"/>
                  </a:lnTo>
                  <a:lnTo>
                    <a:pt x="605282" y="812419"/>
                  </a:lnTo>
                  <a:lnTo>
                    <a:pt x="605193" y="813435"/>
                  </a:lnTo>
                  <a:lnTo>
                    <a:pt x="602488" y="853059"/>
                  </a:lnTo>
                  <a:lnTo>
                    <a:pt x="602615" y="852805"/>
                  </a:lnTo>
                  <a:lnTo>
                    <a:pt x="599186" y="892302"/>
                  </a:lnTo>
                  <a:lnTo>
                    <a:pt x="599186" y="892048"/>
                  </a:lnTo>
                  <a:lnTo>
                    <a:pt x="599147" y="892302"/>
                  </a:lnTo>
                  <a:lnTo>
                    <a:pt x="594995" y="929767"/>
                  </a:lnTo>
                  <a:lnTo>
                    <a:pt x="595122" y="929640"/>
                  </a:lnTo>
                  <a:lnTo>
                    <a:pt x="592836" y="947928"/>
                  </a:lnTo>
                  <a:lnTo>
                    <a:pt x="592836" y="947801"/>
                  </a:lnTo>
                  <a:lnTo>
                    <a:pt x="592810" y="947928"/>
                  </a:lnTo>
                  <a:lnTo>
                    <a:pt x="590550" y="965327"/>
                  </a:lnTo>
                  <a:lnTo>
                    <a:pt x="588010" y="982345"/>
                  </a:lnTo>
                  <a:lnTo>
                    <a:pt x="588137" y="982091"/>
                  </a:lnTo>
                  <a:lnTo>
                    <a:pt x="585470" y="998474"/>
                  </a:lnTo>
                  <a:lnTo>
                    <a:pt x="582676" y="1014095"/>
                  </a:lnTo>
                  <a:lnTo>
                    <a:pt x="582676" y="1013968"/>
                  </a:lnTo>
                  <a:lnTo>
                    <a:pt x="582650" y="1014095"/>
                  </a:lnTo>
                  <a:lnTo>
                    <a:pt x="579882" y="1029081"/>
                  </a:lnTo>
                  <a:lnTo>
                    <a:pt x="579882" y="1028954"/>
                  </a:lnTo>
                  <a:lnTo>
                    <a:pt x="579843" y="1029081"/>
                  </a:lnTo>
                  <a:lnTo>
                    <a:pt x="576961" y="1043178"/>
                  </a:lnTo>
                  <a:lnTo>
                    <a:pt x="577088" y="1042924"/>
                  </a:lnTo>
                  <a:lnTo>
                    <a:pt x="574040" y="1056386"/>
                  </a:lnTo>
                  <a:lnTo>
                    <a:pt x="574040" y="1056259"/>
                  </a:lnTo>
                  <a:lnTo>
                    <a:pt x="574001" y="1056386"/>
                  </a:lnTo>
                  <a:lnTo>
                    <a:pt x="570865" y="1068832"/>
                  </a:lnTo>
                  <a:lnTo>
                    <a:pt x="570992" y="1068705"/>
                  </a:lnTo>
                  <a:lnTo>
                    <a:pt x="567817" y="1080389"/>
                  </a:lnTo>
                  <a:lnTo>
                    <a:pt x="567944" y="1080135"/>
                  </a:lnTo>
                  <a:lnTo>
                    <a:pt x="564642" y="1091057"/>
                  </a:lnTo>
                  <a:lnTo>
                    <a:pt x="561594" y="1100201"/>
                  </a:lnTo>
                  <a:lnTo>
                    <a:pt x="561441" y="1100582"/>
                  </a:lnTo>
                  <a:lnTo>
                    <a:pt x="558165" y="1109091"/>
                  </a:lnTo>
                  <a:lnTo>
                    <a:pt x="558292" y="1108583"/>
                  </a:lnTo>
                  <a:lnTo>
                    <a:pt x="558063" y="1109091"/>
                  </a:lnTo>
                  <a:lnTo>
                    <a:pt x="554913" y="1116330"/>
                  </a:lnTo>
                  <a:lnTo>
                    <a:pt x="551688" y="1122553"/>
                  </a:lnTo>
                  <a:lnTo>
                    <a:pt x="552069" y="1121791"/>
                  </a:lnTo>
                  <a:lnTo>
                    <a:pt x="551611" y="1122553"/>
                  </a:lnTo>
                  <a:lnTo>
                    <a:pt x="548640" y="1127506"/>
                  </a:lnTo>
                  <a:lnTo>
                    <a:pt x="549148" y="1126617"/>
                  </a:lnTo>
                  <a:lnTo>
                    <a:pt x="546328" y="1130261"/>
                  </a:lnTo>
                  <a:lnTo>
                    <a:pt x="544055" y="1132293"/>
                  </a:lnTo>
                  <a:lnTo>
                    <a:pt x="542950" y="1132865"/>
                  </a:lnTo>
                  <a:lnTo>
                    <a:pt x="535813" y="1134237"/>
                  </a:lnTo>
                  <a:lnTo>
                    <a:pt x="529844" y="1137539"/>
                  </a:lnTo>
                  <a:lnTo>
                    <a:pt x="509016" y="1169670"/>
                  </a:lnTo>
                  <a:lnTo>
                    <a:pt x="495427" y="1212215"/>
                  </a:lnTo>
                  <a:lnTo>
                    <a:pt x="486156" y="1253236"/>
                  </a:lnTo>
                  <a:lnTo>
                    <a:pt x="477901" y="1300734"/>
                  </a:lnTo>
                  <a:lnTo>
                    <a:pt x="470916" y="1353947"/>
                  </a:lnTo>
                  <a:lnTo>
                    <a:pt x="466725" y="1391920"/>
                  </a:lnTo>
                  <a:lnTo>
                    <a:pt x="463296" y="1431544"/>
                  </a:lnTo>
                  <a:lnTo>
                    <a:pt x="460502" y="1472565"/>
                  </a:lnTo>
                  <a:lnTo>
                    <a:pt x="458470" y="1514602"/>
                  </a:lnTo>
                  <a:lnTo>
                    <a:pt x="457187" y="1557782"/>
                  </a:lnTo>
                  <a:lnTo>
                    <a:pt x="456692" y="1600073"/>
                  </a:lnTo>
                  <a:lnTo>
                    <a:pt x="476504" y="1600327"/>
                  </a:lnTo>
                  <a:lnTo>
                    <a:pt x="477012" y="1557782"/>
                  </a:lnTo>
                  <a:lnTo>
                    <a:pt x="477012" y="1557528"/>
                  </a:lnTo>
                  <a:lnTo>
                    <a:pt x="477024" y="1557274"/>
                  </a:lnTo>
                  <a:lnTo>
                    <a:pt x="478142" y="1515491"/>
                  </a:lnTo>
                  <a:lnTo>
                    <a:pt x="478155" y="1515249"/>
                  </a:lnTo>
                  <a:lnTo>
                    <a:pt x="480288" y="1473835"/>
                  </a:lnTo>
                  <a:lnTo>
                    <a:pt x="483095" y="1433195"/>
                  </a:lnTo>
                  <a:lnTo>
                    <a:pt x="483108" y="1433068"/>
                  </a:lnTo>
                  <a:lnTo>
                    <a:pt x="482981" y="1433195"/>
                  </a:lnTo>
                  <a:lnTo>
                    <a:pt x="486384" y="1393952"/>
                  </a:lnTo>
                  <a:lnTo>
                    <a:pt x="486410" y="1393825"/>
                  </a:lnTo>
                  <a:lnTo>
                    <a:pt x="486410" y="1393952"/>
                  </a:lnTo>
                  <a:lnTo>
                    <a:pt x="486435" y="1393698"/>
                  </a:lnTo>
                  <a:lnTo>
                    <a:pt x="490575" y="1356360"/>
                  </a:lnTo>
                  <a:lnTo>
                    <a:pt x="490601" y="1356233"/>
                  </a:lnTo>
                  <a:lnTo>
                    <a:pt x="490474" y="1356360"/>
                  </a:lnTo>
                  <a:lnTo>
                    <a:pt x="492734" y="1338199"/>
                  </a:lnTo>
                  <a:lnTo>
                    <a:pt x="492772" y="1338072"/>
                  </a:lnTo>
                  <a:lnTo>
                    <a:pt x="495046" y="1320673"/>
                  </a:lnTo>
                  <a:lnTo>
                    <a:pt x="497547" y="1303909"/>
                  </a:lnTo>
                  <a:lnTo>
                    <a:pt x="497586" y="1303655"/>
                  </a:lnTo>
                  <a:lnTo>
                    <a:pt x="497459" y="1303909"/>
                  </a:lnTo>
                  <a:lnTo>
                    <a:pt x="500100" y="1287653"/>
                  </a:lnTo>
                  <a:lnTo>
                    <a:pt x="500138" y="1287526"/>
                  </a:lnTo>
                  <a:lnTo>
                    <a:pt x="502920" y="1271905"/>
                  </a:lnTo>
                  <a:lnTo>
                    <a:pt x="505663" y="1257173"/>
                  </a:lnTo>
                  <a:lnTo>
                    <a:pt x="505714" y="1256919"/>
                  </a:lnTo>
                  <a:lnTo>
                    <a:pt x="505587" y="1257173"/>
                  </a:lnTo>
                  <a:lnTo>
                    <a:pt x="508571" y="1243076"/>
                  </a:lnTo>
                  <a:lnTo>
                    <a:pt x="508635" y="1242822"/>
                  </a:lnTo>
                  <a:lnTo>
                    <a:pt x="508508" y="1243076"/>
                  </a:lnTo>
                  <a:lnTo>
                    <a:pt x="511517" y="1229741"/>
                  </a:lnTo>
                  <a:lnTo>
                    <a:pt x="511581" y="1229614"/>
                  </a:lnTo>
                  <a:lnTo>
                    <a:pt x="514692" y="1217295"/>
                  </a:lnTo>
                  <a:lnTo>
                    <a:pt x="514731" y="1217168"/>
                  </a:lnTo>
                  <a:lnTo>
                    <a:pt x="514604" y="1217295"/>
                  </a:lnTo>
                  <a:lnTo>
                    <a:pt x="517702" y="1205865"/>
                  </a:lnTo>
                  <a:lnTo>
                    <a:pt x="517779" y="1205611"/>
                  </a:lnTo>
                  <a:lnTo>
                    <a:pt x="517652" y="1205865"/>
                  </a:lnTo>
                  <a:lnTo>
                    <a:pt x="520827" y="1195324"/>
                  </a:lnTo>
                  <a:lnTo>
                    <a:pt x="524002" y="1185926"/>
                  </a:lnTo>
                  <a:lnTo>
                    <a:pt x="524141" y="1185545"/>
                  </a:lnTo>
                  <a:lnTo>
                    <a:pt x="527431" y="1176909"/>
                  </a:lnTo>
                  <a:lnTo>
                    <a:pt x="527304" y="1177417"/>
                  </a:lnTo>
                  <a:lnTo>
                    <a:pt x="527519" y="1176909"/>
                  </a:lnTo>
                  <a:lnTo>
                    <a:pt x="530504" y="1170051"/>
                  </a:lnTo>
                  <a:lnTo>
                    <a:pt x="530631" y="1169758"/>
                  </a:lnTo>
                  <a:lnTo>
                    <a:pt x="533908" y="1163447"/>
                  </a:lnTo>
                  <a:lnTo>
                    <a:pt x="533527" y="1164209"/>
                  </a:lnTo>
                  <a:lnTo>
                    <a:pt x="533984" y="1163447"/>
                  </a:lnTo>
                  <a:lnTo>
                    <a:pt x="536956" y="1158494"/>
                  </a:lnTo>
                  <a:lnTo>
                    <a:pt x="536448" y="1159383"/>
                  </a:lnTo>
                  <a:lnTo>
                    <a:pt x="537133" y="1158494"/>
                  </a:lnTo>
                  <a:lnTo>
                    <a:pt x="538886" y="1156208"/>
                  </a:lnTo>
                  <a:lnTo>
                    <a:pt x="539254" y="1155750"/>
                  </a:lnTo>
                  <a:lnTo>
                    <a:pt x="540156" y="1154938"/>
                  </a:lnTo>
                  <a:lnTo>
                    <a:pt x="540867" y="1154303"/>
                  </a:lnTo>
                  <a:lnTo>
                    <a:pt x="541528" y="1153718"/>
                  </a:lnTo>
                  <a:lnTo>
                    <a:pt x="542632" y="1153147"/>
                  </a:lnTo>
                  <a:lnTo>
                    <a:pt x="542836" y="1153033"/>
                  </a:lnTo>
                  <a:lnTo>
                    <a:pt x="544068" y="1152398"/>
                  </a:lnTo>
                  <a:lnTo>
                    <a:pt x="542632" y="1153147"/>
                  </a:lnTo>
                  <a:lnTo>
                    <a:pt x="546519" y="1152398"/>
                  </a:lnTo>
                  <a:lnTo>
                    <a:pt x="568071" y="1133602"/>
                  </a:lnTo>
                  <a:lnTo>
                    <a:pt x="568693" y="1132586"/>
                  </a:lnTo>
                  <a:lnTo>
                    <a:pt x="569087" y="1131951"/>
                  </a:lnTo>
                  <a:lnTo>
                    <a:pt x="569214" y="1131697"/>
                  </a:lnTo>
                  <a:lnTo>
                    <a:pt x="569544" y="1131062"/>
                  </a:lnTo>
                  <a:lnTo>
                    <a:pt x="585393" y="1090676"/>
                  </a:lnTo>
                  <a:lnTo>
                    <a:pt x="586867" y="1085723"/>
                  </a:lnTo>
                  <a:lnTo>
                    <a:pt x="588403" y="1080135"/>
                  </a:lnTo>
                  <a:lnTo>
                    <a:pt x="590169" y="1073785"/>
                  </a:lnTo>
                  <a:lnTo>
                    <a:pt x="591426" y="1068705"/>
                  </a:lnTo>
                  <a:lnTo>
                    <a:pt x="593344" y="1060958"/>
                  </a:lnTo>
                  <a:lnTo>
                    <a:pt x="596392" y="1047242"/>
                  </a:lnTo>
                  <a:lnTo>
                    <a:pt x="597255" y="1042924"/>
                  </a:lnTo>
                  <a:lnTo>
                    <a:pt x="599313" y="1032764"/>
                  </a:lnTo>
                  <a:lnTo>
                    <a:pt x="602107" y="1017651"/>
                  </a:lnTo>
                  <a:lnTo>
                    <a:pt x="604901" y="1001776"/>
                  </a:lnTo>
                  <a:lnTo>
                    <a:pt x="607695" y="985266"/>
                  </a:lnTo>
                  <a:lnTo>
                    <a:pt x="608139" y="982091"/>
                  </a:lnTo>
                  <a:lnTo>
                    <a:pt x="610108" y="968121"/>
                  </a:lnTo>
                  <a:lnTo>
                    <a:pt x="612521" y="950341"/>
                  </a:lnTo>
                  <a:lnTo>
                    <a:pt x="614680" y="932053"/>
                  </a:lnTo>
                  <a:lnTo>
                    <a:pt x="614934" y="929640"/>
                  </a:lnTo>
                  <a:lnTo>
                    <a:pt x="618871" y="894080"/>
                  </a:lnTo>
                  <a:lnTo>
                    <a:pt x="622300" y="854456"/>
                  </a:lnTo>
                  <a:lnTo>
                    <a:pt x="622401" y="852805"/>
                  </a:lnTo>
                  <a:lnTo>
                    <a:pt x="625094" y="813435"/>
                  </a:lnTo>
                  <a:lnTo>
                    <a:pt x="627126" y="771398"/>
                  </a:lnTo>
                  <a:lnTo>
                    <a:pt x="628002" y="741756"/>
                  </a:lnTo>
                  <a:lnTo>
                    <a:pt x="656463" y="791718"/>
                  </a:lnTo>
                  <a:lnTo>
                    <a:pt x="662559" y="793369"/>
                  </a:lnTo>
                  <a:lnTo>
                    <a:pt x="667258" y="790702"/>
                  </a:lnTo>
                  <a:lnTo>
                    <a:pt x="672084" y="788035"/>
                  </a:lnTo>
                  <a:lnTo>
                    <a:pt x="673735" y="781939"/>
                  </a:lnTo>
                  <a:close/>
                </a:path>
                <a:path w="2091054" h="1600835">
                  <a:moveTo>
                    <a:pt x="1546860" y="468274"/>
                  </a:moveTo>
                  <a:lnTo>
                    <a:pt x="1546504" y="467487"/>
                  </a:lnTo>
                  <a:lnTo>
                    <a:pt x="1545882" y="466090"/>
                  </a:lnTo>
                  <a:lnTo>
                    <a:pt x="1545653" y="465582"/>
                  </a:lnTo>
                  <a:lnTo>
                    <a:pt x="1528445" y="447713"/>
                  </a:lnTo>
                  <a:lnTo>
                    <a:pt x="1528445" y="448310"/>
                  </a:lnTo>
                  <a:lnTo>
                    <a:pt x="1528292" y="448157"/>
                  </a:lnTo>
                  <a:lnTo>
                    <a:pt x="1527670" y="447484"/>
                  </a:lnTo>
                  <a:lnTo>
                    <a:pt x="1528330" y="448170"/>
                  </a:lnTo>
                  <a:lnTo>
                    <a:pt x="1528445" y="448310"/>
                  </a:lnTo>
                  <a:lnTo>
                    <a:pt x="1528445" y="447713"/>
                  </a:lnTo>
                  <a:lnTo>
                    <a:pt x="1528318" y="447675"/>
                  </a:lnTo>
                  <a:lnTo>
                    <a:pt x="1528051" y="447598"/>
                  </a:lnTo>
                  <a:lnTo>
                    <a:pt x="1527530" y="447192"/>
                  </a:lnTo>
                  <a:lnTo>
                    <a:pt x="1526692" y="446138"/>
                  </a:lnTo>
                  <a:lnTo>
                    <a:pt x="1526171" y="445135"/>
                  </a:lnTo>
                  <a:lnTo>
                    <a:pt x="1525028" y="442976"/>
                  </a:lnTo>
                  <a:lnTo>
                    <a:pt x="1524635" y="442214"/>
                  </a:lnTo>
                  <a:lnTo>
                    <a:pt x="1524889" y="442976"/>
                  </a:lnTo>
                  <a:lnTo>
                    <a:pt x="1523873" y="440575"/>
                  </a:lnTo>
                  <a:lnTo>
                    <a:pt x="1523873" y="466928"/>
                  </a:lnTo>
                  <a:lnTo>
                    <a:pt x="1523212" y="466242"/>
                  </a:lnTo>
                  <a:lnTo>
                    <a:pt x="1523111" y="466090"/>
                  </a:lnTo>
                  <a:lnTo>
                    <a:pt x="1523250" y="466255"/>
                  </a:lnTo>
                  <a:lnTo>
                    <a:pt x="1523873" y="466928"/>
                  </a:lnTo>
                  <a:lnTo>
                    <a:pt x="1523873" y="440575"/>
                  </a:lnTo>
                  <a:lnTo>
                    <a:pt x="1522742" y="437896"/>
                  </a:lnTo>
                  <a:lnTo>
                    <a:pt x="1522666" y="437743"/>
                  </a:lnTo>
                  <a:lnTo>
                    <a:pt x="1522603" y="437591"/>
                  </a:lnTo>
                  <a:lnTo>
                    <a:pt x="1522488" y="437261"/>
                  </a:lnTo>
                  <a:lnTo>
                    <a:pt x="1520190" y="431165"/>
                  </a:lnTo>
                  <a:lnTo>
                    <a:pt x="1520444" y="431800"/>
                  </a:lnTo>
                  <a:lnTo>
                    <a:pt x="1520240" y="431165"/>
                  </a:lnTo>
                  <a:lnTo>
                    <a:pt x="1518145" y="424307"/>
                  </a:lnTo>
                  <a:lnTo>
                    <a:pt x="1518043" y="423926"/>
                  </a:lnTo>
                  <a:lnTo>
                    <a:pt x="1515808" y="415671"/>
                  </a:lnTo>
                  <a:lnTo>
                    <a:pt x="1515808" y="415544"/>
                  </a:lnTo>
                  <a:lnTo>
                    <a:pt x="1515872" y="415671"/>
                  </a:lnTo>
                  <a:lnTo>
                    <a:pt x="1515808" y="415417"/>
                  </a:lnTo>
                  <a:lnTo>
                    <a:pt x="1513636" y="406019"/>
                  </a:lnTo>
                  <a:lnTo>
                    <a:pt x="1513586" y="405765"/>
                  </a:lnTo>
                  <a:lnTo>
                    <a:pt x="1513586" y="406019"/>
                  </a:lnTo>
                  <a:lnTo>
                    <a:pt x="1511350" y="395351"/>
                  </a:lnTo>
                  <a:lnTo>
                    <a:pt x="1511300" y="395097"/>
                  </a:lnTo>
                  <a:lnTo>
                    <a:pt x="1511300" y="395351"/>
                  </a:lnTo>
                  <a:lnTo>
                    <a:pt x="1509153" y="383794"/>
                  </a:lnTo>
                  <a:lnTo>
                    <a:pt x="1506994" y="371221"/>
                  </a:lnTo>
                  <a:lnTo>
                    <a:pt x="1502803" y="343789"/>
                  </a:lnTo>
                  <a:lnTo>
                    <a:pt x="1500898" y="328803"/>
                  </a:lnTo>
                  <a:lnTo>
                    <a:pt x="1498981" y="313182"/>
                  </a:lnTo>
                  <a:lnTo>
                    <a:pt x="1497215" y="296926"/>
                  </a:lnTo>
                  <a:lnTo>
                    <a:pt x="1495310" y="280035"/>
                  </a:lnTo>
                  <a:lnTo>
                    <a:pt x="1493774" y="262382"/>
                  </a:lnTo>
                  <a:lnTo>
                    <a:pt x="1492110" y="244221"/>
                  </a:lnTo>
                  <a:lnTo>
                    <a:pt x="1486903" y="167386"/>
                  </a:lnTo>
                  <a:lnTo>
                    <a:pt x="1484998" y="126619"/>
                  </a:lnTo>
                  <a:lnTo>
                    <a:pt x="1483601" y="84963"/>
                  </a:lnTo>
                  <a:lnTo>
                    <a:pt x="1482928" y="56527"/>
                  </a:lnTo>
                  <a:lnTo>
                    <a:pt x="1511808" y="105283"/>
                  </a:lnTo>
                  <a:lnTo>
                    <a:pt x="1517904" y="106807"/>
                  </a:lnTo>
                  <a:lnTo>
                    <a:pt x="1527302" y="101219"/>
                  </a:lnTo>
                  <a:lnTo>
                    <a:pt x="1528826" y="95123"/>
                  </a:lnTo>
                  <a:lnTo>
                    <a:pt x="1497647" y="42545"/>
                  </a:lnTo>
                  <a:lnTo>
                    <a:pt x="1484020" y="19558"/>
                  </a:lnTo>
                  <a:lnTo>
                    <a:pt x="1472438" y="0"/>
                  </a:lnTo>
                  <a:lnTo>
                    <a:pt x="1419987" y="91186"/>
                  </a:lnTo>
                  <a:lnTo>
                    <a:pt x="1417320" y="95885"/>
                  </a:lnTo>
                  <a:lnTo>
                    <a:pt x="1418971" y="101981"/>
                  </a:lnTo>
                  <a:lnTo>
                    <a:pt x="1423670" y="104648"/>
                  </a:lnTo>
                  <a:lnTo>
                    <a:pt x="1428496" y="107442"/>
                  </a:lnTo>
                  <a:lnTo>
                    <a:pt x="1434465" y="105791"/>
                  </a:lnTo>
                  <a:lnTo>
                    <a:pt x="1437259" y="101092"/>
                  </a:lnTo>
                  <a:lnTo>
                    <a:pt x="1463090" y="56057"/>
                  </a:lnTo>
                  <a:lnTo>
                    <a:pt x="1463802" y="85471"/>
                  </a:lnTo>
                  <a:lnTo>
                    <a:pt x="1465199" y="127508"/>
                  </a:lnTo>
                  <a:lnTo>
                    <a:pt x="1467104" y="168402"/>
                  </a:lnTo>
                  <a:lnTo>
                    <a:pt x="1469517" y="208026"/>
                  </a:lnTo>
                  <a:lnTo>
                    <a:pt x="1473962" y="264160"/>
                  </a:lnTo>
                  <a:lnTo>
                    <a:pt x="1479296" y="315468"/>
                  </a:lnTo>
                  <a:lnTo>
                    <a:pt x="1485265" y="360807"/>
                  </a:lnTo>
                  <a:lnTo>
                    <a:pt x="1491869" y="399161"/>
                  </a:lnTo>
                  <a:lnTo>
                    <a:pt x="1501559" y="437896"/>
                  </a:lnTo>
                  <a:lnTo>
                    <a:pt x="1523238" y="466725"/>
                  </a:lnTo>
                  <a:lnTo>
                    <a:pt x="1523492" y="466813"/>
                  </a:lnTo>
                  <a:lnTo>
                    <a:pt x="1524012" y="467220"/>
                  </a:lnTo>
                  <a:lnTo>
                    <a:pt x="1524850" y="468274"/>
                  </a:lnTo>
                  <a:lnTo>
                    <a:pt x="1546860" y="468274"/>
                  </a:lnTo>
                  <a:close/>
                </a:path>
                <a:path w="2091054" h="1600835">
                  <a:moveTo>
                    <a:pt x="1589024" y="914273"/>
                  </a:moveTo>
                  <a:lnTo>
                    <a:pt x="1588770" y="871728"/>
                  </a:lnTo>
                  <a:lnTo>
                    <a:pt x="1587754" y="829310"/>
                  </a:lnTo>
                  <a:lnTo>
                    <a:pt x="1586369" y="787654"/>
                  </a:lnTo>
                  <a:lnTo>
                    <a:pt x="1584490" y="747014"/>
                  </a:lnTo>
                  <a:lnTo>
                    <a:pt x="1584452" y="745998"/>
                  </a:lnTo>
                  <a:lnTo>
                    <a:pt x="1582115" y="707644"/>
                  </a:lnTo>
                  <a:lnTo>
                    <a:pt x="1582039" y="706374"/>
                  </a:lnTo>
                  <a:lnTo>
                    <a:pt x="1579232" y="670052"/>
                  </a:lnTo>
                  <a:lnTo>
                    <a:pt x="1577594" y="650240"/>
                  </a:lnTo>
                  <a:lnTo>
                    <a:pt x="1576108" y="634365"/>
                  </a:lnTo>
                  <a:lnTo>
                    <a:pt x="1575943" y="632587"/>
                  </a:lnTo>
                  <a:lnTo>
                    <a:pt x="1574368" y="617474"/>
                  </a:lnTo>
                  <a:lnTo>
                    <a:pt x="1574165" y="615442"/>
                  </a:lnTo>
                  <a:lnTo>
                    <a:pt x="1572260" y="598932"/>
                  </a:lnTo>
                  <a:lnTo>
                    <a:pt x="1570659" y="585597"/>
                  </a:lnTo>
                  <a:lnTo>
                    <a:pt x="1570355" y="583057"/>
                  </a:lnTo>
                  <a:lnTo>
                    <a:pt x="1568678" y="570611"/>
                  </a:lnTo>
                  <a:lnTo>
                    <a:pt x="1568323" y="567944"/>
                  </a:lnTo>
                  <a:lnTo>
                    <a:pt x="1566291" y="553593"/>
                  </a:lnTo>
                  <a:lnTo>
                    <a:pt x="1564627" y="543179"/>
                  </a:lnTo>
                  <a:lnTo>
                    <a:pt x="1564132" y="540004"/>
                  </a:lnTo>
                  <a:lnTo>
                    <a:pt x="1562544" y="530606"/>
                  </a:lnTo>
                  <a:lnTo>
                    <a:pt x="1561973" y="527177"/>
                  </a:lnTo>
                  <a:lnTo>
                    <a:pt x="1560410" y="519049"/>
                  </a:lnTo>
                  <a:lnTo>
                    <a:pt x="1559687" y="515239"/>
                  </a:lnTo>
                  <a:lnTo>
                    <a:pt x="1557401" y="504190"/>
                  </a:lnTo>
                  <a:lnTo>
                    <a:pt x="1556080" y="498729"/>
                  </a:lnTo>
                  <a:lnTo>
                    <a:pt x="1554988" y="494169"/>
                  </a:lnTo>
                  <a:lnTo>
                    <a:pt x="1552575" y="484886"/>
                  </a:lnTo>
                  <a:lnTo>
                    <a:pt x="1549984" y="476504"/>
                  </a:lnTo>
                  <a:lnTo>
                    <a:pt x="1548104" y="471424"/>
                  </a:lnTo>
                  <a:lnTo>
                    <a:pt x="1547304" y="469265"/>
                  </a:lnTo>
                  <a:lnTo>
                    <a:pt x="1525651" y="469265"/>
                  </a:lnTo>
                  <a:lnTo>
                    <a:pt x="1525371" y="469265"/>
                  </a:lnTo>
                  <a:lnTo>
                    <a:pt x="1526921" y="472186"/>
                  </a:lnTo>
                  <a:lnTo>
                    <a:pt x="1526667" y="471424"/>
                  </a:lnTo>
                  <a:lnTo>
                    <a:pt x="1528940" y="476821"/>
                  </a:lnTo>
                  <a:lnTo>
                    <a:pt x="1529054" y="477139"/>
                  </a:lnTo>
                  <a:lnTo>
                    <a:pt x="1531112" y="482600"/>
                  </a:lnTo>
                  <a:lnTo>
                    <a:pt x="1531302" y="483235"/>
                  </a:lnTo>
                  <a:lnTo>
                    <a:pt x="1533398" y="490093"/>
                  </a:lnTo>
                  <a:lnTo>
                    <a:pt x="1533499" y="490474"/>
                  </a:lnTo>
                  <a:lnTo>
                    <a:pt x="1535811" y="499110"/>
                  </a:lnTo>
                  <a:lnTo>
                    <a:pt x="1535811" y="498729"/>
                  </a:lnTo>
                  <a:lnTo>
                    <a:pt x="1538097" y="508635"/>
                  </a:lnTo>
                  <a:lnTo>
                    <a:pt x="1537970" y="508381"/>
                  </a:lnTo>
                  <a:lnTo>
                    <a:pt x="1538020" y="508635"/>
                  </a:lnTo>
                  <a:lnTo>
                    <a:pt x="1540256" y="519303"/>
                  </a:lnTo>
                  <a:lnTo>
                    <a:pt x="1540256" y="519049"/>
                  </a:lnTo>
                  <a:lnTo>
                    <a:pt x="1542415" y="530745"/>
                  </a:lnTo>
                  <a:lnTo>
                    <a:pt x="1542415" y="530606"/>
                  </a:lnTo>
                  <a:lnTo>
                    <a:pt x="1544574" y="543306"/>
                  </a:lnTo>
                  <a:lnTo>
                    <a:pt x="1544574" y="543179"/>
                  </a:lnTo>
                  <a:lnTo>
                    <a:pt x="1548765" y="570738"/>
                  </a:lnTo>
                  <a:lnTo>
                    <a:pt x="1548765" y="570611"/>
                  </a:lnTo>
                  <a:lnTo>
                    <a:pt x="1550670" y="585724"/>
                  </a:lnTo>
                  <a:lnTo>
                    <a:pt x="1550670" y="585597"/>
                  </a:lnTo>
                  <a:lnTo>
                    <a:pt x="1552575" y="601218"/>
                  </a:lnTo>
                  <a:lnTo>
                    <a:pt x="1554353" y="617601"/>
                  </a:lnTo>
                  <a:lnTo>
                    <a:pt x="1554353" y="617474"/>
                  </a:lnTo>
                  <a:lnTo>
                    <a:pt x="1556258" y="634492"/>
                  </a:lnTo>
                  <a:lnTo>
                    <a:pt x="1557782" y="652018"/>
                  </a:lnTo>
                  <a:lnTo>
                    <a:pt x="1559433" y="670179"/>
                  </a:lnTo>
                  <a:lnTo>
                    <a:pt x="1564640" y="747141"/>
                  </a:lnTo>
                  <a:lnTo>
                    <a:pt x="1566545" y="787781"/>
                  </a:lnTo>
                  <a:lnTo>
                    <a:pt x="1567942" y="829437"/>
                  </a:lnTo>
                  <a:lnTo>
                    <a:pt x="1568958" y="871855"/>
                  </a:lnTo>
                  <a:lnTo>
                    <a:pt x="1569212" y="914527"/>
                  </a:lnTo>
                  <a:lnTo>
                    <a:pt x="1589024" y="914273"/>
                  </a:lnTo>
                  <a:close/>
                </a:path>
                <a:path w="2091054" h="1600835">
                  <a:moveTo>
                    <a:pt x="1897646" y="787781"/>
                  </a:moveTo>
                  <a:lnTo>
                    <a:pt x="1897634" y="788035"/>
                  </a:lnTo>
                  <a:lnTo>
                    <a:pt x="1897646" y="787781"/>
                  </a:lnTo>
                  <a:close/>
                </a:path>
                <a:path w="2091054" h="1600835">
                  <a:moveTo>
                    <a:pt x="2022602" y="126365"/>
                  </a:moveTo>
                  <a:lnTo>
                    <a:pt x="2022576" y="126619"/>
                  </a:lnTo>
                  <a:lnTo>
                    <a:pt x="2022602" y="126365"/>
                  </a:lnTo>
                  <a:close/>
                </a:path>
                <a:path w="2091054" h="1600835">
                  <a:moveTo>
                    <a:pt x="2091055" y="96139"/>
                  </a:moveTo>
                  <a:lnTo>
                    <a:pt x="2088261" y="91440"/>
                  </a:lnTo>
                  <a:lnTo>
                    <a:pt x="2047417" y="19558"/>
                  </a:lnTo>
                  <a:lnTo>
                    <a:pt x="2036318" y="0"/>
                  </a:lnTo>
                  <a:lnTo>
                    <a:pt x="1982343" y="90170"/>
                  </a:lnTo>
                  <a:lnTo>
                    <a:pt x="1979549" y="94869"/>
                  </a:lnTo>
                  <a:lnTo>
                    <a:pt x="1981073" y="100965"/>
                  </a:lnTo>
                  <a:lnTo>
                    <a:pt x="1985772" y="103759"/>
                  </a:lnTo>
                  <a:lnTo>
                    <a:pt x="1990471" y="106680"/>
                  </a:lnTo>
                  <a:lnTo>
                    <a:pt x="1996440" y="105156"/>
                  </a:lnTo>
                  <a:lnTo>
                    <a:pt x="1999361" y="100457"/>
                  </a:lnTo>
                  <a:lnTo>
                    <a:pt x="2025523" y="56591"/>
                  </a:lnTo>
                  <a:lnTo>
                    <a:pt x="2024761" y="84709"/>
                  </a:lnTo>
                  <a:lnTo>
                    <a:pt x="2024735" y="84963"/>
                  </a:lnTo>
                  <a:lnTo>
                    <a:pt x="2022602" y="126619"/>
                  </a:lnTo>
                  <a:lnTo>
                    <a:pt x="2022513" y="127635"/>
                  </a:lnTo>
                  <a:lnTo>
                    <a:pt x="2019808" y="167259"/>
                  </a:lnTo>
                  <a:lnTo>
                    <a:pt x="2019935" y="167005"/>
                  </a:lnTo>
                  <a:lnTo>
                    <a:pt x="2016506" y="206502"/>
                  </a:lnTo>
                  <a:lnTo>
                    <a:pt x="2016506" y="206248"/>
                  </a:lnTo>
                  <a:lnTo>
                    <a:pt x="2016467" y="206502"/>
                  </a:lnTo>
                  <a:lnTo>
                    <a:pt x="2012315" y="243967"/>
                  </a:lnTo>
                  <a:lnTo>
                    <a:pt x="2012442" y="243840"/>
                  </a:lnTo>
                  <a:lnTo>
                    <a:pt x="2010156" y="262128"/>
                  </a:lnTo>
                  <a:lnTo>
                    <a:pt x="2010156" y="262001"/>
                  </a:lnTo>
                  <a:lnTo>
                    <a:pt x="2010130" y="262128"/>
                  </a:lnTo>
                  <a:lnTo>
                    <a:pt x="2007870" y="279527"/>
                  </a:lnTo>
                  <a:lnTo>
                    <a:pt x="2005330" y="296545"/>
                  </a:lnTo>
                  <a:lnTo>
                    <a:pt x="2005457" y="296291"/>
                  </a:lnTo>
                  <a:lnTo>
                    <a:pt x="2002790" y="312674"/>
                  </a:lnTo>
                  <a:lnTo>
                    <a:pt x="1999996" y="328295"/>
                  </a:lnTo>
                  <a:lnTo>
                    <a:pt x="1999996" y="328168"/>
                  </a:lnTo>
                  <a:lnTo>
                    <a:pt x="1999970" y="328295"/>
                  </a:lnTo>
                  <a:lnTo>
                    <a:pt x="1997202" y="343281"/>
                  </a:lnTo>
                  <a:lnTo>
                    <a:pt x="1997202" y="343154"/>
                  </a:lnTo>
                  <a:lnTo>
                    <a:pt x="1997163" y="343281"/>
                  </a:lnTo>
                  <a:lnTo>
                    <a:pt x="1994281" y="357378"/>
                  </a:lnTo>
                  <a:lnTo>
                    <a:pt x="1994408" y="357124"/>
                  </a:lnTo>
                  <a:lnTo>
                    <a:pt x="1991360" y="370586"/>
                  </a:lnTo>
                  <a:lnTo>
                    <a:pt x="1991360" y="370459"/>
                  </a:lnTo>
                  <a:lnTo>
                    <a:pt x="1991321" y="370586"/>
                  </a:lnTo>
                  <a:lnTo>
                    <a:pt x="1988185" y="383032"/>
                  </a:lnTo>
                  <a:lnTo>
                    <a:pt x="1988312" y="382905"/>
                  </a:lnTo>
                  <a:lnTo>
                    <a:pt x="1985137" y="394589"/>
                  </a:lnTo>
                  <a:lnTo>
                    <a:pt x="1975485" y="423291"/>
                  </a:lnTo>
                  <a:lnTo>
                    <a:pt x="1975612" y="422783"/>
                  </a:lnTo>
                  <a:lnTo>
                    <a:pt x="1975383" y="423291"/>
                  </a:lnTo>
                  <a:lnTo>
                    <a:pt x="1972233" y="430530"/>
                  </a:lnTo>
                  <a:lnTo>
                    <a:pt x="1969008" y="436753"/>
                  </a:lnTo>
                  <a:lnTo>
                    <a:pt x="1969389" y="435991"/>
                  </a:lnTo>
                  <a:lnTo>
                    <a:pt x="1968931" y="436753"/>
                  </a:lnTo>
                  <a:lnTo>
                    <a:pt x="1965960" y="441706"/>
                  </a:lnTo>
                  <a:lnTo>
                    <a:pt x="1966468" y="440817"/>
                  </a:lnTo>
                  <a:lnTo>
                    <a:pt x="1963648" y="444461"/>
                  </a:lnTo>
                  <a:lnTo>
                    <a:pt x="1961375" y="446493"/>
                  </a:lnTo>
                  <a:lnTo>
                    <a:pt x="1960295" y="447052"/>
                  </a:lnTo>
                  <a:lnTo>
                    <a:pt x="1958213" y="447421"/>
                  </a:lnTo>
                  <a:lnTo>
                    <a:pt x="1953133" y="448437"/>
                  </a:lnTo>
                  <a:lnTo>
                    <a:pt x="1926336" y="483882"/>
                  </a:lnTo>
                  <a:lnTo>
                    <a:pt x="1912747" y="526415"/>
                  </a:lnTo>
                  <a:lnTo>
                    <a:pt x="1903476" y="567436"/>
                  </a:lnTo>
                  <a:lnTo>
                    <a:pt x="1895221" y="614934"/>
                  </a:lnTo>
                  <a:lnTo>
                    <a:pt x="1888236" y="668147"/>
                  </a:lnTo>
                  <a:lnTo>
                    <a:pt x="1884045" y="706120"/>
                  </a:lnTo>
                  <a:lnTo>
                    <a:pt x="1880616" y="745744"/>
                  </a:lnTo>
                  <a:lnTo>
                    <a:pt x="1877822" y="786765"/>
                  </a:lnTo>
                  <a:lnTo>
                    <a:pt x="1875790" y="828802"/>
                  </a:lnTo>
                  <a:lnTo>
                    <a:pt x="1874507" y="871982"/>
                  </a:lnTo>
                  <a:lnTo>
                    <a:pt x="1874012" y="914273"/>
                  </a:lnTo>
                  <a:lnTo>
                    <a:pt x="1893824" y="914527"/>
                  </a:lnTo>
                  <a:lnTo>
                    <a:pt x="1894332" y="871982"/>
                  </a:lnTo>
                  <a:lnTo>
                    <a:pt x="1894332" y="871728"/>
                  </a:lnTo>
                  <a:lnTo>
                    <a:pt x="1894344" y="871474"/>
                  </a:lnTo>
                  <a:lnTo>
                    <a:pt x="1895462" y="829691"/>
                  </a:lnTo>
                  <a:lnTo>
                    <a:pt x="1895475" y="829449"/>
                  </a:lnTo>
                  <a:lnTo>
                    <a:pt x="1897608" y="788035"/>
                  </a:lnTo>
                  <a:lnTo>
                    <a:pt x="1900415" y="747395"/>
                  </a:lnTo>
                  <a:lnTo>
                    <a:pt x="1900428" y="747268"/>
                  </a:lnTo>
                  <a:lnTo>
                    <a:pt x="1900301" y="747395"/>
                  </a:lnTo>
                  <a:lnTo>
                    <a:pt x="1903704" y="708152"/>
                  </a:lnTo>
                  <a:lnTo>
                    <a:pt x="1903730" y="708025"/>
                  </a:lnTo>
                  <a:lnTo>
                    <a:pt x="1903730" y="708152"/>
                  </a:lnTo>
                  <a:lnTo>
                    <a:pt x="1903755" y="707898"/>
                  </a:lnTo>
                  <a:lnTo>
                    <a:pt x="1907895" y="670560"/>
                  </a:lnTo>
                  <a:lnTo>
                    <a:pt x="1907921" y="670433"/>
                  </a:lnTo>
                  <a:lnTo>
                    <a:pt x="1907794" y="670560"/>
                  </a:lnTo>
                  <a:lnTo>
                    <a:pt x="1910054" y="652399"/>
                  </a:lnTo>
                  <a:lnTo>
                    <a:pt x="1910092" y="652272"/>
                  </a:lnTo>
                  <a:lnTo>
                    <a:pt x="1912366" y="634873"/>
                  </a:lnTo>
                  <a:lnTo>
                    <a:pt x="1914867" y="618109"/>
                  </a:lnTo>
                  <a:lnTo>
                    <a:pt x="1914906" y="617855"/>
                  </a:lnTo>
                  <a:lnTo>
                    <a:pt x="1914779" y="618109"/>
                  </a:lnTo>
                  <a:lnTo>
                    <a:pt x="1917420" y="601853"/>
                  </a:lnTo>
                  <a:lnTo>
                    <a:pt x="1917458" y="601726"/>
                  </a:lnTo>
                  <a:lnTo>
                    <a:pt x="1920240" y="586105"/>
                  </a:lnTo>
                  <a:lnTo>
                    <a:pt x="1922983" y="571373"/>
                  </a:lnTo>
                  <a:lnTo>
                    <a:pt x="1923034" y="571119"/>
                  </a:lnTo>
                  <a:lnTo>
                    <a:pt x="1922907" y="571373"/>
                  </a:lnTo>
                  <a:lnTo>
                    <a:pt x="1925891" y="557276"/>
                  </a:lnTo>
                  <a:lnTo>
                    <a:pt x="1925955" y="557034"/>
                  </a:lnTo>
                  <a:lnTo>
                    <a:pt x="1925828" y="557276"/>
                  </a:lnTo>
                  <a:lnTo>
                    <a:pt x="1928837" y="543941"/>
                  </a:lnTo>
                  <a:lnTo>
                    <a:pt x="1928901" y="543814"/>
                  </a:lnTo>
                  <a:lnTo>
                    <a:pt x="1932012" y="531507"/>
                  </a:lnTo>
                  <a:lnTo>
                    <a:pt x="1932051" y="531368"/>
                  </a:lnTo>
                  <a:lnTo>
                    <a:pt x="1931924" y="531507"/>
                  </a:lnTo>
                  <a:lnTo>
                    <a:pt x="1935022" y="520065"/>
                  </a:lnTo>
                  <a:lnTo>
                    <a:pt x="1935099" y="519811"/>
                  </a:lnTo>
                  <a:lnTo>
                    <a:pt x="1934972" y="520065"/>
                  </a:lnTo>
                  <a:lnTo>
                    <a:pt x="1938147" y="509524"/>
                  </a:lnTo>
                  <a:lnTo>
                    <a:pt x="1941322" y="500126"/>
                  </a:lnTo>
                  <a:lnTo>
                    <a:pt x="1941461" y="499757"/>
                  </a:lnTo>
                  <a:lnTo>
                    <a:pt x="1944751" y="491121"/>
                  </a:lnTo>
                  <a:lnTo>
                    <a:pt x="1944624" y="491617"/>
                  </a:lnTo>
                  <a:lnTo>
                    <a:pt x="1944839" y="491121"/>
                  </a:lnTo>
                  <a:lnTo>
                    <a:pt x="1947824" y="484251"/>
                  </a:lnTo>
                  <a:lnTo>
                    <a:pt x="1948002" y="483870"/>
                  </a:lnTo>
                  <a:lnTo>
                    <a:pt x="1951228" y="477647"/>
                  </a:lnTo>
                  <a:lnTo>
                    <a:pt x="1950847" y="478409"/>
                  </a:lnTo>
                  <a:lnTo>
                    <a:pt x="1951304" y="477647"/>
                  </a:lnTo>
                  <a:lnTo>
                    <a:pt x="1954276" y="472694"/>
                  </a:lnTo>
                  <a:lnTo>
                    <a:pt x="1953768" y="473583"/>
                  </a:lnTo>
                  <a:lnTo>
                    <a:pt x="1954453" y="472694"/>
                  </a:lnTo>
                  <a:lnTo>
                    <a:pt x="1959952" y="467347"/>
                  </a:lnTo>
                  <a:lnTo>
                    <a:pt x="1960156" y="467233"/>
                  </a:lnTo>
                  <a:lnTo>
                    <a:pt x="1961388" y="466598"/>
                  </a:lnTo>
                  <a:lnTo>
                    <a:pt x="1959952" y="467347"/>
                  </a:lnTo>
                  <a:lnTo>
                    <a:pt x="1963839" y="466598"/>
                  </a:lnTo>
                  <a:lnTo>
                    <a:pt x="1985391" y="447802"/>
                  </a:lnTo>
                  <a:lnTo>
                    <a:pt x="1986013" y="446786"/>
                  </a:lnTo>
                  <a:lnTo>
                    <a:pt x="1986407" y="446151"/>
                  </a:lnTo>
                  <a:lnTo>
                    <a:pt x="1986534" y="445897"/>
                  </a:lnTo>
                  <a:lnTo>
                    <a:pt x="1986864" y="445262"/>
                  </a:lnTo>
                  <a:lnTo>
                    <a:pt x="2002713" y="404876"/>
                  </a:lnTo>
                  <a:lnTo>
                    <a:pt x="2004187" y="399923"/>
                  </a:lnTo>
                  <a:lnTo>
                    <a:pt x="2005723" y="394335"/>
                  </a:lnTo>
                  <a:lnTo>
                    <a:pt x="2007489" y="387985"/>
                  </a:lnTo>
                  <a:lnTo>
                    <a:pt x="2008746" y="382905"/>
                  </a:lnTo>
                  <a:lnTo>
                    <a:pt x="2010664" y="375158"/>
                  </a:lnTo>
                  <a:lnTo>
                    <a:pt x="2013712" y="361442"/>
                  </a:lnTo>
                  <a:lnTo>
                    <a:pt x="2014575" y="357124"/>
                  </a:lnTo>
                  <a:lnTo>
                    <a:pt x="2016633" y="346964"/>
                  </a:lnTo>
                  <a:lnTo>
                    <a:pt x="2019427" y="331851"/>
                  </a:lnTo>
                  <a:lnTo>
                    <a:pt x="2022221" y="315976"/>
                  </a:lnTo>
                  <a:lnTo>
                    <a:pt x="2025015" y="299466"/>
                  </a:lnTo>
                  <a:lnTo>
                    <a:pt x="2025459" y="296291"/>
                  </a:lnTo>
                  <a:lnTo>
                    <a:pt x="2027428" y="282321"/>
                  </a:lnTo>
                  <a:lnTo>
                    <a:pt x="2029841" y="264541"/>
                  </a:lnTo>
                  <a:lnTo>
                    <a:pt x="2032000" y="246253"/>
                  </a:lnTo>
                  <a:lnTo>
                    <a:pt x="2032254" y="243840"/>
                  </a:lnTo>
                  <a:lnTo>
                    <a:pt x="2036191" y="208280"/>
                  </a:lnTo>
                  <a:lnTo>
                    <a:pt x="2039620" y="168656"/>
                  </a:lnTo>
                  <a:lnTo>
                    <a:pt x="2039721" y="167005"/>
                  </a:lnTo>
                  <a:lnTo>
                    <a:pt x="2042414" y="127635"/>
                  </a:lnTo>
                  <a:lnTo>
                    <a:pt x="2044446" y="85598"/>
                  </a:lnTo>
                  <a:lnTo>
                    <a:pt x="2045322" y="55956"/>
                  </a:lnTo>
                  <a:lnTo>
                    <a:pt x="2073783" y="105918"/>
                  </a:lnTo>
                  <a:lnTo>
                    <a:pt x="2079879" y="107569"/>
                  </a:lnTo>
                  <a:lnTo>
                    <a:pt x="2084578" y="104902"/>
                  </a:lnTo>
                  <a:lnTo>
                    <a:pt x="2089404" y="102235"/>
                  </a:lnTo>
                  <a:lnTo>
                    <a:pt x="2091055" y="961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8600" y="3276600"/>
            <a:ext cx="2667000" cy="401320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2000" spc="-20" dirty="0">
                <a:latin typeface="Carlito"/>
                <a:cs typeface="Carlito"/>
              </a:rPr>
              <a:t>RADIATION </a:t>
            </a:r>
            <a:r>
              <a:rPr sz="2000" spc="-35" dirty="0">
                <a:latin typeface="Carlito"/>
                <a:cs typeface="Carlito"/>
              </a:rPr>
              <a:t>TO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SKY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2554" y="3470147"/>
            <a:ext cx="3746500" cy="2557145"/>
            <a:chOff x="2662554" y="3470147"/>
            <a:chExt cx="3746500" cy="2557145"/>
          </a:xfrm>
        </p:grpSpPr>
        <p:sp>
          <p:nvSpPr>
            <p:cNvPr id="9" name="object 9"/>
            <p:cNvSpPr/>
            <p:nvPr/>
          </p:nvSpPr>
          <p:spPr>
            <a:xfrm>
              <a:off x="3124199" y="3476243"/>
              <a:ext cx="1143000" cy="45720"/>
            </a:xfrm>
            <a:custGeom>
              <a:avLst/>
              <a:gdLst/>
              <a:ahLst/>
              <a:cxnLst/>
              <a:rect l="l" t="t" r="r" b="b"/>
              <a:pathLst>
                <a:path w="1143000" h="45720">
                  <a:moveTo>
                    <a:pt x="1120139" y="0"/>
                  </a:moveTo>
                  <a:lnTo>
                    <a:pt x="1120139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120139" y="34289"/>
                  </a:lnTo>
                  <a:lnTo>
                    <a:pt x="1120139" y="45719"/>
                  </a:lnTo>
                  <a:lnTo>
                    <a:pt x="1143000" y="22859"/>
                  </a:lnTo>
                  <a:lnTo>
                    <a:pt x="11201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4199" y="3476243"/>
              <a:ext cx="1143000" cy="45720"/>
            </a:xfrm>
            <a:custGeom>
              <a:avLst/>
              <a:gdLst/>
              <a:ahLst/>
              <a:cxnLst/>
              <a:rect l="l" t="t" r="r" b="b"/>
              <a:pathLst>
                <a:path w="1143000" h="45720">
                  <a:moveTo>
                    <a:pt x="0" y="11429"/>
                  </a:moveTo>
                  <a:lnTo>
                    <a:pt x="1120139" y="11429"/>
                  </a:lnTo>
                  <a:lnTo>
                    <a:pt x="1120139" y="0"/>
                  </a:lnTo>
                  <a:lnTo>
                    <a:pt x="1143000" y="22859"/>
                  </a:lnTo>
                  <a:lnTo>
                    <a:pt x="1120139" y="45719"/>
                  </a:lnTo>
                  <a:lnTo>
                    <a:pt x="1120139" y="34289"/>
                  </a:lnTo>
                  <a:lnTo>
                    <a:pt x="0" y="34289"/>
                  </a:lnTo>
                  <a:lnTo>
                    <a:pt x="0" y="11429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2554" y="3729354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365632" y="423291"/>
                  </a:moveTo>
                  <a:lnTo>
                    <a:pt x="362203" y="425323"/>
                  </a:lnTo>
                  <a:lnTo>
                    <a:pt x="361314" y="428625"/>
                  </a:lnTo>
                  <a:lnTo>
                    <a:pt x="360425" y="432054"/>
                  </a:lnTo>
                  <a:lnTo>
                    <a:pt x="362457" y="435610"/>
                  </a:lnTo>
                  <a:lnTo>
                    <a:pt x="461644" y="461645"/>
                  </a:lnTo>
                  <a:lnTo>
                    <a:pt x="460477" y="457200"/>
                  </a:lnTo>
                  <a:lnTo>
                    <a:pt x="448309" y="457200"/>
                  </a:lnTo>
                  <a:lnTo>
                    <a:pt x="431820" y="440710"/>
                  </a:lnTo>
                  <a:lnTo>
                    <a:pt x="365632" y="423291"/>
                  </a:lnTo>
                  <a:close/>
                </a:path>
                <a:path w="461644" h="461645">
                  <a:moveTo>
                    <a:pt x="431820" y="440710"/>
                  </a:moveTo>
                  <a:lnTo>
                    <a:pt x="448309" y="457200"/>
                  </a:lnTo>
                  <a:lnTo>
                    <a:pt x="451103" y="454406"/>
                  </a:lnTo>
                  <a:lnTo>
                    <a:pt x="446658" y="454406"/>
                  </a:lnTo>
                  <a:lnTo>
                    <a:pt x="443888" y="443888"/>
                  </a:lnTo>
                  <a:lnTo>
                    <a:pt x="431820" y="440710"/>
                  </a:lnTo>
                  <a:close/>
                </a:path>
                <a:path w="461644" h="461645">
                  <a:moveTo>
                    <a:pt x="432053" y="360426"/>
                  </a:moveTo>
                  <a:lnTo>
                    <a:pt x="425322" y="362204"/>
                  </a:lnTo>
                  <a:lnTo>
                    <a:pt x="423290" y="365633"/>
                  </a:lnTo>
                  <a:lnTo>
                    <a:pt x="424180" y="369062"/>
                  </a:lnTo>
                  <a:lnTo>
                    <a:pt x="440710" y="431820"/>
                  </a:lnTo>
                  <a:lnTo>
                    <a:pt x="457200" y="448310"/>
                  </a:lnTo>
                  <a:lnTo>
                    <a:pt x="448309" y="457200"/>
                  </a:lnTo>
                  <a:lnTo>
                    <a:pt x="460477" y="457200"/>
                  </a:lnTo>
                  <a:lnTo>
                    <a:pt x="435609" y="362458"/>
                  </a:lnTo>
                  <a:lnTo>
                    <a:pt x="432053" y="360426"/>
                  </a:lnTo>
                  <a:close/>
                </a:path>
                <a:path w="461644" h="461645">
                  <a:moveTo>
                    <a:pt x="443888" y="443888"/>
                  </a:moveTo>
                  <a:lnTo>
                    <a:pt x="446658" y="454406"/>
                  </a:lnTo>
                  <a:lnTo>
                    <a:pt x="454406" y="446659"/>
                  </a:lnTo>
                  <a:lnTo>
                    <a:pt x="443888" y="443888"/>
                  </a:lnTo>
                  <a:close/>
                </a:path>
                <a:path w="461644" h="461645">
                  <a:moveTo>
                    <a:pt x="440710" y="431820"/>
                  </a:moveTo>
                  <a:lnTo>
                    <a:pt x="443888" y="443888"/>
                  </a:lnTo>
                  <a:lnTo>
                    <a:pt x="454406" y="446659"/>
                  </a:lnTo>
                  <a:lnTo>
                    <a:pt x="446658" y="454406"/>
                  </a:lnTo>
                  <a:lnTo>
                    <a:pt x="451103" y="454406"/>
                  </a:lnTo>
                  <a:lnTo>
                    <a:pt x="457200" y="448310"/>
                  </a:lnTo>
                  <a:lnTo>
                    <a:pt x="440710" y="431820"/>
                  </a:lnTo>
                  <a:close/>
                </a:path>
                <a:path w="461644" h="461645">
                  <a:moveTo>
                    <a:pt x="8889" y="0"/>
                  </a:moveTo>
                  <a:lnTo>
                    <a:pt x="0" y="8890"/>
                  </a:lnTo>
                  <a:lnTo>
                    <a:pt x="431820" y="440710"/>
                  </a:lnTo>
                  <a:lnTo>
                    <a:pt x="443888" y="443888"/>
                  </a:lnTo>
                  <a:lnTo>
                    <a:pt x="440710" y="43182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D5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7372" y="5158358"/>
              <a:ext cx="567055" cy="378460"/>
            </a:xfrm>
            <a:custGeom>
              <a:avLst/>
              <a:gdLst/>
              <a:ahLst/>
              <a:cxnLst/>
              <a:rect l="l" t="t" r="r" b="b"/>
              <a:pathLst>
                <a:path w="567054" h="378460">
                  <a:moveTo>
                    <a:pt x="888" y="0"/>
                  </a:moveTo>
                  <a:lnTo>
                    <a:pt x="0" y="188595"/>
                  </a:lnTo>
                  <a:lnTo>
                    <a:pt x="47371" y="141605"/>
                  </a:lnTo>
                  <a:lnTo>
                    <a:pt x="282066" y="378460"/>
                  </a:lnTo>
                  <a:lnTo>
                    <a:pt x="518922" y="143891"/>
                  </a:lnTo>
                  <a:lnTo>
                    <a:pt x="565785" y="191262"/>
                  </a:lnTo>
                  <a:lnTo>
                    <a:pt x="566674" y="2667"/>
                  </a:lnTo>
                  <a:lnTo>
                    <a:pt x="378078" y="1778"/>
                  </a:lnTo>
                  <a:lnTo>
                    <a:pt x="425068" y="49149"/>
                  </a:lnTo>
                  <a:lnTo>
                    <a:pt x="282955" y="189865"/>
                  </a:lnTo>
                  <a:lnTo>
                    <a:pt x="142112" y="47752"/>
                  </a:lnTo>
                  <a:lnTo>
                    <a:pt x="189484" y="889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7372" y="5158358"/>
              <a:ext cx="567055" cy="378460"/>
            </a:xfrm>
            <a:custGeom>
              <a:avLst/>
              <a:gdLst/>
              <a:ahLst/>
              <a:cxnLst/>
              <a:rect l="l" t="t" r="r" b="b"/>
              <a:pathLst>
                <a:path w="567054" h="378460">
                  <a:moveTo>
                    <a:pt x="888" y="0"/>
                  </a:moveTo>
                  <a:lnTo>
                    <a:pt x="189484" y="889"/>
                  </a:lnTo>
                  <a:lnTo>
                    <a:pt x="142112" y="47752"/>
                  </a:lnTo>
                  <a:lnTo>
                    <a:pt x="282955" y="189865"/>
                  </a:lnTo>
                  <a:lnTo>
                    <a:pt x="425068" y="49149"/>
                  </a:lnTo>
                  <a:lnTo>
                    <a:pt x="378078" y="1778"/>
                  </a:lnTo>
                  <a:lnTo>
                    <a:pt x="566674" y="2667"/>
                  </a:lnTo>
                  <a:lnTo>
                    <a:pt x="565785" y="191262"/>
                  </a:lnTo>
                  <a:lnTo>
                    <a:pt x="518922" y="143891"/>
                  </a:lnTo>
                  <a:lnTo>
                    <a:pt x="282066" y="378460"/>
                  </a:lnTo>
                  <a:lnTo>
                    <a:pt x="47371" y="141605"/>
                  </a:lnTo>
                  <a:lnTo>
                    <a:pt x="0" y="188595"/>
                  </a:lnTo>
                  <a:lnTo>
                    <a:pt x="888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4361" y="5487161"/>
              <a:ext cx="464820" cy="540385"/>
            </a:xfrm>
            <a:custGeom>
              <a:avLst/>
              <a:gdLst/>
              <a:ahLst/>
              <a:cxnLst/>
              <a:rect l="l" t="t" r="r" b="b"/>
              <a:pathLst>
                <a:path w="464820" h="540385">
                  <a:moveTo>
                    <a:pt x="25538" y="29822"/>
                  </a:moveTo>
                  <a:lnTo>
                    <a:pt x="29075" y="49179"/>
                  </a:lnTo>
                  <a:lnTo>
                    <a:pt x="449707" y="539851"/>
                  </a:lnTo>
                  <a:lnTo>
                    <a:pt x="464692" y="526948"/>
                  </a:lnTo>
                  <a:lnTo>
                    <a:pt x="44272" y="36333"/>
                  </a:lnTo>
                  <a:lnTo>
                    <a:pt x="25538" y="29822"/>
                  </a:lnTo>
                  <a:close/>
                </a:path>
                <a:path w="464820" h="540385">
                  <a:moveTo>
                    <a:pt x="0" y="0"/>
                  </a:moveTo>
                  <a:lnTo>
                    <a:pt x="18923" y="103454"/>
                  </a:lnTo>
                  <a:lnTo>
                    <a:pt x="19812" y="108838"/>
                  </a:lnTo>
                  <a:lnTo>
                    <a:pt x="25018" y="112407"/>
                  </a:lnTo>
                  <a:lnTo>
                    <a:pt x="35813" y="110439"/>
                  </a:lnTo>
                  <a:lnTo>
                    <a:pt x="39370" y="105282"/>
                  </a:lnTo>
                  <a:lnTo>
                    <a:pt x="38353" y="99949"/>
                  </a:lnTo>
                  <a:lnTo>
                    <a:pt x="29075" y="49179"/>
                  </a:lnTo>
                  <a:lnTo>
                    <a:pt x="5207" y="21335"/>
                  </a:lnTo>
                  <a:lnTo>
                    <a:pt x="20320" y="8381"/>
                  </a:lnTo>
                  <a:lnTo>
                    <a:pt x="24187" y="8381"/>
                  </a:lnTo>
                  <a:lnTo>
                    <a:pt x="0" y="0"/>
                  </a:lnTo>
                  <a:close/>
                </a:path>
                <a:path w="464820" h="540385">
                  <a:moveTo>
                    <a:pt x="24187" y="8381"/>
                  </a:moveTo>
                  <a:lnTo>
                    <a:pt x="20320" y="8381"/>
                  </a:lnTo>
                  <a:lnTo>
                    <a:pt x="44272" y="36333"/>
                  </a:lnTo>
                  <a:lnTo>
                    <a:pt x="98043" y="54990"/>
                  </a:lnTo>
                  <a:lnTo>
                    <a:pt x="103632" y="52196"/>
                  </a:lnTo>
                  <a:lnTo>
                    <a:pt x="105410" y="47116"/>
                  </a:lnTo>
                  <a:lnTo>
                    <a:pt x="107314" y="41909"/>
                  </a:lnTo>
                  <a:lnTo>
                    <a:pt x="104521" y="36194"/>
                  </a:lnTo>
                  <a:lnTo>
                    <a:pt x="24187" y="8381"/>
                  </a:lnTo>
                  <a:close/>
                </a:path>
                <a:path w="464820" h="540385">
                  <a:moveTo>
                    <a:pt x="20320" y="8381"/>
                  </a:moveTo>
                  <a:lnTo>
                    <a:pt x="5207" y="21335"/>
                  </a:lnTo>
                  <a:lnTo>
                    <a:pt x="29075" y="49179"/>
                  </a:lnTo>
                  <a:lnTo>
                    <a:pt x="25538" y="29822"/>
                  </a:lnTo>
                  <a:lnTo>
                    <a:pt x="9525" y="24256"/>
                  </a:lnTo>
                  <a:lnTo>
                    <a:pt x="22478" y="13081"/>
                  </a:lnTo>
                  <a:lnTo>
                    <a:pt x="24346" y="13081"/>
                  </a:lnTo>
                  <a:lnTo>
                    <a:pt x="20320" y="8381"/>
                  </a:lnTo>
                  <a:close/>
                </a:path>
                <a:path w="464820" h="540385">
                  <a:moveTo>
                    <a:pt x="24346" y="13081"/>
                  </a:moveTo>
                  <a:lnTo>
                    <a:pt x="22478" y="13081"/>
                  </a:lnTo>
                  <a:lnTo>
                    <a:pt x="25538" y="29822"/>
                  </a:lnTo>
                  <a:lnTo>
                    <a:pt x="44272" y="36333"/>
                  </a:lnTo>
                  <a:lnTo>
                    <a:pt x="24346" y="13081"/>
                  </a:lnTo>
                  <a:close/>
                </a:path>
                <a:path w="464820" h="540385">
                  <a:moveTo>
                    <a:pt x="22478" y="13081"/>
                  </a:moveTo>
                  <a:lnTo>
                    <a:pt x="9525" y="24256"/>
                  </a:lnTo>
                  <a:lnTo>
                    <a:pt x="25538" y="29822"/>
                  </a:lnTo>
                  <a:lnTo>
                    <a:pt x="22478" y="1308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61530" y="6015633"/>
            <a:ext cx="3515869" cy="309059"/>
          </a:xfrm>
          <a:prstGeom prst="rect">
            <a:avLst/>
          </a:prstGeom>
          <a:solidFill>
            <a:srgbClr val="F4B083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rlito"/>
                <a:cs typeface="Carlito"/>
              </a:rPr>
              <a:t>LANDSCAPE OR </a:t>
            </a:r>
            <a:r>
              <a:rPr sz="1800" spc="-50" dirty="0">
                <a:latin typeface="Carlito"/>
                <a:cs typeface="Carlito"/>
              </a:rPr>
              <a:t>WATER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BODY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6794" y="6334759"/>
            <a:ext cx="78458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SECTION SHOWING </a:t>
            </a:r>
            <a:r>
              <a:rPr sz="2800" spc="-35" dirty="0">
                <a:latin typeface="Carlito"/>
                <a:cs typeface="Carlito"/>
              </a:rPr>
              <a:t>COURTYARD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EFFECT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469</Words>
  <Application>Microsoft Office PowerPoint</Application>
  <PresentationFormat>Custom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WHAT IS NATURAL VENTILATION ?</vt:lpstr>
      <vt:lpstr>WHY NATURAL VENTILATION ?</vt:lpstr>
      <vt:lpstr>DIFFERENT TECHNIQUES TO ACHIEVE  NATURAL VENTILATION:-</vt:lpstr>
      <vt:lpstr>STACK EFFECT :-</vt:lpstr>
      <vt:lpstr>STACK VENTILATION SECTIONS :-</vt:lpstr>
      <vt:lpstr>WIND TOWER</vt:lpstr>
      <vt:lpstr>DIFFERENT TYPES OF WIND TOWERS :-</vt:lpstr>
      <vt:lpstr>COURTYARD EFFECT:-</vt:lpstr>
      <vt:lpstr>COURTYARDS IN MODERN BUILDINGS :-</vt:lpstr>
      <vt:lpstr>PowerPoint Presentation</vt:lpstr>
      <vt:lpstr>MASSING AND ORIENTATION OF BUILDING:-</vt:lpstr>
      <vt:lpstr>OPENING SIZE:-</vt:lpstr>
      <vt:lpstr>OPENING TYPE:-</vt:lpstr>
      <vt:lpstr>CROSS VENTILATION:-</vt:lpstr>
      <vt:lpstr>SCOPE –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Humyra</dc:creator>
  <cp:lastModifiedBy>Mrs Emon</cp:lastModifiedBy>
  <cp:revision>9</cp:revision>
  <dcterms:created xsi:type="dcterms:W3CDTF">2020-10-20T12:26:35Z</dcterms:created>
  <dcterms:modified xsi:type="dcterms:W3CDTF">2020-10-20T17:46:17Z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2020-10-20T00:00:00Z</vt:filetime>
  </property>
</Properties>
</file>