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4" r:id="rId2"/>
    <p:sldId id="316" r:id="rId3"/>
    <p:sldId id="314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24" r:id="rId12"/>
    <p:sldId id="323" r:id="rId13"/>
    <p:sldId id="325" r:id="rId14"/>
    <p:sldId id="326" r:id="rId15"/>
    <p:sldId id="327" r:id="rId16"/>
    <p:sldId id="328" r:id="rId17"/>
    <p:sldId id="329" r:id="rId18"/>
    <p:sldId id="330" r:id="rId19"/>
    <p:sldId id="332" r:id="rId20"/>
    <p:sldId id="331" r:id="rId21"/>
    <p:sldId id="333" r:id="rId2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53109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265552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571770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224881" algn="l" defTabSz="130622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708" y="66"/>
      </p:cViewPr>
      <p:guideLst>
        <p:guide orient="horz" pos="2592"/>
        <p:guide pos="460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575A5-7687-49C3-AD02-09625C724089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BDF7D-2C45-4AB4-8CBF-96A590AD93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194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GAA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F6B94-F02A-403D-9F1A-A9B3FDF65A20}" type="datetimeFigureOut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BD67C0-05AC-48E8-B7EA-CF861DF7C8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8290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09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BD67C0-05AC-48E8-B7EA-CF861DF7C86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GAA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01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2"/>
            <a:ext cx="12435840" cy="17640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3B075-CABC-4E40-B6D5-513780F9E94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07AC-31F9-476E-95E4-AA87195F41A0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6F85-D6EC-460C-B0F6-AA3002EAA95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AD9E4-05DD-4FFE-8F86-6107E48B1E0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0" y="5288281"/>
            <a:ext cx="12435840" cy="163449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0" y="3488056"/>
            <a:ext cx="12435840" cy="1800223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53109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D925C-900D-4278-8B87-702D61568F8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1"/>
            <a:ext cx="6461760" cy="543115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1"/>
            <a:ext cx="6461760" cy="5431156"/>
          </a:xfrm>
        </p:spPr>
        <p:txBody>
          <a:bodyPr/>
          <a:lstStyle>
            <a:lvl1pPr>
              <a:defRPr sz="41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46C90-6610-457C-B3DD-9E0F431D7A84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1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09" indent="0">
              <a:buNone/>
              <a:defRPr sz="3000" b="1"/>
            </a:lvl2pPr>
            <a:lvl3pPr marL="1306220" indent="0">
              <a:buNone/>
              <a:defRPr sz="27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2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0" indent="0">
              <a:buNone/>
              <a:defRPr sz="2300" b="1"/>
            </a:lvl8pPr>
            <a:lvl9pPr marL="522488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1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09" indent="0">
              <a:buNone/>
              <a:defRPr sz="3000" b="1"/>
            </a:lvl2pPr>
            <a:lvl3pPr marL="1306220" indent="0">
              <a:buNone/>
              <a:defRPr sz="27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2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0" indent="0">
              <a:buNone/>
              <a:defRPr sz="2300" b="1"/>
            </a:lvl8pPr>
            <a:lvl9pPr marL="5224881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1" cy="4741546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EBAD2-70AF-4041-9159-11833010368A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5E692-F87F-466B-8ADC-C036E0F0CF27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EB2D2-D74E-4E8C-B196-4F39B9E2EFF8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2" y="327659"/>
            <a:ext cx="4813300" cy="1394460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1" y="327659"/>
            <a:ext cx="8178800" cy="7023737"/>
          </a:xfrm>
        </p:spPr>
        <p:txBody>
          <a:bodyPr/>
          <a:lstStyle>
            <a:lvl1pPr>
              <a:defRPr sz="4500"/>
            </a:lvl1pPr>
            <a:lvl2pPr>
              <a:defRPr sz="41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1722119"/>
            <a:ext cx="4813300" cy="5629277"/>
          </a:xfrm>
        </p:spPr>
        <p:txBody>
          <a:bodyPr/>
          <a:lstStyle>
            <a:lvl1pPr marL="0" indent="0">
              <a:buNone/>
              <a:defRPr sz="2000"/>
            </a:lvl1pPr>
            <a:lvl2pPr marL="653109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2" indent="0">
              <a:buNone/>
              <a:defRPr sz="1300"/>
            </a:lvl6pPr>
            <a:lvl7pPr marL="3918661" indent="0">
              <a:buNone/>
              <a:defRPr sz="1300"/>
            </a:lvl7pPr>
            <a:lvl8pPr marL="4571770" indent="0">
              <a:buNone/>
              <a:defRPr sz="1300"/>
            </a:lvl8pPr>
            <a:lvl9pPr marL="52248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03AAA-0FB2-4FBB-BD3C-F1C73750E1D5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1"/>
            <a:ext cx="8778240" cy="4937760"/>
          </a:xfrm>
        </p:spPr>
        <p:txBody>
          <a:bodyPr/>
          <a:lstStyle>
            <a:lvl1pPr marL="0" indent="0">
              <a:buNone/>
              <a:defRPr sz="4500"/>
            </a:lvl1pPr>
            <a:lvl2pPr marL="653109" indent="0">
              <a:buNone/>
              <a:defRPr sz="4100"/>
            </a:lvl2pPr>
            <a:lvl3pPr marL="1306220" indent="0">
              <a:buNone/>
              <a:defRPr sz="3400"/>
            </a:lvl3pPr>
            <a:lvl4pPr marL="1959331" indent="0">
              <a:buNone/>
              <a:defRPr sz="3000"/>
            </a:lvl4pPr>
            <a:lvl5pPr marL="2612441" indent="0">
              <a:buNone/>
              <a:defRPr sz="3000"/>
            </a:lvl5pPr>
            <a:lvl6pPr marL="3265552" indent="0">
              <a:buNone/>
              <a:defRPr sz="3000"/>
            </a:lvl6pPr>
            <a:lvl7pPr marL="3918661" indent="0">
              <a:buNone/>
              <a:defRPr sz="3000"/>
            </a:lvl7pPr>
            <a:lvl8pPr marL="4571770" indent="0">
              <a:buNone/>
              <a:defRPr sz="3000"/>
            </a:lvl8pPr>
            <a:lvl9pPr marL="5224881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7"/>
            <a:ext cx="8778240" cy="965833"/>
          </a:xfrm>
        </p:spPr>
        <p:txBody>
          <a:bodyPr/>
          <a:lstStyle>
            <a:lvl1pPr marL="0" indent="0">
              <a:buNone/>
              <a:defRPr sz="2000"/>
            </a:lvl1pPr>
            <a:lvl2pPr marL="653109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2" indent="0">
              <a:buNone/>
              <a:defRPr sz="1300"/>
            </a:lvl6pPr>
            <a:lvl7pPr marL="3918661" indent="0">
              <a:buNone/>
              <a:defRPr sz="1300"/>
            </a:lvl7pPr>
            <a:lvl8pPr marL="4571770" indent="0">
              <a:buNone/>
              <a:defRPr sz="1300"/>
            </a:lvl8pPr>
            <a:lvl9pPr marL="5224881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B8730-A9E3-4319-B19E-FBAB5AEF8C7E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1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1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C6A84-D8F3-45BA-86A7-A725895C25EF}" type="datetime1">
              <a:rPr lang="en-US" smtClean="0"/>
              <a:pPr/>
              <a:t>9/4/2020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1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1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5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1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5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8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09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2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0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1" algn="l" defTabSz="130622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296556"/>
            <a:ext cx="6461760" cy="1158241"/>
          </a:xfrm>
        </p:spPr>
        <p:txBody>
          <a:bodyPr>
            <a:noAutofit/>
          </a:bodyPr>
          <a:lstStyle/>
          <a:p>
            <a:pPr algn="l"/>
            <a:r>
              <a:rPr lang="en-US" sz="4400" b="1" dirty="0">
                <a:latin typeface="Eras Demi ITC" pitchFamily="34" charset="0"/>
              </a:rPr>
              <a:t>Computer </a:t>
            </a:r>
            <a:r>
              <a:rPr lang="en-US" sz="4400" b="1" dirty="0" smtClean="0">
                <a:latin typeface="Eras Demi ITC" pitchFamily="34" charset="0"/>
              </a:rPr>
              <a:t>Networks</a:t>
            </a:r>
            <a:endParaRPr lang="en-US" sz="4400" b="1" dirty="0">
              <a:latin typeface="Eras Demi IT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3840" y="1598951"/>
            <a:ext cx="10850880" cy="6264889"/>
          </a:xfrm>
        </p:spPr>
        <p:txBody>
          <a:bodyPr>
            <a:normAutofit lnSpcReduction="10000"/>
          </a:bodyPr>
          <a:lstStyle/>
          <a:p>
            <a:pPr algn="ctr">
              <a:buClr>
                <a:srgbClr val="00B0F0"/>
              </a:buClr>
              <a:buNone/>
            </a:pPr>
            <a: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  <a:t/>
            </a:r>
            <a:br>
              <a:rPr lang="en-US" sz="3400" b="1" dirty="0">
                <a:solidFill>
                  <a:srgbClr val="FFFF00"/>
                </a:solidFill>
                <a:latin typeface="Eras Demi ITC" pitchFamily="34" charset="0"/>
              </a:rPr>
            </a:br>
            <a:r>
              <a:rPr lang="en-US" sz="5800" b="1" dirty="0" smtClean="0">
                <a:latin typeface="Eras Demi ITC" pitchFamily="34" charset="0"/>
                <a:cs typeface="Times New Roman" pitchFamily="18" charset="0"/>
              </a:rPr>
              <a:t>VLAN</a:t>
            </a:r>
            <a:endParaRPr lang="en-US" sz="5800" b="1" dirty="0"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algn="ctr">
              <a:buNone/>
            </a:pPr>
            <a:endParaRPr lang="en-US" sz="3400" b="1" dirty="0">
              <a:solidFill>
                <a:srgbClr val="FFFF00"/>
              </a:solidFill>
              <a:latin typeface="Eras Demi ITC" pitchFamily="34" charset="0"/>
            </a:endParaRPr>
          </a:p>
          <a:p>
            <a:pPr marL="0" indent="0" algn="ctr">
              <a:buNone/>
            </a:pPr>
            <a:r>
              <a:rPr lang="pt-BR" sz="3400" b="1" dirty="0">
                <a:latin typeface="Eras Demi ITC" panose="020B0805030504020804" pitchFamily="34" charset="0"/>
              </a:rPr>
              <a:t>Professor Dr. A.K.M Fazlul Haque</a:t>
            </a:r>
          </a:p>
          <a:p>
            <a:pPr marL="0" indent="0" algn="ctr">
              <a:buNone/>
            </a:pPr>
            <a:r>
              <a:rPr lang="en-US" sz="3400" b="1" smtClean="0">
                <a:latin typeface="Eras Demi ITC" panose="020B0805030504020804" pitchFamily="34" charset="0"/>
              </a:rPr>
              <a:t>Electronics </a:t>
            </a:r>
            <a:r>
              <a:rPr lang="en-US" sz="3400" b="1" dirty="0">
                <a:latin typeface="Eras Demi ITC" panose="020B0805030504020804" pitchFamily="34" charset="0"/>
              </a:rPr>
              <a:t>and Telecommunication Engineering</a:t>
            </a:r>
          </a:p>
          <a:p>
            <a:pPr marL="0" indent="0" algn="ctr">
              <a:buNone/>
            </a:pPr>
            <a:r>
              <a:rPr lang="en-US" sz="3400" b="1" dirty="0">
                <a:latin typeface="Eras Demi ITC" panose="020B0805030504020804" pitchFamily="34" charset="0"/>
              </a:rPr>
              <a:t>(ETE)</a:t>
            </a:r>
          </a:p>
          <a:p>
            <a:pPr marL="0" indent="0" algn="ctr">
              <a:buNone/>
            </a:pPr>
            <a:r>
              <a:rPr lang="en-US" sz="3400" b="1" dirty="0">
                <a:latin typeface="Eras Demi ITC" panose="020B0805030504020804" pitchFamily="34" charset="0"/>
              </a:rPr>
              <a:t>Daffodil International University 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lum contrast="6000"/>
          </a:blip>
          <a:srcRect/>
          <a:stretch>
            <a:fillRect/>
          </a:stretch>
        </p:blipFill>
        <p:spPr bwMode="auto">
          <a:xfrm>
            <a:off x="4876803" y="3352801"/>
            <a:ext cx="1742441" cy="1280160"/>
          </a:xfrm>
          <a:prstGeom prst="rect">
            <a:avLst/>
          </a:prstGeom>
          <a:solidFill>
            <a:srgbClr val="FFFF00"/>
          </a:solidFill>
          <a:ln>
            <a:headEnd/>
            <a:tailEnd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9144000" y="152401"/>
            <a:ext cx="5181600" cy="1446550"/>
          </a:xfrm>
          <a:prstGeom prst="rect">
            <a:avLst/>
          </a:prstGeom>
        </p:spPr>
        <p:txBody>
          <a:bodyPr wrap="square" lIns="91441" tIns="45720" rIns="91441" bIns="45720">
            <a:spAutoFit/>
          </a:bodyPr>
          <a:lstStyle/>
          <a:p>
            <a:pPr algn="r"/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GAA</a:t>
            </a:r>
          </a:p>
          <a:p>
            <a:r>
              <a:rPr lang="en-US" sz="4400" b="1" dirty="0">
                <a:solidFill>
                  <a:srgbClr val="00B0F0"/>
                </a:solidFill>
                <a:latin typeface="Eras Demi ITC" pitchFamily="34" charset="0"/>
              </a:rPr>
              <a:t>Global Access Asia</a:t>
            </a:r>
            <a:endParaRPr lang="en-US" sz="4100" dirty="0"/>
          </a:p>
        </p:txBody>
      </p:sp>
      <p:sp>
        <p:nvSpPr>
          <p:cNvPr id="7" name="Rectangle 6"/>
          <p:cNvSpPr/>
          <p:nvPr/>
        </p:nvSpPr>
        <p:spPr>
          <a:xfrm>
            <a:off x="11658600" y="1904999"/>
            <a:ext cx="2667001" cy="571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1" tIns="45720" rIns="91441" bIns="45720"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Dynamic </a:t>
            </a:r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VLANs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286001"/>
            <a:ext cx="4450080" cy="25907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 VLAN works with MAC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address.</a:t>
            </a:r>
          </a:p>
          <a:p>
            <a:pPr marL="0" indent="0" algn="just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Administrator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adds only MAC address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VLAN.</a:t>
            </a: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using VMPS dynamic VLAN will work.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2133602"/>
            <a:ext cx="5715001" cy="5746865"/>
          </a:xfrm>
        </p:spPr>
      </p:pic>
    </p:spTree>
    <p:extLst>
      <p:ext uri="{BB962C8B-B14F-4D97-AF65-F5344CB8AC3E}">
        <p14:creationId xmlns:p14="http://schemas.microsoft.com/office/powerpoint/2010/main" val="2547609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VLANs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 </a:t>
            </a:r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Connection </a:t>
            </a:r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L</a:t>
            </a:r>
            <a:r>
              <a:rPr 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inks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914978"/>
            <a:ext cx="7726681" cy="2804161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link: An access link is a link that is part of only one VLAN, and normally access links are for end devices. 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Trunk link: A Trunk link can carry multiple VLAN traffic and normally a trunk link is used to connect switches to other switches or to routers.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4876802"/>
            <a:ext cx="8077200" cy="2922269"/>
          </a:xfrm>
        </p:spPr>
      </p:pic>
    </p:spTree>
    <p:extLst>
      <p:ext uri="{BB962C8B-B14F-4D97-AF65-F5344CB8AC3E}">
        <p14:creationId xmlns:p14="http://schemas.microsoft.com/office/powerpoint/2010/main" val="1375335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</a:t>
            </a:r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Filtering: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Examines particular information about each frame (MAC address or layer 3 protocol type)</a:t>
            </a:r>
          </a:p>
          <a:p>
            <a:pPr algn="just"/>
            <a:endParaRPr lang="en-US" sz="2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Tagging: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Places a unique identifier in the header of each frame as it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forwarded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network backbone.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599" y="1920241"/>
            <a:ext cx="3002281" cy="5431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25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Frame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 can be logically group via software based on:</a:t>
            </a: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 number</a:t>
            </a: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 address</a:t>
            </a: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 subnet</a:t>
            </a:r>
          </a:p>
          <a:p>
            <a:pPr marL="0" indent="0" algn="just">
              <a:buNone/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Protocol being used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6599" y="1920241"/>
            <a:ext cx="3002281" cy="5431156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661549"/>
            <a:ext cx="6705600" cy="506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7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Frame Tagging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1958613"/>
            <a:ext cx="4688205" cy="54311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tagging was specifically developed for switched communication</a:t>
            </a:r>
          </a:p>
          <a:p>
            <a:pPr marL="0" indent="0" algn="just">
              <a:buNone/>
            </a:pP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Frame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tagging places a unique identifier in the header of each frame as it is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forwarded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throughout the network backbone.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25201" y="1958613"/>
            <a:ext cx="3154681" cy="54311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7365" y="1958612"/>
            <a:ext cx="5329236" cy="566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54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</a:t>
            </a:r>
            <a:r>
              <a:rPr lang="en-US" altLang="en-US" sz="4400" b="1" dirty="0" err="1">
                <a:latin typeface="Eras Demi ITC" panose="020B0805030504020804" pitchFamily="34" charset="0"/>
                <a:cs typeface="Times New Roman" panose="02020603050405020304" pitchFamily="18" charset="0"/>
              </a:rPr>
              <a:t>Trunking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/Tagging Protocol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1"/>
            <a:ext cx="9337993" cy="3185159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 Tagging is used when a link needs to carry traffic for more than one VLAN.</a:t>
            </a:r>
          </a:p>
          <a:p>
            <a:pPr algn="just">
              <a:lnSpc>
                <a:spcPct val="90000"/>
              </a:lnSpc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Trunk link: As packets are received by the switch from any attached end-station device, a unique packet identifier is added within each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header.</a:t>
            </a:r>
          </a:p>
          <a:p>
            <a:pPr algn="just">
              <a:lnSpc>
                <a:spcPct val="90000"/>
              </a:lnSpc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header information designates the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VLAN membership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each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packet. 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39400" y="1920241"/>
            <a:ext cx="3459481" cy="5431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6" descr="010G_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2" y="5105400"/>
            <a:ext cx="9078913" cy="266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33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</a:t>
            </a:r>
            <a:r>
              <a:rPr lang="en-US" altLang="en-US" sz="4400" b="1" dirty="0" err="1">
                <a:latin typeface="Eras Demi ITC" panose="020B0805030504020804" pitchFamily="34" charset="0"/>
                <a:cs typeface="Times New Roman" panose="02020603050405020304" pitchFamily="18" charset="0"/>
              </a:rPr>
              <a:t>Trunking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/Tagging Protocol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(Cont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1920241"/>
            <a:ext cx="9555481" cy="29565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packet is then forwarded to the appropriate switches or routers based on the VLAN identifier and MAC address.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Packet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tagging provides a mechanism for controlling the flow of broadcasts and applications while not interfering with the network and applications.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known as a trunk link or VLAN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trunking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1399" y="1920241"/>
            <a:ext cx="2697481" cy="5431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5" descr="010G_4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" y="5095875"/>
            <a:ext cx="9555481" cy="290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699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</a:t>
            </a:r>
            <a:r>
              <a:rPr lang="en-US" altLang="en-US" sz="4400" b="1" dirty="0" err="1">
                <a:latin typeface="Eras Demi ITC" panose="020B0805030504020804" pitchFamily="34" charset="0"/>
                <a:cs typeface="Times New Roman" panose="02020603050405020304" pitchFamily="18" charset="0"/>
              </a:rPr>
              <a:t>Trunking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/Tagging P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rotocol (Cont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 Tagging is used when a single link needs to carry traffic for more than one VLAN.</a:t>
            </a:r>
          </a:p>
          <a:p>
            <a:pPr algn="just"/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57783" y="1920241"/>
            <a:ext cx="2841098" cy="54311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91002" y="5328832"/>
            <a:ext cx="3729549" cy="507831"/>
          </a:xfrm>
          <a:prstGeom prst="rect">
            <a:avLst/>
          </a:prstGeom>
        </p:spPr>
        <p:txBody>
          <a:bodyPr wrap="none" lIns="91441" tIns="45720" rIns="91441" bIns="45720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Trunking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/Tagging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372" y="3644130"/>
            <a:ext cx="8686800" cy="1266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1" y="5930812"/>
            <a:ext cx="8686800" cy="1447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1030"/>
          <p:cNvSpPr txBox="1">
            <a:spLocks noChangeArrowheads="1"/>
          </p:cNvSpPr>
          <p:nvPr/>
        </p:nvSpPr>
        <p:spPr bwMode="auto">
          <a:xfrm>
            <a:off x="4553532" y="3042151"/>
            <a:ext cx="3048000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1" tIns="45720" rIns="91441" bIns="4572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VLAN Tagging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807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</a:t>
            </a:r>
            <a:r>
              <a:rPr lang="en-US" altLang="en-US" sz="4400" b="1" dirty="0" err="1">
                <a:latin typeface="Eras Demi ITC" panose="020B0805030504020804" pitchFamily="34" charset="0"/>
                <a:cs typeface="Times New Roman" panose="02020603050405020304" pitchFamily="18" charset="0"/>
              </a:rPr>
              <a:t>Trunking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/Tagging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Protocol (Cont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1920241"/>
            <a:ext cx="5035868" cy="5431156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major methods of frame tagging, Cisco proprietary 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Inter-Switch Link (ISL)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802.1Q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90000"/>
              </a:lnSpc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ISL used to be the most common, but is now being replaced by 802.1Q frame tagging.  </a:t>
            </a:r>
          </a:p>
          <a:p>
            <a:pPr algn="just">
              <a:lnSpc>
                <a:spcPct val="90000"/>
              </a:lnSpc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Cisco recommends using 802.1Q. </a:t>
            </a:r>
          </a:p>
          <a:p>
            <a:pPr algn="just">
              <a:lnSpc>
                <a:spcPct val="90000"/>
              </a:lnSpc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 Tagging and </a:t>
            </a:r>
            <a:r>
              <a:rPr lang="en-US" altLang="en-US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Trunking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be discussed in the next chapter.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0" y="1920241"/>
            <a:ext cx="2926080" cy="5431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8" descr="010G_013a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1" y="1920243"/>
            <a:ext cx="4852988" cy="54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94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Broadcast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Domains 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ith 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VLANs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&amp; Routers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780514" y="1920241"/>
            <a:ext cx="3118367" cy="54311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3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8077200" y="6629400"/>
            <a:ext cx="914400" cy="228600"/>
          </a:xfrm>
        </p:spPr>
        <p:txBody>
          <a:bodyPr/>
          <a:lstStyle/>
          <a:p>
            <a:fld id="{78E87273-AB85-41CD-BB15-23349E4953D1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35" name="Rectangle 3"/>
          <p:cNvSpPr txBox="1">
            <a:spLocks noChangeArrowheads="1"/>
          </p:cNvSpPr>
          <p:nvPr/>
        </p:nvSpPr>
        <p:spPr>
          <a:xfrm>
            <a:off x="731520" y="5689201"/>
            <a:ext cx="8534400" cy="1851554"/>
          </a:xfrm>
          <a:prstGeom prst="rect">
            <a:avLst/>
          </a:prstGeom>
        </p:spPr>
        <p:txBody>
          <a:bodyPr vert="horz" lIns="130622" tIns="65311" rIns="130622" bIns="65311" rtlCol="0">
            <a:no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90000"/>
              </a:lnSpc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VLAN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altLang="en-US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broadcast domain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created by one or more switches. </a:t>
            </a:r>
          </a:p>
          <a:p>
            <a:pPr algn="just">
              <a:lnSpc>
                <a:spcPct val="90000"/>
              </a:lnSpc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VLANs are assigned on the switch and correspond with the host IP address.</a:t>
            </a:r>
          </a:p>
          <a:p>
            <a:pPr algn="just">
              <a:lnSpc>
                <a:spcPct val="90000"/>
              </a:lnSpc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switch port can be assigned to a different VLAN. 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567" y="2644116"/>
            <a:ext cx="4953001" cy="11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8228" y="4243388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113" y="4253097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25" y="4259532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079" y="4253096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Line 11"/>
          <p:cNvSpPr>
            <a:spLocks noChangeShapeType="1"/>
          </p:cNvSpPr>
          <p:nvPr/>
        </p:nvSpPr>
        <p:spPr bwMode="auto">
          <a:xfrm>
            <a:off x="2667001" y="3429001"/>
            <a:ext cx="0" cy="814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42" name="Line 12"/>
          <p:cNvSpPr>
            <a:spLocks noChangeShapeType="1"/>
          </p:cNvSpPr>
          <p:nvPr/>
        </p:nvSpPr>
        <p:spPr bwMode="auto">
          <a:xfrm flipH="1">
            <a:off x="3581401" y="3291817"/>
            <a:ext cx="21772" cy="95157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43" name="Line 13"/>
          <p:cNvSpPr>
            <a:spLocks noChangeShapeType="1"/>
          </p:cNvSpPr>
          <p:nvPr/>
        </p:nvSpPr>
        <p:spPr bwMode="auto">
          <a:xfrm>
            <a:off x="5206910" y="3383847"/>
            <a:ext cx="34564" cy="82581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44" name="Line 14"/>
          <p:cNvSpPr>
            <a:spLocks noChangeShapeType="1"/>
          </p:cNvSpPr>
          <p:nvPr/>
        </p:nvSpPr>
        <p:spPr bwMode="auto">
          <a:xfrm flipH="1">
            <a:off x="6172201" y="3383847"/>
            <a:ext cx="18624" cy="87568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45" name="Text Box 15"/>
          <p:cNvSpPr txBox="1">
            <a:spLocks noChangeArrowheads="1"/>
          </p:cNvSpPr>
          <p:nvPr/>
        </p:nvSpPr>
        <p:spPr bwMode="auto">
          <a:xfrm>
            <a:off x="1815328" y="4897709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rgbClr val="FF0000"/>
                </a:solidFill>
                <a:latin typeface="Arial" panose="020B0604020202020204" pitchFamily="34" charset="0"/>
              </a:rPr>
              <a:t>10.1.0.10/16      DG: 10.1.0.1</a:t>
            </a:r>
          </a:p>
        </p:txBody>
      </p:sp>
      <p:sp>
        <p:nvSpPr>
          <p:cNvPr id="46" name="Text Box 16"/>
          <p:cNvSpPr txBox="1">
            <a:spLocks noChangeArrowheads="1"/>
          </p:cNvSpPr>
          <p:nvPr/>
        </p:nvSpPr>
        <p:spPr bwMode="auto">
          <a:xfrm>
            <a:off x="3065399" y="4894491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chemeClr val="accent2"/>
                </a:solidFill>
                <a:latin typeface="Arial" panose="020B0604020202020204" pitchFamily="34" charset="0"/>
              </a:rPr>
              <a:t>10.2.0.20/16      DG: 10.2.0.1</a:t>
            </a:r>
          </a:p>
        </p:txBody>
      </p:sp>
      <p:sp>
        <p:nvSpPr>
          <p:cNvPr id="47" name="Text Box 17"/>
          <p:cNvSpPr txBox="1">
            <a:spLocks noChangeArrowheads="1"/>
          </p:cNvSpPr>
          <p:nvPr/>
        </p:nvSpPr>
        <p:spPr bwMode="auto">
          <a:xfrm>
            <a:off x="4398678" y="4890412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rgbClr val="FF0000"/>
                </a:solidFill>
                <a:latin typeface="Arial" panose="020B0604020202020204" pitchFamily="34" charset="0"/>
              </a:rPr>
              <a:t>10.1.0.30/16      DG: 10.1.0.1</a:t>
            </a:r>
          </a:p>
        </p:txBody>
      </p:sp>
      <p:sp>
        <p:nvSpPr>
          <p:cNvPr id="48" name="Text Box 18"/>
          <p:cNvSpPr txBox="1">
            <a:spLocks noChangeArrowheads="1"/>
          </p:cNvSpPr>
          <p:nvPr/>
        </p:nvSpPr>
        <p:spPr bwMode="auto">
          <a:xfrm>
            <a:off x="5719779" y="4897709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chemeClr val="accent2"/>
                </a:solidFill>
                <a:latin typeface="Arial" panose="020B0604020202020204" pitchFamily="34" charset="0"/>
              </a:rPr>
              <a:t>10.2.0.40/16      DG: 10.2.0.1</a:t>
            </a:r>
          </a:p>
        </p:txBody>
      </p:sp>
      <p:sp>
        <p:nvSpPr>
          <p:cNvPr id="49" name="Line 20"/>
          <p:cNvSpPr>
            <a:spLocks noChangeShapeType="1"/>
          </p:cNvSpPr>
          <p:nvPr/>
        </p:nvSpPr>
        <p:spPr bwMode="auto">
          <a:xfrm>
            <a:off x="2667001" y="2399635"/>
            <a:ext cx="0" cy="72456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50" name="Line 21"/>
          <p:cNvSpPr>
            <a:spLocks noChangeShapeType="1"/>
          </p:cNvSpPr>
          <p:nvPr/>
        </p:nvSpPr>
        <p:spPr bwMode="auto">
          <a:xfrm>
            <a:off x="5206908" y="2466667"/>
            <a:ext cx="0" cy="6096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51" name="Line 22"/>
          <p:cNvSpPr>
            <a:spLocks noChangeShapeType="1"/>
          </p:cNvSpPr>
          <p:nvPr/>
        </p:nvSpPr>
        <p:spPr bwMode="auto">
          <a:xfrm>
            <a:off x="3603171" y="2399635"/>
            <a:ext cx="21772" cy="724567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52" name="Line 23"/>
          <p:cNvSpPr>
            <a:spLocks noChangeShapeType="1"/>
          </p:cNvSpPr>
          <p:nvPr/>
        </p:nvSpPr>
        <p:spPr bwMode="auto">
          <a:xfrm>
            <a:off x="6172201" y="2492396"/>
            <a:ext cx="0" cy="6096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2044413" y="1899830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Port 1    VLAN 10</a:t>
            </a:r>
          </a:p>
        </p:txBody>
      </p:sp>
      <p:sp>
        <p:nvSpPr>
          <p:cNvPr id="54" name="Text Box 25"/>
          <p:cNvSpPr txBox="1">
            <a:spLocks noChangeArrowheads="1"/>
          </p:cNvSpPr>
          <p:nvPr/>
        </p:nvSpPr>
        <p:spPr bwMode="auto">
          <a:xfrm>
            <a:off x="4681520" y="1911371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Port 9    VLAN 10</a:t>
            </a:r>
          </a:p>
        </p:txBody>
      </p:sp>
      <p:sp>
        <p:nvSpPr>
          <p:cNvPr id="55" name="Text Box 26"/>
          <p:cNvSpPr txBox="1">
            <a:spLocks noChangeArrowheads="1"/>
          </p:cNvSpPr>
          <p:nvPr/>
        </p:nvSpPr>
        <p:spPr bwMode="auto">
          <a:xfrm>
            <a:off x="5852143" y="1911371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Port 12    VLAN 20</a:t>
            </a: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3213871" y="1885642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Port 4    VLAN 20</a:t>
            </a:r>
          </a:p>
        </p:txBody>
      </p:sp>
    </p:spTree>
    <p:extLst>
      <p:ext uri="{BB962C8B-B14F-4D97-AF65-F5344CB8AC3E}">
        <p14:creationId xmlns:p14="http://schemas.microsoft.com/office/powerpoint/2010/main" val="285633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1" y="609601"/>
            <a:ext cx="8488679" cy="883921"/>
          </a:xfrm>
        </p:spPr>
        <p:txBody>
          <a:bodyPr>
            <a:normAutofit/>
          </a:bodyPr>
          <a:lstStyle/>
          <a:p>
            <a:pPr algn="ctr"/>
            <a:r>
              <a:rPr lang="en-US" sz="4400" dirty="0">
                <a:latin typeface="Eras Demi ITC" panose="020B0805030504020804" pitchFamily="34" charset="0"/>
                <a:cs typeface="Times New Roman" panose="02020603050405020304" pitchFamily="18" charset="0"/>
              </a:rPr>
              <a:t>What is VLAN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20401" y="2209800"/>
            <a:ext cx="3078480" cy="51415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2" y="2743201"/>
            <a:ext cx="4813300" cy="4608196"/>
          </a:xfrm>
        </p:spPr>
        <p:txBody>
          <a:bodyPr>
            <a:normAutofit/>
          </a:bodyPr>
          <a:lstStyle/>
          <a:p>
            <a:pPr algn="just"/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virtual  local area network (virtual LAN) is the logical grouping of network nodes.  A virtual LAN allows geographically dispersed network nodes to communicate as if they were physically on the same network. 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743200"/>
            <a:ext cx="3459481" cy="4323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0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29566"/>
            <a:ext cx="13944601" cy="1371600"/>
          </a:xfrm>
        </p:spPr>
        <p:txBody>
          <a:bodyPr>
            <a:no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Broadcast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Domains 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W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ith </a:t>
            </a:r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VLANs &amp;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 Routers(Cont.)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9262" y="1920241"/>
            <a:ext cx="2969619" cy="543115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10363200" y="7088161"/>
            <a:ext cx="914400" cy="228600"/>
          </a:xfrm>
        </p:spPr>
        <p:txBody>
          <a:bodyPr/>
          <a:lstStyle/>
          <a:p>
            <a:fld id="{F2C8048A-13FE-4C37-BF74-7CA310D53F5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066801" y="5841993"/>
            <a:ext cx="8534400" cy="1904999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>
            <a:lvl1pPr marL="489833" indent="-489833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1304" indent="-408194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3277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8588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3899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9210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45216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9832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51437" indent="-326555" algn="l" defTabSz="130622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Ports assigned to the same VLAN share the same broadcast domain. </a:t>
            </a:r>
          </a:p>
          <a:p>
            <a:pPr algn="just"/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Ports in different VLANs do not share the same broadcast domain. </a:t>
            </a: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2" y="2434780"/>
            <a:ext cx="4953001" cy="118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060" y="4191186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2" y="4161108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057" y="4158786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73" y="4143546"/>
            <a:ext cx="609600" cy="63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ine 9"/>
          <p:cNvSpPr>
            <a:spLocks noChangeShapeType="1"/>
          </p:cNvSpPr>
          <p:nvPr/>
        </p:nvSpPr>
        <p:spPr bwMode="auto">
          <a:xfrm>
            <a:off x="3298372" y="3143650"/>
            <a:ext cx="0" cy="10668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4191001" y="3105903"/>
            <a:ext cx="0" cy="10668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5867401" y="3155244"/>
            <a:ext cx="0" cy="10668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6781801" y="3091987"/>
            <a:ext cx="0" cy="106680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2628902" y="4973286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rgbClr val="FF0000"/>
                </a:solidFill>
                <a:latin typeface="Arial" panose="020B0604020202020204" pitchFamily="34" charset="0"/>
              </a:rPr>
              <a:t>10.1.0.10/16      DG: 10.1.0.1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48100" y="4973286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chemeClr val="accent2"/>
                </a:solidFill>
                <a:latin typeface="Arial" panose="020B0604020202020204" pitchFamily="34" charset="0"/>
              </a:rPr>
              <a:t>10.2.0.20/16      DG: 10.2.0.1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334000" y="4933733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rgbClr val="FF0000"/>
                </a:solidFill>
                <a:latin typeface="Arial" panose="020B0604020202020204" pitchFamily="34" charset="0"/>
              </a:rPr>
              <a:t>10.1.0.30/16      DG: 10.1.0.1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6667498" y="4933733"/>
            <a:ext cx="129540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300" b="1" dirty="0">
                <a:solidFill>
                  <a:schemeClr val="accent2"/>
                </a:solidFill>
                <a:latin typeface="Arial" panose="020B0604020202020204" pitchFamily="34" charset="0"/>
              </a:rPr>
              <a:t>10.2.0.40/16      DG: 10.2.0.1</a:t>
            </a:r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3276602" y="2363761"/>
            <a:ext cx="0" cy="6096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5753101" y="2335733"/>
            <a:ext cx="0" cy="6096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4245428" y="2363761"/>
            <a:ext cx="0" cy="6096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6662057" y="2363761"/>
            <a:ext cx="0" cy="609601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2958196" y="1701761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Port 1    VLAN 10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5271409" y="1751848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Port 9    VLAN 10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6419850" y="1749400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Port 12    VLAN 20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943351" y="1754707"/>
            <a:ext cx="152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Port 4    VLAN 20</a:t>
            </a: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 flipV="1">
            <a:off x="3156860" y="3094074"/>
            <a:ext cx="38099" cy="112797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5774873" y="3124387"/>
            <a:ext cx="0" cy="106680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/>
          <a:lstStyle/>
          <a:p>
            <a:endParaRPr lang="en-US"/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1268188" y="3639303"/>
            <a:ext cx="18288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41" tIns="45720" rIns="91441" bIns="4572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en-US" sz="1600" b="1" dirty="0">
                <a:solidFill>
                  <a:srgbClr val="FF0000"/>
                </a:solidFill>
                <a:latin typeface="Arial" panose="020B0604020202020204" pitchFamily="34" charset="0"/>
              </a:rPr>
              <a:t>ARP Request</a:t>
            </a:r>
          </a:p>
        </p:txBody>
      </p:sp>
    </p:spTree>
    <p:extLst>
      <p:ext uri="{BB962C8B-B14F-4D97-AF65-F5344CB8AC3E}">
        <p14:creationId xmlns:p14="http://schemas.microsoft.com/office/powerpoint/2010/main" val="37268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1" y="3352801"/>
            <a:ext cx="2230442" cy="109491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900" b="1" dirty="0">
                <a:latin typeface="Eras Demi ITC" panose="020B0805030504020804" pitchFamily="34" charset="0"/>
                <a:ea typeface="+mj-ea"/>
                <a:cs typeface="+mj-cs"/>
              </a:rPr>
              <a:t>END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36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Introduction(Cont.)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1" y="4953002"/>
            <a:ext cx="9730739" cy="265808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VLANs provide segmentation based on broadcast domains.</a:t>
            </a:r>
          </a:p>
          <a:p>
            <a:pPr marL="0" indent="0" algn="just"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VLANs logically segment switched networks based on the functions, project teams, or applications of the organization regardless of the physical location or connections to the network. </a:t>
            </a:r>
          </a:p>
          <a:p>
            <a:pPr marL="0" indent="0" algn="just"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workstations and servers used by a particular workgroup share the same VLAN, regardless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physical connection or location.</a:t>
            </a:r>
          </a:p>
          <a:p>
            <a:pPr algn="just"/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820401" y="1920241"/>
            <a:ext cx="3078480" cy="5431156"/>
          </a:xfrm>
        </p:spPr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347" y="1852783"/>
            <a:ext cx="4806314" cy="2948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574" y="1847339"/>
            <a:ext cx="4571999" cy="2954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116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Introduction(Cont.)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406" y="1920240"/>
            <a:ext cx="6461760" cy="3084196"/>
          </a:xfrm>
        </p:spPr>
        <p:txBody>
          <a:bodyPr>
            <a:noAutofit/>
          </a:bodyPr>
          <a:lstStyle/>
          <a:p>
            <a:pPr algn="just">
              <a:lnSpc>
                <a:spcPct val="90000"/>
              </a:lnSpc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VLANs are created to provide segmentation services traditionally provided by physical routers in LAN configurations. 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VLANs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address scalability, security, and network management. Routers in VLAN topologies provide broadcast filtering, security, and traffic flow management. 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Switches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not bridge any traffic between VLANs, as this would violate the integrity of the VLAN broadcast domain. 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90000"/>
              </a:lnSpc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Traffic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only be routed between VLANs.</a:t>
            </a:r>
          </a:p>
          <a:p>
            <a:pPr algn="just"/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0" y="1920241"/>
            <a:ext cx="2926080" cy="5431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067" y="2057401"/>
            <a:ext cx="3068684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928" y="6172200"/>
            <a:ext cx="7138476" cy="143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4486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Benefits of VLANs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315" y="2362201"/>
            <a:ext cx="6461760" cy="3412807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key benefit of VLANs is that they permit the network administrator to organize the LAN logically instead of physically.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means that an administrator is able to do all of the following: </a:t>
            </a: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workstations on the LAN. 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workstations to the LAN. 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 the LAN configuration. 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Easily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network traffic. </a:t>
            </a:r>
            <a:endParaRPr lang="en-US" alt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-342900" algn="just">
              <a:lnSpc>
                <a:spcPct val="90000"/>
              </a:lnSpc>
              <a:buFontTx/>
              <a:buChar char="-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Improve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security. </a:t>
            </a:r>
          </a:p>
          <a:p>
            <a:pPr algn="just"/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6199" y="1920241"/>
            <a:ext cx="2392681" cy="54311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940" y="2937510"/>
            <a:ext cx="3733801" cy="2837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744098" y="5831094"/>
            <a:ext cx="3505200" cy="1323439"/>
          </a:xfrm>
          <a:prstGeom prst="rect">
            <a:avLst/>
          </a:prstGeom>
        </p:spPr>
        <p:txBody>
          <a:bodyPr wrap="square" lIns="91441" tIns="45720" rIns="91441" bIns="45720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hub is connected to VLAN port on a switch, all devices on that hub must belong to the same VLAN.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649" y="2590802"/>
            <a:ext cx="3615145" cy="29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395318"/>
            <a:ext cx="13167360" cy="1371600"/>
          </a:xfrm>
        </p:spPr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VLAN Types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49000" y="1920241"/>
            <a:ext cx="2849881" cy="5431156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458" y="3108067"/>
            <a:ext cx="5029200" cy="4212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7" y="5094845"/>
            <a:ext cx="4572000" cy="220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892632" y="2461737"/>
            <a:ext cx="4509407" cy="2074414"/>
          </a:xfrm>
          <a:prstGeom prst="rect">
            <a:avLst/>
          </a:prstGeom>
        </p:spPr>
        <p:txBody>
          <a:bodyPr wrap="square" lIns="91441" tIns="45720" rIns="91441" bIns="45720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types of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VLAN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alt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End-to-End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Campus-wide </a:t>
            </a: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VLANs</a:t>
            </a:r>
          </a:p>
          <a:p>
            <a:pPr marL="342900" indent="-34290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Geographic </a:t>
            </a: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Local VLANs</a:t>
            </a:r>
          </a:p>
        </p:txBody>
      </p:sp>
    </p:spTree>
    <p:extLst>
      <p:ext uri="{BB962C8B-B14F-4D97-AF65-F5344CB8AC3E}">
        <p14:creationId xmlns:p14="http://schemas.microsoft.com/office/powerpoint/2010/main" val="58051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End-to-End or Campus-wide VLANs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1399" y="1920241"/>
            <a:ext cx="2697481" cy="54311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20241"/>
            <a:ext cx="10058400" cy="5431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387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Geographic or Local VLANs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53800" y="1920241"/>
            <a:ext cx="2545081" cy="5431156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920241"/>
            <a:ext cx="10668000" cy="52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332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400" b="1" dirty="0">
                <a:latin typeface="Eras Demi ITC" panose="020B0805030504020804" pitchFamily="34" charset="0"/>
                <a:cs typeface="Times New Roman" panose="02020603050405020304" pitchFamily="18" charset="0"/>
              </a:rPr>
              <a:t>Static </a:t>
            </a:r>
            <a:r>
              <a:rPr lang="en-US" altLang="en-US" sz="4400" b="1" dirty="0" smtClean="0">
                <a:latin typeface="Eras Demi ITC" panose="020B0805030504020804" pitchFamily="34" charset="0"/>
                <a:cs typeface="Times New Roman" panose="02020603050405020304" pitchFamily="18" charset="0"/>
              </a:rPr>
              <a:t>VLANs</a:t>
            </a:r>
            <a:endParaRPr lang="en-US" sz="4400" b="1" dirty="0">
              <a:latin typeface="Eras Demi ITC" panose="020B08050305040208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0634" y="2336485"/>
            <a:ext cx="5145405" cy="465582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Static membership VLANs are called port-based and port-centric membership VLANs.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the most common method of assigning ports to VLANs.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device enters the network, it automatically assumes the VLAN membership of the port to which it is attached.   </a:t>
            </a:r>
          </a:p>
          <a:p>
            <a:pPr marL="0" indent="0" algn="just">
              <a:lnSpc>
                <a:spcPct val="90000"/>
              </a:lnSpc>
              <a:buNone/>
            </a:pPr>
            <a:r>
              <a:rPr lang="en-US" alt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default VLAN, on Cisco switches that is VLAN 1.</a:t>
            </a:r>
          </a:p>
          <a:p>
            <a:pPr marL="0" indent="0" algn="just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1" y="2438402"/>
            <a:ext cx="4190999" cy="4190999"/>
          </a:xfrm>
        </p:spPr>
      </p:pic>
    </p:spTree>
    <p:extLst>
      <p:ext uri="{BB962C8B-B14F-4D97-AF65-F5344CB8AC3E}">
        <p14:creationId xmlns:p14="http://schemas.microsoft.com/office/powerpoint/2010/main" val="82318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2554</TotalTime>
  <Words>798</Words>
  <Application>Microsoft Office PowerPoint</Application>
  <PresentationFormat>Custom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Eras Demi ITC</vt:lpstr>
      <vt:lpstr>Times New Roman</vt:lpstr>
      <vt:lpstr>Office Theme</vt:lpstr>
      <vt:lpstr>Computer Networks</vt:lpstr>
      <vt:lpstr>What is VLAN</vt:lpstr>
      <vt:lpstr>VLAN Introduction(Cont.)</vt:lpstr>
      <vt:lpstr>VLAN Introduction(Cont.)</vt:lpstr>
      <vt:lpstr>Benefits of VLANs</vt:lpstr>
      <vt:lpstr>VLAN Types</vt:lpstr>
      <vt:lpstr>End-to-End or Campus-wide VLANs</vt:lpstr>
      <vt:lpstr>Geographic or Local VLANs</vt:lpstr>
      <vt:lpstr>Static VLANs</vt:lpstr>
      <vt:lpstr>Dynamic VLANs</vt:lpstr>
      <vt:lpstr>VLANs Connection Links</vt:lpstr>
      <vt:lpstr>VLAN Techniques</vt:lpstr>
      <vt:lpstr>Frame Filtering</vt:lpstr>
      <vt:lpstr>Frame Tagging</vt:lpstr>
      <vt:lpstr>VLAN Trunking/Tagging Protocol</vt:lpstr>
      <vt:lpstr>VLAN Trunking/Tagging Protocol (Cont.)</vt:lpstr>
      <vt:lpstr>VLAN Trunking/Tagging Protocol (Cont.)</vt:lpstr>
      <vt:lpstr>VLAN Trunking/Tagging Protocol (Cont.)</vt:lpstr>
      <vt:lpstr>Broadcast Domains With VLANs &amp; Routers</vt:lpstr>
      <vt:lpstr>Broadcast Domains With VLANs &amp; Routers(Cont.)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Administrator</cp:lastModifiedBy>
  <cp:revision>330</cp:revision>
  <dcterms:created xsi:type="dcterms:W3CDTF">2006-08-16T00:00:00Z</dcterms:created>
  <dcterms:modified xsi:type="dcterms:W3CDTF">2020-09-03T18:59:00Z</dcterms:modified>
</cp:coreProperties>
</file>