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7" r:id="rId4"/>
    <p:sldId id="290" r:id="rId5"/>
    <p:sldId id="291" r:id="rId6"/>
    <p:sldId id="292" r:id="rId7"/>
    <p:sldId id="293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1166" y="-4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E3620C-0BD8-5BD0-4A11-01E940CFD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348E18D-FBE4-22C7-C547-3BE8AEEA9B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B9B03D7-4908-54A7-1805-69A0CFAC2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711946-24BD-F8C4-540A-5193427DB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9E640B-39BF-9807-8B8D-DEC67CFDB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813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83EDD1-4237-4D0C-2C57-683F68A12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2FAD5A4-4694-4A65-2AD5-9BE179DF04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673CD5-77E6-EDDC-1ED1-BF2BAA7C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CDC9E5-1EBE-4C4E-9709-1A89EA650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FA4A92-EAD3-BE27-1ACC-8A123740D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196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8EB5DBF-A802-3C23-E00A-AAED065AC2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2975DE2-E666-DB3C-3006-9683EB83C7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14D429-A2C0-CE33-F565-85DB1BD17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AB8C25D-B875-BE81-DA4F-A0B72AB14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1D7F48F-820E-24E6-D40E-4DFA4D93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980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D7B041-ABCC-C67C-6923-4933D1013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E3560E-61B8-1947-1632-B5EFFDEC7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43A780-7F0C-3E05-7E7A-39151BC51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373CE9-77B0-AFED-47F0-C9D780EAB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0F3EFB-1685-BE5E-7DA8-424CF7007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536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B333D7-4404-37CB-ADE1-2637355C5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F6BEA63-97E8-FFE9-9908-6C9B2BCF7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928E04-8D4B-6257-FE94-1C7DE5F91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3F3C44-394A-D57A-BA42-6FDB8FF20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060E9A-5E0D-CE89-0240-7B9739B68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8304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F8470C-D899-FCB9-9D5F-8E4457B81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BB953A-B860-8852-2C0E-BD406C22CA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C8454E9-BB84-A079-B8E4-7B69F2CF9F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6027E8-CA4A-59A9-EBD7-6DC4AEE04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72B7538-462B-F2F6-F856-E9463D3C7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A8B202-4C10-2EB6-06C4-46AB6A1A9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75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FF6AEF-8C84-89B7-0E5B-6E75ACF45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B702405-D177-DE79-ACC6-B3588C6DD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D119348-4D6D-7374-21BA-9BF37FE17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403A99F-0674-8451-ECF9-6953BD066E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89B4E41-4FFE-BFC9-1E9E-6FF109ACA4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771DBEA-8FDF-45FE-85FF-B93F43288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BCBFE50-BCE6-2033-CF9E-6439B4B4D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BDA4E00-D926-4A02-104F-C36F44988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338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80C970-904D-DA8E-02AE-26C005C30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50C55F0-B233-4EB7-B213-64FF1EAA8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030C9EE-5158-F91E-0E30-B70335754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C92383A-F980-72C0-721B-CF10AA596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649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FFB8174-EE92-5ABB-A05E-16A02A4AE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FF9F0AC-63AB-9041-314F-C2443B812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41E0A28-0463-94D1-4687-B91E9F7E2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181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DF10AF-1EA4-8CA2-EE48-9CBA808B8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A67D80-8923-EE44-B76D-D77829A2C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9583E81-053D-9C9F-C144-560248DF6D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A40AE67-930D-C2D5-2CFB-42387EF5F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AD50610-DF0B-0C4A-143E-04CE67CA4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A6F0ED-FC21-6ADA-59BD-D6236EC9E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22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4F4904-7D96-F248-C2EE-F702994AE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29D0410-8C7A-5BBA-14E6-967A5A7B4B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39CFA0E-752E-F7A0-4FD6-B56D01044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0647064-A73D-3DB6-C51E-214D6FE3D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5BCC0B4-4DDE-CF4A-7CB6-509E230FC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98135CA-D97D-E6CB-F08D-2D3DFF16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035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F1BD965-FAA3-F363-90BB-15576302D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F6A31A0-93F4-22F4-1B0B-93A399B76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255352-A3E0-B4D9-4C51-501C290D5C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6E5F9-ACF6-4CA2-9C69-06799B143BE1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150817-A055-D071-7463-7FEC7F592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ABC35E7-ABB7-3E51-391F-8C660A7B7D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0E0C5-10E4-4427-9872-717DF1389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483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016BEC-06A0-F521-FEFD-9EE2AA2C1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7334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Daffodil International University 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Dept. of CSE 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Information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9B7738-6851-E897-FEE6-C84B3374B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0"/>
            <a:ext cx="10515600" cy="2747962"/>
          </a:xfrm>
        </p:spPr>
        <p:txBody>
          <a:bodyPr/>
          <a:lstStyle/>
          <a:p>
            <a:pPr marL="0" indent="0" algn="ctr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Lecture 13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Introduction to Cryptography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113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AFF8F3-7E42-AE6A-D2E6-967102AD5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524" y="365125"/>
            <a:ext cx="10412276" cy="92033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+mn-lt"/>
              </a:rPr>
              <a:t>Cryptography</a:t>
            </a:r>
            <a:r>
              <a:rPr lang="en-US" sz="2800" b="1" dirty="0">
                <a:solidFill>
                  <a:srgbClr val="C00000"/>
                </a:solidFill>
                <a:latin typeface="+mn-lt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1524" y="1285461"/>
            <a:ext cx="9739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Cryptography</a:t>
            </a:r>
            <a:r>
              <a:rPr lang="en-US" sz="2400" dirty="0"/>
              <a:t> is the practice of concealing information by </a:t>
            </a:r>
            <a:r>
              <a:rPr lang="en-US" sz="2400" b="1" dirty="0">
                <a:solidFill>
                  <a:srgbClr val="C00000"/>
                </a:solidFill>
              </a:rPr>
              <a:t>converting plaintext</a:t>
            </a:r>
            <a:r>
              <a:rPr lang="en-US" sz="2400" dirty="0"/>
              <a:t> (readable format) into </a:t>
            </a:r>
            <a:r>
              <a:rPr lang="en-US" sz="2400" b="1" dirty="0">
                <a:solidFill>
                  <a:srgbClr val="C00000"/>
                </a:solidFill>
              </a:rPr>
              <a:t>ciphertext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/>
              <a:t>(unreadable format) using a key or encryption scheme.   </a:t>
            </a:r>
          </a:p>
        </p:txBody>
      </p:sp>
      <p:pic>
        <p:nvPicPr>
          <p:cNvPr id="5" name="Picture 4" descr="c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902" y="2432648"/>
            <a:ext cx="6832120" cy="4287139"/>
          </a:xfrm>
          <a:prstGeom prst="rect">
            <a:avLst/>
          </a:prstGeom>
        </p:spPr>
      </p:pic>
      <p:pic>
        <p:nvPicPr>
          <p:cNvPr id="6" name="Picture 5" descr="c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3400" y="3105874"/>
            <a:ext cx="5105400" cy="16817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475133" y="4919134"/>
            <a:ext cx="2544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Fig 1: Encryption Process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17810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AFF8F3-7E42-AE6A-D2E6-967102AD5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14" y="223611"/>
            <a:ext cx="10515600" cy="80106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n-lt"/>
              </a:rPr>
              <a:t>Types of 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Cryptography</a:t>
            </a:r>
            <a:endParaRPr lang="en-US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886" y="1183703"/>
            <a:ext cx="10515600" cy="4851746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Cryptography</a:t>
            </a:r>
            <a:r>
              <a:rPr lang="en-US" sz="2000" dirty="0"/>
              <a:t> is categorized into </a:t>
            </a:r>
            <a:r>
              <a:rPr lang="en-US" sz="2000" b="1" dirty="0"/>
              <a:t>two</a:t>
            </a:r>
            <a:r>
              <a:rPr lang="en-US" sz="2000" dirty="0"/>
              <a:t> types according to the number of keys employed for encryption and decryption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    Symmetric Encryption                                                        A</a:t>
            </a:r>
            <a:r>
              <a:rPr lang="en-US" sz="2400" b="1" dirty="0" smtClean="0">
                <a:solidFill>
                  <a:srgbClr val="C00000"/>
                </a:solidFill>
              </a:rPr>
              <a:t>s</a:t>
            </a:r>
            <a:r>
              <a:rPr lang="en-US" sz="2400" b="1" dirty="0" smtClean="0">
                <a:solidFill>
                  <a:srgbClr val="C00000"/>
                </a:solidFill>
              </a:rPr>
              <a:t>ymmetric </a:t>
            </a:r>
            <a:r>
              <a:rPr lang="en-US" sz="2400" b="1" dirty="0" smtClean="0">
                <a:solidFill>
                  <a:srgbClr val="C00000"/>
                </a:solidFill>
              </a:rPr>
              <a:t>Encryption</a:t>
            </a: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34C482B-8AD6-B806-0A64-E6D511895E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261" y="2839754"/>
            <a:ext cx="5016909" cy="24317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1F90877-EAC7-ED29-AF68-7BD3F70C55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4971" y="2748410"/>
            <a:ext cx="5116284" cy="24205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94114" y="4822372"/>
            <a:ext cx="23513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11885" y="4767943"/>
            <a:ext cx="23513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157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7" y="503110"/>
            <a:ext cx="11244943" cy="608274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Symmetric Encryption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en-US" sz="2400" dirty="0" smtClean="0"/>
              <a:t>Sender and receiver use same digital key to </a:t>
            </a:r>
            <a:r>
              <a:rPr lang="en-US" sz="2400" dirty="0" smtClean="0"/>
              <a:t>encrypt and </a:t>
            </a:r>
            <a:r>
              <a:rPr lang="en-US" sz="2400" dirty="0" smtClean="0"/>
              <a:t>decrypt message</a:t>
            </a:r>
          </a:p>
          <a:p>
            <a:r>
              <a:rPr lang="en-US" sz="2400" dirty="0" smtClean="0"/>
              <a:t>Requires </a:t>
            </a:r>
            <a:r>
              <a:rPr lang="en-US" sz="2400" dirty="0" smtClean="0"/>
              <a:t>different set of keys for each transaction</a:t>
            </a:r>
          </a:p>
          <a:p>
            <a:r>
              <a:rPr lang="en-US" sz="2400" dirty="0" smtClean="0"/>
              <a:t>Strength </a:t>
            </a:r>
            <a:r>
              <a:rPr lang="en-US" sz="2400" dirty="0" smtClean="0"/>
              <a:t>of encryption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   -Fixed Length </a:t>
            </a:r>
            <a:r>
              <a:rPr lang="en-US" sz="2400" dirty="0" smtClean="0"/>
              <a:t>of binary key used to encrypt </a:t>
            </a:r>
            <a:r>
              <a:rPr lang="en-US" sz="2400" dirty="0" smtClean="0"/>
              <a:t>data</a:t>
            </a:r>
          </a:p>
          <a:p>
            <a:r>
              <a:rPr lang="en-US" sz="2400" dirty="0" smtClean="0"/>
              <a:t>Sending secret key is a challenge</a:t>
            </a:r>
          </a:p>
          <a:p>
            <a:r>
              <a:rPr lang="en-US" sz="2400" dirty="0" smtClean="0"/>
              <a:t>Faster </a:t>
            </a:r>
            <a:r>
              <a:rPr lang="en-US" sz="2400" dirty="0" smtClean="0"/>
              <a:t>and consumes </a:t>
            </a:r>
            <a:r>
              <a:rPr lang="en-US" sz="2400" dirty="0" smtClean="0"/>
              <a:t>less </a:t>
            </a:r>
            <a:r>
              <a:rPr lang="en-US" sz="2400" dirty="0" smtClean="0"/>
              <a:t>computational </a:t>
            </a:r>
            <a:r>
              <a:rPr lang="en-US" sz="2400" dirty="0" smtClean="0"/>
              <a:t>energy than asymmetric key</a:t>
            </a: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■ Data Encryption Standard (DES</a:t>
            </a:r>
            <a:r>
              <a:rPr lang="en-US" sz="2400" b="1" dirty="0" smtClean="0"/>
              <a:t>)</a:t>
            </a:r>
          </a:p>
          <a:p>
            <a:r>
              <a:rPr lang="en-US" sz="2400" dirty="0" smtClean="0"/>
              <a:t>The plaintext </a:t>
            </a:r>
            <a:r>
              <a:rPr lang="en-US" sz="2400" dirty="0" smtClean="0"/>
              <a:t>and cipher text is </a:t>
            </a:r>
            <a:r>
              <a:rPr lang="en-US" sz="2400" dirty="0" smtClean="0"/>
              <a:t>of 64 </a:t>
            </a:r>
            <a:r>
              <a:rPr lang="en-US" sz="2400" dirty="0" smtClean="0"/>
              <a:t>bits and </a:t>
            </a:r>
            <a:r>
              <a:rPr lang="en-US" sz="2400" dirty="0" smtClean="0"/>
              <a:t>56 bit encryption </a:t>
            </a:r>
            <a:r>
              <a:rPr lang="en-US" sz="2400" dirty="0" smtClean="0"/>
              <a:t>key.</a:t>
            </a:r>
          </a:p>
          <a:p>
            <a:r>
              <a:rPr lang="en-US" sz="2400" dirty="0" smtClean="0"/>
              <a:t>3DES is used to ensure security</a:t>
            </a: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■ Advanced Encryption Standard (AES)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Most widely used symmetric key encryption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Uses 128-, 192-, and 256-bit </a:t>
            </a:r>
            <a:r>
              <a:rPr lang="en-US" sz="2400" dirty="0" smtClean="0"/>
              <a:t>plaintext, cipher text and encryption </a:t>
            </a:r>
            <a:r>
              <a:rPr lang="en-US" sz="2400" dirty="0" smtClean="0"/>
              <a:t>keys</a:t>
            </a:r>
          </a:p>
          <a:p>
            <a:r>
              <a:rPr lang="en-US" sz="2400" b="1" dirty="0" smtClean="0"/>
              <a:t> </a:t>
            </a:r>
            <a:r>
              <a:rPr lang="en-US" sz="2400" dirty="0" smtClean="0"/>
              <a:t>Other standards use keys with up to 2,048 bits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412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235" y="405138"/>
            <a:ext cx="10532165" cy="5554111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Encryption Algorithm- DES, AES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2060"/>
                </a:solidFill>
              </a:rPr>
              <a:t>Data Encryption Standard (DES) and Advanced Encryption Standard (AES) </a:t>
            </a:r>
          </a:p>
          <a:p>
            <a:pPr marL="0" indent="0">
              <a:buNone/>
            </a:pPr>
            <a:endParaRPr lang="en-US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18D2D35-404F-81CE-88EF-F7A795DB05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028" y="1556657"/>
            <a:ext cx="10831285" cy="489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6316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7" y="503110"/>
            <a:ext cx="11244943" cy="60827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Asymmetric Encryption</a:t>
            </a:r>
          </a:p>
          <a:p>
            <a:r>
              <a:rPr lang="en-US" sz="2400" dirty="0" smtClean="0"/>
              <a:t>Uses two mathematically related digital keys</a:t>
            </a:r>
          </a:p>
          <a:p>
            <a:pPr>
              <a:buNone/>
            </a:pPr>
            <a:r>
              <a:rPr lang="en-US" sz="2400" dirty="0" smtClean="0"/>
              <a:t>❖ Public key (widely disseminated)</a:t>
            </a:r>
          </a:p>
          <a:p>
            <a:pPr>
              <a:buNone/>
            </a:pPr>
            <a:r>
              <a:rPr lang="en-US" sz="2400" dirty="0" smtClean="0"/>
              <a:t>❖ Private key (kept secret by owner)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Both keys used to encrypt and decrypt message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Once key used to encrypt message, same </a:t>
            </a:r>
            <a:r>
              <a:rPr lang="en-US" sz="2400" dirty="0" smtClean="0"/>
              <a:t>key cannot </a:t>
            </a:r>
            <a:r>
              <a:rPr lang="en-US" sz="2400" dirty="0" smtClean="0"/>
              <a:t>be used to decrypt message</a:t>
            </a:r>
          </a:p>
          <a:p>
            <a:r>
              <a:rPr lang="en-US" sz="2400" dirty="0" smtClean="0"/>
              <a:t>Sender </a:t>
            </a:r>
            <a:r>
              <a:rPr lang="en-US" sz="2400" dirty="0" smtClean="0"/>
              <a:t>uses recipient’s public key to </a:t>
            </a:r>
            <a:r>
              <a:rPr lang="en-US" sz="2400" dirty="0" smtClean="0"/>
              <a:t>encrypt message</a:t>
            </a:r>
            <a:r>
              <a:rPr lang="en-US" sz="2400" dirty="0" smtClean="0"/>
              <a:t>; recipient uses private key to decrypt </a:t>
            </a:r>
            <a:r>
              <a:rPr lang="en-US" sz="2400" dirty="0" smtClean="0"/>
              <a:t>it</a:t>
            </a:r>
          </a:p>
          <a:p>
            <a:r>
              <a:rPr lang="en-US" sz="2400" dirty="0" smtClean="0"/>
              <a:t>Slower and consumes more computational energy</a:t>
            </a:r>
          </a:p>
          <a:p>
            <a:r>
              <a:rPr lang="en-US" sz="2400" dirty="0" smtClean="0"/>
              <a:t>Ex: RSA, DSA Algorithm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37412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7" y="503110"/>
            <a:ext cx="11244943" cy="60827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Message Digest (One way Hash Function)</a:t>
            </a:r>
          </a:p>
          <a:p>
            <a:r>
              <a:rPr lang="en-US" sz="2400" dirty="0" smtClean="0"/>
              <a:t>Mathematical algorithm that produces fixed-length number </a:t>
            </a:r>
            <a:r>
              <a:rPr lang="en-US" sz="2400" dirty="0" smtClean="0"/>
              <a:t>called message </a:t>
            </a:r>
            <a:r>
              <a:rPr lang="en-US" sz="2400" dirty="0" smtClean="0"/>
              <a:t>or hash </a:t>
            </a:r>
            <a:r>
              <a:rPr lang="en-US" sz="2400" dirty="0" smtClean="0"/>
              <a:t>digests. Ex: MD5, SHA.</a:t>
            </a: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</p:txBody>
      </p:sp>
      <p:pic>
        <p:nvPicPr>
          <p:cNvPr id="4" name="Picture 3" descr="c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170" y="2057396"/>
            <a:ext cx="9427028" cy="447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412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64D56B-20C9-E3B8-C503-BCC7DF327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4380"/>
            <a:ext cx="10515600" cy="52325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dirty="0">
              <a:latin typeface="Broadway" panose="04040905080B02020502" pitchFamily="82" charset="0"/>
            </a:endParaRPr>
          </a:p>
          <a:p>
            <a:pPr marL="0" indent="0" algn="ctr">
              <a:buNone/>
            </a:pPr>
            <a:endParaRPr lang="en-US" sz="6600" dirty="0">
              <a:latin typeface="Broadway" panose="04040905080B02020502" pitchFamily="82" charset="0"/>
            </a:endParaRPr>
          </a:p>
          <a:p>
            <a:pPr marL="0" indent="0" algn="ctr">
              <a:buNone/>
            </a:pPr>
            <a:r>
              <a:rPr lang="en-US" sz="6600" dirty="0">
                <a:latin typeface="Broadway" panose="04040905080B02020502" pitchFamily="8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224624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308</Words>
  <Application>Microsoft Office PowerPoint</Application>
  <PresentationFormat>Custom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Daffodil International University  Dept. of CSE  Information Security</vt:lpstr>
      <vt:lpstr>Cryptography </vt:lpstr>
      <vt:lpstr>Types of Cryptography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Daffodil International University  Dept. of CSE  Information Security</dc:title>
  <dc:creator>KOTHA</dc:creator>
  <cp:lastModifiedBy>Windows User</cp:lastModifiedBy>
  <cp:revision>87</cp:revision>
  <dcterms:created xsi:type="dcterms:W3CDTF">2022-08-10T14:29:45Z</dcterms:created>
  <dcterms:modified xsi:type="dcterms:W3CDTF">2022-11-15T15:04:23Z</dcterms:modified>
</cp:coreProperties>
</file>