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41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178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610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061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73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2265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270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127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448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684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419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DE9DE-5B26-4A3A-B22A-AB8811E16482}" type="datetimeFigureOut">
              <a:rPr lang="en-NZ" smtClean="0"/>
              <a:t>17/02/2012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B014C-B9DB-4FEF-BD47-7B17ECD3DAC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87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Case Scenario:</a:t>
            </a:r>
          </a:p>
          <a:p>
            <a:r>
              <a:rPr lang="en-NZ" dirty="0"/>
              <a:t>Mary is a small library owner, she has been recording issues by an out of date card system.</a:t>
            </a:r>
          </a:p>
          <a:p>
            <a:r>
              <a:rPr lang="en-NZ" dirty="0"/>
              <a:t>She wants to move into the digital world and wants you to change her card system into an access database…</a:t>
            </a:r>
          </a:p>
          <a:p>
            <a:r>
              <a:rPr lang="en-NZ" dirty="0"/>
              <a:t>She needs to store information on clients, Issues and books. Books have their own ISBN numbers, but she also wants her own unique numbering system per book.</a:t>
            </a:r>
          </a:p>
        </p:txBody>
      </p:sp>
    </p:spTree>
    <p:extLst>
      <p:ext uri="{BB962C8B-B14F-4D97-AF65-F5344CB8AC3E}">
        <p14:creationId xmlns:p14="http://schemas.microsoft.com/office/powerpoint/2010/main" val="427099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88641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en-NZ" dirty="0" smtClean="0"/>
              <a:t>First Step: Create the borrowers table</a:t>
            </a:r>
            <a:endParaRPr lang="en-NZ" dirty="0"/>
          </a:p>
        </p:txBody>
      </p:sp>
      <p:grpSp>
        <p:nvGrpSpPr>
          <p:cNvPr id="9" name="Group 8"/>
          <p:cNvGrpSpPr/>
          <p:nvPr/>
        </p:nvGrpSpPr>
        <p:grpSpPr>
          <a:xfrm>
            <a:off x="1331640" y="1762552"/>
            <a:ext cx="1872208" cy="3096344"/>
            <a:chOff x="1619672" y="1772816"/>
            <a:chExt cx="1872208" cy="3096344"/>
          </a:xfrm>
        </p:grpSpPr>
        <p:sp>
          <p:nvSpPr>
            <p:cNvPr id="6" name="Rectangle 5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MemberID</a:t>
              </a:r>
              <a:r>
                <a:rPr lang="en-NZ" b="1" dirty="0" smtClean="0"/>
                <a:t> (PK)</a:t>
              </a:r>
            </a:p>
            <a:p>
              <a:endParaRPr lang="en-NZ" b="1" dirty="0"/>
            </a:p>
            <a:p>
              <a:r>
                <a:rPr lang="en-NZ" dirty="0" err="1" smtClean="0"/>
                <a:t>FirstName</a:t>
              </a:r>
              <a:endParaRPr lang="en-NZ" dirty="0" smtClean="0"/>
            </a:p>
            <a:p>
              <a:r>
                <a:rPr lang="en-NZ" dirty="0" err="1" smtClean="0"/>
                <a:t>LastName</a:t>
              </a:r>
              <a:endParaRPr lang="en-NZ" dirty="0" smtClean="0"/>
            </a:p>
            <a:p>
              <a:r>
                <a:rPr lang="en-NZ" dirty="0" smtClean="0"/>
                <a:t>Phone Number</a:t>
              </a:r>
            </a:p>
            <a:p>
              <a:r>
                <a:rPr lang="en-NZ" dirty="0" smtClean="0"/>
                <a:t>Mobile Number</a:t>
              </a:r>
            </a:p>
            <a:p>
              <a:r>
                <a:rPr lang="en-NZ" dirty="0" smtClean="0"/>
                <a:t>Email Address</a:t>
              </a:r>
            </a:p>
            <a:p>
              <a:r>
                <a:rPr lang="en-NZ" dirty="0" smtClean="0"/>
                <a:t>Address</a:t>
              </a:r>
            </a:p>
            <a:p>
              <a:r>
                <a:rPr lang="en-NZ" dirty="0" smtClean="0"/>
                <a:t>City</a:t>
              </a:r>
            </a:p>
            <a:p>
              <a:r>
                <a:rPr lang="en-NZ" dirty="0" smtClean="0"/>
                <a:t>Postal Code</a:t>
              </a:r>
              <a:endParaRPr lang="en-NZ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923928" y="141277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err="1" smtClean="0"/>
              <a:t>MemberID</a:t>
            </a:r>
            <a:r>
              <a:rPr lang="en-NZ" dirty="0" smtClean="0"/>
              <a:t> created in order to make uniqueness</a:t>
            </a:r>
            <a:endParaRPr lang="en-NZ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>
            <a:off x="3203848" y="1874441"/>
            <a:ext cx="720080" cy="258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96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323528" y="188641"/>
            <a:ext cx="822960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NZ" dirty="0" smtClean="0"/>
              <a:t>2nd Step: Create the Books table</a:t>
            </a:r>
            <a:endParaRPr lang="en-NZ" dirty="0"/>
          </a:p>
        </p:txBody>
      </p:sp>
      <p:grpSp>
        <p:nvGrpSpPr>
          <p:cNvPr id="5" name="Group 4"/>
          <p:cNvGrpSpPr/>
          <p:nvPr/>
        </p:nvGrpSpPr>
        <p:grpSpPr>
          <a:xfrm>
            <a:off x="1331640" y="1762552"/>
            <a:ext cx="1872208" cy="3096344"/>
            <a:chOff x="1619672" y="1772816"/>
            <a:chExt cx="1872208" cy="3096344"/>
          </a:xfrm>
        </p:grpSpPr>
        <p:sp>
          <p:nvSpPr>
            <p:cNvPr id="6" name="Rectangle 5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MemberID</a:t>
              </a:r>
              <a:r>
                <a:rPr lang="en-NZ" b="1" dirty="0" smtClean="0"/>
                <a:t> (PK)</a:t>
              </a:r>
            </a:p>
            <a:p>
              <a:endParaRPr lang="en-NZ" b="1" dirty="0"/>
            </a:p>
            <a:p>
              <a:r>
                <a:rPr lang="en-NZ" dirty="0" err="1" smtClean="0"/>
                <a:t>FirstName</a:t>
              </a:r>
              <a:endParaRPr lang="en-NZ" dirty="0" smtClean="0"/>
            </a:p>
            <a:p>
              <a:r>
                <a:rPr lang="en-NZ" dirty="0" err="1" smtClean="0"/>
                <a:t>LastName</a:t>
              </a:r>
              <a:endParaRPr lang="en-NZ" dirty="0" smtClean="0"/>
            </a:p>
            <a:p>
              <a:r>
                <a:rPr lang="en-NZ" dirty="0" smtClean="0"/>
                <a:t>Phone Number</a:t>
              </a:r>
            </a:p>
            <a:p>
              <a:r>
                <a:rPr lang="en-NZ" dirty="0" smtClean="0"/>
                <a:t>Mobile Number</a:t>
              </a:r>
            </a:p>
            <a:p>
              <a:r>
                <a:rPr lang="en-NZ" dirty="0" smtClean="0"/>
                <a:t>Email Address</a:t>
              </a:r>
            </a:p>
            <a:p>
              <a:r>
                <a:rPr lang="en-NZ" dirty="0" smtClean="0"/>
                <a:t>Address</a:t>
              </a:r>
            </a:p>
            <a:p>
              <a:r>
                <a:rPr lang="en-NZ" dirty="0" smtClean="0"/>
                <a:t>City</a:t>
              </a:r>
            </a:p>
            <a:p>
              <a:r>
                <a:rPr lang="en-NZ" dirty="0" smtClean="0"/>
                <a:t>Postal Code</a:t>
              </a:r>
              <a:endParaRPr lang="en-NZ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59363" y="1766000"/>
            <a:ext cx="1872208" cy="3096344"/>
            <a:chOff x="1619672" y="1772816"/>
            <a:chExt cx="1872208" cy="3096344"/>
          </a:xfrm>
        </p:grpSpPr>
        <p:sp>
          <p:nvSpPr>
            <p:cNvPr id="11" name="Rectangle 10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BookID</a:t>
              </a:r>
              <a:r>
                <a:rPr lang="en-NZ" b="1" dirty="0" smtClean="0"/>
                <a:t> (PK)</a:t>
              </a:r>
            </a:p>
            <a:p>
              <a:endParaRPr lang="en-NZ" b="1" dirty="0" smtClean="0"/>
            </a:p>
            <a:p>
              <a:r>
                <a:rPr lang="en-NZ" dirty="0" smtClean="0"/>
                <a:t>Author</a:t>
              </a:r>
            </a:p>
            <a:p>
              <a:r>
                <a:rPr lang="en-NZ" dirty="0" smtClean="0"/>
                <a:t>Title</a:t>
              </a:r>
            </a:p>
            <a:p>
              <a:r>
                <a:rPr lang="en-NZ" dirty="0" smtClean="0"/>
                <a:t>Edition</a:t>
              </a:r>
            </a:p>
            <a:p>
              <a:r>
                <a:rPr lang="en-NZ" dirty="0" smtClean="0"/>
                <a:t>ISBN</a:t>
              </a:r>
            </a:p>
            <a:p>
              <a:r>
                <a:rPr lang="en-NZ" dirty="0" smtClean="0"/>
                <a:t>Condition</a:t>
              </a:r>
            </a:p>
            <a:p>
              <a:r>
                <a:rPr lang="en-NZ" dirty="0" smtClean="0">
                  <a:solidFill>
                    <a:srgbClr val="FF0000"/>
                  </a:solidFill>
                </a:rPr>
                <a:t>Gender</a:t>
              </a:r>
              <a:endParaRPr lang="en-NZ" dirty="0" smtClean="0">
                <a:solidFill>
                  <a:srgbClr val="FF0000"/>
                </a:solidFill>
              </a:endParaRPr>
            </a:p>
            <a:p>
              <a:endParaRPr lang="en-NZ" dirty="0" smtClean="0"/>
            </a:p>
            <a:p>
              <a:endParaRPr lang="en-NZ" b="1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347864" y="96142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err="1" smtClean="0"/>
              <a:t>BookID</a:t>
            </a:r>
            <a:r>
              <a:rPr lang="en-NZ" dirty="0" smtClean="0"/>
              <a:t> created in order to make uniqueness</a:t>
            </a:r>
            <a:endParaRPr lang="en-NZ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04048" y="1628800"/>
            <a:ext cx="108012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52378" y="2780928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Gender is wrong because books don’t have a gender</a:t>
            </a:r>
            <a:endParaRPr lang="en-NZ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860032" y="3488234"/>
            <a:ext cx="1224136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78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115616" y="517865"/>
            <a:ext cx="822960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NZ" dirty="0" smtClean="0"/>
              <a:t>Problem: !!!!!!!</a:t>
            </a:r>
            <a:endParaRPr lang="en-NZ" dirty="0"/>
          </a:p>
        </p:txBody>
      </p:sp>
      <p:grpSp>
        <p:nvGrpSpPr>
          <p:cNvPr id="5" name="Group 4"/>
          <p:cNvGrpSpPr/>
          <p:nvPr/>
        </p:nvGrpSpPr>
        <p:grpSpPr>
          <a:xfrm>
            <a:off x="1331640" y="1762552"/>
            <a:ext cx="1872208" cy="3096344"/>
            <a:chOff x="1619672" y="1772816"/>
            <a:chExt cx="1872208" cy="3096344"/>
          </a:xfrm>
        </p:grpSpPr>
        <p:sp>
          <p:nvSpPr>
            <p:cNvPr id="6" name="Rectangle 5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MemberID</a:t>
              </a:r>
              <a:r>
                <a:rPr lang="en-NZ" b="1" dirty="0" smtClean="0"/>
                <a:t> (PK)</a:t>
              </a:r>
            </a:p>
            <a:p>
              <a:endParaRPr lang="en-NZ" b="1" dirty="0"/>
            </a:p>
            <a:p>
              <a:r>
                <a:rPr lang="en-NZ" dirty="0" err="1" smtClean="0"/>
                <a:t>FirstName</a:t>
              </a:r>
              <a:endParaRPr lang="en-NZ" dirty="0" smtClean="0"/>
            </a:p>
            <a:p>
              <a:r>
                <a:rPr lang="en-NZ" dirty="0" err="1" smtClean="0"/>
                <a:t>LastName</a:t>
              </a:r>
              <a:endParaRPr lang="en-NZ" dirty="0" smtClean="0"/>
            </a:p>
            <a:p>
              <a:r>
                <a:rPr lang="en-NZ" dirty="0" smtClean="0"/>
                <a:t>Phone Number</a:t>
              </a:r>
            </a:p>
            <a:p>
              <a:r>
                <a:rPr lang="en-NZ" dirty="0" smtClean="0"/>
                <a:t>Mobile Number</a:t>
              </a:r>
            </a:p>
            <a:p>
              <a:r>
                <a:rPr lang="en-NZ" dirty="0" smtClean="0"/>
                <a:t>Email Address</a:t>
              </a:r>
            </a:p>
            <a:p>
              <a:r>
                <a:rPr lang="en-NZ" dirty="0" smtClean="0"/>
                <a:t>Address</a:t>
              </a:r>
            </a:p>
            <a:p>
              <a:r>
                <a:rPr lang="en-NZ" dirty="0" smtClean="0"/>
                <a:t>City</a:t>
              </a:r>
            </a:p>
            <a:p>
              <a:r>
                <a:rPr lang="en-NZ" dirty="0" smtClean="0"/>
                <a:t>Postal Code</a:t>
              </a:r>
              <a:endParaRPr lang="en-NZ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084168" y="1766000"/>
            <a:ext cx="1872208" cy="3096344"/>
            <a:chOff x="1619672" y="1772816"/>
            <a:chExt cx="1872208" cy="3096344"/>
          </a:xfrm>
        </p:grpSpPr>
        <p:sp>
          <p:nvSpPr>
            <p:cNvPr id="9" name="Rectangle 8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BookID</a:t>
              </a:r>
              <a:r>
                <a:rPr lang="en-NZ" b="1" dirty="0" smtClean="0"/>
                <a:t> (PK)</a:t>
              </a:r>
            </a:p>
            <a:p>
              <a:endParaRPr lang="en-NZ" b="1" dirty="0" smtClean="0"/>
            </a:p>
            <a:p>
              <a:r>
                <a:rPr lang="en-NZ" dirty="0" smtClean="0"/>
                <a:t>Author</a:t>
              </a:r>
            </a:p>
            <a:p>
              <a:r>
                <a:rPr lang="en-NZ" dirty="0" smtClean="0"/>
                <a:t>Title</a:t>
              </a:r>
            </a:p>
            <a:p>
              <a:r>
                <a:rPr lang="en-NZ" dirty="0" smtClean="0"/>
                <a:t>Edition</a:t>
              </a:r>
            </a:p>
            <a:p>
              <a:r>
                <a:rPr lang="en-NZ" dirty="0" smtClean="0"/>
                <a:t>ISBN</a:t>
              </a:r>
            </a:p>
            <a:p>
              <a:r>
                <a:rPr lang="en-NZ" dirty="0" smtClean="0"/>
                <a:t>Condition</a:t>
              </a:r>
            </a:p>
            <a:p>
              <a:endParaRPr lang="en-NZ" dirty="0" smtClean="0"/>
            </a:p>
            <a:p>
              <a:endParaRPr lang="en-NZ" b="1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35896" y="198884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A Member can hire many books and a book can be issued by many members</a:t>
            </a:r>
            <a:endParaRPr lang="en-NZ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203848" y="3310724"/>
            <a:ext cx="792088" cy="33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60268" y="3352160"/>
            <a:ext cx="783704" cy="33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212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323528" y="508721"/>
            <a:ext cx="822960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NZ" dirty="0" smtClean="0"/>
              <a:t>3rd Step: Create the issues table to resolve</a:t>
            </a:r>
            <a:endParaRPr lang="en-NZ" dirty="0"/>
          </a:p>
        </p:txBody>
      </p:sp>
      <p:grpSp>
        <p:nvGrpSpPr>
          <p:cNvPr id="5" name="Group 4"/>
          <p:cNvGrpSpPr/>
          <p:nvPr/>
        </p:nvGrpSpPr>
        <p:grpSpPr>
          <a:xfrm>
            <a:off x="899592" y="1767208"/>
            <a:ext cx="1872208" cy="3096344"/>
            <a:chOff x="1619672" y="1772816"/>
            <a:chExt cx="1872208" cy="3096344"/>
          </a:xfrm>
        </p:grpSpPr>
        <p:sp>
          <p:nvSpPr>
            <p:cNvPr id="6" name="Rectangle 5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MemberID</a:t>
              </a:r>
              <a:r>
                <a:rPr lang="en-NZ" b="1" dirty="0" smtClean="0"/>
                <a:t> (PK)</a:t>
              </a:r>
            </a:p>
            <a:p>
              <a:endParaRPr lang="en-NZ" b="1" dirty="0"/>
            </a:p>
            <a:p>
              <a:r>
                <a:rPr lang="en-NZ" dirty="0" err="1" smtClean="0"/>
                <a:t>FirstName</a:t>
              </a:r>
              <a:endParaRPr lang="en-NZ" dirty="0" smtClean="0"/>
            </a:p>
            <a:p>
              <a:r>
                <a:rPr lang="en-NZ" dirty="0" err="1" smtClean="0"/>
                <a:t>LastName</a:t>
              </a:r>
              <a:endParaRPr lang="en-NZ" dirty="0" smtClean="0"/>
            </a:p>
            <a:p>
              <a:r>
                <a:rPr lang="en-NZ" dirty="0" smtClean="0"/>
                <a:t>Phone Number</a:t>
              </a:r>
            </a:p>
            <a:p>
              <a:r>
                <a:rPr lang="en-NZ" dirty="0" smtClean="0"/>
                <a:t>Mobile Number</a:t>
              </a:r>
            </a:p>
            <a:p>
              <a:r>
                <a:rPr lang="en-NZ" dirty="0" smtClean="0"/>
                <a:t>Email Address</a:t>
              </a:r>
            </a:p>
            <a:p>
              <a:r>
                <a:rPr lang="en-NZ" dirty="0" smtClean="0"/>
                <a:t>Address</a:t>
              </a:r>
            </a:p>
            <a:p>
              <a:r>
                <a:rPr lang="en-NZ" dirty="0" smtClean="0"/>
                <a:t>City</a:t>
              </a:r>
            </a:p>
            <a:p>
              <a:r>
                <a:rPr lang="en-NZ" dirty="0" smtClean="0"/>
                <a:t>Postal Code</a:t>
              </a:r>
              <a:endParaRPr lang="en-NZ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372200" y="1767208"/>
            <a:ext cx="1872208" cy="2309864"/>
            <a:chOff x="1619672" y="1772816"/>
            <a:chExt cx="1872208" cy="3096344"/>
          </a:xfrm>
        </p:grpSpPr>
        <p:sp>
          <p:nvSpPr>
            <p:cNvPr id="9" name="Rectangle 8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BookID</a:t>
              </a:r>
              <a:r>
                <a:rPr lang="en-NZ" b="1" dirty="0" smtClean="0"/>
                <a:t> (PK)</a:t>
              </a:r>
            </a:p>
            <a:p>
              <a:endParaRPr lang="en-NZ" b="1" dirty="0" smtClean="0"/>
            </a:p>
            <a:p>
              <a:r>
                <a:rPr lang="en-NZ" dirty="0" smtClean="0"/>
                <a:t>Author</a:t>
              </a:r>
            </a:p>
            <a:p>
              <a:r>
                <a:rPr lang="en-NZ" dirty="0" smtClean="0"/>
                <a:t>Title</a:t>
              </a:r>
            </a:p>
            <a:p>
              <a:r>
                <a:rPr lang="en-NZ" dirty="0" smtClean="0"/>
                <a:t>Edition</a:t>
              </a:r>
            </a:p>
            <a:p>
              <a:r>
                <a:rPr lang="en-NZ" dirty="0" smtClean="0"/>
                <a:t>ISBN</a:t>
              </a:r>
            </a:p>
            <a:p>
              <a:r>
                <a:rPr lang="en-NZ" dirty="0" smtClean="0"/>
                <a:t>Condition</a:t>
              </a:r>
            </a:p>
            <a:p>
              <a:endParaRPr lang="en-NZ" dirty="0" smtClean="0"/>
            </a:p>
            <a:p>
              <a:endParaRPr lang="en-NZ" b="1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635896" y="1767208"/>
            <a:ext cx="1872208" cy="2093840"/>
            <a:chOff x="1619672" y="1772816"/>
            <a:chExt cx="1872208" cy="3096344"/>
          </a:xfrm>
        </p:grpSpPr>
        <p:sp>
          <p:nvSpPr>
            <p:cNvPr id="15" name="Rectangle 14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IssuesID</a:t>
              </a:r>
              <a:r>
                <a:rPr lang="en-NZ" b="1" dirty="0" smtClean="0"/>
                <a:t> (PK)</a:t>
              </a:r>
            </a:p>
            <a:p>
              <a:endParaRPr lang="en-NZ" b="1" dirty="0" smtClean="0"/>
            </a:p>
            <a:p>
              <a:r>
                <a:rPr lang="en-NZ" dirty="0" err="1" smtClean="0"/>
                <a:t>DateIssued</a:t>
              </a:r>
              <a:endParaRPr lang="en-NZ" dirty="0" smtClean="0"/>
            </a:p>
            <a:p>
              <a:r>
                <a:rPr lang="en-NZ" dirty="0" err="1" smtClean="0"/>
                <a:t>DateReturned</a:t>
              </a:r>
              <a:endParaRPr lang="en-NZ" dirty="0" smtClean="0"/>
            </a:p>
            <a:p>
              <a:r>
                <a:rPr lang="en-NZ" dirty="0" err="1" smtClean="0"/>
                <a:t>MemberID</a:t>
              </a:r>
              <a:r>
                <a:rPr lang="en-NZ" dirty="0" smtClean="0"/>
                <a:t> (FK)</a:t>
              </a:r>
            </a:p>
            <a:p>
              <a:r>
                <a:rPr lang="en-NZ" dirty="0" err="1" smtClean="0"/>
                <a:t>BookID</a:t>
              </a:r>
              <a:r>
                <a:rPr lang="en-NZ" dirty="0" smtClean="0"/>
                <a:t> (FK)</a:t>
              </a:r>
            </a:p>
            <a:p>
              <a:endParaRPr lang="en-NZ" dirty="0" smtClean="0"/>
            </a:p>
            <a:p>
              <a:endParaRPr lang="en-NZ" b="1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934088" y="558924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* FK = Foreign key and is used to link tables together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7447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323528" y="508721"/>
            <a:ext cx="822960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NZ" dirty="0" smtClean="0"/>
              <a:t>4</a:t>
            </a:r>
            <a:r>
              <a:rPr lang="en-NZ" baseline="30000" dirty="0" smtClean="0"/>
              <a:t>th</a:t>
            </a:r>
            <a:r>
              <a:rPr lang="en-NZ" dirty="0" smtClean="0"/>
              <a:t> Step: Declare the relationships</a:t>
            </a:r>
            <a:endParaRPr lang="en-NZ" dirty="0"/>
          </a:p>
        </p:txBody>
      </p:sp>
      <p:grpSp>
        <p:nvGrpSpPr>
          <p:cNvPr id="5" name="Group 4"/>
          <p:cNvGrpSpPr/>
          <p:nvPr/>
        </p:nvGrpSpPr>
        <p:grpSpPr>
          <a:xfrm>
            <a:off x="899592" y="1767208"/>
            <a:ext cx="1872208" cy="3096344"/>
            <a:chOff x="1619672" y="1772816"/>
            <a:chExt cx="1872208" cy="3096344"/>
          </a:xfrm>
        </p:grpSpPr>
        <p:sp>
          <p:nvSpPr>
            <p:cNvPr id="6" name="Rectangle 5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MemberID</a:t>
              </a:r>
              <a:r>
                <a:rPr lang="en-NZ" b="1" dirty="0" smtClean="0"/>
                <a:t> (PK)</a:t>
              </a:r>
            </a:p>
            <a:p>
              <a:endParaRPr lang="en-NZ" b="1" dirty="0"/>
            </a:p>
            <a:p>
              <a:r>
                <a:rPr lang="en-NZ" dirty="0" err="1" smtClean="0"/>
                <a:t>FirstName</a:t>
              </a:r>
              <a:endParaRPr lang="en-NZ" dirty="0" smtClean="0"/>
            </a:p>
            <a:p>
              <a:r>
                <a:rPr lang="en-NZ" dirty="0" err="1" smtClean="0"/>
                <a:t>LastName</a:t>
              </a:r>
              <a:endParaRPr lang="en-NZ" dirty="0" smtClean="0"/>
            </a:p>
            <a:p>
              <a:r>
                <a:rPr lang="en-NZ" dirty="0" smtClean="0"/>
                <a:t>Phone Number</a:t>
              </a:r>
            </a:p>
            <a:p>
              <a:r>
                <a:rPr lang="en-NZ" dirty="0" smtClean="0"/>
                <a:t>Mobile Number</a:t>
              </a:r>
            </a:p>
            <a:p>
              <a:r>
                <a:rPr lang="en-NZ" dirty="0" smtClean="0"/>
                <a:t>Email Address</a:t>
              </a:r>
            </a:p>
            <a:p>
              <a:r>
                <a:rPr lang="en-NZ" dirty="0" smtClean="0"/>
                <a:t>Address</a:t>
              </a:r>
            </a:p>
            <a:p>
              <a:r>
                <a:rPr lang="en-NZ" dirty="0" smtClean="0"/>
                <a:t>City</a:t>
              </a:r>
            </a:p>
            <a:p>
              <a:r>
                <a:rPr lang="en-NZ" dirty="0" smtClean="0"/>
                <a:t>Postal Code</a:t>
              </a:r>
              <a:endParaRPr lang="en-NZ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372200" y="1767208"/>
            <a:ext cx="1872208" cy="2309864"/>
            <a:chOff x="1619672" y="1772816"/>
            <a:chExt cx="1872208" cy="3096344"/>
          </a:xfrm>
        </p:grpSpPr>
        <p:sp>
          <p:nvSpPr>
            <p:cNvPr id="9" name="Rectangle 8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BookID</a:t>
              </a:r>
              <a:r>
                <a:rPr lang="en-NZ" b="1" dirty="0" smtClean="0"/>
                <a:t> (PK)</a:t>
              </a:r>
            </a:p>
            <a:p>
              <a:endParaRPr lang="en-NZ" b="1" dirty="0" smtClean="0"/>
            </a:p>
            <a:p>
              <a:r>
                <a:rPr lang="en-NZ" dirty="0" smtClean="0"/>
                <a:t>Author</a:t>
              </a:r>
            </a:p>
            <a:p>
              <a:r>
                <a:rPr lang="en-NZ" dirty="0" smtClean="0"/>
                <a:t>Title</a:t>
              </a:r>
            </a:p>
            <a:p>
              <a:r>
                <a:rPr lang="en-NZ" dirty="0" smtClean="0"/>
                <a:t>Edition</a:t>
              </a:r>
            </a:p>
            <a:p>
              <a:r>
                <a:rPr lang="en-NZ" dirty="0" smtClean="0"/>
                <a:t>ISBN</a:t>
              </a:r>
            </a:p>
            <a:p>
              <a:r>
                <a:rPr lang="en-NZ" dirty="0" smtClean="0"/>
                <a:t>Condition</a:t>
              </a:r>
            </a:p>
            <a:p>
              <a:endParaRPr lang="en-NZ" dirty="0" smtClean="0"/>
            </a:p>
            <a:p>
              <a:endParaRPr lang="en-NZ" b="1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635896" y="1767208"/>
            <a:ext cx="1872208" cy="2093840"/>
            <a:chOff x="1619672" y="1772816"/>
            <a:chExt cx="1872208" cy="3096344"/>
          </a:xfrm>
        </p:grpSpPr>
        <p:sp>
          <p:nvSpPr>
            <p:cNvPr id="12" name="Rectangle 11"/>
            <p:cNvSpPr/>
            <p:nvPr/>
          </p:nvSpPr>
          <p:spPr>
            <a:xfrm>
              <a:off x="1619672" y="1772816"/>
              <a:ext cx="1872208" cy="30963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NZ" b="1" dirty="0" err="1" smtClean="0"/>
                <a:t>IssuesID</a:t>
              </a:r>
              <a:r>
                <a:rPr lang="en-NZ" b="1" dirty="0" smtClean="0"/>
                <a:t> (PK)</a:t>
              </a:r>
            </a:p>
            <a:p>
              <a:endParaRPr lang="en-NZ" b="1" dirty="0" smtClean="0"/>
            </a:p>
            <a:p>
              <a:r>
                <a:rPr lang="en-NZ" dirty="0" err="1" smtClean="0"/>
                <a:t>DateIssued</a:t>
              </a:r>
              <a:endParaRPr lang="en-NZ" dirty="0" smtClean="0"/>
            </a:p>
            <a:p>
              <a:r>
                <a:rPr lang="en-NZ" dirty="0" err="1" smtClean="0"/>
                <a:t>DateReturned</a:t>
              </a:r>
              <a:endParaRPr lang="en-NZ" dirty="0" smtClean="0"/>
            </a:p>
            <a:p>
              <a:r>
                <a:rPr lang="en-NZ" dirty="0" err="1" smtClean="0"/>
                <a:t>MemberID</a:t>
              </a:r>
              <a:r>
                <a:rPr lang="en-NZ" dirty="0" smtClean="0"/>
                <a:t> (FK)</a:t>
              </a:r>
            </a:p>
            <a:p>
              <a:r>
                <a:rPr lang="en-NZ" dirty="0" err="1" smtClean="0"/>
                <a:t>BookID</a:t>
              </a:r>
              <a:r>
                <a:rPr lang="en-NZ" dirty="0" smtClean="0"/>
                <a:t> (FK)</a:t>
              </a:r>
            </a:p>
            <a:p>
              <a:endParaRPr lang="en-NZ" dirty="0" smtClean="0"/>
            </a:p>
            <a:p>
              <a:endParaRPr lang="en-NZ" b="1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619672" y="2204864"/>
              <a:ext cx="18722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2771800" y="1988840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3456" y="3068960"/>
            <a:ext cx="512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31840" y="1988840"/>
            <a:ext cx="0" cy="1080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3324635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1988840"/>
            <a:ext cx="493184" cy="8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868144" y="1989691"/>
            <a:ext cx="0" cy="13349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3912" y="5283189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* One Member can have many issues, an issue is only made by one member</a:t>
            </a:r>
            <a:endParaRPr lang="en-NZ" dirty="0"/>
          </a:p>
        </p:txBody>
      </p:sp>
      <p:sp>
        <p:nvSpPr>
          <p:cNvPr id="21" name="TextBox 20"/>
          <p:cNvSpPr txBox="1"/>
          <p:nvPr/>
        </p:nvSpPr>
        <p:spPr>
          <a:xfrm>
            <a:off x="2878128" y="1637973"/>
            <a:ext cx="14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1</a:t>
            </a:r>
            <a:endParaRPr lang="en-NZ" dirty="0"/>
          </a:p>
        </p:txBody>
      </p:sp>
      <p:sp>
        <p:nvSpPr>
          <p:cNvPr id="56" name="TextBox 55"/>
          <p:cNvSpPr txBox="1"/>
          <p:nvPr/>
        </p:nvSpPr>
        <p:spPr>
          <a:xfrm>
            <a:off x="3306914" y="2827706"/>
            <a:ext cx="14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∞</a:t>
            </a:r>
            <a:endParaRPr lang="en-NZ" dirty="0"/>
          </a:p>
        </p:txBody>
      </p:sp>
      <p:sp>
        <p:nvSpPr>
          <p:cNvPr id="57" name="TextBox 56"/>
          <p:cNvSpPr txBox="1"/>
          <p:nvPr/>
        </p:nvSpPr>
        <p:spPr>
          <a:xfrm>
            <a:off x="6141182" y="1614905"/>
            <a:ext cx="14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1</a:t>
            </a:r>
            <a:endParaRPr lang="en-NZ" dirty="0"/>
          </a:p>
        </p:txBody>
      </p:sp>
      <p:sp>
        <p:nvSpPr>
          <p:cNvPr id="58" name="TextBox 57"/>
          <p:cNvSpPr txBox="1"/>
          <p:nvPr/>
        </p:nvSpPr>
        <p:spPr>
          <a:xfrm>
            <a:off x="5148064" y="5256397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* One book can be issued many times, each issue contains only one book</a:t>
            </a:r>
            <a:endParaRPr lang="en-NZ" dirty="0"/>
          </a:p>
        </p:txBody>
      </p:sp>
      <p:sp>
        <p:nvSpPr>
          <p:cNvPr id="59" name="TextBox 58"/>
          <p:cNvSpPr txBox="1"/>
          <p:nvPr/>
        </p:nvSpPr>
        <p:spPr>
          <a:xfrm>
            <a:off x="5615362" y="3068960"/>
            <a:ext cx="14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∞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40981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337</Words>
  <Application>Microsoft Office PowerPoint</Application>
  <PresentationFormat>On-screen Show (4:3)</PresentationFormat>
  <Paragraphs>111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Freyberg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Sutherland</dc:creator>
  <cp:lastModifiedBy>Mark Sutherland</cp:lastModifiedBy>
  <cp:revision>7</cp:revision>
  <dcterms:created xsi:type="dcterms:W3CDTF">2012-02-16T21:09:25Z</dcterms:created>
  <dcterms:modified xsi:type="dcterms:W3CDTF">2012-02-16T21:45:57Z</dcterms:modified>
</cp:coreProperties>
</file>