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73" r:id="rId6"/>
    <p:sldId id="274" r:id="rId7"/>
    <p:sldId id="275" r:id="rId8"/>
    <p:sldId id="27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28-Dec-20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28-Dec-20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28-Dec-20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28-Dec-20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28-Dec-20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28-Dec-20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28-Dec-20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28-Dec-20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28-Dec-20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28-Dec-20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28-Dec-20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extilelearner.blogspot.com/2011/07/textile-fiber-properties-of-textile.html" TargetMode="External"/><Relationship Id="rId2" Type="http://schemas.openxmlformats.org/officeDocument/2006/relationships/hyperlink" Target="http://textilelearner.blogspot.com/2011/06/yarn-classification-of-yarns-yarn_5401.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934200" cy="2667000"/>
          </a:xfrm>
        </p:spPr>
        <p:txBody>
          <a:bodyPr>
            <a:normAutofit fontScale="77500" lnSpcReduction="20000"/>
          </a:bodyPr>
          <a:lstStyle/>
          <a:p>
            <a:pPr>
              <a:lnSpc>
                <a:spcPct val="120000"/>
              </a:lnSpc>
              <a:spcBef>
                <a:spcPts val="0"/>
              </a:spcBef>
            </a:pPr>
            <a:endParaRPr lang="en-US" sz="5800" b="1" dirty="0" smtClean="0"/>
          </a:p>
          <a:p>
            <a:pPr>
              <a:lnSpc>
                <a:spcPct val="120000"/>
              </a:lnSpc>
              <a:spcBef>
                <a:spcPts val="0"/>
              </a:spcBef>
            </a:pPr>
            <a:r>
              <a:rPr lang="en-US" sz="5800" b="1" dirty="0" err="1" smtClean="0"/>
              <a:t>Mousumi</a:t>
            </a:r>
            <a:r>
              <a:rPr lang="en-US" sz="5800" b="1" dirty="0" smtClean="0"/>
              <a:t> </a:t>
            </a:r>
            <a:r>
              <a:rPr lang="en-US" sz="5800" b="1" dirty="0" err="1" smtClean="0"/>
              <a:t>Rahaman</a:t>
            </a:r>
            <a:r>
              <a:rPr lang="en-US" sz="5800" b="1" dirty="0" smtClean="0"/>
              <a:t> </a:t>
            </a:r>
            <a:r>
              <a:rPr lang="en-US" sz="5800" b="1" dirty="0" err="1" smtClean="0"/>
              <a:t>Hashi</a:t>
            </a:r>
            <a:endParaRPr lang="en-US" sz="5800" b="1" dirty="0" smtClean="0"/>
          </a:p>
          <a:p>
            <a:pPr>
              <a:lnSpc>
                <a:spcPct val="120000"/>
              </a:lnSpc>
              <a:spcBef>
                <a:spcPts val="0"/>
              </a:spcBef>
            </a:pPr>
            <a:r>
              <a:rPr lang="en-US" sz="3400" dirty="0" smtClean="0">
                <a:latin typeface="Times New Roman" pitchFamily="18" charset="0"/>
                <a:cs typeface="Times New Roman" pitchFamily="18" charset="0"/>
              </a:rPr>
              <a:t>Senior Lecturer</a:t>
            </a:r>
          </a:p>
          <a:p>
            <a:pPr>
              <a:lnSpc>
                <a:spcPct val="120000"/>
              </a:lnSpc>
              <a:spcBef>
                <a:spcPts val="0"/>
              </a:spcBef>
            </a:pPr>
            <a:r>
              <a:rPr lang="en-US" sz="3400" dirty="0" smtClean="0">
                <a:latin typeface="Times New Roman" pitchFamily="18" charset="0"/>
                <a:cs typeface="Times New Roman" pitchFamily="18" charset="0"/>
              </a:rPr>
              <a:t>Dept. of Textile Engineering</a:t>
            </a:r>
          </a:p>
          <a:p>
            <a:pPr>
              <a:lnSpc>
                <a:spcPct val="120000"/>
              </a:lnSpc>
              <a:spcBef>
                <a:spcPts val="0"/>
              </a:spcBef>
            </a:pPr>
            <a:r>
              <a:rPr lang="en-US" sz="3400" dirty="0" smtClean="0">
                <a:latin typeface="Times New Roman" pitchFamily="18" charset="0"/>
                <a:cs typeface="Times New Roman" pitchFamily="18" charset="0"/>
              </a:rPr>
              <a:t>Faculty of Engineering</a:t>
            </a:r>
          </a:p>
          <a:p>
            <a:endParaRPr lang="en-US" dirty="0"/>
          </a:p>
        </p:txBody>
      </p:sp>
      <p:sp>
        <p:nvSpPr>
          <p:cNvPr id="2" name="Title 1"/>
          <p:cNvSpPr>
            <a:spLocks noGrp="1"/>
          </p:cNvSpPr>
          <p:nvPr>
            <p:ph type="ctrTitle"/>
          </p:nvPr>
        </p:nvSpPr>
        <p:spPr/>
        <p:txBody>
          <a:bodyPr/>
          <a:lstStyle/>
          <a:p>
            <a:r>
              <a:rPr lang="en-US" b="1" dirty="0">
                <a:latin typeface="Times New Roman" panose="02020603050405020304" pitchFamily="18" charset="0"/>
                <a:ea typeface="Times New Roman" panose="02020603050405020304" pitchFamily="18" charset="0"/>
              </a:rPr>
              <a:t>Yarn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325562"/>
          </a:xfrm>
        </p:spPr>
        <p:txBody>
          <a:bodyPr/>
          <a:lstStyle/>
          <a:p>
            <a:pPr algn="ctr"/>
            <a:r>
              <a:rPr lang="en-US" b="1" dirty="0"/>
              <a:t>Yarn</a:t>
            </a:r>
            <a:endParaRPr lang="en-US" b="1" dirty="0">
              <a:solidFill>
                <a:srgbClr val="7030A0"/>
              </a:solidFill>
            </a:endParaRPr>
          </a:p>
        </p:txBody>
      </p:sp>
      <p:sp>
        <p:nvSpPr>
          <p:cNvPr id="3" name="Content Placeholder 2"/>
          <p:cNvSpPr>
            <a:spLocks noGrp="1"/>
          </p:cNvSpPr>
          <p:nvPr>
            <p:ph sz="quarter" idx="1"/>
          </p:nvPr>
        </p:nvSpPr>
        <p:spPr>
          <a:xfrm>
            <a:off x="1295400" y="1981200"/>
            <a:ext cx="6629400" cy="4343400"/>
          </a:xfrm>
        </p:spPr>
        <p:txBody>
          <a:bodyPr>
            <a:normAutofit/>
          </a:bodyPr>
          <a:lstStyle/>
          <a:p>
            <a:pPr marL="457200" marR="0">
              <a:lnSpc>
                <a:spcPct val="107000"/>
              </a:lnSpc>
              <a:spcBef>
                <a:spcPts val="0"/>
              </a:spcBef>
              <a:spcAft>
                <a:spcPts val="0"/>
              </a:spcAft>
            </a:pPr>
            <a:endParaRPr lang="en-US" sz="2000" dirty="0" smtClean="0">
              <a:latin typeface="Times New Roman" pitchFamily="18" charset="0"/>
              <a:ea typeface="Calibri"/>
              <a:cs typeface="Times New Roman" pitchFamily="18" charset="0"/>
            </a:endParaRPr>
          </a:p>
          <a:p>
            <a:pPr algn="just"/>
            <a:r>
              <a:rPr lang="en-US" sz="2800" dirty="0"/>
              <a:t>Yarn may be defined as the long fine structure capable of being assembled or interlocked into such intermediate product as like fabric, woven fabric, ropes &amp; cords.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73162"/>
          </a:xfrm>
        </p:spPr>
        <p:txBody>
          <a:bodyPr>
            <a:normAutofit/>
          </a:bodyPr>
          <a:lstStyle/>
          <a:p>
            <a:pPr algn="just"/>
            <a:r>
              <a:rPr lang="en-US" sz="3400" b="1" dirty="0"/>
              <a:t>Classification of </a:t>
            </a:r>
            <a:r>
              <a:rPr lang="en-US" sz="3400" b="1" dirty="0" smtClean="0"/>
              <a:t>yarn:</a:t>
            </a:r>
            <a:endParaRPr lang="en-US" sz="3400" dirty="0"/>
          </a:p>
        </p:txBody>
      </p:sp>
      <p:sp>
        <p:nvSpPr>
          <p:cNvPr id="4" name="Content Placeholder 3"/>
          <p:cNvSpPr>
            <a:spLocks noGrp="1"/>
          </p:cNvSpPr>
          <p:nvPr>
            <p:ph sz="quarter" idx="1"/>
          </p:nvPr>
        </p:nvSpPr>
        <p:spPr/>
        <p:txBody>
          <a:bodyPr/>
          <a:lstStyle/>
          <a:p>
            <a:endParaRPr lang="en-US" dirty="0"/>
          </a:p>
        </p:txBody>
      </p:sp>
      <p:sp>
        <p:nvSpPr>
          <p:cNvPr id="7" name="Content Placeholder 2"/>
          <p:cNvSpPr txBox="1">
            <a:spLocks/>
          </p:cNvSpPr>
          <p:nvPr/>
        </p:nvSpPr>
        <p:spPr>
          <a:xfrm>
            <a:off x="2509837" y="3486582"/>
            <a:ext cx="8305800" cy="4267200"/>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en-US" sz="3200" smtClean="0"/>
          </a:p>
          <a:p>
            <a:pPr marL="0" indent="0">
              <a:buFont typeface="Wingdings 2"/>
              <a:buNone/>
            </a:pPr>
            <a:endParaRPr lang="en-US" sz="3200" dirty="0" smtClean="0"/>
          </a:p>
        </p:txBody>
      </p:sp>
      <p:pic>
        <p:nvPicPr>
          <p:cNvPr id="8" name="Picture 1" descr="http://3.bp.blogspot.com/-aEWveo0rTaQ/Tf4xBSiEM6I/AAAAAAAAAGg/JudzihXItq0/s320/untitled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145" y="1295400"/>
            <a:ext cx="8610600" cy="542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868362"/>
          </a:xfrm>
        </p:spPr>
        <p:txBody>
          <a:bodyPr>
            <a:normAutofit fontScale="90000"/>
          </a:bodyPr>
          <a:lstStyle/>
          <a:p>
            <a:pPr fontAlgn="base"/>
            <a:r>
              <a:rPr lang="en-US" b="1" dirty="0"/>
              <a:t>Interaction between fiber, yarn &amp; </a:t>
            </a:r>
            <a:r>
              <a:rPr lang="en-US" b="1" dirty="0" smtClean="0"/>
              <a:t>fabric:</a:t>
            </a:r>
            <a:endParaRPr lang="en-US" dirty="0"/>
          </a:p>
        </p:txBody>
      </p:sp>
      <p:sp>
        <p:nvSpPr>
          <p:cNvPr id="4" name="Rectangle 3"/>
          <p:cNvSpPr/>
          <p:nvPr/>
        </p:nvSpPr>
        <p:spPr>
          <a:xfrm>
            <a:off x="533400" y="1752601"/>
            <a:ext cx="8001000" cy="1569660"/>
          </a:xfrm>
          <a:prstGeom prst="rect">
            <a:avLst/>
          </a:prstGeom>
        </p:spPr>
        <p:txBody>
          <a:bodyPr wrap="square">
            <a:spAutoFit/>
          </a:bodyPr>
          <a:lstStyle/>
          <a:p>
            <a:pPr lvl="0"/>
            <a:endParaRPr lang="en-US" sz="3200" dirty="0"/>
          </a:p>
          <a:p>
            <a:pPr lvl="0"/>
            <a:endParaRPr lang="en-US" sz="3200" dirty="0" smtClean="0"/>
          </a:p>
          <a:p>
            <a:pPr lvl="0"/>
            <a:endParaRPr lang="en-US" sz="3200" dirty="0"/>
          </a:p>
        </p:txBody>
      </p:sp>
      <p:pic>
        <p:nvPicPr>
          <p:cNvPr id="2050" name="Picture 2" descr="http://3.bp.blogspot.com/-hyZiAiUk9Is/Tf4xYnVqEoI/AAAAAAAAAGk/y0GGtaX2wvI/s320/untitled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143000"/>
            <a:ext cx="8167171" cy="5433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066800"/>
            <a:ext cx="8763000" cy="5638800"/>
          </a:xfrm>
        </p:spPr>
        <p:txBody>
          <a:bodyPr>
            <a:normAutofit fontScale="92500" lnSpcReduction="20000"/>
          </a:bodyPr>
          <a:lstStyle/>
          <a:p>
            <a:pPr marL="0" algn="just">
              <a:spcBef>
                <a:spcPts val="0"/>
              </a:spcBef>
            </a:pPr>
            <a:r>
              <a:rPr lang="en-US" sz="2800" b="1" dirty="0"/>
              <a:t>Assumption of an ideal yarn geometry/ Properties of an ideal Yarn:</a:t>
            </a:r>
            <a:endParaRPr lang="en-US" sz="2800" dirty="0"/>
          </a:p>
          <a:p>
            <a:pPr marL="0" indent="0" algn="just">
              <a:spcBef>
                <a:spcPts val="0"/>
              </a:spcBef>
              <a:buNone/>
            </a:pPr>
            <a:endParaRPr lang="en-US" sz="600" dirty="0"/>
          </a:p>
          <a:p>
            <a:pPr marL="0" indent="0">
              <a:spcBef>
                <a:spcPts val="0"/>
              </a:spcBef>
              <a:buNone/>
            </a:pPr>
            <a:r>
              <a:rPr lang="en-US" sz="2800" dirty="0" smtClean="0"/>
              <a:t>The following </a:t>
            </a:r>
            <a:r>
              <a:rPr lang="en-US" sz="2800" b="1" dirty="0" smtClean="0"/>
              <a:t>yarn properties</a:t>
            </a:r>
            <a:r>
              <a:rPr lang="en-US" sz="2800" dirty="0" smtClean="0"/>
              <a:t> should have a textile yarn if it is said as a ideal yarn-</a:t>
            </a:r>
            <a:r>
              <a:rPr lang="en-US" sz="2800" dirty="0"/>
              <a:t/>
            </a:r>
            <a:br>
              <a:rPr lang="en-US" sz="2800" dirty="0"/>
            </a:br>
            <a:r>
              <a:rPr lang="en-US" sz="2800" dirty="0" smtClean="0"/>
              <a:t>	1</a:t>
            </a:r>
            <a:r>
              <a:rPr lang="en-US" sz="2800" dirty="0"/>
              <a:t>. The </a:t>
            </a:r>
            <a:r>
              <a:rPr lang="en-US" sz="2800" dirty="0">
                <a:hlinkClick r:id="rId2"/>
              </a:rPr>
              <a:t>yarn </a:t>
            </a:r>
            <a:r>
              <a:rPr lang="en-US" sz="2800" dirty="0"/>
              <a:t>is circular in cross-section and is uniform along its </a:t>
            </a:r>
            <a:r>
              <a:rPr lang="en-US" sz="2800" dirty="0" smtClean="0"/>
              <a:t>	length.</a:t>
            </a:r>
            <a:r>
              <a:rPr lang="en-US" sz="2800" dirty="0"/>
              <a:t/>
            </a:r>
            <a:br>
              <a:rPr lang="en-US" sz="2800" dirty="0"/>
            </a:br>
            <a:r>
              <a:rPr lang="en-US" sz="2800" dirty="0" smtClean="0"/>
              <a:t>	2</a:t>
            </a:r>
            <a:r>
              <a:rPr lang="en-US" sz="2800" dirty="0"/>
              <a:t>. Each </a:t>
            </a:r>
            <a:r>
              <a:rPr lang="en-US" sz="2800" dirty="0" err="1"/>
              <a:t>fibre</a:t>
            </a:r>
            <a:r>
              <a:rPr lang="en-US" sz="2800" dirty="0"/>
              <a:t> follows a uniform helical path around one of the </a:t>
            </a:r>
            <a:r>
              <a:rPr lang="en-US" sz="2800" dirty="0" smtClean="0"/>
              <a:t>	concentric </a:t>
            </a:r>
            <a:r>
              <a:rPr lang="en-US" sz="2800" dirty="0"/>
              <a:t>cylinder so that its distance from yarn axis remains </a:t>
            </a:r>
            <a:r>
              <a:rPr lang="en-US" sz="2800" dirty="0" smtClean="0"/>
              <a:t>		constant.</a:t>
            </a:r>
            <a:r>
              <a:rPr lang="en-US" sz="2800" dirty="0"/>
              <a:t/>
            </a:r>
            <a:br>
              <a:rPr lang="en-US" sz="2800" dirty="0"/>
            </a:br>
            <a:r>
              <a:rPr lang="en-US" sz="2800" dirty="0" smtClean="0"/>
              <a:t>	3</a:t>
            </a:r>
            <a:r>
              <a:rPr lang="en-US" sz="2800" dirty="0"/>
              <a:t>. A </a:t>
            </a:r>
            <a:r>
              <a:rPr lang="en-US" sz="2800" dirty="0" err="1">
                <a:hlinkClick r:id="rId3"/>
              </a:rPr>
              <a:t>fibre</a:t>
            </a:r>
            <a:r>
              <a:rPr lang="en-US" sz="2800" dirty="0"/>
              <a:t> at the </a:t>
            </a:r>
            <a:r>
              <a:rPr lang="en-US" sz="2800" dirty="0" err="1"/>
              <a:t>centre</a:t>
            </a:r>
            <a:r>
              <a:rPr lang="en-US" sz="2800" dirty="0"/>
              <a:t> will follow a straight line of the axis</a:t>
            </a:r>
            <a:r>
              <a:rPr lang="en-US" sz="2800" dirty="0" smtClean="0"/>
              <a:t>.</a:t>
            </a:r>
            <a:r>
              <a:rPr lang="en-US" sz="2800" dirty="0"/>
              <a:t/>
            </a:r>
            <a:br>
              <a:rPr lang="en-US" sz="2800" dirty="0"/>
            </a:br>
            <a:r>
              <a:rPr lang="en-US" sz="2800" dirty="0" smtClean="0"/>
              <a:t>	4</a:t>
            </a:r>
            <a:r>
              <a:rPr lang="en-US" sz="2800" dirty="0"/>
              <a:t>. The number of filaments or </a:t>
            </a:r>
            <a:r>
              <a:rPr lang="en-US" sz="2800" dirty="0" err="1"/>
              <a:t>fibres</a:t>
            </a:r>
            <a:r>
              <a:rPr lang="en-US" sz="2800" dirty="0"/>
              <a:t> crossing the unit area is </a:t>
            </a:r>
            <a:r>
              <a:rPr lang="en-US" sz="2800" dirty="0" smtClean="0"/>
              <a:t>		constant</a:t>
            </a:r>
            <a:r>
              <a:rPr lang="en-US" sz="2800" dirty="0"/>
              <a:t>; that is the density of packing. </a:t>
            </a:r>
            <a:r>
              <a:rPr lang="en-US" sz="2800" dirty="0" err="1"/>
              <a:t>Fibres</a:t>
            </a:r>
            <a:r>
              <a:rPr lang="en-US" sz="2800" dirty="0"/>
              <a:t> in the yarn are </a:t>
            </a:r>
            <a:r>
              <a:rPr lang="en-US" sz="2800" dirty="0" smtClean="0"/>
              <a:t>	constant </a:t>
            </a:r>
            <a:r>
              <a:rPr lang="en-US" sz="2800" dirty="0"/>
              <a:t>throughout the model</a:t>
            </a:r>
            <a:r>
              <a:rPr lang="en-US" sz="2800" dirty="0" smtClean="0"/>
              <a:t>.</a:t>
            </a:r>
            <a:r>
              <a:rPr lang="en-US" sz="2800" dirty="0"/>
              <a:t/>
            </a:r>
            <a:br>
              <a:rPr lang="en-US" sz="2800" dirty="0"/>
            </a:br>
            <a:r>
              <a:rPr lang="en-US" sz="2800" dirty="0" smtClean="0"/>
              <a:t>	5</a:t>
            </a:r>
            <a:r>
              <a:rPr lang="en-US" sz="2800" dirty="0"/>
              <a:t>. Every filament in the yarn will have the same amount of twist </a:t>
            </a:r>
            <a:r>
              <a:rPr lang="en-US" sz="2800" dirty="0" smtClean="0"/>
              <a:t>	per </a:t>
            </a:r>
            <a:r>
              <a:rPr lang="en-US" sz="2800" dirty="0"/>
              <a:t>unit length</a:t>
            </a:r>
            <a:r>
              <a:rPr lang="en-US" sz="2800" dirty="0" smtClean="0"/>
              <a:t>.</a:t>
            </a:r>
            <a:r>
              <a:rPr lang="en-US" sz="2800" dirty="0"/>
              <a:t/>
            </a:r>
            <a:br>
              <a:rPr lang="en-US" sz="2800" dirty="0"/>
            </a:br>
            <a:r>
              <a:rPr lang="en-US" sz="2800" dirty="0" smtClean="0"/>
              <a:t>	6</a:t>
            </a:r>
            <a:r>
              <a:rPr lang="en-US" sz="2800" dirty="0"/>
              <a:t>. The yarn consists of very large number of filaments.</a:t>
            </a:r>
          </a:p>
          <a:p>
            <a:endParaRPr lang="en-US" dirty="0"/>
          </a:p>
        </p:txBody>
      </p:sp>
      <p:sp>
        <p:nvSpPr>
          <p:cNvPr id="2" name="Title 1"/>
          <p:cNvSpPr>
            <a:spLocks noGrp="1"/>
          </p:cNvSpPr>
          <p:nvPr>
            <p:ph type="title"/>
          </p:nvPr>
        </p:nvSpPr>
        <p:spPr>
          <a:xfrm>
            <a:off x="533400" y="274638"/>
            <a:ext cx="8153400" cy="639762"/>
          </a:xfrm>
        </p:spPr>
        <p:txBody>
          <a:bodyPr>
            <a:normAutofit fontScale="90000"/>
          </a:bodyPr>
          <a:lstStyle/>
          <a:p>
            <a:r>
              <a:rPr lang="en-US" b="1" dirty="0"/>
              <a:t>Yarn Geometry</a:t>
            </a:r>
            <a:endParaRPr lang="en-US" dirty="0"/>
          </a:p>
        </p:txBody>
      </p:sp>
    </p:spTree>
    <p:extLst>
      <p:ext uri="{BB962C8B-B14F-4D97-AF65-F5344CB8AC3E}">
        <p14:creationId xmlns:p14="http://schemas.microsoft.com/office/powerpoint/2010/main" val="854146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905000"/>
            <a:ext cx="7391400" cy="3352800"/>
          </a:xfrm>
        </p:spPr>
        <p:txBody>
          <a:bodyPr>
            <a:normAutofit/>
          </a:bodyPr>
          <a:lstStyle/>
          <a:p>
            <a:pPr algn="just"/>
            <a:r>
              <a:rPr lang="en-US" sz="2800" dirty="0"/>
              <a:t>If the above mentioned yarn properties is absent on any yarn than the yarn should not be allowed on weaving to make fabric. Because it will not be able to give you a perfect weaving combination where the warp and weft yarn’s parameter is mandatory to be maintained.</a:t>
            </a:r>
            <a:endParaRPr lang="en-US" sz="2800" dirty="0"/>
          </a:p>
        </p:txBody>
      </p:sp>
    </p:spTree>
    <p:extLst>
      <p:ext uri="{BB962C8B-B14F-4D97-AF65-F5344CB8AC3E}">
        <p14:creationId xmlns:p14="http://schemas.microsoft.com/office/powerpoint/2010/main" val="2402581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944562"/>
          </a:xfrm>
        </p:spPr>
        <p:txBody>
          <a:bodyPr/>
          <a:lstStyle/>
          <a:p>
            <a:r>
              <a:rPr lang="en-US" b="1" dirty="0"/>
              <a:t>Yarn Designation</a:t>
            </a:r>
            <a:endParaRPr lang="en-US" dirty="0"/>
          </a:p>
        </p:txBody>
      </p:sp>
      <p:sp>
        <p:nvSpPr>
          <p:cNvPr id="3" name="Content Placeholder 2"/>
          <p:cNvSpPr>
            <a:spLocks noGrp="1"/>
          </p:cNvSpPr>
          <p:nvPr>
            <p:ph sz="quarter" idx="1"/>
          </p:nvPr>
        </p:nvSpPr>
        <p:spPr>
          <a:xfrm>
            <a:off x="533400" y="1447800"/>
            <a:ext cx="8305800" cy="4876800"/>
          </a:xfrm>
        </p:spPr>
        <p:txBody>
          <a:bodyPr>
            <a:normAutofit fontScale="92500" lnSpcReduction="20000"/>
          </a:bodyPr>
          <a:lstStyle/>
          <a:p>
            <a:pPr marL="0" indent="0">
              <a:spcBef>
                <a:spcPts val="0"/>
              </a:spcBef>
              <a:buNone/>
            </a:pPr>
            <a:r>
              <a:rPr lang="en-US" sz="3000" dirty="0" smtClean="0"/>
              <a:t>The </a:t>
            </a:r>
            <a:r>
              <a:rPr lang="en-US" sz="3000" dirty="0"/>
              <a:t>factors or parameters which are required to express the yarn structure and properties are called yarn designation. The factors are-</a:t>
            </a:r>
          </a:p>
          <a:p>
            <a:pPr marL="0" indent="0">
              <a:spcBef>
                <a:spcPts val="0"/>
              </a:spcBef>
              <a:buNone/>
            </a:pPr>
            <a:r>
              <a:rPr lang="en-US" sz="3000" dirty="0"/>
              <a:t> </a:t>
            </a:r>
            <a:r>
              <a:rPr lang="en-US" sz="3000" dirty="0" smtClean="0"/>
              <a:t>	</a:t>
            </a:r>
            <a:endParaRPr lang="en-US" sz="3000" dirty="0"/>
          </a:p>
          <a:p>
            <a:pPr marL="0" lvl="0">
              <a:spcBef>
                <a:spcPts val="0"/>
              </a:spcBef>
            </a:pPr>
            <a:r>
              <a:rPr lang="en-US" sz="3000" dirty="0" smtClean="0"/>
              <a:t>Yarn </a:t>
            </a:r>
            <a:r>
              <a:rPr lang="en-US" sz="3000" dirty="0"/>
              <a:t>count</a:t>
            </a:r>
          </a:p>
          <a:p>
            <a:pPr marL="0" lvl="0">
              <a:spcBef>
                <a:spcPts val="0"/>
              </a:spcBef>
            </a:pPr>
            <a:r>
              <a:rPr lang="en-US" sz="3000" dirty="0"/>
              <a:t>No. of filaments</a:t>
            </a:r>
          </a:p>
          <a:p>
            <a:pPr marL="0" lvl="0">
              <a:spcBef>
                <a:spcPts val="0"/>
              </a:spcBef>
            </a:pPr>
            <a:r>
              <a:rPr lang="en-US" sz="3000" dirty="0"/>
              <a:t>No. of components in folding</a:t>
            </a:r>
          </a:p>
          <a:p>
            <a:pPr marL="0" lvl="0">
              <a:spcBef>
                <a:spcPts val="0"/>
              </a:spcBef>
            </a:pPr>
            <a:r>
              <a:rPr lang="en-US" sz="3000" dirty="0"/>
              <a:t>Direction and amount of twist</a:t>
            </a:r>
          </a:p>
          <a:p>
            <a:pPr marL="0" lvl="0">
              <a:spcBef>
                <a:spcPts val="0"/>
              </a:spcBef>
            </a:pPr>
            <a:r>
              <a:rPr lang="en-US" sz="3000" dirty="0"/>
              <a:t>No. of components in cabling</a:t>
            </a:r>
          </a:p>
          <a:p>
            <a:pPr marL="0" lvl="0">
              <a:spcBef>
                <a:spcPts val="0"/>
              </a:spcBef>
            </a:pPr>
            <a:r>
              <a:rPr lang="en-US" sz="3000" dirty="0" err="1"/>
              <a:t>Fibre</a:t>
            </a:r>
            <a:r>
              <a:rPr lang="en-US" sz="3000" dirty="0"/>
              <a:t> components</a:t>
            </a:r>
          </a:p>
          <a:p>
            <a:pPr marL="0" indent="0">
              <a:spcBef>
                <a:spcPts val="0"/>
              </a:spcBef>
              <a:buNone/>
            </a:pPr>
            <a:r>
              <a:rPr lang="en-US" sz="3000" dirty="0"/>
              <a:t> </a:t>
            </a:r>
          </a:p>
          <a:p>
            <a:pPr marL="0" indent="0">
              <a:spcBef>
                <a:spcPts val="0"/>
              </a:spcBef>
              <a:buNone/>
            </a:pPr>
            <a:r>
              <a:rPr lang="en-US" sz="3000" dirty="0"/>
              <a:t>By yarn designation it is possible to express the identities of single, folded yarn</a:t>
            </a:r>
            <a:r>
              <a:rPr lang="en-US" sz="3000" dirty="0" smtClean="0"/>
              <a:t>.</a:t>
            </a:r>
            <a:endParaRPr lang="en-US" sz="3000" dirty="0"/>
          </a:p>
        </p:txBody>
      </p:sp>
    </p:spTree>
    <p:extLst>
      <p:ext uri="{BB962C8B-B14F-4D97-AF65-F5344CB8AC3E}">
        <p14:creationId xmlns:p14="http://schemas.microsoft.com/office/powerpoint/2010/main" val="96139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447800"/>
            <a:ext cx="8153400" cy="4572000"/>
          </a:xfrm>
        </p:spPr>
        <p:txBody>
          <a:bodyPr>
            <a:normAutofit/>
          </a:bodyPr>
          <a:lstStyle/>
          <a:p>
            <a:pPr marL="0" indent="0" algn="ctr">
              <a:buNone/>
            </a:pPr>
            <a:endParaRPr lang="en-US" sz="4800" b="1" dirty="0" smtClean="0">
              <a:solidFill>
                <a:srgbClr val="0070C0"/>
              </a:solidFill>
            </a:endParaRPr>
          </a:p>
          <a:p>
            <a:pPr marL="0" indent="0" algn="ctr">
              <a:buNone/>
            </a:pPr>
            <a:endParaRPr lang="en-US" sz="4800" b="1" dirty="0">
              <a:solidFill>
                <a:srgbClr val="0070C0"/>
              </a:solidFill>
            </a:endParaRPr>
          </a:p>
          <a:p>
            <a:pPr marL="0" indent="0" algn="ctr">
              <a:buNone/>
            </a:pPr>
            <a:r>
              <a:rPr lang="en-US" sz="4800" b="1" dirty="0" smtClean="0">
                <a:solidFill>
                  <a:srgbClr val="0070C0"/>
                </a:solidFill>
              </a:rPr>
              <a:t>Thanks All </a:t>
            </a:r>
            <a:endParaRPr lang="en-US" sz="4800" b="1" dirty="0">
              <a:solidFill>
                <a:srgbClr val="0070C0"/>
              </a:solidFill>
            </a:endParaRPr>
          </a:p>
        </p:txBody>
      </p:sp>
    </p:spTree>
    <p:extLst>
      <p:ext uri="{BB962C8B-B14F-4D97-AF65-F5344CB8AC3E}">
        <p14:creationId xmlns:p14="http://schemas.microsoft.com/office/powerpoint/2010/main" val="9918000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217</TotalTime>
  <Words>165</Words>
  <Application>Microsoft Office PowerPoint</Application>
  <PresentationFormat>On-screen Show (4:3)</PresentationFormat>
  <Paragraphs>31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Franklin Gothic Book</vt:lpstr>
      <vt:lpstr>Perpetua</vt:lpstr>
      <vt:lpstr>Times New Roman</vt:lpstr>
      <vt:lpstr>Wingdings 2</vt:lpstr>
      <vt:lpstr>Equity</vt:lpstr>
      <vt:lpstr>Yarn</vt:lpstr>
      <vt:lpstr>Yarn</vt:lpstr>
      <vt:lpstr>Classification of yarn:</vt:lpstr>
      <vt:lpstr>Interaction between fiber, yarn &amp; fabric:</vt:lpstr>
      <vt:lpstr>Yarn Geometry</vt:lpstr>
      <vt:lpstr>PowerPoint Presentation</vt:lpstr>
      <vt:lpstr>Yarn Designation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TEXTILE INDUSTRY</dc:title>
  <dc:creator>Sokha</dc:creator>
  <cp:lastModifiedBy>Tanvir Ahmed Chowdhury</cp:lastModifiedBy>
  <cp:revision>47</cp:revision>
  <dcterms:created xsi:type="dcterms:W3CDTF">2006-08-16T00:00:00Z</dcterms:created>
  <dcterms:modified xsi:type="dcterms:W3CDTF">2020-12-28T09:50:30Z</dcterms:modified>
</cp:coreProperties>
</file>