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4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9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33333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9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9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86938" y="268350"/>
            <a:ext cx="5669280" cy="3900804"/>
          </a:xfrm>
          <a:custGeom>
            <a:avLst/>
            <a:gdLst/>
            <a:ahLst/>
            <a:cxnLst/>
            <a:rect l="l" t="t" r="r" b="b"/>
            <a:pathLst>
              <a:path w="5669280" h="3900804">
                <a:moveTo>
                  <a:pt x="5669279" y="0"/>
                </a:moveTo>
                <a:lnTo>
                  <a:pt x="0" y="0"/>
                </a:lnTo>
                <a:lnTo>
                  <a:pt x="0" y="3900297"/>
                </a:lnTo>
                <a:lnTo>
                  <a:pt x="5669279" y="3900297"/>
                </a:lnTo>
                <a:lnTo>
                  <a:pt x="5669279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68935" y="268350"/>
            <a:ext cx="182880" cy="3886835"/>
          </a:xfrm>
          <a:custGeom>
            <a:avLst/>
            <a:gdLst/>
            <a:ahLst/>
            <a:cxnLst/>
            <a:rect l="l" t="t" r="r" b="b"/>
            <a:pathLst>
              <a:path w="182879" h="3886835">
                <a:moveTo>
                  <a:pt x="182880" y="0"/>
                </a:moveTo>
                <a:lnTo>
                  <a:pt x="0" y="0"/>
                </a:lnTo>
                <a:lnTo>
                  <a:pt x="0" y="3886835"/>
                </a:lnTo>
                <a:lnTo>
                  <a:pt x="182880" y="3886835"/>
                </a:lnTo>
                <a:lnTo>
                  <a:pt x="18288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212076" y="268350"/>
            <a:ext cx="1645920" cy="1645920"/>
          </a:xfrm>
          <a:custGeom>
            <a:avLst/>
            <a:gdLst/>
            <a:ahLst/>
            <a:cxnLst/>
            <a:rect l="l" t="t" r="r" b="b"/>
            <a:pathLst>
              <a:path w="1645920" h="1645920">
                <a:moveTo>
                  <a:pt x="1645920" y="0"/>
                </a:moveTo>
                <a:lnTo>
                  <a:pt x="0" y="0"/>
                </a:lnTo>
                <a:lnTo>
                  <a:pt x="0" y="1645920"/>
                </a:lnTo>
                <a:lnTo>
                  <a:pt x="1645920" y="1645920"/>
                </a:lnTo>
                <a:lnTo>
                  <a:pt x="164592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1205" y="259207"/>
            <a:ext cx="8241588" cy="1121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99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684" y="1846326"/>
            <a:ext cx="8088630" cy="1398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3333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2648" y="4238319"/>
            <a:ext cx="5536565" cy="651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b="1" spc="-20" dirty="0">
                <a:solidFill>
                  <a:srgbClr val="990000"/>
                </a:solidFill>
                <a:latin typeface="Tahoma"/>
                <a:cs typeface="Tahoma"/>
              </a:rPr>
              <a:t>Logic</a:t>
            </a:r>
            <a:r>
              <a:rPr sz="4100" b="1" spc="-70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4100" b="1" spc="10" dirty="0">
                <a:solidFill>
                  <a:srgbClr val="990000"/>
                </a:solidFill>
                <a:latin typeface="Tahoma"/>
                <a:cs typeface="Tahoma"/>
              </a:rPr>
              <a:t>Gates</a:t>
            </a:r>
            <a:r>
              <a:rPr sz="4100" b="1" spc="-80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4100" b="1" spc="-415" dirty="0">
                <a:solidFill>
                  <a:srgbClr val="990000"/>
                </a:solidFill>
                <a:latin typeface="Tahoma"/>
                <a:cs typeface="Tahoma"/>
              </a:rPr>
              <a:t>&amp;</a:t>
            </a:r>
            <a:r>
              <a:rPr sz="4100" b="1" spc="-55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4100" b="1" spc="-90" dirty="0">
                <a:solidFill>
                  <a:srgbClr val="990000"/>
                </a:solidFill>
                <a:latin typeface="Tahoma"/>
                <a:cs typeface="Tahoma"/>
              </a:rPr>
              <a:t>Ci</a:t>
            </a:r>
            <a:r>
              <a:rPr sz="4100" b="1" spc="-95" dirty="0">
                <a:solidFill>
                  <a:srgbClr val="990000"/>
                </a:solidFill>
                <a:latin typeface="Tahoma"/>
                <a:cs typeface="Tahoma"/>
              </a:rPr>
              <a:t>r</a:t>
            </a:r>
            <a:r>
              <a:rPr sz="4100" b="1" spc="-150" dirty="0">
                <a:solidFill>
                  <a:srgbClr val="990000"/>
                </a:solidFill>
                <a:latin typeface="Tahoma"/>
                <a:cs typeface="Tahoma"/>
              </a:rPr>
              <a:t>cuits</a:t>
            </a:r>
            <a:endParaRPr sz="41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52648" y="5029200"/>
            <a:ext cx="4814570" cy="151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-140" dirty="0" err="1">
                <a:latin typeface="Tahoma"/>
                <a:cs typeface="Tahoma"/>
              </a:rPr>
              <a:t>Zannatul</a:t>
            </a:r>
            <a:r>
              <a:rPr lang="en-US" sz="2400" b="1" spc="-140" dirty="0">
                <a:latin typeface="Tahoma"/>
                <a:cs typeface="Tahoma"/>
              </a:rPr>
              <a:t> </a:t>
            </a:r>
            <a:r>
              <a:rPr lang="en-US" sz="2400" b="1" spc="-140" dirty="0" err="1">
                <a:latin typeface="Tahoma"/>
                <a:cs typeface="Tahoma"/>
              </a:rPr>
              <a:t>Mawa</a:t>
            </a:r>
            <a:r>
              <a:rPr lang="en-US" sz="2400" b="1" spc="-140" dirty="0">
                <a:latin typeface="Tahoma"/>
                <a:cs typeface="Tahoma"/>
              </a:rPr>
              <a:t> </a:t>
            </a:r>
            <a:r>
              <a:rPr lang="en-US" sz="2400" b="1" spc="-140" dirty="0" err="1">
                <a:latin typeface="Tahoma"/>
                <a:cs typeface="Tahoma"/>
              </a:rPr>
              <a:t>Koli</a:t>
            </a:r>
            <a:endParaRPr lang="en-US" sz="2400" b="1" spc="-14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-140" dirty="0">
                <a:latin typeface="Tahoma"/>
                <a:cs typeface="Tahoma"/>
              </a:rPr>
              <a:t>Lecturer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70" dirty="0">
                <a:latin typeface="Tahoma"/>
                <a:cs typeface="Tahoma"/>
              </a:rPr>
              <a:t>Department</a:t>
            </a:r>
            <a:r>
              <a:rPr sz="2400" b="1" spc="-75" dirty="0">
                <a:latin typeface="Tahoma"/>
                <a:cs typeface="Tahoma"/>
              </a:rPr>
              <a:t> </a:t>
            </a:r>
            <a:r>
              <a:rPr sz="2400" b="1" spc="-100" dirty="0">
                <a:latin typeface="Tahoma"/>
                <a:cs typeface="Tahoma"/>
              </a:rPr>
              <a:t>of</a:t>
            </a:r>
            <a:r>
              <a:rPr sz="2400" b="1" spc="-50" dirty="0">
                <a:latin typeface="Tahoma"/>
                <a:cs typeface="Tahoma"/>
              </a:rPr>
              <a:t> </a:t>
            </a:r>
            <a:r>
              <a:rPr sz="2400" b="1" spc="-80" dirty="0">
                <a:latin typeface="Tahoma"/>
                <a:cs typeface="Tahoma"/>
              </a:rPr>
              <a:t>CSE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b="1" spc="-90" dirty="0">
                <a:latin typeface="Tahoma"/>
                <a:cs typeface="Tahoma"/>
              </a:rPr>
              <a:t>Daffodil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14" dirty="0">
                <a:latin typeface="Tahoma"/>
                <a:cs typeface="Tahoma"/>
              </a:rPr>
              <a:t>International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135" dirty="0">
                <a:latin typeface="Tahoma"/>
                <a:cs typeface="Tahoma"/>
              </a:rPr>
              <a:t>University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3418"/>
            <a:ext cx="6221730" cy="10001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10"/>
              </a:spcBef>
            </a:pPr>
            <a:r>
              <a:rPr sz="3200" spc="-114" dirty="0"/>
              <a:t>Finding</a:t>
            </a:r>
            <a:r>
              <a:rPr sz="3200" spc="-50" dirty="0"/>
              <a:t> </a:t>
            </a:r>
            <a:r>
              <a:rPr sz="3200" spc="-30" dirty="0"/>
              <a:t>Boolean</a:t>
            </a:r>
            <a:r>
              <a:rPr sz="3200" spc="-45" dirty="0"/>
              <a:t> </a:t>
            </a:r>
            <a:r>
              <a:rPr sz="3200" spc="-135" dirty="0"/>
              <a:t>Expression</a:t>
            </a:r>
            <a:r>
              <a:rPr sz="3200" spc="-55" dirty="0"/>
              <a:t> </a:t>
            </a:r>
            <a:r>
              <a:rPr sz="3200" spc="-130" dirty="0"/>
              <a:t>of</a:t>
            </a:r>
            <a:r>
              <a:rPr sz="3200" spc="-45" dirty="0"/>
              <a:t> </a:t>
            </a:r>
            <a:r>
              <a:rPr sz="3200" spc="195" dirty="0"/>
              <a:t>a </a:t>
            </a:r>
            <a:r>
              <a:rPr sz="3200" spc="-925" dirty="0"/>
              <a:t> </a:t>
            </a:r>
            <a:r>
              <a:rPr sz="3200" spc="-20" dirty="0"/>
              <a:t>Logic</a:t>
            </a:r>
            <a:r>
              <a:rPr sz="3200" spc="-65" dirty="0"/>
              <a:t> </a:t>
            </a:r>
            <a:r>
              <a:rPr sz="3200" spc="-80" dirty="0"/>
              <a:t>Circuit</a:t>
            </a:r>
            <a:r>
              <a:rPr sz="3200" spc="-45" dirty="0"/>
              <a:t> </a:t>
            </a:r>
            <a:r>
              <a:rPr sz="3200" spc="-60" dirty="0"/>
              <a:t>(Example</a:t>
            </a:r>
            <a:r>
              <a:rPr sz="3200" spc="-75" dirty="0"/>
              <a:t> </a:t>
            </a:r>
            <a:r>
              <a:rPr sz="3200" spc="-235" dirty="0"/>
              <a:t>2)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4513" y="2154146"/>
            <a:ext cx="8204365" cy="31826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572" y="409447"/>
            <a:ext cx="6687184" cy="10001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10"/>
              </a:spcBef>
            </a:pPr>
            <a:r>
              <a:rPr sz="3200" spc="-90" dirty="0"/>
              <a:t>Constructing </a:t>
            </a:r>
            <a:r>
              <a:rPr sz="3200" spc="195" dirty="0"/>
              <a:t>a </a:t>
            </a:r>
            <a:r>
              <a:rPr sz="3200" spc="-20" dirty="0"/>
              <a:t>Logic </a:t>
            </a:r>
            <a:r>
              <a:rPr sz="3200" spc="-80" dirty="0"/>
              <a:t>Circuit </a:t>
            </a:r>
            <a:r>
              <a:rPr sz="3200" spc="-165" dirty="0"/>
              <a:t>from </a:t>
            </a:r>
            <a:r>
              <a:rPr sz="3200" spc="-160" dirty="0"/>
              <a:t> </a:t>
            </a:r>
            <a:r>
              <a:rPr sz="3200" spc="195" dirty="0"/>
              <a:t>a</a:t>
            </a:r>
            <a:r>
              <a:rPr sz="3200" spc="-55" dirty="0"/>
              <a:t> </a:t>
            </a:r>
            <a:r>
              <a:rPr sz="3200" spc="-30" dirty="0"/>
              <a:t>Boolean</a:t>
            </a:r>
            <a:r>
              <a:rPr sz="3200" spc="-50" dirty="0"/>
              <a:t> </a:t>
            </a:r>
            <a:r>
              <a:rPr sz="3200" spc="-135" dirty="0"/>
              <a:t>Expression</a:t>
            </a:r>
            <a:r>
              <a:rPr sz="3200" spc="-55" dirty="0"/>
              <a:t> </a:t>
            </a:r>
            <a:r>
              <a:rPr sz="3200" spc="-60" dirty="0"/>
              <a:t>(Example</a:t>
            </a:r>
            <a:r>
              <a:rPr sz="3200" spc="-65" dirty="0"/>
              <a:t> </a:t>
            </a:r>
            <a:r>
              <a:rPr sz="3200" spc="-245" dirty="0"/>
              <a:t>1)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6982" y="2150500"/>
            <a:ext cx="8197306" cy="411247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9551" y="395173"/>
            <a:ext cx="6687184" cy="100076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15"/>
              </a:spcBef>
            </a:pPr>
            <a:r>
              <a:rPr sz="3200" spc="-90" dirty="0"/>
              <a:t>Constructing </a:t>
            </a:r>
            <a:r>
              <a:rPr sz="3200" spc="200" dirty="0"/>
              <a:t>a </a:t>
            </a:r>
            <a:r>
              <a:rPr sz="3200" spc="-20" dirty="0"/>
              <a:t>Logic </a:t>
            </a:r>
            <a:r>
              <a:rPr sz="3200" spc="-80" dirty="0"/>
              <a:t>Circuit </a:t>
            </a:r>
            <a:r>
              <a:rPr sz="3200" spc="-165" dirty="0"/>
              <a:t>from </a:t>
            </a:r>
            <a:r>
              <a:rPr sz="3200" spc="-160" dirty="0"/>
              <a:t> </a:t>
            </a:r>
            <a:r>
              <a:rPr sz="3200" spc="195" dirty="0"/>
              <a:t>a</a:t>
            </a:r>
            <a:r>
              <a:rPr sz="3200" spc="-65" dirty="0"/>
              <a:t> </a:t>
            </a:r>
            <a:r>
              <a:rPr sz="3200" spc="-30" dirty="0"/>
              <a:t>Boolean</a:t>
            </a:r>
            <a:r>
              <a:rPr sz="3200" spc="-40" dirty="0"/>
              <a:t> </a:t>
            </a:r>
            <a:r>
              <a:rPr sz="3200" spc="-135" dirty="0"/>
              <a:t>Expression</a:t>
            </a:r>
            <a:r>
              <a:rPr sz="3200" spc="-50" dirty="0"/>
              <a:t> </a:t>
            </a:r>
            <a:r>
              <a:rPr sz="3200" spc="-60" dirty="0"/>
              <a:t>(Example</a:t>
            </a:r>
            <a:r>
              <a:rPr sz="3200" spc="-70" dirty="0"/>
              <a:t> </a:t>
            </a:r>
            <a:r>
              <a:rPr sz="3200" spc="-245" dirty="0"/>
              <a:t>2)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4451" y="1506473"/>
            <a:ext cx="8383143" cy="535152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62660"/>
            <a:ext cx="47142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Universal</a:t>
            </a:r>
            <a:r>
              <a:rPr spc="-95" dirty="0"/>
              <a:t> </a:t>
            </a:r>
            <a:r>
              <a:rPr spc="-60" dirty="0"/>
              <a:t>NAND</a:t>
            </a:r>
            <a:r>
              <a:rPr spc="-65" dirty="0"/>
              <a:t> </a:t>
            </a:r>
            <a:r>
              <a:rPr spc="70" dirty="0"/>
              <a:t>Gate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35530"/>
            <a:ext cx="7947659" cy="35788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marR="524510" indent="-228600">
              <a:lnSpc>
                <a:spcPct val="100200"/>
              </a:lnSpc>
              <a:spcBef>
                <a:spcPts val="9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800" spc="6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800" spc="4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800" spc="-50" dirty="0">
                <a:solidFill>
                  <a:srgbClr val="333333"/>
                </a:solidFill>
                <a:latin typeface="Verdana"/>
                <a:cs typeface="Verdana"/>
              </a:rPr>
              <a:t>ND</a:t>
            </a:r>
            <a:r>
              <a:rPr sz="28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90" dirty="0">
                <a:solidFill>
                  <a:srgbClr val="333333"/>
                </a:solidFill>
                <a:latin typeface="Verdana"/>
                <a:cs typeface="Verdana"/>
              </a:rPr>
              <a:t>gate</a:t>
            </a:r>
            <a:r>
              <a:rPr sz="28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-20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800" spc="-37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8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7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800" spc="8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8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b="1" spc="-105" dirty="0">
                <a:solidFill>
                  <a:srgbClr val="333333"/>
                </a:solidFill>
                <a:latin typeface="Tahoma"/>
                <a:cs typeface="Tahoma"/>
              </a:rPr>
              <a:t>universa</a:t>
            </a:r>
            <a:r>
              <a:rPr sz="2800" b="1" spc="-60" dirty="0">
                <a:solidFill>
                  <a:srgbClr val="333333"/>
                </a:solidFill>
                <a:latin typeface="Tahoma"/>
                <a:cs typeface="Tahoma"/>
              </a:rPr>
              <a:t>l</a:t>
            </a:r>
            <a:r>
              <a:rPr sz="2800" b="1" spc="-4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800" b="1" spc="5" dirty="0">
                <a:solidFill>
                  <a:srgbClr val="333333"/>
                </a:solidFill>
                <a:latin typeface="Tahoma"/>
                <a:cs typeface="Tahoma"/>
              </a:rPr>
              <a:t>gat</a:t>
            </a:r>
            <a:r>
              <a:rPr sz="2800" b="1" spc="20" dirty="0">
                <a:solidFill>
                  <a:srgbClr val="333333"/>
                </a:solidFill>
                <a:latin typeface="Tahoma"/>
                <a:cs typeface="Tahoma"/>
              </a:rPr>
              <a:t>e</a:t>
            </a:r>
            <a:r>
              <a:rPr sz="2800" spc="-245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8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-20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800" spc="-15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800" spc="-229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-20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800" spc="-37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8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35" dirty="0">
                <a:solidFill>
                  <a:srgbClr val="333333"/>
                </a:solidFill>
                <a:latin typeface="Verdana"/>
                <a:cs typeface="Verdana"/>
              </a:rPr>
              <a:t>alone  </a:t>
            </a:r>
            <a:r>
              <a:rPr sz="2800" spc="-195" dirty="0">
                <a:solidFill>
                  <a:srgbClr val="333333"/>
                </a:solidFill>
                <a:latin typeface="Verdana"/>
                <a:cs typeface="Verdana"/>
              </a:rPr>
              <a:t>suff</a:t>
            </a:r>
            <a:r>
              <a:rPr sz="2800" spc="-11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800" spc="9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800" spc="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800" spc="-25" dirty="0">
                <a:solidFill>
                  <a:srgbClr val="333333"/>
                </a:solidFill>
                <a:latin typeface="Verdana"/>
                <a:cs typeface="Verdana"/>
              </a:rPr>
              <a:t>ent</a:t>
            </a:r>
            <a:r>
              <a:rPr sz="2800" spc="-2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-15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r>
              <a:rPr sz="28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-20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800" spc="-65" dirty="0">
                <a:solidFill>
                  <a:srgbClr val="333333"/>
                </a:solidFill>
                <a:latin typeface="Verdana"/>
                <a:cs typeface="Verdana"/>
              </a:rPr>
              <a:t>mp</a:t>
            </a:r>
            <a:r>
              <a:rPr sz="2800" spc="-2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800" spc="-5" dirty="0">
                <a:solidFill>
                  <a:srgbClr val="333333"/>
                </a:solidFill>
                <a:latin typeface="Verdana"/>
                <a:cs typeface="Verdana"/>
              </a:rPr>
              <a:t>ement</a:t>
            </a:r>
            <a:r>
              <a:rPr sz="28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800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8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b="1" spc="-30" dirty="0">
                <a:solidFill>
                  <a:srgbClr val="333333"/>
                </a:solidFill>
                <a:latin typeface="Tahoma"/>
                <a:cs typeface="Tahoma"/>
              </a:rPr>
              <a:t>Boolean  </a:t>
            </a:r>
            <a:r>
              <a:rPr sz="2800" b="1" spc="-80" dirty="0">
                <a:solidFill>
                  <a:srgbClr val="333333"/>
                </a:solidFill>
                <a:latin typeface="Tahoma"/>
                <a:cs typeface="Tahoma"/>
              </a:rPr>
              <a:t>expression</a:t>
            </a:r>
            <a:endParaRPr sz="28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1789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800" spc="-204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r>
              <a:rPr sz="28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-95" dirty="0">
                <a:solidFill>
                  <a:srgbClr val="333333"/>
                </a:solidFill>
                <a:latin typeface="Verdana"/>
                <a:cs typeface="Verdana"/>
              </a:rPr>
              <a:t>unders</a:t>
            </a:r>
            <a:r>
              <a:rPr sz="2800" spc="40" dirty="0">
                <a:solidFill>
                  <a:srgbClr val="333333"/>
                </a:solidFill>
                <a:latin typeface="Verdana"/>
                <a:cs typeface="Verdana"/>
              </a:rPr>
              <a:t>tand</a:t>
            </a:r>
            <a:r>
              <a:rPr sz="28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-175" dirty="0">
                <a:solidFill>
                  <a:srgbClr val="333333"/>
                </a:solidFill>
                <a:latin typeface="Verdana"/>
                <a:cs typeface="Verdana"/>
              </a:rPr>
              <a:t>th</a:t>
            </a:r>
            <a:r>
              <a:rPr sz="2800" spc="-8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800" spc="-37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800" spc="-254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8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800" spc="-40" dirty="0">
                <a:solidFill>
                  <a:srgbClr val="333333"/>
                </a:solidFill>
                <a:latin typeface="Verdana"/>
                <a:cs typeface="Verdana"/>
              </a:rPr>
              <a:t>cons</a:t>
            </a:r>
            <a:r>
              <a:rPr sz="2800" spc="-1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800" spc="-140" dirty="0">
                <a:solidFill>
                  <a:srgbClr val="333333"/>
                </a:solidFill>
                <a:latin typeface="Verdana"/>
                <a:cs typeface="Verdana"/>
              </a:rPr>
              <a:t>der:</a:t>
            </a:r>
            <a:endParaRPr sz="2800">
              <a:latin typeface="Verdana"/>
              <a:cs typeface="Verdana"/>
            </a:endParaRPr>
          </a:p>
          <a:p>
            <a:pPr marL="469900" marR="5080" lvl="1" indent="-228600">
              <a:lnSpc>
                <a:spcPct val="100000"/>
              </a:lnSpc>
              <a:spcBef>
                <a:spcPts val="615"/>
              </a:spcBef>
              <a:buClr>
                <a:srgbClr val="4D0000"/>
              </a:buClr>
              <a:buSzPct val="95833"/>
              <a:buFont typeface="Wingdings"/>
              <a:buChar char=""/>
              <a:tabLst>
                <a:tab pos="484505" algn="l"/>
              </a:tabLst>
            </a:pPr>
            <a:r>
              <a:rPr sz="2400" spc="-45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400" spc="-3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33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5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229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log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60" dirty="0">
                <a:solidFill>
                  <a:srgbClr val="333333"/>
                </a:solidFill>
                <a:latin typeface="Verdana"/>
                <a:cs typeface="Verdana"/>
              </a:rPr>
              <a:t>ga</a:t>
            </a:r>
            <a:r>
              <a:rPr sz="2400" spc="-110" dirty="0">
                <a:solidFill>
                  <a:srgbClr val="333333"/>
                </a:solidFill>
                <a:latin typeface="Verdana"/>
                <a:cs typeface="Verdana"/>
              </a:rPr>
              <a:t>tes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(AND</a:t>
            </a:r>
            <a:r>
              <a:rPr sz="2400" spc="-45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OR</a:t>
            </a:r>
            <a:r>
              <a:rPr sz="2400" spc="-45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400" spc="9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33333"/>
                </a:solidFill>
                <a:latin typeface="Verdana"/>
                <a:cs typeface="Verdana"/>
              </a:rPr>
              <a:t>NOT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)</a:t>
            </a:r>
            <a:r>
              <a:rPr sz="24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ar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log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40" dirty="0">
                <a:solidFill>
                  <a:srgbClr val="333333"/>
                </a:solidFill>
                <a:latin typeface="Verdana"/>
                <a:cs typeface="Verdana"/>
              </a:rPr>
              <a:t>cal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100" dirty="0">
                <a:solidFill>
                  <a:srgbClr val="333333"/>
                </a:solidFill>
                <a:latin typeface="Verdana"/>
                <a:cs typeface="Verdana"/>
              </a:rPr>
              <a:t>y  </a:t>
            </a:r>
            <a:r>
              <a:rPr sz="2400" spc="50" dirty="0">
                <a:solidFill>
                  <a:srgbClr val="333333"/>
                </a:solidFill>
                <a:latin typeface="Verdana"/>
                <a:cs typeface="Verdana"/>
              </a:rPr>
              <a:t>complete</a:t>
            </a:r>
            <a:endParaRPr sz="2400">
              <a:latin typeface="Verdana"/>
              <a:cs typeface="Verdana"/>
            </a:endParaRPr>
          </a:p>
          <a:p>
            <a:pPr marL="469900" marR="43688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SzPct val="95833"/>
              <a:buFont typeface="Wingdings"/>
              <a:buChar char=""/>
              <a:tabLst>
                <a:tab pos="484505" algn="l"/>
              </a:tabLst>
            </a:pP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Sufficient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333333"/>
                </a:solidFill>
                <a:latin typeface="Verdana"/>
                <a:cs typeface="Verdana"/>
              </a:rPr>
              <a:t>show</a:t>
            </a:r>
            <a:r>
              <a:rPr sz="24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that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AND,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33333"/>
                </a:solidFill>
                <a:latin typeface="Verdana"/>
                <a:cs typeface="Verdana"/>
              </a:rPr>
              <a:t>OR,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NOT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gates </a:t>
            </a:r>
            <a:r>
              <a:rPr sz="2400" spc="-8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45" dirty="0">
                <a:solidFill>
                  <a:srgbClr val="333333"/>
                </a:solidFill>
                <a:latin typeface="Verdana"/>
                <a:cs typeface="Verdana"/>
              </a:rPr>
              <a:t>can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be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mplement</a:t>
            </a:r>
            <a:r>
              <a:rPr sz="2400" spc="135" dirty="0">
                <a:solidFill>
                  <a:srgbClr val="333333"/>
                </a:solidFill>
                <a:latin typeface="Verdana"/>
                <a:cs typeface="Verdana"/>
              </a:rPr>
              <a:t>ed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th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NAND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333333"/>
                </a:solidFill>
                <a:latin typeface="Verdana"/>
                <a:cs typeface="Verdana"/>
              </a:rPr>
              <a:t>ga</a:t>
            </a:r>
            <a:r>
              <a:rPr sz="2400" spc="5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es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9551" y="268351"/>
            <a:ext cx="6571615" cy="10001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10"/>
              </a:spcBef>
            </a:pPr>
            <a:r>
              <a:rPr sz="3200" spc="-105" dirty="0"/>
              <a:t>Implementation</a:t>
            </a:r>
            <a:r>
              <a:rPr sz="3200" spc="-80" dirty="0"/>
              <a:t> </a:t>
            </a:r>
            <a:r>
              <a:rPr sz="3200" spc="-130" dirty="0"/>
              <a:t>of</a:t>
            </a:r>
            <a:r>
              <a:rPr sz="3200" spc="-55" dirty="0"/>
              <a:t> </a:t>
            </a:r>
            <a:r>
              <a:rPr sz="3200" spc="-145" dirty="0"/>
              <a:t>NOT,</a:t>
            </a:r>
            <a:r>
              <a:rPr sz="3200" spc="-65" dirty="0"/>
              <a:t> </a:t>
            </a:r>
            <a:r>
              <a:rPr sz="3200" spc="-35" dirty="0"/>
              <a:t>AND</a:t>
            </a:r>
            <a:r>
              <a:rPr sz="3200" spc="-80" dirty="0"/>
              <a:t> </a:t>
            </a:r>
            <a:r>
              <a:rPr sz="3200" spc="50" dirty="0"/>
              <a:t>and </a:t>
            </a:r>
            <a:r>
              <a:rPr sz="3200" spc="-925" dirty="0"/>
              <a:t> </a:t>
            </a:r>
            <a:r>
              <a:rPr sz="3200" spc="-120" dirty="0"/>
              <a:t>OR</a:t>
            </a:r>
            <a:r>
              <a:rPr sz="3200" spc="-55" dirty="0"/>
              <a:t> </a:t>
            </a:r>
            <a:r>
              <a:rPr sz="3200" spc="10" dirty="0"/>
              <a:t>Gates</a:t>
            </a:r>
            <a:r>
              <a:rPr sz="3200" spc="-45" dirty="0"/>
              <a:t> </a:t>
            </a:r>
            <a:r>
              <a:rPr sz="3200" spc="50" dirty="0"/>
              <a:t>by</a:t>
            </a:r>
            <a:r>
              <a:rPr sz="3200" spc="-50" dirty="0"/>
              <a:t> NAND</a:t>
            </a:r>
            <a:r>
              <a:rPr sz="3200" spc="-85" dirty="0"/>
              <a:t> </a:t>
            </a:r>
            <a:r>
              <a:rPr sz="3200" spc="10" dirty="0"/>
              <a:t>Gates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9097" y="1566013"/>
            <a:ext cx="4432775" cy="114164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6533" y="3149952"/>
            <a:ext cx="5536452" cy="128243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1280" y="4852577"/>
            <a:ext cx="7314620" cy="187072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14"/>
            <a:ext cx="436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Universal</a:t>
            </a:r>
            <a:r>
              <a:rPr spc="-110" dirty="0"/>
              <a:t> </a:t>
            </a:r>
            <a:r>
              <a:rPr spc="-130" dirty="0"/>
              <a:t>NOR</a:t>
            </a:r>
            <a:r>
              <a:rPr spc="-75" dirty="0"/>
              <a:t> </a:t>
            </a:r>
            <a:r>
              <a:rPr spc="75" dirty="0"/>
              <a:t>Gate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37054"/>
            <a:ext cx="7972425" cy="241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NOR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80" dirty="0">
                <a:solidFill>
                  <a:srgbClr val="333333"/>
                </a:solidFill>
                <a:latin typeface="Verdana"/>
                <a:cs typeface="Verdana"/>
              </a:rPr>
              <a:t>gate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20" dirty="0">
                <a:solidFill>
                  <a:srgbClr val="333333"/>
                </a:solidFill>
                <a:latin typeface="Tahoma"/>
                <a:cs typeface="Tahoma"/>
              </a:rPr>
              <a:t>a</a:t>
            </a:r>
            <a:r>
              <a:rPr sz="2400" b="1" spc="25" dirty="0">
                <a:solidFill>
                  <a:srgbClr val="333333"/>
                </a:solidFill>
                <a:latin typeface="Tahoma"/>
                <a:cs typeface="Tahoma"/>
              </a:rPr>
              <a:t>n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00" dirty="0">
                <a:solidFill>
                  <a:srgbClr val="333333"/>
                </a:solidFill>
                <a:latin typeface="Tahoma"/>
                <a:cs typeface="Tahoma"/>
              </a:rPr>
              <a:t>uni</a:t>
            </a:r>
            <a:r>
              <a:rPr sz="2400" b="1" spc="-114" dirty="0">
                <a:solidFill>
                  <a:srgbClr val="333333"/>
                </a:solidFill>
                <a:latin typeface="Tahoma"/>
                <a:cs typeface="Tahoma"/>
              </a:rPr>
              <a:t>v</a:t>
            </a:r>
            <a:r>
              <a:rPr sz="2400" b="1" spc="-80" dirty="0">
                <a:solidFill>
                  <a:srgbClr val="333333"/>
                </a:solidFill>
                <a:latin typeface="Tahoma"/>
                <a:cs typeface="Tahoma"/>
              </a:rPr>
              <a:t>ersa</a:t>
            </a:r>
            <a:r>
              <a:rPr sz="2400" b="1" spc="-45" dirty="0">
                <a:solidFill>
                  <a:srgbClr val="333333"/>
                </a:solidFill>
                <a:latin typeface="Tahoma"/>
                <a:cs typeface="Tahoma"/>
              </a:rPr>
              <a:t>l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65" dirty="0">
                <a:solidFill>
                  <a:srgbClr val="333333"/>
                </a:solidFill>
                <a:latin typeface="Tahoma"/>
                <a:cs typeface="Tahoma"/>
              </a:rPr>
              <a:t>g</a:t>
            </a:r>
            <a:r>
              <a:rPr sz="2400" b="1" spc="-10" dirty="0">
                <a:solidFill>
                  <a:srgbClr val="333333"/>
                </a:solidFill>
                <a:latin typeface="Tahoma"/>
                <a:cs typeface="Tahoma"/>
              </a:rPr>
              <a:t>at</a:t>
            </a:r>
            <a:r>
              <a:rPr sz="2400" b="1" spc="-5" dirty="0">
                <a:solidFill>
                  <a:srgbClr val="333333"/>
                </a:solidFill>
                <a:latin typeface="Tahoma"/>
                <a:cs typeface="Tahoma"/>
              </a:rPr>
              <a:t>e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333333"/>
                </a:solidFill>
                <a:latin typeface="Verdana"/>
                <a:cs typeface="Verdana"/>
              </a:rPr>
              <a:t>alon</a:t>
            </a:r>
            <a:r>
              <a:rPr sz="2400" spc="4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130" dirty="0">
                <a:solidFill>
                  <a:srgbClr val="333333"/>
                </a:solidFill>
                <a:latin typeface="Verdana"/>
                <a:cs typeface="Verdana"/>
              </a:rPr>
              <a:t>ff</a:t>
            </a: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cient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endParaRPr sz="240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</a:pPr>
            <a:r>
              <a:rPr sz="2400" spc="-35" dirty="0">
                <a:solidFill>
                  <a:srgbClr val="333333"/>
                </a:solidFill>
                <a:latin typeface="Verdana"/>
                <a:cs typeface="Verdana"/>
              </a:rPr>
              <a:t>implement</a:t>
            </a:r>
            <a:r>
              <a:rPr sz="2400" spc="-229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any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Boolean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expression</a:t>
            </a:r>
            <a:endParaRPr sz="2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47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11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3333"/>
                </a:solidFill>
                <a:latin typeface="Verdana"/>
                <a:cs typeface="Verdana"/>
              </a:rPr>
              <a:t>unders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400" spc="9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33333"/>
                </a:solidFill>
                <a:latin typeface="Verdana"/>
                <a:cs typeface="Verdana"/>
              </a:rPr>
              <a:t>th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333333"/>
                </a:solidFill>
                <a:latin typeface="Verdana"/>
                <a:cs typeface="Verdana"/>
              </a:rPr>
              <a:t>cons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120" dirty="0">
                <a:solidFill>
                  <a:srgbClr val="333333"/>
                </a:solidFill>
                <a:latin typeface="Verdana"/>
                <a:cs typeface="Verdana"/>
              </a:rPr>
              <a:t>der:</a:t>
            </a:r>
            <a:endParaRPr sz="24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5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000" spc="-50" dirty="0">
                <a:solidFill>
                  <a:srgbClr val="333333"/>
                </a:solidFill>
                <a:latin typeface="Verdana"/>
                <a:cs typeface="Verdana"/>
              </a:rPr>
              <a:t>Basic</a:t>
            </a:r>
            <a:r>
              <a:rPr sz="20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333333"/>
                </a:solidFill>
                <a:latin typeface="Verdana"/>
                <a:cs typeface="Verdana"/>
              </a:rPr>
              <a:t>logic</a:t>
            </a:r>
            <a:r>
              <a:rPr sz="2000" spc="-14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gates</a:t>
            </a:r>
            <a:r>
              <a:rPr sz="20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333333"/>
                </a:solidFill>
                <a:latin typeface="Verdana"/>
                <a:cs typeface="Verdana"/>
              </a:rPr>
              <a:t>(AND,</a:t>
            </a:r>
            <a:r>
              <a:rPr sz="2000" spc="-1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333333"/>
                </a:solidFill>
                <a:latin typeface="Verdana"/>
                <a:cs typeface="Verdana"/>
              </a:rPr>
              <a:t>OR,</a:t>
            </a:r>
            <a:r>
              <a:rPr sz="20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80" dirty="0">
                <a:solidFill>
                  <a:srgbClr val="333333"/>
                </a:solidFill>
                <a:latin typeface="Verdana"/>
                <a:cs typeface="Verdana"/>
              </a:rPr>
              <a:t>and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333333"/>
                </a:solidFill>
                <a:latin typeface="Verdana"/>
                <a:cs typeface="Verdana"/>
              </a:rPr>
              <a:t>NOT)</a:t>
            </a:r>
            <a:r>
              <a:rPr sz="20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are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logically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333333"/>
                </a:solidFill>
                <a:latin typeface="Verdana"/>
                <a:cs typeface="Verdana"/>
              </a:rPr>
              <a:t>complete</a:t>
            </a:r>
            <a:endParaRPr sz="2000">
              <a:latin typeface="Verdana"/>
              <a:cs typeface="Verdana"/>
            </a:endParaRPr>
          </a:p>
          <a:p>
            <a:pPr marL="469900" marR="67818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000" spc="-165" dirty="0">
                <a:solidFill>
                  <a:srgbClr val="333333"/>
                </a:solidFill>
                <a:latin typeface="Verdana"/>
                <a:cs typeface="Verdana"/>
              </a:rPr>
              <a:t>Suf</a:t>
            </a:r>
            <a:r>
              <a:rPr sz="2000" spc="-110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000" spc="-25" dirty="0">
                <a:solidFill>
                  <a:srgbClr val="333333"/>
                </a:solidFill>
                <a:latin typeface="Verdana"/>
                <a:cs typeface="Verdana"/>
              </a:rPr>
              <a:t>ic</a:t>
            </a:r>
            <a:r>
              <a:rPr sz="2000" spc="-3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30" dirty="0">
                <a:solidFill>
                  <a:srgbClr val="333333"/>
                </a:solidFill>
                <a:latin typeface="Verdana"/>
                <a:cs typeface="Verdana"/>
              </a:rPr>
              <a:t>en</a:t>
            </a:r>
            <a:r>
              <a:rPr sz="2000" spc="-11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9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33333"/>
                </a:solidFill>
                <a:latin typeface="Verdana"/>
                <a:cs typeface="Verdana"/>
              </a:rPr>
              <a:t>sho</a:t>
            </a:r>
            <a:r>
              <a:rPr sz="2000" spc="-60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hat</a:t>
            </a:r>
            <a:r>
              <a:rPr sz="20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spc="-80" dirty="0">
                <a:solidFill>
                  <a:srgbClr val="333333"/>
                </a:solidFill>
                <a:latin typeface="Verdana"/>
                <a:cs typeface="Verdana"/>
              </a:rPr>
              <a:t>ND,</a:t>
            </a:r>
            <a:r>
              <a:rPr sz="20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000" spc="-175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75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000" spc="80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333333"/>
                </a:solidFill>
                <a:latin typeface="Verdana"/>
                <a:cs typeface="Verdana"/>
              </a:rPr>
              <a:t>NOT</a:t>
            </a:r>
            <a:r>
              <a:rPr sz="20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60" dirty="0">
                <a:solidFill>
                  <a:srgbClr val="333333"/>
                </a:solidFill>
                <a:latin typeface="Verdana"/>
                <a:cs typeface="Verdana"/>
              </a:rPr>
              <a:t>ga</a:t>
            </a:r>
            <a:r>
              <a:rPr sz="2000" spc="4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80" dirty="0">
                <a:solidFill>
                  <a:srgbClr val="333333"/>
                </a:solidFill>
                <a:latin typeface="Verdana"/>
                <a:cs typeface="Verdana"/>
              </a:rPr>
              <a:t>es</a:t>
            </a:r>
            <a:r>
              <a:rPr sz="20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125" dirty="0">
                <a:solidFill>
                  <a:srgbClr val="333333"/>
                </a:solidFill>
                <a:latin typeface="Verdana"/>
                <a:cs typeface="Verdana"/>
              </a:rPr>
              <a:t>can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85" dirty="0">
                <a:solidFill>
                  <a:srgbClr val="333333"/>
                </a:solidFill>
                <a:latin typeface="Verdana"/>
                <a:cs typeface="Verdana"/>
              </a:rPr>
              <a:t>be  </a:t>
            </a:r>
            <a:r>
              <a:rPr sz="2000" spc="-75" dirty="0">
                <a:solidFill>
                  <a:srgbClr val="333333"/>
                </a:solidFill>
                <a:latin typeface="Verdana"/>
                <a:cs typeface="Verdana"/>
              </a:rPr>
              <a:t>imp</a:t>
            </a:r>
            <a:r>
              <a:rPr sz="2000" spc="-3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1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000" spc="30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000" spc="10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000" spc="-80" dirty="0">
                <a:solidFill>
                  <a:srgbClr val="333333"/>
                </a:solidFill>
                <a:latin typeface="Verdana"/>
                <a:cs typeface="Verdana"/>
              </a:rPr>
              <a:t>nt</a:t>
            </a:r>
            <a:r>
              <a:rPr sz="2000" spc="10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000" spc="12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0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90" dirty="0">
                <a:solidFill>
                  <a:srgbClr val="333333"/>
                </a:solidFill>
                <a:latin typeface="Verdana"/>
                <a:cs typeface="Verdana"/>
              </a:rPr>
              <a:t>wi</a:t>
            </a:r>
            <a:r>
              <a:rPr sz="2000" spc="-5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45" dirty="0">
                <a:solidFill>
                  <a:srgbClr val="333333"/>
                </a:solidFill>
                <a:latin typeface="Verdana"/>
                <a:cs typeface="Verdana"/>
              </a:rPr>
              <a:t>h</a:t>
            </a:r>
            <a:r>
              <a:rPr sz="20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NOR</a:t>
            </a:r>
            <a:r>
              <a:rPr sz="20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60" dirty="0">
                <a:solidFill>
                  <a:srgbClr val="333333"/>
                </a:solidFill>
                <a:latin typeface="Verdana"/>
                <a:cs typeface="Verdana"/>
              </a:rPr>
              <a:t>ga</a:t>
            </a:r>
            <a:r>
              <a:rPr sz="2000" spc="4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80" dirty="0">
                <a:solidFill>
                  <a:srgbClr val="333333"/>
                </a:solidFill>
                <a:latin typeface="Verdana"/>
                <a:cs typeface="Verdana"/>
              </a:rPr>
              <a:t>es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6986" y="4528846"/>
            <a:ext cx="7196088" cy="224131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09848" y="2992497"/>
            <a:ext cx="6052951" cy="135928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1205" y="259207"/>
            <a:ext cx="6730365" cy="11214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4310"/>
              </a:lnSpc>
              <a:spcBef>
                <a:spcPts val="204"/>
              </a:spcBef>
            </a:pPr>
            <a:r>
              <a:rPr spc="-120" dirty="0"/>
              <a:t>Implementation</a:t>
            </a:r>
            <a:r>
              <a:rPr spc="-85" dirty="0"/>
              <a:t> </a:t>
            </a:r>
            <a:r>
              <a:rPr spc="-150" dirty="0"/>
              <a:t>of</a:t>
            </a:r>
            <a:r>
              <a:rPr spc="-55" dirty="0"/>
              <a:t> </a:t>
            </a:r>
            <a:r>
              <a:rPr spc="-170" dirty="0"/>
              <a:t>NOT,</a:t>
            </a:r>
            <a:r>
              <a:rPr spc="-35" dirty="0"/>
              <a:t> </a:t>
            </a:r>
            <a:r>
              <a:rPr spc="-140" dirty="0"/>
              <a:t>OR </a:t>
            </a:r>
            <a:r>
              <a:rPr spc="-135" dirty="0"/>
              <a:t> </a:t>
            </a:r>
            <a:r>
              <a:rPr spc="55" dirty="0"/>
              <a:t>and</a:t>
            </a:r>
            <a:r>
              <a:rPr spc="-60" dirty="0"/>
              <a:t> </a:t>
            </a:r>
            <a:r>
              <a:rPr spc="-40" dirty="0"/>
              <a:t>AND</a:t>
            </a:r>
            <a:r>
              <a:rPr spc="-45" dirty="0"/>
              <a:t> </a:t>
            </a:r>
            <a:r>
              <a:rPr spc="5" dirty="0"/>
              <a:t>Gates</a:t>
            </a:r>
            <a:r>
              <a:rPr spc="-70" dirty="0"/>
              <a:t> </a:t>
            </a:r>
            <a:r>
              <a:rPr spc="55" dirty="0"/>
              <a:t>by</a:t>
            </a:r>
            <a:r>
              <a:rPr spc="-60" dirty="0"/>
              <a:t> </a:t>
            </a:r>
            <a:r>
              <a:rPr spc="-130" dirty="0"/>
              <a:t>NOR</a:t>
            </a:r>
            <a:r>
              <a:rPr spc="-45" dirty="0"/>
              <a:t> </a:t>
            </a:r>
            <a:r>
              <a:rPr spc="5" dirty="0"/>
              <a:t>Gates</a:t>
            </a: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94840" y="1559851"/>
            <a:ext cx="4972991" cy="1215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205" y="601217"/>
            <a:ext cx="2668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Logic</a:t>
            </a:r>
            <a:r>
              <a:rPr spc="-125" dirty="0"/>
              <a:t> </a:t>
            </a:r>
            <a:r>
              <a:rPr spc="5" dirty="0"/>
              <a:t>Gates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184" y="1887473"/>
            <a:ext cx="8323580" cy="4218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b="1" spc="-15" dirty="0">
                <a:solidFill>
                  <a:srgbClr val="333333"/>
                </a:solidFill>
                <a:latin typeface="Tahoma"/>
                <a:cs typeface="Tahoma"/>
              </a:rPr>
              <a:t>Logic</a:t>
            </a:r>
            <a:r>
              <a:rPr sz="2400" b="1" spc="-4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gate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s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ar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electron</a:t>
            </a: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8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5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14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2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th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333333"/>
                </a:solidFill>
                <a:latin typeface="Verdana"/>
                <a:cs typeface="Verdana"/>
              </a:rPr>
              <a:t>operate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333333"/>
                </a:solidFill>
                <a:latin typeface="Verdana"/>
                <a:cs typeface="Verdana"/>
              </a:rPr>
              <a:t>on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10" dirty="0">
                <a:solidFill>
                  <a:srgbClr val="333333"/>
                </a:solidFill>
                <a:latin typeface="Tahoma"/>
                <a:cs typeface="Tahoma"/>
              </a:rPr>
              <a:t>one  </a:t>
            </a:r>
            <a:r>
              <a:rPr sz="2400" b="1" spc="-114" dirty="0">
                <a:solidFill>
                  <a:srgbClr val="333333"/>
                </a:solidFill>
                <a:latin typeface="Tahoma"/>
                <a:cs typeface="Tahoma"/>
              </a:rPr>
              <a:t>or 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more </a:t>
            </a:r>
            <a:r>
              <a:rPr sz="2400" b="1" spc="-110" dirty="0">
                <a:solidFill>
                  <a:srgbClr val="333333"/>
                </a:solidFill>
                <a:latin typeface="Tahoma"/>
                <a:cs typeface="Tahoma"/>
              </a:rPr>
              <a:t>input </a:t>
            </a:r>
            <a:r>
              <a:rPr sz="2400" b="1" spc="-80" dirty="0">
                <a:solidFill>
                  <a:srgbClr val="333333"/>
                </a:solidFill>
                <a:latin typeface="Tahoma"/>
                <a:cs typeface="Tahoma"/>
              </a:rPr>
              <a:t>signals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to </a:t>
            </a:r>
            <a:r>
              <a:rPr sz="2400" spc="60" dirty="0">
                <a:solidFill>
                  <a:srgbClr val="333333"/>
                </a:solidFill>
                <a:latin typeface="Verdana"/>
                <a:cs typeface="Verdana"/>
              </a:rPr>
              <a:t>produce 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standard 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output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signal</a:t>
            </a:r>
            <a:endParaRPr sz="2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Are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333333"/>
                </a:solidFill>
                <a:latin typeface="Verdana"/>
                <a:cs typeface="Verdana"/>
              </a:rPr>
              <a:t>bu</a:t>
            </a: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ld</a:t>
            </a:r>
            <a:r>
              <a:rPr sz="2400" spc="-4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ng</a:t>
            </a:r>
            <a:r>
              <a:rPr sz="2400" spc="-229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85" dirty="0">
                <a:solidFill>
                  <a:srgbClr val="333333"/>
                </a:solidFill>
                <a:latin typeface="Verdana"/>
                <a:cs typeface="Verdana"/>
              </a:rPr>
              <a:t>bloc</a:t>
            </a:r>
            <a:r>
              <a:rPr sz="2400" spc="-270" dirty="0">
                <a:solidFill>
                  <a:srgbClr val="333333"/>
                </a:solidFill>
                <a:latin typeface="Verdana"/>
                <a:cs typeface="Verdana"/>
              </a:rPr>
              <a:t>ks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al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29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5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229" dirty="0">
                <a:solidFill>
                  <a:srgbClr val="333333"/>
                </a:solidFill>
                <a:latin typeface="Verdana"/>
                <a:cs typeface="Verdana"/>
              </a:rPr>
              <a:t>ts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9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computer</a:t>
            </a:r>
            <a:endParaRPr sz="2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125" dirty="0">
                <a:solidFill>
                  <a:srgbClr val="333333"/>
                </a:solidFill>
                <a:latin typeface="Verdana"/>
                <a:cs typeface="Verdana"/>
              </a:rPr>
              <a:t>So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33333"/>
                </a:solidFill>
                <a:latin typeface="Verdana"/>
                <a:cs typeface="Verdana"/>
              </a:rPr>
              <a:t>most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5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400" spc="9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ef</a:t>
            </a: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log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60" dirty="0">
                <a:solidFill>
                  <a:srgbClr val="333333"/>
                </a:solidFill>
                <a:latin typeface="Verdana"/>
                <a:cs typeface="Verdana"/>
              </a:rPr>
              <a:t>ga</a:t>
            </a:r>
            <a:r>
              <a:rPr sz="2400" spc="-110" dirty="0">
                <a:solidFill>
                  <a:srgbClr val="333333"/>
                </a:solidFill>
                <a:latin typeface="Verdana"/>
                <a:cs typeface="Verdana"/>
              </a:rPr>
              <a:t>tes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ar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95" dirty="0">
                <a:solidFill>
                  <a:srgbClr val="333333"/>
                </a:solidFill>
                <a:latin typeface="Verdana"/>
                <a:cs typeface="Verdana"/>
              </a:rPr>
              <a:t>-</a:t>
            </a:r>
            <a:endParaRPr sz="24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5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000" spc="-35" dirty="0">
                <a:solidFill>
                  <a:srgbClr val="333333"/>
                </a:solidFill>
                <a:latin typeface="Verdana"/>
                <a:cs typeface="Verdana"/>
              </a:rPr>
              <a:t>AND,</a:t>
            </a:r>
            <a:endParaRPr sz="20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000" spc="-65" dirty="0">
                <a:solidFill>
                  <a:srgbClr val="333333"/>
                </a:solidFill>
                <a:latin typeface="Verdana"/>
                <a:cs typeface="Verdana"/>
              </a:rPr>
              <a:t>OR,</a:t>
            </a:r>
            <a:endParaRPr sz="20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000" spc="-100" dirty="0">
                <a:solidFill>
                  <a:srgbClr val="333333"/>
                </a:solidFill>
                <a:latin typeface="Verdana"/>
                <a:cs typeface="Verdana"/>
              </a:rPr>
              <a:t>NOT,</a:t>
            </a:r>
            <a:endParaRPr sz="20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NAND</a:t>
            </a:r>
            <a:r>
              <a:rPr sz="20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75" dirty="0">
                <a:solidFill>
                  <a:srgbClr val="333333"/>
                </a:solidFill>
                <a:latin typeface="Verdana"/>
                <a:cs typeface="Verdana"/>
              </a:rPr>
              <a:t>and</a:t>
            </a:r>
            <a:endParaRPr sz="2000">
              <a:latin typeface="Verdana"/>
              <a:cs typeface="Verdana"/>
            </a:endParaRPr>
          </a:p>
          <a:p>
            <a:pPr marL="469900" lvl="1" indent="-228600">
              <a:lnSpc>
                <a:spcPct val="100000"/>
              </a:lnSpc>
              <a:spcBef>
                <a:spcPts val="605"/>
              </a:spcBef>
              <a:buClr>
                <a:srgbClr val="4D0000"/>
              </a:buClr>
              <a:buFont typeface="Cambria"/>
              <a:buChar char="◾"/>
              <a:tabLst>
                <a:tab pos="469900" algn="l"/>
              </a:tabLst>
            </a:pP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NOR</a:t>
            </a:r>
            <a:r>
              <a:rPr sz="20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90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000" spc="30" dirty="0">
                <a:solidFill>
                  <a:srgbClr val="333333"/>
                </a:solidFill>
                <a:latin typeface="Verdana"/>
                <a:cs typeface="Verdana"/>
              </a:rPr>
              <a:t>at</a:t>
            </a:r>
            <a:r>
              <a:rPr sz="2000" spc="11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5059" y="3447139"/>
            <a:ext cx="5232643" cy="319960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855040"/>
            <a:ext cx="22682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AND</a:t>
            </a:r>
            <a:r>
              <a:rPr spc="-114" dirty="0"/>
              <a:t> </a:t>
            </a:r>
            <a:r>
              <a:rPr spc="75" dirty="0"/>
              <a:t>Gate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9554" indent="-228600">
              <a:lnSpc>
                <a:spcPct val="100000"/>
              </a:lnSpc>
              <a:spcBef>
                <a:spcPts val="105"/>
              </a:spcBef>
              <a:buClr>
                <a:srgbClr val="990000"/>
              </a:buClr>
              <a:buFont typeface="Cambria"/>
              <a:buChar char="◾"/>
              <a:tabLst>
                <a:tab pos="249554" algn="l"/>
              </a:tabLst>
            </a:pPr>
            <a:r>
              <a:rPr spc="-40" dirty="0"/>
              <a:t>Physical</a:t>
            </a:r>
            <a:r>
              <a:rPr spc="-155" dirty="0"/>
              <a:t> </a:t>
            </a:r>
            <a:r>
              <a:rPr spc="-50" dirty="0"/>
              <a:t>realization</a:t>
            </a:r>
            <a:r>
              <a:rPr spc="-195" dirty="0"/>
              <a:t> </a:t>
            </a:r>
            <a:r>
              <a:rPr spc="10" dirty="0"/>
              <a:t>of</a:t>
            </a:r>
            <a:r>
              <a:rPr spc="-140" dirty="0"/>
              <a:t> </a:t>
            </a:r>
            <a:r>
              <a:rPr b="1" spc="10" dirty="0">
                <a:latin typeface="Tahoma"/>
                <a:cs typeface="Tahoma"/>
              </a:rPr>
              <a:t>logical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60" dirty="0">
                <a:latin typeface="Tahoma"/>
                <a:cs typeface="Tahoma"/>
              </a:rPr>
              <a:t>multiplication</a:t>
            </a:r>
            <a:r>
              <a:rPr b="1" spc="-95" dirty="0">
                <a:latin typeface="Tahoma"/>
                <a:cs typeface="Tahoma"/>
              </a:rPr>
              <a:t> </a:t>
            </a:r>
            <a:r>
              <a:rPr spc="-70" dirty="0"/>
              <a:t>(AND)</a:t>
            </a:r>
            <a:r>
              <a:rPr spc="-114" dirty="0"/>
              <a:t> </a:t>
            </a:r>
            <a:r>
              <a:rPr dirty="0"/>
              <a:t>operation</a:t>
            </a:r>
          </a:p>
          <a:p>
            <a:pPr marL="249554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9554" algn="l"/>
              </a:tabLst>
            </a:pPr>
            <a:r>
              <a:rPr dirty="0"/>
              <a:t>Generates</a:t>
            </a:r>
            <a:r>
              <a:rPr spc="-204" dirty="0"/>
              <a:t> </a:t>
            </a:r>
            <a:r>
              <a:rPr spc="55" dirty="0"/>
              <a:t>an</a:t>
            </a:r>
            <a:r>
              <a:rPr spc="-145" dirty="0"/>
              <a:t> </a:t>
            </a:r>
            <a:r>
              <a:rPr spc="-20" dirty="0"/>
              <a:t>output</a:t>
            </a:r>
            <a:r>
              <a:rPr spc="-204" dirty="0"/>
              <a:t> </a:t>
            </a:r>
            <a:r>
              <a:rPr spc="-60" dirty="0"/>
              <a:t>signal</a:t>
            </a:r>
            <a:r>
              <a:rPr spc="-155" dirty="0"/>
              <a:t> </a:t>
            </a:r>
            <a:r>
              <a:rPr spc="10" dirty="0"/>
              <a:t>of</a:t>
            </a:r>
            <a:r>
              <a:rPr spc="-160" dirty="0"/>
              <a:t> </a:t>
            </a:r>
            <a:r>
              <a:rPr spc="-165" dirty="0"/>
              <a:t>1</a:t>
            </a:r>
            <a:r>
              <a:rPr spc="-145" dirty="0"/>
              <a:t> </a:t>
            </a:r>
            <a:r>
              <a:rPr spc="-55" dirty="0"/>
              <a:t>only</a:t>
            </a:r>
            <a:r>
              <a:rPr spc="-145" dirty="0"/>
              <a:t> </a:t>
            </a:r>
            <a:r>
              <a:rPr spc="-120" dirty="0"/>
              <a:t>if</a:t>
            </a:r>
            <a:r>
              <a:rPr spc="-160" dirty="0"/>
              <a:t> </a:t>
            </a:r>
            <a:r>
              <a:rPr spc="-45" dirty="0"/>
              <a:t>all</a:t>
            </a:r>
            <a:r>
              <a:rPr spc="-170" dirty="0"/>
              <a:t> </a:t>
            </a:r>
            <a:r>
              <a:rPr spc="-50" dirty="0"/>
              <a:t>input</a:t>
            </a:r>
            <a:r>
              <a:rPr spc="-160" dirty="0"/>
              <a:t> </a:t>
            </a:r>
            <a:r>
              <a:rPr spc="-90" dirty="0"/>
              <a:t>signals</a:t>
            </a:r>
            <a:r>
              <a:rPr spc="-170" dirty="0"/>
              <a:t> </a:t>
            </a:r>
            <a:r>
              <a:rPr spc="5" dirty="0"/>
              <a:t>are</a:t>
            </a:r>
            <a:r>
              <a:rPr spc="-165" dirty="0"/>
              <a:t> </a:t>
            </a:r>
            <a:r>
              <a:rPr spc="-40" dirty="0"/>
              <a:t>also</a:t>
            </a:r>
            <a:r>
              <a:rPr spc="-135" dirty="0"/>
              <a:t> </a:t>
            </a:r>
            <a:r>
              <a:rPr spc="-165" dirty="0"/>
              <a:t>1</a:t>
            </a:r>
          </a:p>
          <a:p>
            <a:pPr marL="249554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9554" algn="l"/>
              </a:tabLst>
            </a:pPr>
            <a:r>
              <a:rPr spc="10" dirty="0"/>
              <a:t>AND</a:t>
            </a:r>
            <a:r>
              <a:rPr spc="-175" dirty="0"/>
              <a:t> </a:t>
            </a:r>
            <a:r>
              <a:rPr spc="90" dirty="0"/>
              <a:t>Gate</a:t>
            </a:r>
            <a:r>
              <a:rPr spc="-195" dirty="0"/>
              <a:t> </a:t>
            </a:r>
            <a:r>
              <a:rPr b="1" spc="-45" dirty="0">
                <a:latin typeface="Tahoma"/>
                <a:cs typeface="Tahoma"/>
              </a:rPr>
              <a:t>(Block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30" dirty="0">
                <a:latin typeface="Tahoma"/>
                <a:cs typeface="Tahoma"/>
              </a:rPr>
              <a:t>Diagram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50" dirty="0">
                <a:latin typeface="Tahoma"/>
                <a:cs typeface="Tahoma"/>
              </a:rPr>
              <a:t>Symbol</a:t>
            </a:r>
            <a:r>
              <a:rPr b="1" spc="235" dirty="0">
                <a:latin typeface="Tahoma"/>
                <a:cs typeface="Tahoma"/>
              </a:rPr>
              <a:t> </a:t>
            </a:r>
            <a:r>
              <a:rPr b="1" spc="30" dirty="0">
                <a:latin typeface="Tahoma"/>
                <a:cs typeface="Tahoma"/>
              </a:rPr>
              <a:t>and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204" dirty="0">
                <a:latin typeface="Tahoma"/>
                <a:cs typeface="Tahoma"/>
              </a:rPr>
              <a:t>Truth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b="1" spc="-65" dirty="0">
                <a:latin typeface="Tahoma"/>
                <a:cs typeface="Tahoma"/>
              </a:rPr>
              <a:t>Table)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6998" y="2054113"/>
            <a:ext cx="5186660" cy="38966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92378"/>
            <a:ext cx="1917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0" dirty="0"/>
              <a:t>OR</a:t>
            </a:r>
            <a:r>
              <a:rPr spc="-60" dirty="0"/>
              <a:t> </a:t>
            </a:r>
            <a:r>
              <a:rPr spc="75" dirty="0"/>
              <a:t>Gate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1607" y="2097481"/>
            <a:ext cx="3523615" cy="2922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653415" indent="-228600" algn="just">
              <a:lnSpc>
                <a:spcPct val="100000"/>
              </a:lnSpc>
              <a:spcBef>
                <a:spcPts val="105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000" spc="-60" dirty="0">
                <a:solidFill>
                  <a:srgbClr val="333333"/>
                </a:solidFill>
                <a:latin typeface="Verdana"/>
                <a:cs typeface="Verdana"/>
              </a:rPr>
              <a:t>Ph</a:t>
            </a:r>
            <a:r>
              <a:rPr sz="2000" spc="-6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sic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333333"/>
                </a:solidFill>
                <a:latin typeface="Verdana"/>
                <a:cs typeface="Verdana"/>
              </a:rPr>
              <a:t>realiza</a:t>
            </a:r>
            <a:r>
              <a:rPr sz="2000" spc="-3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5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4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0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8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75" dirty="0">
                <a:solidFill>
                  <a:srgbClr val="333333"/>
                </a:solidFill>
                <a:latin typeface="Verdana"/>
                <a:cs typeface="Verdana"/>
              </a:rPr>
              <a:t>f  </a:t>
            </a:r>
            <a:r>
              <a:rPr sz="2000" spc="20" dirty="0">
                <a:solidFill>
                  <a:srgbClr val="333333"/>
                </a:solidFill>
                <a:latin typeface="Verdana"/>
                <a:cs typeface="Verdana"/>
              </a:rPr>
              <a:t>logical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addition </a:t>
            </a:r>
            <a:r>
              <a:rPr sz="2000" spc="-105" dirty="0">
                <a:solidFill>
                  <a:srgbClr val="333333"/>
                </a:solidFill>
                <a:latin typeface="Verdana"/>
                <a:cs typeface="Verdana"/>
              </a:rPr>
              <a:t>(OR) </a:t>
            </a:r>
            <a:r>
              <a:rPr sz="2000" spc="-6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operation</a:t>
            </a:r>
            <a:endParaRPr sz="2000">
              <a:latin typeface="Verdana"/>
              <a:cs typeface="Verdana"/>
            </a:endParaRPr>
          </a:p>
          <a:p>
            <a:pPr marL="241300" marR="508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000" spc="165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000" spc="13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000" spc="30" dirty="0">
                <a:solidFill>
                  <a:srgbClr val="333333"/>
                </a:solidFill>
                <a:latin typeface="Verdana"/>
                <a:cs typeface="Verdana"/>
              </a:rPr>
              <a:t>ne</a:t>
            </a:r>
            <a:r>
              <a:rPr sz="2000" spc="-25" dirty="0">
                <a:solidFill>
                  <a:srgbClr val="333333"/>
                </a:solidFill>
                <a:latin typeface="Verdana"/>
                <a:cs typeface="Verdana"/>
              </a:rPr>
              <a:t>rate</a:t>
            </a:r>
            <a:r>
              <a:rPr sz="2000" spc="-26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0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5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spc="6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8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10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000" spc="-4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put  </a:t>
            </a:r>
            <a:r>
              <a:rPr sz="2000" spc="-95" dirty="0">
                <a:solidFill>
                  <a:srgbClr val="333333"/>
                </a:solidFill>
                <a:latin typeface="Verdana"/>
                <a:cs typeface="Verdana"/>
              </a:rPr>
              <a:t>si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nal</a:t>
            </a:r>
            <a:r>
              <a:rPr sz="20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8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75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1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0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125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15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spc="-11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-25" dirty="0">
                <a:solidFill>
                  <a:srgbClr val="333333"/>
                </a:solidFill>
                <a:latin typeface="Verdana"/>
                <a:cs typeface="Verdana"/>
              </a:rPr>
              <a:t>east</a:t>
            </a:r>
            <a:r>
              <a:rPr sz="20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8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35" dirty="0">
                <a:solidFill>
                  <a:srgbClr val="333333"/>
                </a:solidFill>
                <a:latin typeface="Verdana"/>
                <a:cs typeface="Verdana"/>
              </a:rPr>
              <a:t>ne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8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75" dirty="0">
                <a:solidFill>
                  <a:srgbClr val="333333"/>
                </a:solidFill>
                <a:latin typeface="Verdana"/>
                <a:cs typeface="Verdana"/>
              </a:rPr>
              <a:t>f  </a:t>
            </a:r>
            <a:r>
              <a:rPr sz="2000" spc="-10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30" dirty="0">
                <a:solidFill>
                  <a:srgbClr val="333333"/>
                </a:solidFill>
                <a:latin typeface="Verdana"/>
                <a:cs typeface="Verdana"/>
              </a:rPr>
              <a:t>he</a:t>
            </a:r>
            <a:r>
              <a:rPr sz="20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333333"/>
                </a:solidFill>
                <a:latin typeface="Verdana"/>
                <a:cs typeface="Verdana"/>
              </a:rPr>
              <a:t>inpu</a:t>
            </a:r>
            <a:r>
              <a:rPr sz="2000" spc="-3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95" dirty="0">
                <a:solidFill>
                  <a:srgbClr val="333333"/>
                </a:solidFill>
                <a:latin typeface="Verdana"/>
                <a:cs typeface="Verdana"/>
              </a:rPr>
              <a:t>si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na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-26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0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27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0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15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spc="-14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-8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000" spc="-9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endParaRPr sz="2000">
              <a:latin typeface="Verdana"/>
              <a:cs typeface="Verdana"/>
            </a:endParaRPr>
          </a:p>
          <a:p>
            <a:pPr marL="241300" marR="224154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90" dirty="0">
                <a:solidFill>
                  <a:srgbClr val="333333"/>
                </a:solidFill>
                <a:latin typeface="Verdana"/>
                <a:cs typeface="Verdana"/>
              </a:rPr>
              <a:t>Ga</a:t>
            </a:r>
            <a:r>
              <a:rPr sz="2000" spc="7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11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0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15" dirty="0">
                <a:solidFill>
                  <a:srgbClr val="333333"/>
                </a:solidFill>
                <a:latin typeface="Verdana"/>
                <a:cs typeface="Verdana"/>
              </a:rPr>
              <a:t>(</a:t>
            </a:r>
            <a:r>
              <a:rPr sz="2000" spc="-270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000" spc="-10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55" dirty="0">
                <a:solidFill>
                  <a:srgbClr val="333333"/>
                </a:solidFill>
                <a:latin typeface="Verdana"/>
                <a:cs typeface="Verdana"/>
              </a:rPr>
              <a:t>ock</a:t>
            </a:r>
            <a:r>
              <a:rPr sz="2000" spc="-1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000" spc="-6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ag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000" spc="30" dirty="0">
                <a:solidFill>
                  <a:srgbClr val="333333"/>
                </a:solidFill>
                <a:latin typeface="Verdana"/>
                <a:cs typeface="Verdana"/>
              </a:rPr>
              <a:t>am  </a:t>
            </a:r>
            <a:r>
              <a:rPr sz="2000" spc="-26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000" spc="-23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mbol</a:t>
            </a:r>
            <a:r>
              <a:rPr sz="20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75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000" spc="80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0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215" dirty="0">
                <a:solidFill>
                  <a:srgbClr val="333333"/>
                </a:solidFill>
                <a:latin typeface="Verdana"/>
                <a:cs typeface="Verdana"/>
              </a:rPr>
              <a:t>Tru</a:t>
            </a:r>
            <a:r>
              <a:rPr sz="2000" spc="-13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45" dirty="0">
                <a:solidFill>
                  <a:srgbClr val="333333"/>
                </a:solidFill>
                <a:latin typeface="Verdana"/>
                <a:cs typeface="Verdana"/>
              </a:rPr>
              <a:t>h</a:t>
            </a:r>
            <a:r>
              <a:rPr sz="20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333333"/>
                </a:solidFill>
                <a:latin typeface="Verdana"/>
                <a:cs typeface="Verdana"/>
              </a:rPr>
              <a:t>Tabl</a:t>
            </a:r>
            <a:r>
              <a:rPr sz="2000" spc="-30" dirty="0">
                <a:solidFill>
                  <a:srgbClr val="333333"/>
                </a:solidFill>
                <a:latin typeface="Verdana"/>
                <a:cs typeface="Verdana"/>
              </a:rPr>
              <a:t>e)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62660"/>
            <a:ext cx="21837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5" dirty="0"/>
              <a:t>NOT</a:t>
            </a:r>
            <a:r>
              <a:rPr spc="-65" dirty="0"/>
              <a:t> </a:t>
            </a:r>
            <a:r>
              <a:rPr spc="75" dirty="0"/>
              <a:t>Gate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37054"/>
            <a:ext cx="3399154" cy="2814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P</a:t>
            </a:r>
            <a:r>
              <a:rPr sz="2400" spc="-55" dirty="0">
                <a:solidFill>
                  <a:srgbClr val="333333"/>
                </a:solidFill>
                <a:latin typeface="Verdana"/>
                <a:cs typeface="Verdana"/>
              </a:rPr>
              <a:t>h</a:t>
            </a:r>
            <a:r>
              <a:rPr sz="2400" spc="-260" dirty="0">
                <a:solidFill>
                  <a:srgbClr val="333333"/>
                </a:solidFill>
                <a:latin typeface="Verdana"/>
                <a:cs typeface="Verdana"/>
              </a:rPr>
              <a:t>ys</a:t>
            </a:r>
            <a:r>
              <a:rPr sz="2400" spc="-10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105" dirty="0">
                <a:solidFill>
                  <a:srgbClr val="333333"/>
                </a:solidFill>
                <a:latin typeface="Verdana"/>
                <a:cs typeface="Verdana"/>
              </a:rPr>
              <a:t>cal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3333"/>
                </a:solidFill>
                <a:latin typeface="Verdana"/>
                <a:cs typeface="Verdana"/>
              </a:rPr>
              <a:t>real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65" dirty="0">
                <a:solidFill>
                  <a:srgbClr val="333333"/>
                </a:solidFill>
                <a:latin typeface="Verdana"/>
                <a:cs typeface="Verdana"/>
              </a:rPr>
              <a:t>za</a:t>
            </a:r>
            <a:r>
              <a:rPr sz="2400" spc="-5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on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  </a:t>
            </a:r>
            <a:r>
              <a:rPr sz="2400" spc="15" dirty="0">
                <a:solidFill>
                  <a:srgbClr val="333333"/>
                </a:solidFill>
                <a:latin typeface="Verdana"/>
                <a:cs typeface="Verdana"/>
              </a:rPr>
              <a:t>complementation </a:t>
            </a:r>
            <a:r>
              <a:rPr sz="2400" spc="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operation</a:t>
            </a:r>
            <a:endParaRPr sz="2400">
              <a:latin typeface="Verdana"/>
              <a:cs typeface="Verdana"/>
            </a:endParaRPr>
          </a:p>
          <a:p>
            <a:pPr marL="241300" marR="34925" indent="-228600">
              <a:lnSpc>
                <a:spcPct val="100000"/>
              </a:lnSpc>
              <a:spcBef>
                <a:spcPts val="1805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20" dirty="0">
                <a:solidFill>
                  <a:srgbClr val="333333"/>
                </a:solidFill>
                <a:latin typeface="Verdana"/>
                <a:cs typeface="Verdana"/>
              </a:rPr>
              <a:t>Gene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ate</a:t>
            </a:r>
            <a:r>
              <a:rPr sz="2400" spc="-3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6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7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ou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put  </a:t>
            </a:r>
            <a:r>
              <a:rPr sz="2400" spc="-33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5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gnal,</a:t>
            </a:r>
            <a:r>
              <a:rPr sz="2400" spc="-2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wh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120" dirty="0">
                <a:solidFill>
                  <a:srgbClr val="333333"/>
                </a:solidFill>
                <a:latin typeface="Verdana"/>
                <a:cs typeface="Verdana"/>
              </a:rPr>
              <a:t>ch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32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  </a:t>
            </a:r>
            <a:r>
              <a:rPr sz="2400" spc="-85" dirty="0">
                <a:solidFill>
                  <a:srgbClr val="333333"/>
                </a:solidFill>
                <a:latin typeface="Verdana"/>
                <a:cs typeface="Verdana"/>
              </a:rPr>
              <a:t>re</a:t>
            </a:r>
            <a:r>
              <a:rPr sz="2400" spc="-80" dirty="0">
                <a:solidFill>
                  <a:srgbClr val="333333"/>
                </a:solidFill>
                <a:latin typeface="Verdana"/>
                <a:cs typeface="Verdana"/>
              </a:rPr>
              <a:t>v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erse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nput  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signal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07490" y="2457468"/>
            <a:ext cx="4588132" cy="36704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2693" y="3268904"/>
            <a:ext cx="5515888" cy="347753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67614"/>
            <a:ext cx="2604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NAND</a:t>
            </a:r>
            <a:r>
              <a:rPr spc="-130" dirty="0"/>
              <a:t> </a:t>
            </a:r>
            <a:r>
              <a:rPr spc="75" dirty="0"/>
              <a:t>Gate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0265" y="1192784"/>
            <a:ext cx="4761865" cy="180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40" dirty="0">
                <a:solidFill>
                  <a:srgbClr val="333333"/>
                </a:solidFill>
                <a:latin typeface="Verdana"/>
                <a:cs typeface="Verdana"/>
              </a:rPr>
              <a:t>Complemented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333333"/>
                </a:solidFill>
                <a:latin typeface="Verdana"/>
                <a:cs typeface="Verdana"/>
              </a:rPr>
              <a:t>AND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80" dirty="0">
                <a:solidFill>
                  <a:srgbClr val="333333"/>
                </a:solidFill>
                <a:latin typeface="Verdana"/>
                <a:cs typeface="Verdana"/>
              </a:rPr>
              <a:t>gate</a:t>
            </a:r>
            <a:endParaRPr sz="2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20" dirty="0">
                <a:solidFill>
                  <a:srgbClr val="333333"/>
                </a:solidFill>
                <a:latin typeface="Verdana"/>
                <a:cs typeface="Verdana"/>
              </a:rPr>
              <a:t>Gene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ate</a:t>
            </a:r>
            <a:r>
              <a:rPr sz="2400" spc="-3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6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7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ou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pu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3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85" dirty="0">
                <a:solidFill>
                  <a:srgbClr val="333333"/>
                </a:solidFill>
                <a:latin typeface="Verdana"/>
                <a:cs typeface="Verdana"/>
              </a:rPr>
              <a:t>gna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2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of:</a:t>
            </a:r>
            <a:endParaRPr sz="240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595"/>
              </a:spcBef>
            </a:pPr>
            <a:r>
              <a:rPr sz="2200" spc="-5" dirty="0">
                <a:solidFill>
                  <a:srgbClr val="4D0000"/>
                </a:solidFill>
                <a:latin typeface="Cambria Math"/>
                <a:cs typeface="Cambria Math"/>
              </a:rPr>
              <a:t>① </a:t>
            </a:r>
            <a:r>
              <a:rPr sz="2200" spc="-10" dirty="0">
                <a:solidFill>
                  <a:srgbClr val="4D0000"/>
                </a:solidFill>
                <a:latin typeface="Cambria Math"/>
                <a:cs typeface="Cambria Math"/>
              </a:rPr>
              <a:t> </a:t>
            </a:r>
            <a:r>
              <a:rPr sz="2200" spc="-185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-85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2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200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2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2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200" spc="3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200" spc="114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2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5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2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2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200" spc="30" dirty="0">
                <a:solidFill>
                  <a:srgbClr val="333333"/>
                </a:solidFill>
                <a:latin typeface="Verdana"/>
                <a:cs typeface="Verdana"/>
              </a:rPr>
              <a:t>he</a:t>
            </a:r>
            <a:r>
              <a:rPr sz="22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35" dirty="0">
                <a:solidFill>
                  <a:srgbClr val="333333"/>
                </a:solidFill>
                <a:latin typeface="Verdana"/>
                <a:cs typeface="Verdana"/>
              </a:rPr>
              <a:t>np</a:t>
            </a:r>
            <a:r>
              <a:rPr sz="2200" spc="-114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200" spc="-6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200" spc="-29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2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-29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2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17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85" dirty="0">
                <a:solidFill>
                  <a:srgbClr val="333333"/>
                </a:solidFill>
                <a:latin typeface="Verdana"/>
                <a:cs typeface="Verdana"/>
              </a:rPr>
              <a:t>0</a:t>
            </a:r>
            <a:endParaRPr sz="220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600"/>
              </a:spcBef>
            </a:pPr>
            <a:r>
              <a:rPr sz="2200" spc="-5" dirty="0">
                <a:solidFill>
                  <a:srgbClr val="4D0000"/>
                </a:solidFill>
                <a:latin typeface="Cambria Math"/>
                <a:cs typeface="Cambria Math"/>
              </a:rPr>
              <a:t>② </a:t>
            </a:r>
            <a:r>
              <a:rPr sz="2200" spc="-10" dirty="0">
                <a:solidFill>
                  <a:srgbClr val="4D0000"/>
                </a:solidFill>
                <a:latin typeface="Cambria Math"/>
                <a:cs typeface="Cambria Math"/>
              </a:rPr>
              <a:t> </a:t>
            </a:r>
            <a:r>
              <a:rPr sz="2200" spc="-185" dirty="0">
                <a:solidFill>
                  <a:srgbClr val="333333"/>
                </a:solidFill>
                <a:latin typeface="Verdana"/>
                <a:cs typeface="Verdana"/>
              </a:rPr>
              <a:t>0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333333"/>
                </a:solidFill>
                <a:latin typeface="Verdana"/>
                <a:cs typeface="Verdana"/>
              </a:rPr>
              <a:t>whe</a:t>
            </a:r>
            <a:r>
              <a:rPr sz="2200" spc="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65" dirty="0">
                <a:solidFill>
                  <a:srgbClr val="333333"/>
                </a:solidFill>
                <a:latin typeface="Verdana"/>
                <a:cs typeface="Verdana"/>
              </a:rPr>
              <a:t>al</a:t>
            </a:r>
            <a:r>
              <a:rPr sz="2200" spc="-4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2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200" spc="30" dirty="0">
                <a:solidFill>
                  <a:srgbClr val="333333"/>
                </a:solidFill>
                <a:latin typeface="Verdana"/>
                <a:cs typeface="Verdana"/>
              </a:rPr>
              <a:t>he</a:t>
            </a:r>
            <a:r>
              <a:rPr sz="22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35" dirty="0">
                <a:solidFill>
                  <a:srgbClr val="333333"/>
                </a:solidFill>
                <a:latin typeface="Verdana"/>
                <a:cs typeface="Verdana"/>
              </a:rPr>
              <a:t>np</a:t>
            </a:r>
            <a:r>
              <a:rPr sz="2200" spc="-114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200" spc="-6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200" spc="-29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2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333333"/>
                </a:solidFill>
                <a:latin typeface="Verdana"/>
                <a:cs typeface="Verdana"/>
              </a:rPr>
              <a:t>ar</a:t>
            </a:r>
            <a:r>
              <a:rPr sz="2200" spc="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85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6653" y="412750"/>
            <a:ext cx="22561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NOR</a:t>
            </a:r>
            <a:r>
              <a:rPr spc="-60" dirty="0"/>
              <a:t> </a:t>
            </a:r>
            <a:r>
              <a:rPr spc="75" dirty="0"/>
              <a:t>Gate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6653" y="1136396"/>
            <a:ext cx="4754245" cy="180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85" dirty="0">
                <a:solidFill>
                  <a:srgbClr val="333333"/>
                </a:solidFill>
                <a:latin typeface="Verdana"/>
                <a:cs typeface="Verdana"/>
              </a:rPr>
              <a:t>Co</a:t>
            </a:r>
            <a:r>
              <a:rPr sz="2400" spc="135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400" spc="20" dirty="0">
                <a:solidFill>
                  <a:srgbClr val="333333"/>
                </a:solidFill>
                <a:latin typeface="Verdana"/>
                <a:cs typeface="Verdana"/>
              </a:rPr>
              <a:t>plemente</a:t>
            </a:r>
            <a:r>
              <a:rPr sz="2400" spc="2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20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400" spc="60" dirty="0">
                <a:solidFill>
                  <a:srgbClr val="333333"/>
                </a:solidFill>
                <a:latin typeface="Verdana"/>
                <a:cs typeface="Verdana"/>
              </a:rPr>
              <a:t>ate</a:t>
            </a:r>
            <a:endParaRPr sz="2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20" dirty="0">
                <a:solidFill>
                  <a:srgbClr val="333333"/>
                </a:solidFill>
                <a:latin typeface="Verdana"/>
                <a:cs typeface="Verdana"/>
              </a:rPr>
              <a:t>Gene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ate</a:t>
            </a:r>
            <a:r>
              <a:rPr sz="2400" spc="-3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6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7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33333"/>
                </a:solidFill>
                <a:latin typeface="Verdana"/>
                <a:cs typeface="Verdana"/>
              </a:rPr>
              <a:t>ou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pu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3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85" dirty="0">
                <a:solidFill>
                  <a:srgbClr val="333333"/>
                </a:solidFill>
                <a:latin typeface="Verdana"/>
                <a:cs typeface="Verdana"/>
              </a:rPr>
              <a:t>gna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400" spc="-2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of:</a:t>
            </a:r>
            <a:endParaRPr sz="240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595"/>
              </a:spcBef>
            </a:pPr>
            <a:r>
              <a:rPr sz="2200" spc="-5" dirty="0">
                <a:solidFill>
                  <a:srgbClr val="4D0000"/>
                </a:solidFill>
                <a:latin typeface="Cambria Math"/>
                <a:cs typeface="Cambria Math"/>
              </a:rPr>
              <a:t>① </a:t>
            </a:r>
            <a:r>
              <a:rPr sz="2200" spc="-10" dirty="0">
                <a:solidFill>
                  <a:srgbClr val="4D0000"/>
                </a:solidFill>
                <a:latin typeface="Cambria Math"/>
                <a:cs typeface="Cambria Math"/>
              </a:rPr>
              <a:t> </a:t>
            </a:r>
            <a:r>
              <a:rPr sz="2200" spc="-185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50" dirty="0">
                <a:solidFill>
                  <a:srgbClr val="333333"/>
                </a:solidFill>
                <a:latin typeface="Verdana"/>
                <a:cs typeface="Verdana"/>
              </a:rPr>
              <a:t>on</a:t>
            </a:r>
            <a:r>
              <a:rPr sz="2200" spc="-2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200" spc="-12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2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25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2200" spc="-15" dirty="0">
                <a:solidFill>
                  <a:srgbClr val="333333"/>
                </a:solidFill>
                <a:latin typeface="Verdana"/>
                <a:cs typeface="Verdana"/>
              </a:rPr>
              <a:t>h</a:t>
            </a:r>
            <a:r>
              <a:rPr sz="2200" spc="30" dirty="0">
                <a:solidFill>
                  <a:srgbClr val="333333"/>
                </a:solidFill>
                <a:latin typeface="Verdana"/>
                <a:cs typeface="Verdana"/>
              </a:rPr>
              <a:t>en</a:t>
            </a:r>
            <a:r>
              <a:rPr sz="22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65" dirty="0">
                <a:solidFill>
                  <a:srgbClr val="333333"/>
                </a:solidFill>
                <a:latin typeface="Verdana"/>
                <a:cs typeface="Verdana"/>
              </a:rPr>
              <a:t>al</a:t>
            </a:r>
            <a:r>
              <a:rPr sz="2200" spc="-4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35" dirty="0">
                <a:solidFill>
                  <a:srgbClr val="333333"/>
                </a:solidFill>
                <a:latin typeface="Verdana"/>
                <a:cs typeface="Verdana"/>
              </a:rPr>
              <a:t>np</a:t>
            </a:r>
            <a:r>
              <a:rPr sz="2200" spc="-114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200" spc="-6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200" spc="-29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2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333333"/>
                </a:solidFill>
                <a:latin typeface="Verdana"/>
                <a:cs typeface="Verdana"/>
              </a:rPr>
              <a:t>ar</a:t>
            </a:r>
            <a:r>
              <a:rPr sz="2200" spc="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85" dirty="0">
                <a:solidFill>
                  <a:srgbClr val="333333"/>
                </a:solidFill>
                <a:latin typeface="Verdana"/>
                <a:cs typeface="Verdana"/>
              </a:rPr>
              <a:t>0</a:t>
            </a:r>
            <a:endParaRPr sz="220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600"/>
              </a:spcBef>
            </a:pPr>
            <a:r>
              <a:rPr sz="2200" spc="-5" dirty="0">
                <a:solidFill>
                  <a:srgbClr val="4D0000"/>
                </a:solidFill>
                <a:latin typeface="Cambria Math"/>
                <a:cs typeface="Cambria Math"/>
              </a:rPr>
              <a:t>② </a:t>
            </a:r>
            <a:r>
              <a:rPr sz="2200" spc="-10" dirty="0">
                <a:solidFill>
                  <a:srgbClr val="4D0000"/>
                </a:solidFill>
                <a:latin typeface="Cambria Math"/>
                <a:cs typeface="Cambria Math"/>
              </a:rPr>
              <a:t> </a:t>
            </a:r>
            <a:r>
              <a:rPr sz="2200" spc="-185" dirty="0">
                <a:solidFill>
                  <a:srgbClr val="333333"/>
                </a:solidFill>
                <a:latin typeface="Verdana"/>
                <a:cs typeface="Verdana"/>
              </a:rPr>
              <a:t>0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-85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2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333333"/>
                </a:solidFill>
                <a:latin typeface="Verdana"/>
                <a:cs typeface="Verdana"/>
              </a:rPr>
              <a:t>an</a:t>
            </a:r>
            <a:r>
              <a:rPr sz="2200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2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20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200" spc="3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200" spc="114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2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5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2200" spc="-1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35" dirty="0">
                <a:solidFill>
                  <a:srgbClr val="333333"/>
                </a:solidFill>
                <a:latin typeface="Verdana"/>
                <a:cs typeface="Verdana"/>
              </a:rPr>
              <a:t>np</a:t>
            </a:r>
            <a:r>
              <a:rPr sz="2200" spc="-114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200" spc="-6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200" spc="-29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2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200" spc="-29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2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17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2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200" spc="-185" dirty="0">
                <a:solidFill>
                  <a:srgbClr val="333333"/>
                </a:solidFill>
                <a:latin typeface="Verdana"/>
                <a:cs typeface="Verdana"/>
              </a:rPr>
              <a:t>1</a:t>
            </a:r>
            <a:endParaRPr sz="22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39388" y="3339450"/>
            <a:ext cx="5532890" cy="33078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862660"/>
            <a:ext cx="29794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Logic</a:t>
            </a:r>
            <a:r>
              <a:rPr spc="-140" dirty="0"/>
              <a:t> </a:t>
            </a:r>
            <a:r>
              <a:rPr spc="-110" dirty="0"/>
              <a:t>Circuits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83104"/>
            <a:ext cx="8119745" cy="41414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marR="5080" indent="-228600">
              <a:lnSpc>
                <a:spcPct val="100299"/>
              </a:lnSpc>
              <a:spcBef>
                <a:spcPts val="9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120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hen</a:t>
            </a:r>
            <a:r>
              <a:rPr sz="2400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log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60" dirty="0">
                <a:solidFill>
                  <a:srgbClr val="333333"/>
                </a:solidFill>
                <a:latin typeface="Verdana"/>
                <a:cs typeface="Verdana"/>
              </a:rPr>
              <a:t>ga</a:t>
            </a:r>
            <a:r>
              <a:rPr sz="2400" spc="-110" dirty="0">
                <a:solidFill>
                  <a:srgbClr val="333333"/>
                </a:solidFill>
                <a:latin typeface="Verdana"/>
                <a:cs typeface="Verdana"/>
              </a:rPr>
              <a:t>tes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ar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5" dirty="0">
                <a:solidFill>
                  <a:srgbClr val="333333"/>
                </a:solidFill>
                <a:latin typeface="Verdana"/>
                <a:cs typeface="Verdana"/>
              </a:rPr>
              <a:t>nterconne</a:t>
            </a:r>
            <a:r>
              <a:rPr sz="2400" spc="25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45" dirty="0">
                <a:solidFill>
                  <a:srgbClr val="333333"/>
                </a:solidFill>
                <a:latin typeface="Verdana"/>
                <a:cs typeface="Verdana"/>
              </a:rPr>
              <a:t>ted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r>
              <a:rPr sz="2400" spc="-1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125" dirty="0">
                <a:solidFill>
                  <a:srgbClr val="333333"/>
                </a:solidFill>
                <a:latin typeface="Tahoma"/>
                <a:cs typeface="Tahoma"/>
              </a:rPr>
              <a:t>form</a:t>
            </a:r>
            <a:r>
              <a:rPr sz="2400" b="1" spc="-4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95" dirty="0">
                <a:solidFill>
                  <a:srgbClr val="333333"/>
                </a:solidFill>
                <a:latin typeface="Tahoma"/>
                <a:cs typeface="Tahoma"/>
              </a:rPr>
              <a:t>a  </a:t>
            </a:r>
            <a:r>
              <a:rPr sz="2400" b="1" spc="-45" dirty="0">
                <a:solidFill>
                  <a:srgbClr val="333333"/>
                </a:solidFill>
                <a:latin typeface="Tahoma"/>
                <a:cs typeface="Tahoma"/>
              </a:rPr>
              <a:t>gating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285" dirty="0">
                <a:solidFill>
                  <a:srgbClr val="333333"/>
                </a:solidFill>
                <a:latin typeface="Tahoma"/>
                <a:cs typeface="Tahoma"/>
              </a:rPr>
              <a:t>/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333333"/>
                </a:solidFill>
                <a:latin typeface="Tahoma"/>
                <a:cs typeface="Tahoma"/>
              </a:rPr>
              <a:t>logic</a:t>
            </a:r>
            <a:r>
              <a:rPr sz="2400" b="1" spc="-2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333333"/>
                </a:solidFill>
                <a:latin typeface="Tahoma"/>
                <a:cs typeface="Tahoma"/>
              </a:rPr>
              <a:t>network</a:t>
            </a:r>
            <a:r>
              <a:rPr sz="2400" spc="-125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50" dirty="0">
                <a:solidFill>
                  <a:srgbClr val="333333"/>
                </a:solidFill>
                <a:latin typeface="Verdana"/>
                <a:cs typeface="Verdana"/>
              </a:rPr>
              <a:t>it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40" dirty="0">
                <a:solidFill>
                  <a:srgbClr val="333333"/>
                </a:solidFill>
                <a:latin typeface="Verdana"/>
                <a:cs typeface="Verdana"/>
              </a:rPr>
              <a:t>is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known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as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9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i="1" spc="-175" dirty="0">
                <a:solidFill>
                  <a:srgbClr val="333333"/>
                </a:solidFill>
                <a:latin typeface="Verdana"/>
                <a:cs typeface="Verdana"/>
              </a:rPr>
              <a:t>combinational </a:t>
            </a:r>
            <a:r>
              <a:rPr sz="2400" b="1" i="1" spc="-80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i="1" spc="-114" dirty="0">
                <a:solidFill>
                  <a:srgbClr val="333333"/>
                </a:solidFill>
                <a:latin typeface="Verdana"/>
                <a:cs typeface="Verdana"/>
              </a:rPr>
              <a:t>logic</a:t>
            </a:r>
            <a:r>
              <a:rPr sz="2400" b="1" i="1" spc="-1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i="1" spc="114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b="1" i="1" spc="-240" dirty="0">
                <a:solidFill>
                  <a:srgbClr val="333333"/>
                </a:solidFill>
                <a:latin typeface="Verdana"/>
                <a:cs typeface="Verdana"/>
              </a:rPr>
              <a:t>ircuit</a:t>
            </a:r>
            <a:endParaRPr sz="2400">
              <a:latin typeface="Verdana"/>
              <a:cs typeface="Verdana"/>
            </a:endParaRPr>
          </a:p>
          <a:p>
            <a:pPr marL="241300" marR="233045" indent="-228600">
              <a:lnSpc>
                <a:spcPct val="100000"/>
              </a:lnSpc>
              <a:spcBef>
                <a:spcPts val="179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The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Boolean </a:t>
            </a:r>
            <a:r>
              <a:rPr sz="2400" spc="40" dirty="0">
                <a:solidFill>
                  <a:srgbClr val="333333"/>
                </a:solidFill>
                <a:latin typeface="Verdana"/>
                <a:cs typeface="Verdana"/>
              </a:rPr>
              <a:t>algebra 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expression for </a:t>
            </a:r>
            <a:r>
              <a:rPr sz="2400" spc="195" dirty="0">
                <a:solidFill>
                  <a:srgbClr val="333333"/>
                </a:solidFill>
                <a:latin typeface="Verdana"/>
                <a:cs typeface="Verdana"/>
              </a:rPr>
              <a:t>a 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given </a:t>
            </a:r>
            <a:r>
              <a:rPr sz="2400" spc="35" dirty="0">
                <a:solidFill>
                  <a:srgbClr val="333333"/>
                </a:solidFill>
                <a:latin typeface="Verdana"/>
                <a:cs typeface="Verdana"/>
              </a:rPr>
              <a:t>logic </a:t>
            </a:r>
            <a:r>
              <a:rPr sz="2400" spc="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333333"/>
                </a:solidFill>
                <a:latin typeface="Verdana"/>
                <a:cs typeface="Verdana"/>
              </a:rPr>
              <a:t>circuit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40" dirty="0">
                <a:solidFill>
                  <a:srgbClr val="333333"/>
                </a:solidFill>
                <a:latin typeface="Verdana"/>
                <a:cs typeface="Verdana"/>
              </a:rPr>
              <a:t>can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be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derived</a:t>
            </a:r>
            <a:r>
              <a:rPr sz="2400" spc="-2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by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systematically</a:t>
            </a:r>
            <a:r>
              <a:rPr sz="2400" spc="-229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33333"/>
                </a:solidFill>
                <a:latin typeface="Verdana"/>
                <a:cs typeface="Verdana"/>
              </a:rPr>
              <a:t>progressing </a:t>
            </a:r>
            <a:r>
              <a:rPr sz="2400" spc="-8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33333"/>
                </a:solidFill>
                <a:latin typeface="Verdana"/>
                <a:cs typeface="Verdana"/>
              </a:rPr>
              <a:t>from</a:t>
            </a:r>
            <a:r>
              <a:rPr sz="2400" spc="-19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45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p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ut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333333"/>
                </a:solidFill>
                <a:latin typeface="Verdana"/>
                <a:cs typeface="Verdana"/>
              </a:rPr>
              <a:t>out</a:t>
            </a:r>
            <a:r>
              <a:rPr sz="2400" spc="5" dirty="0">
                <a:solidFill>
                  <a:srgbClr val="333333"/>
                </a:solidFill>
                <a:latin typeface="Verdana"/>
                <a:cs typeface="Verdana"/>
              </a:rPr>
              <a:t>p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ut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on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gates</a:t>
            </a:r>
            <a:endParaRPr sz="2400">
              <a:latin typeface="Verdana"/>
              <a:cs typeface="Verdana"/>
            </a:endParaRPr>
          </a:p>
          <a:p>
            <a:pPr marL="241300" marR="160655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Cambria"/>
              <a:buChar char="◾"/>
              <a:tabLst>
                <a:tab pos="241300" algn="l"/>
              </a:tabLst>
            </a:pPr>
            <a:r>
              <a:rPr sz="2400" spc="-47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35" dirty="0">
                <a:solidFill>
                  <a:srgbClr val="333333"/>
                </a:solidFill>
                <a:latin typeface="Verdana"/>
                <a:cs typeface="Verdana"/>
              </a:rPr>
              <a:t>he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b="1" spc="-85" dirty="0">
                <a:solidFill>
                  <a:srgbClr val="333333"/>
                </a:solidFill>
                <a:latin typeface="Tahoma"/>
                <a:cs typeface="Tahoma"/>
              </a:rPr>
              <a:t>three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333333"/>
                </a:solidFill>
                <a:latin typeface="Tahoma"/>
                <a:cs typeface="Tahoma"/>
              </a:rPr>
              <a:t>logic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gate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s</a:t>
            </a:r>
            <a:r>
              <a:rPr sz="2400" b="1" spc="-5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(</a:t>
            </a:r>
            <a:r>
              <a:rPr sz="2400" b="1" spc="-40" dirty="0">
                <a:solidFill>
                  <a:srgbClr val="333333"/>
                </a:solidFill>
                <a:latin typeface="Tahoma"/>
                <a:cs typeface="Tahoma"/>
              </a:rPr>
              <a:t>AND,</a:t>
            </a:r>
            <a:r>
              <a:rPr sz="2400" b="1" spc="-30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333333"/>
                </a:solidFill>
                <a:latin typeface="Tahoma"/>
                <a:cs typeface="Tahoma"/>
              </a:rPr>
              <a:t>OR,</a:t>
            </a:r>
            <a:r>
              <a:rPr sz="2400" b="1" spc="-3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35" dirty="0">
                <a:solidFill>
                  <a:srgbClr val="333333"/>
                </a:solidFill>
                <a:latin typeface="Tahoma"/>
                <a:cs typeface="Tahoma"/>
              </a:rPr>
              <a:t>an</a:t>
            </a:r>
            <a:r>
              <a:rPr sz="2400" b="1" spc="40" dirty="0">
                <a:solidFill>
                  <a:srgbClr val="333333"/>
                </a:solidFill>
                <a:latin typeface="Tahoma"/>
                <a:cs typeface="Tahoma"/>
              </a:rPr>
              <a:t>d</a:t>
            </a:r>
            <a:r>
              <a:rPr sz="2400" b="1" spc="-25" dirty="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333333"/>
                </a:solidFill>
                <a:latin typeface="Tahoma"/>
                <a:cs typeface="Tahoma"/>
              </a:rPr>
              <a:t>NOT</a:t>
            </a:r>
            <a:r>
              <a:rPr sz="2400" spc="-204" dirty="0">
                <a:solidFill>
                  <a:srgbClr val="333333"/>
                </a:solidFill>
                <a:latin typeface="Verdana"/>
                <a:cs typeface="Verdana"/>
              </a:rPr>
              <a:t>)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are  </a:t>
            </a:r>
            <a:r>
              <a:rPr sz="2400" spc="-15" dirty="0">
                <a:solidFill>
                  <a:srgbClr val="333333"/>
                </a:solidFill>
                <a:latin typeface="Verdana"/>
                <a:cs typeface="Verdana"/>
              </a:rPr>
              <a:t>logically</a:t>
            </a:r>
            <a:r>
              <a:rPr sz="2400" spc="-2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50" dirty="0">
                <a:solidFill>
                  <a:srgbClr val="333333"/>
                </a:solidFill>
                <a:latin typeface="Verdana"/>
                <a:cs typeface="Verdana"/>
              </a:rPr>
              <a:t>complete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333333"/>
                </a:solidFill>
                <a:latin typeface="Verdana"/>
                <a:cs typeface="Verdana"/>
              </a:rPr>
              <a:t>because</a:t>
            </a:r>
            <a:r>
              <a:rPr sz="2400" spc="-1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Verdana"/>
                <a:cs typeface="Verdana"/>
              </a:rPr>
              <a:t>any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Boolean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expression </a:t>
            </a:r>
            <a:r>
              <a:rPr sz="2400" spc="-8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45" dirty="0">
                <a:solidFill>
                  <a:srgbClr val="333333"/>
                </a:solidFill>
                <a:latin typeface="Verdana"/>
                <a:cs typeface="Verdana"/>
              </a:rPr>
              <a:t>can</a:t>
            </a:r>
            <a:r>
              <a:rPr sz="2400" spc="-2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333333"/>
                </a:solidFill>
                <a:latin typeface="Verdana"/>
                <a:cs typeface="Verdana"/>
              </a:rPr>
              <a:t>be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33333"/>
                </a:solidFill>
                <a:latin typeface="Verdana"/>
                <a:cs typeface="Verdana"/>
              </a:rPr>
              <a:t>real</a:t>
            </a:r>
            <a:r>
              <a:rPr sz="2400" spc="-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10" dirty="0">
                <a:solidFill>
                  <a:srgbClr val="333333"/>
                </a:solidFill>
                <a:latin typeface="Verdana"/>
                <a:cs typeface="Verdana"/>
              </a:rPr>
              <a:t>zed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6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19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400" spc="-18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33333"/>
                </a:solidFill>
                <a:latin typeface="Verdana"/>
                <a:cs typeface="Verdana"/>
              </a:rPr>
              <a:t>log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2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8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5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400" spc="-1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400" spc="-17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50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-13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210" dirty="0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sz="2400" spc="-18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-17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400" spc="30" dirty="0">
                <a:solidFill>
                  <a:srgbClr val="333333"/>
                </a:solidFill>
                <a:latin typeface="Verdana"/>
                <a:cs typeface="Verdana"/>
              </a:rPr>
              <a:t>ng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333333"/>
                </a:solidFill>
                <a:latin typeface="Verdana"/>
                <a:cs typeface="Verdana"/>
              </a:rPr>
              <a:t>only</a:t>
            </a:r>
            <a:r>
              <a:rPr sz="2400" spc="-229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2400" spc="-90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400" spc="90" dirty="0">
                <a:solidFill>
                  <a:srgbClr val="333333"/>
                </a:solidFill>
                <a:latin typeface="Verdana"/>
                <a:cs typeface="Verdana"/>
              </a:rPr>
              <a:t>e  </a:t>
            </a:r>
            <a:r>
              <a:rPr sz="2400" spc="-45" dirty="0">
                <a:solidFill>
                  <a:srgbClr val="333333"/>
                </a:solidFill>
                <a:latin typeface="Verdana"/>
                <a:cs typeface="Verdana"/>
              </a:rPr>
              <a:t>three</a:t>
            </a:r>
            <a:r>
              <a:rPr sz="2400" spc="-19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333333"/>
                </a:solidFill>
                <a:latin typeface="Verdana"/>
                <a:cs typeface="Verdana"/>
              </a:rPr>
              <a:t>ga</a:t>
            </a:r>
            <a:r>
              <a:rPr sz="2400" spc="5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400" spc="-95" dirty="0">
                <a:solidFill>
                  <a:srgbClr val="333333"/>
                </a:solidFill>
                <a:latin typeface="Verdana"/>
                <a:cs typeface="Verdana"/>
              </a:rPr>
              <a:t>es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7514"/>
            <a:ext cx="6224905" cy="100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114" dirty="0"/>
              <a:t>Finding</a:t>
            </a:r>
            <a:r>
              <a:rPr sz="3200" spc="-55" dirty="0"/>
              <a:t> </a:t>
            </a:r>
            <a:r>
              <a:rPr sz="3200" spc="-30" dirty="0"/>
              <a:t>Boolean</a:t>
            </a:r>
            <a:r>
              <a:rPr sz="3200" spc="-35" dirty="0"/>
              <a:t> </a:t>
            </a:r>
            <a:r>
              <a:rPr sz="3200" spc="-135" dirty="0"/>
              <a:t>Expression</a:t>
            </a:r>
            <a:r>
              <a:rPr sz="3200" spc="-45" dirty="0"/>
              <a:t> </a:t>
            </a:r>
            <a:r>
              <a:rPr sz="3200" spc="-130" dirty="0"/>
              <a:t>of</a:t>
            </a:r>
            <a:r>
              <a:rPr sz="3200" spc="-40" dirty="0"/>
              <a:t> </a:t>
            </a:r>
            <a:r>
              <a:rPr sz="3200" spc="195" dirty="0"/>
              <a:t>a </a:t>
            </a:r>
            <a:r>
              <a:rPr sz="3200" spc="-925" dirty="0"/>
              <a:t> </a:t>
            </a:r>
            <a:r>
              <a:rPr sz="3200" spc="-20" dirty="0"/>
              <a:t>Logic</a:t>
            </a:r>
            <a:r>
              <a:rPr sz="3200" spc="-65" dirty="0"/>
              <a:t> </a:t>
            </a:r>
            <a:r>
              <a:rPr sz="3200" spc="-80" dirty="0"/>
              <a:t>Circuit</a:t>
            </a:r>
            <a:r>
              <a:rPr sz="3200" spc="-45" dirty="0"/>
              <a:t> </a:t>
            </a:r>
            <a:r>
              <a:rPr sz="3200" spc="-60" dirty="0"/>
              <a:t>(Example</a:t>
            </a:r>
            <a:r>
              <a:rPr sz="3200" spc="-65" dirty="0"/>
              <a:t> </a:t>
            </a:r>
            <a:r>
              <a:rPr sz="3200" spc="-245" dirty="0"/>
              <a:t>1)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991" y="2568685"/>
            <a:ext cx="8303732" cy="31980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474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Cambria</vt:lpstr>
      <vt:lpstr>Cambria Math</vt:lpstr>
      <vt:lpstr>Tahoma</vt:lpstr>
      <vt:lpstr>Verdana</vt:lpstr>
      <vt:lpstr>Wingdings</vt:lpstr>
      <vt:lpstr>Office Theme</vt:lpstr>
      <vt:lpstr>PowerPoint Presentation</vt:lpstr>
      <vt:lpstr>Logic Gates</vt:lpstr>
      <vt:lpstr>AND Gate</vt:lpstr>
      <vt:lpstr>OR Gate</vt:lpstr>
      <vt:lpstr>NOT Gate</vt:lpstr>
      <vt:lpstr>NAND Gate</vt:lpstr>
      <vt:lpstr>NOR Gate</vt:lpstr>
      <vt:lpstr>Logic Circuits</vt:lpstr>
      <vt:lpstr>Finding Boolean Expression of a  Logic Circuit (Example 1)</vt:lpstr>
      <vt:lpstr>Finding Boolean Expression of a  Logic Circuit (Example 2)</vt:lpstr>
      <vt:lpstr>Constructing a Logic Circuit from  a Boolean Expression (Example 1)</vt:lpstr>
      <vt:lpstr>Constructing a Logic Circuit from  a Boolean Expression (Example 2)</vt:lpstr>
      <vt:lpstr>Universal NAND Gate</vt:lpstr>
      <vt:lpstr>Implementation of NOT, AND and  OR Gates by NAND Gates</vt:lpstr>
      <vt:lpstr>Universal NOR Gate</vt:lpstr>
      <vt:lpstr>Implementation of NOT, OR  and AND Gates by NOR Gates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R. H. Noori</dc:creator>
  <cp:lastModifiedBy>Diu</cp:lastModifiedBy>
  <cp:revision>1</cp:revision>
  <dcterms:created xsi:type="dcterms:W3CDTF">2023-03-01T04:59:02Z</dcterms:created>
  <dcterms:modified xsi:type="dcterms:W3CDTF">2023-03-01T05:01:02Z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2023-03-01T00:00:00Z</vt:filetime>
  </property>
</Properties>
</file>