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48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86938" y="268350"/>
            <a:ext cx="5669280" cy="3900804"/>
          </a:xfrm>
          <a:custGeom>
            <a:avLst/>
            <a:gdLst/>
            <a:ahLst/>
            <a:cxnLst/>
            <a:rect l="l" t="t" r="r" b="b"/>
            <a:pathLst>
              <a:path w="5669280" h="3900804">
                <a:moveTo>
                  <a:pt x="5669279" y="0"/>
                </a:moveTo>
                <a:lnTo>
                  <a:pt x="0" y="0"/>
                </a:lnTo>
                <a:lnTo>
                  <a:pt x="0" y="3900297"/>
                </a:lnTo>
                <a:lnTo>
                  <a:pt x="5669279" y="3900297"/>
                </a:lnTo>
                <a:lnTo>
                  <a:pt x="5669279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8935" y="268350"/>
            <a:ext cx="182880" cy="3886835"/>
          </a:xfrm>
          <a:custGeom>
            <a:avLst/>
            <a:gdLst/>
            <a:ahLst/>
            <a:cxnLst/>
            <a:rect l="l" t="t" r="r" b="b"/>
            <a:pathLst>
              <a:path w="182879" h="3886835">
                <a:moveTo>
                  <a:pt x="182880" y="0"/>
                </a:moveTo>
                <a:lnTo>
                  <a:pt x="0" y="0"/>
                </a:lnTo>
                <a:lnTo>
                  <a:pt x="0" y="3886835"/>
                </a:lnTo>
                <a:lnTo>
                  <a:pt x="182880" y="3886835"/>
                </a:lnTo>
                <a:lnTo>
                  <a:pt x="18288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212076" y="268350"/>
            <a:ext cx="1645920" cy="1645920"/>
          </a:xfrm>
          <a:custGeom>
            <a:avLst/>
            <a:gdLst/>
            <a:ahLst/>
            <a:cxnLst/>
            <a:rect l="l" t="t" r="r" b="b"/>
            <a:pathLst>
              <a:path w="1645920" h="1645920">
                <a:moveTo>
                  <a:pt x="1645920" y="0"/>
                </a:moveTo>
                <a:lnTo>
                  <a:pt x="0" y="0"/>
                </a:lnTo>
                <a:lnTo>
                  <a:pt x="0" y="1645920"/>
                </a:lnTo>
                <a:lnTo>
                  <a:pt x="1645920" y="1645920"/>
                </a:lnTo>
                <a:lnTo>
                  <a:pt x="1645920" y="0"/>
                </a:lnTo>
                <a:close/>
              </a:path>
            </a:pathLst>
          </a:custGeom>
          <a:solidFill>
            <a:srgbClr val="99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1205" y="259207"/>
            <a:ext cx="8241588" cy="11214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990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684" y="1846326"/>
            <a:ext cx="8088630" cy="1398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333333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52648" y="4238319"/>
            <a:ext cx="5536565" cy="651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100" b="1" spc="-20" dirty="0">
                <a:solidFill>
                  <a:srgbClr val="990000"/>
                </a:solidFill>
                <a:latin typeface="Tahoma"/>
                <a:cs typeface="Tahoma"/>
              </a:rPr>
              <a:t>Logic</a:t>
            </a:r>
            <a:r>
              <a:rPr sz="4100" b="1" spc="-70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4100" b="1" spc="10" dirty="0">
                <a:solidFill>
                  <a:srgbClr val="990000"/>
                </a:solidFill>
                <a:latin typeface="Tahoma"/>
                <a:cs typeface="Tahoma"/>
              </a:rPr>
              <a:t>Gates</a:t>
            </a:r>
            <a:r>
              <a:rPr sz="4100" b="1" spc="-80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4100" b="1" spc="-415" dirty="0">
                <a:solidFill>
                  <a:srgbClr val="990000"/>
                </a:solidFill>
                <a:latin typeface="Tahoma"/>
                <a:cs typeface="Tahoma"/>
              </a:rPr>
              <a:t>&amp;</a:t>
            </a:r>
            <a:r>
              <a:rPr sz="4100" b="1" spc="-55" dirty="0">
                <a:solidFill>
                  <a:srgbClr val="990000"/>
                </a:solidFill>
                <a:latin typeface="Tahoma"/>
                <a:cs typeface="Tahoma"/>
              </a:rPr>
              <a:t> </a:t>
            </a:r>
            <a:r>
              <a:rPr sz="4100" b="1" spc="-90" dirty="0">
                <a:solidFill>
                  <a:srgbClr val="990000"/>
                </a:solidFill>
                <a:latin typeface="Tahoma"/>
                <a:cs typeface="Tahoma"/>
              </a:rPr>
              <a:t>Ci</a:t>
            </a:r>
            <a:r>
              <a:rPr sz="4100" b="1" spc="-95" dirty="0">
                <a:solidFill>
                  <a:srgbClr val="990000"/>
                </a:solidFill>
                <a:latin typeface="Tahoma"/>
                <a:cs typeface="Tahoma"/>
              </a:rPr>
              <a:t>r</a:t>
            </a:r>
            <a:r>
              <a:rPr sz="4100" b="1" spc="-150" dirty="0">
                <a:solidFill>
                  <a:srgbClr val="990000"/>
                </a:solidFill>
                <a:latin typeface="Tahoma"/>
                <a:cs typeface="Tahoma"/>
              </a:rPr>
              <a:t>cuits</a:t>
            </a:r>
            <a:endParaRPr sz="4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52648" y="5029200"/>
            <a:ext cx="4814570" cy="1515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140" dirty="0" err="1">
                <a:latin typeface="Tahoma"/>
                <a:cs typeface="Tahoma"/>
              </a:rPr>
              <a:t>Zannatul</a:t>
            </a:r>
            <a:r>
              <a:rPr lang="en-US" sz="2400" b="1" spc="-140" dirty="0">
                <a:latin typeface="Tahoma"/>
                <a:cs typeface="Tahoma"/>
              </a:rPr>
              <a:t> </a:t>
            </a:r>
            <a:r>
              <a:rPr lang="en-US" sz="2400" b="1" spc="-140" dirty="0" err="1">
                <a:latin typeface="Tahoma"/>
                <a:cs typeface="Tahoma"/>
              </a:rPr>
              <a:t>Mawa</a:t>
            </a:r>
            <a:r>
              <a:rPr lang="en-US" sz="2400" b="1" spc="-140" dirty="0">
                <a:latin typeface="Tahoma"/>
                <a:cs typeface="Tahoma"/>
              </a:rPr>
              <a:t> </a:t>
            </a:r>
            <a:r>
              <a:rPr lang="en-US" sz="2400" b="1" spc="-140" dirty="0" err="1">
                <a:latin typeface="Tahoma"/>
                <a:cs typeface="Tahoma"/>
              </a:rPr>
              <a:t>Koli</a:t>
            </a:r>
            <a:endParaRPr lang="en-US" sz="2400" b="1" spc="-14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b="1" spc="-140" dirty="0">
                <a:latin typeface="Tahoma"/>
                <a:cs typeface="Tahoma"/>
              </a:rPr>
              <a:t>Lecturer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70" dirty="0">
                <a:latin typeface="Tahoma"/>
                <a:cs typeface="Tahoma"/>
              </a:rPr>
              <a:t>Department</a:t>
            </a:r>
            <a:r>
              <a:rPr sz="2400" b="1" spc="-75" dirty="0">
                <a:latin typeface="Tahoma"/>
                <a:cs typeface="Tahoma"/>
              </a:rPr>
              <a:t> </a:t>
            </a:r>
            <a:r>
              <a:rPr sz="2400" b="1" spc="-100" dirty="0">
                <a:latin typeface="Tahoma"/>
                <a:cs typeface="Tahoma"/>
              </a:rPr>
              <a:t>of</a:t>
            </a:r>
            <a:r>
              <a:rPr sz="2400" b="1" spc="-50" dirty="0">
                <a:latin typeface="Tahoma"/>
                <a:cs typeface="Tahoma"/>
              </a:rPr>
              <a:t> </a:t>
            </a:r>
            <a:r>
              <a:rPr sz="2400" b="1" spc="-80" dirty="0">
                <a:latin typeface="Tahoma"/>
                <a:cs typeface="Tahoma"/>
              </a:rPr>
              <a:t>CSE</a:t>
            </a:r>
            <a:endParaRPr sz="2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sz="2400" b="1" spc="-90" dirty="0">
                <a:latin typeface="Tahoma"/>
                <a:cs typeface="Tahoma"/>
              </a:rPr>
              <a:t>Daffodil</a:t>
            </a:r>
            <a:r>
              <a:rPr sz="2400" b="1" spc="-35" dirty="0">
                <a:latin typeface="Tahoma"/>
                <a:cs typeface="Tahoma"/>
              </a:rPr>
              <a:t> </a:t>
            </a:r>
            <a:r>
              <a:rPr sz="2400" b="1" spc="-114" dirty="0">
                <a:latin typeface="Tahoma"/>
                <a:cs typeface="Tahoma"/>
              </a:rPr>
              <a:t>International</a:t>
            </a:r>
            <a:r>
              <a:rPr sz="2400" b="1" spc="-25" dirty="0">
                <a:latin typeface="Tahoma"/>
                <a:cs typeface="Tahoma"/>
              </a:rPr>
              <a:t> </a:t>
            </a:r>
            <a:r>
              <a:rPr sz="2400" b="1" spc="-135" dirty="0">
                <a:latin typeface="Tahoma"/>
                <a:cs typeface="Tahoma"/>
              </a:rPr>
              <a:t>University</a:t>
            </a:r>
            <a:endParaRPr sz="24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3418"/>
            <a:ext cx="6221730" cy="10001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0"/>
              </a:spcBef>
            </a:pPr>
            <a:r>
              <a:rPr sz="3200" spc="-114" dirty="0"/>
              <a:t>Finding</a:t>
            </a:r>
            <a:r>
              <a:rPr sz="3200" spc="-50" dirty="0"/>
              <a:t> </a:t>
            </a:r>
            <a:r>
              <a:rPr sz="3200" spc="-30" dirty="0"/>
              <a:t>Boolean</a:t>
            </a:r>
            <a:r>
              <a:rPr sz="3200" spc="-45" dirty="0"/>
              <a:t> </a:t>
            </a:r>
            <a:r>
              <a:rPr sz="3200" spc="-135" dirty="0"/>
              <a:t>Expression</a:t>
            </a:r>
            <a:r>
              <a:rPr sz="3200" spc="-55" dirty="0"/>
              <a:t> </a:t>
            </a:r>
            <a:r>
              <a:rPr sz="3200" spc="-130" dirty="0"/>
              <a:t>of</a:t>
            </a:r>
            <a:r>
              <a:rPr sz="3200" spc="-45" dirty="0"/>
              <a:t> </a:t>
            </a:r>
            <a:r>
              <a:rPr sz="3200" spc="195" dirty="0"/>
              <a:t>a </a:t>
            </a:r>
            <a:r>
              <a:rPr sz="3200" spc="-925" dirty="0"/>
              <a:t> </a:t>
            </a:r>
            <a:r>
              <a:rPr sz="3200" spc="-20" dirty="0"/>
              <a:t>Logic</a:t>
            </a:r>
            <a:r>
              <a:rPr sz="3200" spc="-65" dirty="0"/>
              <a:t> </a:t>
            </a:r>
            <a:r>
              <a:rPr sz="3200" spc="-80" dirty="0"/>
              <a:t>Circuit</a:t>
            </a:r>
            <a:r>
              <a:rPr sz="3200" spc="-45" dirty="0"/>
              <a:t> </a:t>
            </a:r>
            <a:r>
              <a:rPr sz="3200" spc="-60" dirty="0"/>
              <a:t>(Example</a:t>
            </a:r>
            <a:r>
              <a:rPr sz="3200" spc="-75" dirty="0"/>
              <a:t> </a:t>
            </a:r>
            <a:r>
              <a:rPr sz="3200" spc="-235" dirty="0"/>
              <a:t>2)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4513" y="2154146"/>
            <a:ext cx="8204365" cy="3182674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3572" y="409447"/>
            <a:ext cx="6687184" cy="10001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0"/>
              </a:spcBef>
            </a:pPr>
            <a:r>
              <a:rPr sz="3200" spc="-90" dirty="0"/>
              <a:t>Constructing </a:t>
            </a:r>
            <a:r>
              <a:rPr sz="3200" spc="195" dirty="0"/>
              <a:t>a </a:t>
            </a:r>
            <a:r>
              <a:rPr sz="3200" spc="-20" dirty="0"/>
              <a:t>Logic </a:t>
            </a:r>
            <a:r>
              <a:rPr sz="3200" spc="-80" dirty="0"/>
              <a:t>Circuit </a:t>
            </a:r>
            <a:r>
              <a:rPr sz="3200" spc="-165" dirty="0"/>
              <a:t>from </a:t>
            </a:r>
            <a:r>
              <a:rPr sz="3200" spc="-160" dirty="0"/>
              <a:t> </a:t>
            </a:r>
            <a:r>
              <a:rPr sz="3200" spc="195" dirty="0"/>
              <a:t>a</a:t>
            </a:r>
            <a:r>
              <a:rPr sz="3200" spc="-55" dirty="0"/>
              <a:t> </a:t>
            </a:r>
            <a:r>
              <a:rPr sz="3200" spc="-30" dirty="0"/>
              <a:t>Boolean</a:t>
            </a:r>
            <a:r>
              <a:rPr sz="3200" spc="-50" dirty="0"/>
              <a:t> </a:t>
            </a:r>
            <a:r>
              <a:rPr sz="3200" spc="-135" dirty="0"/>
              <a:t>Expression</a:t>
            </a:r>
            <a:r>
              <a:rPr sz="3200" spc="-55" dirty="0"/>
              <a:t> </a:t>
            </a:r>
            <a:r>
              <a:rPr sz="3200" spc="-60" dirty="0"/>
              <a:t>(Example</a:t>
            </a:r>
            <a:r>
              <a:rPr sz="3200" spc="-65" dirty="0"/>
              <a:t> </a:t>
            </a:r>
            <a:r>
              <a:rPr sz="3200" spc="-245" dirty="0"/>
              <a:t>1)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6982" y="2150500"/>
            <a:ext cx="8197306" cy="411247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51" y="395173"/>
            <a:ext cx="6687184" cy="100076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5"/>
              </a:spcBef>
            </a:pPr>
            <a:r>
              <a:rPr sz="3200" spc="-90" dirty="0"/>
              <a:t>Constructing </a:t>
            </a:r>
            <a:r>
              <a:rPr sz="3200" spc="200" dirty="0"/>
              <a:t>a </a:t>
            </a:r>
            <a:r>
              <a:rPr sz="3200" spc="-20" dirty="0"/>
              <a:t>Logic </a:t>
            </a:r>
            <a:r>
              <a:rPr sz="3200" spc="-80" dirty="0"/>
              <a:t>Circuit </a:t>
            </a:r>
            <a:r>
              <a:rPr sz="3200" spc="-165" dirty="0"/>
              <a:t>from </a:t>
            </a:r>
            <a:r>
              <a:rPr sz="3200" spc="-160" dirty="0"/>
              <a:t> </a:t>
            </a:r>
            <a:r>
              <a:rPr sz="3200" spc="195" dirty="0"/>
              <a:t>a</a:t>
            </a:r>
            <a:r>
              <a:rPr sz="3200" spc="-65" dirty="0"/>
              <a:t> </a:t>
            </a:r>
            <a:r>
              <a:rPr sz="3200" spc="-30" dirty="0"/>
              <a:t>Boolean</a:t>
            </a:r>
            <a:r>
              <a:rPr sz="3200" spc="-40" dirty="0"/>
              <a:t> </a:t>
            </a:r>
            <a:r>
              <a:rPr sz="3200" spc="-135" dirty="0"/>
              <a:t>Expression</a:t>
            </a:r>
            <a:r>
              <a:rPr sz="3200" spc="-50" dirty="0"/>
              <a:t> </a:t>
            </a:r>
            <a:r>
              <a:rPr sz="3200" spc="-60" dirty="0"/>
              <a:t>(Example</a:t>
            </a:r>
            <a:r>
              <a:rPr sz="3200" spc="-70" dirty="0"/>
              <a:t> </a:t>
            </a:r>
            <a:r>
              <a:rPr sz="3200" spc="-245" dirty="0"/>
              <a:t>2)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64451" y="1506473"/>
            <a:ext cx="8383143" cy="535152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2660"/>
            <a:ext cx="47142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Universal</a:t>
            </a:r>
            <a:r>
              <a:rPr spc="-95" dirty="0"/>
              <a:t> </a:t>
            </a:r>
            <a:r>
              <a:rPr spc="-60" dirty="0"/>
              <a:t>NAND</a:t>
            </a:r>
            <a:r>
              <a:rPr spc="-65" dirty="0"/>
              <a:t> </a:t>
            </a:r>
            <a:r>
              <a:rPr spc="70" dirty="0"/>
              <a:t>Gate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235530"/>
            <a:ext cx="7947659" cy="35788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524510" indent="-228600">
              <a:lnSpc>
                <a:spcPct val="100200"/>
              </a:lnSpc>
              <a:spcBef>
                <a:spcPts val="9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800" spc="6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800" spc="4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800" spc="-50" dirty="0">
                <a:solidFill>
                  <a:srgbClr val="333333"/>
                </a:solidFill>
                <a:latin typeface="Verdana"/>
                <a:cs typeface="Verdana"/>
              </a:rPr>
              <a:t>ND</a:t>
            </a:r>
            <a:r>
              <a:rPr sz="28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90" dirty="0">
                <a:solidFill>
                  <a:srgbClr val="333333"/>
                </a:solidFill>
                <a:latin typeface="Verdana"/>
                <a:cs typeface="Verdana"/>
              </a:rPr>
              <a:t>gate</a:t>
            </a:r>
            <a:r>
              <a:rPr sz="28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2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37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8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7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800" spc="8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8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spc="-105" dirty="0">
                <a:solidFill>
                  <a:srgbClr val="333333"/>
                </a:solidFill>
                <a:latin typeface="Tahoma"/>
                <a:cs typeface="Tahoma"/>
              </a:rPr>
              <a:t>universa</a:t>
            </a:r>
            <a:r>
              <a:rPr sz="2800" b="1" spc="-60" dirty="0">
                <a:solidFill>
                  <a:srgbClr val="333333"/>
                </a:solidFill>
                <a:latin typeface="Tahoma"/>
                <a:cs typeface="Tahoma"/>
              </a:rPr>
              <a:t>l</a:t>
            </a:r>
            <a:r>
              <a:rPr sz="2800" b="1" spc="-4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800" b="1" spc="5" dirty="0">
                <a:solidFill>
                  <a:srgbClr val="333333"/>
                </a:solidFill>
                <a:latin typeface="Tahoma"/>
                <a:cs typeface="Tahoma"/>
              </a:rPr>
              <a:t>gat</a:t>
            </a:r>
            <a:r>
              <a:rPr sz="2800" b="1" spc="20" dirty="0">
                <a:solidFill>
                  <a:srgbClr val="333333"/>
                </a:solidFill>
                <a:latin typeface="Tahoma"/>
                <a:cs typeface="Tahoma"/>
              </a:rPr>
              <a:t>e</a:t>
            </a:r>
            <a:r>
              <a:rPr sz="2800" spc="-24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8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2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15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8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2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37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8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35" dirty="0">
                <a:solidFill>
                  <a:srgbClr val="333333"/>
                </a:solidFill>
                <a:latin typeface="Verdana"/>
                <a:cs typeface="Verdana"/>
              </a:rPr>
              <a:t>alone  </a:t>
            </a:r>
            <a:r>
              <a:rPr sz="2800" spc="-195" dirty="0">
                <a:solidFill>
                  <a:srgbClr val="333333"/>
                </a:solidFill>
                <a:latin typeface="Verdana"/>
                <a:cs typeface="Verdana"/>
              </a:rPr>
              <a:t>suff</a:t>
            </a:r>
            <a:r>
              <a:rPr sz="2800" spc="-1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9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800" spc="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25" dirty="0">
                <a:solidFill>
                  <a:srgbClr val="333333"/>
                </a:solidFill>
                <a:latin typeface="Verdana"/>
                <a:cs typeface="Verdana"/>
              </a:rPr>
              <a:t>ent</a:t>
            </a:r>
            <a:r>
              <a:rPr sz="2800" spc="-2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15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8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2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65" dirty="0">
                <a:solidFill>
                  <a:srgbClr val="333333"/>
                </a:solidFill>
                <a:latin typeface="Verdana"/>
                <a:cs typeface="Verdana"/>
              </a:rPr>
              <a:t>mp</a:t>
            </a:r>
            <a:r>
              <a:rPr sz="2800" spc="-2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800" spc="-5" dirty="0">
                <a:solidFill>
                  <a:srgbClr val="333333"/>
                </a:solidFill>
                <a:latin typeface="Verdana"/>
                <a:cs typeface="Verdana"/>
              </a:rPr>
              <a:t>ement</a:t>
            </a:r>
            <a:r>
              <a:rPr sz="28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80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8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b="1" spc="-30" dirty="0">
                <a:solidFill>
                  <a:srgbClr val="333333"/>
                </a:solidFill>
                <a:latin typeface="Tahoma"/>
                <a:cs typeface="Tahoma"/>
              </a:rPr>
              <a:t>Boolean  </a:t>
            </a:r>
            <a:r>
              <a:rPr sz="2800" b="1" spc="-80" dirty="0">
                <a:solidFill>
                  <a:srgbClr val="333333"/>
                </a:solidFill>
                <a:latin typeface="Tahoma"/>
                <a:cs typeface="Tahoma"/>
              </a:rPr>
              <a:t>expression</a:t>
            </a:r>
            <a:endParaRPr sz="2800">
              <a:latin typeface="Tahoma"/>
              <a:cs typeface="Tahoma"/>
            </a:endParaRPr>
          </a:p>
          <a:p>
            <a:pPr marL="241300" indent="-228600">
              <a:lnSpc>
                <a:spcPct val="100000"/>
              </a:lnSpc>
              <a:spcBef>
                <a:spcPts val="1789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800" spc="-204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8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95" dirty="0">
                <a:solidFill>
                  <a:srgbClr val="333333"/>
                </a:solidFill>
                <a:latin typeface="Verdana"/>
                <a:cs typeface="Verdana"/>
              </a:rPr>
              <a:t>unders</a:t>
            </a:r>
            <a:r>
              <a:rPr sz="2800" spc="40" dirty="0">
                <a:solidFill>
                  <a:srgbClr val="333333"/>
                </a:solidFill>
                <a:latin typeface="Verdana"/>
                <a:cs typeface="Verdana"/>
              </a:rPr>
              <a:t>tand</a:t>
            </a:r>
            <a:r>
              <a:rPr sz="28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175" dirty="0">
                <a:solidFill>
                  <a:srgbClr val="333333"/>
                </a:solidFill>
                <a:latin typeface="Verdana"/>
                <a:cs typeface="Verdana"/>
              </a:rPr>
              <a:t>th</a:t>
            </a:r>
            <a:r>
              <a:rPr sz="2800" spc="-8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3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800" spc="-254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8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800" spc="-40" dirty="0">
                <a:solidFill>
                  <a:srgbClr val="333333"/>
                </a:solidFill>
                <a:latin typeface="Verdana"/>
                <a:cs typeface="Verdana"/>
              </a:rPr>
              <a:t>cons</a:t>
            </a:r>
            <a:r>
              <a:rPr sz="2800" spc="-1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800" spc="-140" dirty="0">
                <a:solidFill>
                  <a:srgbClr val="333333"/>
                </a:solidFill>
                <a:latin typeface="Verdana"/>
                <a:cs typeface="Verdana"/>
              </a:rPr>
              <a:t>der:</a:t>
            </a:r>
            <a:endParaRPr sz="2800">
              <a:latin typeface="Verdana"/>
              <a:cs typeface="Verdana"/>
            </a:endParaRPr>
          </a:p>
          <a:p>
            <a:pPr marL="469900" marR="5080" lvl="1" indent="-228600">
              <a:lnSpc>
                <a:spcPct val="100000"/>
              </a:lnSpc>
              <a:spcBef>
                <a:spcPts val="615"/>
              </a:spcBef>
              <a:buClr>
                <a:srgbClr val="4D0000"/>
              </a:buClr>
              <a:buSzPct val="95833"/>
              <a:buFont typeface="Wingdings"/>
              <a:buChar char=""/>
              <a:tabLst>
                <a:tab pos="484505" algn="l"/>
              </a:tabLst>
            </a:pP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3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tes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(AND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OR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0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)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cal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100" dirty="0">
                <a:solidFill>
                  <a:srgbClr val="333333"/>
                </a:solidFill>
                <a:latin typeface="Verdana"/>
                <a:cs typeface="Verdana"/>
              </a:rPr>
              <a:t>y  </a:t>
            </a:r>
            <a:r>
              <a:rPr sz="2400" spc="50" dirty="0">
                <a:solidFill>
                  <a:srgbClr val="333333"/>
                </a:solidFill>
                <a:latin typeface="Verdana"/>
                <a:cs typeface="Verdana"/>
              </a:rPr>
              <a:t>complete</a:t>
            </a:r>
            <a:endParaRPr sz="2400">
              <a:latin typeface="Verdana"/>
              <a:cs typeface="Verdana"/>
            </a:endParaRPr>
          </a:p>
          <a:p>
            <a:pPr marL="469900" marR="43688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SzPct val="95833"/>
              <a:buFont typeface="Wingdings"/>
              <a:buChar char=""/>
              <a:tabLst>
                <a:tab pos="484505" algn="l"/>
              </a:tabLst>
            </a:pP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Sufficient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show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that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AND,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3333"/>
                </a:solidFill>
                <a:latin typeface="Verdana"/>
                <a:cs typeface="Verdana"/>
              </a:rPr>
              <a:t>OR,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gates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mplement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ed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th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NAND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5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9551" y="268351"/>
            <a:ext cx="6571615" cy="100012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3829"/>
              </a:lnSpc>
              <a:spcBef>
                <a:spcPts val="210"/>
              </a:spcBef>
            </a:pPr>
            <a:r>
              <a:rPr sz="3200" spc="-105" dirty="0"/>
              <a:t>Implementation</a:t>
            </a:r>
            <a:r>
              <a:rPr sz="3200" spc="-80" dirty="0"/>
              <a:t> </a:t>
            </a:r>
            <a:r>
              <a:rPr sz="3200" spc="-130" dirty="0"/>
              <a:t>of</a:t>
            </a:r>
            <a:r>
              <a:rPr sz="3200" spc="-55" dirty="0"/>
              <a:t> </a:t>
            </a:r>
            <a:r>
              <a:rPr sz="3200" spc="-145" dirty="0"/>
              <a:t>NOT,</a:t>
            </a:r>
            <a:r>
              <a:rPr sz="3200" spc="-65" dirty="0"/>
              <a:t> </a:t>
            </a:r>
            <a:r>
              <a:rPr sz="3200" spc="-35" dirty="0"/>
              <a:t>AND</a:t>
            </a:r>
            <a:r>
              <a:rPr sz="3200" spc="-80" dirty="0"/>
              <a:t> </a:t>
            </a:r>
            <a:r>
              <a:rPr sz="3200" spc="50" dirty="0"/>
              <a:t>and </a:t>
            </a:r>
            <a:r>
              <a:rPr sz="3200" spc="-925" dirty="0"/>
              <a:t> </a:t>
            </a:r>
            <a:r>
              <a:rPr sz="3200" spc="-120" dirty="0"/>
              <a:t>OR</a:t>
            </a:r>
            <a:r>
              <a:rPr sz="3200" spc="-55" dirty="0"/>
              <a:t> </a:t>
            </a:r>
            <a:r>
              <a:rPr sz="3200" spc="10" dirty="0"/>
              <a:t>Gates</a:t>
            </a:r>
            <a:r>
              <a:rPr sz="3200" spc="-45" dirty="0"/>
              <a:t> </a:t>
            </a:r>
            <a:r>
              <a:rPr sz="3200" spc="50" dirty="0"/>
              <a:t>by</a:t>
            </a:r>
            <a:r>
              <a:rPr sz="3200" spc="-50" dirty="0"/>
              <a:t> NAND</a:t>
            </a:r>
            <a:r>
              <a:rPr sz="3200" spc="-85" dirty="0"/>
              <a:t> </a:t>
            </a:r>
            <a:r>
              <a:rPr sz="3200" spc="10" dirty="0"/>
              <a:t>Gates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59097" y="1566013"/>
            <a:ext cx="4432775" cy="114164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86533" y="3149952"/>
            <a:ext cx="5536452" cy="128243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1280" y="4852577"/>
            <a:ext cx="7314620" cy="187072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67614"/>
            <a:ext cx="43662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0" dirty="0"/>
              <a:t>Universal</a:t>
            </a:r>
            <a:r>
              <a:rPr spc="-110" dirty="0"/>
              <a:t> </a:t>
            </a:r>
            <a:r>
              <a:rPr spc="-130" dirty="0"/>
              <a:t>NOR</a:t>
            </a:r>
            <a:r>
              <a:rPr spc="-75" dirty="0"/>
              <a:t> </a:t>
            </a:r>
            <a:r>
              <a:rPr spc="75" dirty="0"/>
              <a:t>Gate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237054"/>
            <a:ext cx="7972425" cy="2419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NOR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gate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20" dirty="0">
                <a:solidFill>
                  <a:srgbClr val="333333"/>
                </a:solidFill>
                <a:latin typeface="Tahoma"/>
                <a:cs typeface="Tahoma"/>
              </a:rPr>
              <a:t>a</a:t>
            </a:r>
            <a:r>
              <a:rPr sz="2400" b="1" spc="25" dirty="0">
                <a:solidFill>
                  <a:srgbClr val="333333"/>
                </a:solidFill>
                <a:latin typeface="Tahoma"/>
                <a:cs typeface="Tahoma"/>
              </a:rPr>
              <a:t>n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00" dirty="0">
                <a:solidFill>
                  <a:srgbClr val="333333"/>
                </a:solidFill>
                <a:latin typeface="Tahoma"/>
                <a:cs typeface="Tahoma"/>
              </a:rPr>
              <a:t>uni</a:t>
            </a:r>
            <a:r>
              <a:rPr sz="2400" b="1" spc="-114" dirty="0">
                <a:solidFill>
                  <a:srgbClr val="333333"/>
                </a:solidFill>
                <a:latin typeface="Tahoma"/>
                <a:cs typeface="Tahoma"/>
              </a:rPr>
              <a:t>v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ersa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l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65" dirty="0">
                <a:solidFill>
                  <a:srgbClr val="333333"/>
                </a:solidFill>
                <a:latin typeface="Tahoma"/>
                <a:cs typeface="Tahoma"/>
              </a:rPr>
              <a:t>g</a:t>
            </a:r>
            <a:r>
              <a:rPr sz="2400" b="1" spc="-10" dirty="0">
                <a:solidFill>
                  <a:srgbClr val="333333"/>
                </a:solidFill>
                <a:latin typeface="Tahoma"/>
                <a:cs typeface="Tahoma"/>
              </a:rPr>
              <a:t>at</a:t>
            </a:r>
            <a:r>
              <a:rPr sz="2400" b="1" spc="-5" dirty="0">
                <a:solidFill>
                  <a:srgbClr val="333333"/>
                </a:solidFill>
                <a:latin typeface="Tahoma"/>
                <a:cs typeface="Tahoma"/>
              </a:rPr>
              <a:t>e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alon</a:t>
            </a: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30" dirty="0">
                <a:solidFill>
                  <a:srgbClr val="333333"/>
                </a:solidFill>
                <a:latin typeface="Verdana"/>
                <a:cs typeface="Verdana"/>
              </a:rPr>
              <a:t>ff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cient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endParaRPr sz="24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</a:pP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implement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any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Boolean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expression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11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unders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45" dirty="0">
                <a:solidFill>
                  <a:srgbClr val="333333"/>
                </a:solidFill>
                <a:latin typeface="Verdana"/>
                <a:cs typeface="Verdana"/>
              </a:rPr>
              <a:t>th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cons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20" dirty="0">
                <a:solidFill>
                  <a:srgbClr val="333333"/>
                </a:solidFill>
                <a:latin typeface="Verdana"/>
                <a:cs typeface="Verdana"/>
              </a:rPr>
              <a:t>der:</a:t>
            </a:r>
            <a:endParaRPr sz="24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Basic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logic</a:t>
            </a:r>
            <a:r>
              <a:rPr sz="2000" spc="-14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gates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70" dirty="0">
                <a:solidFill>
                  <a:srgbClr val="333333"/>
                </a:solidFill>
                <a:latin typeface="Verdana"/>
                <a:cs typeface="Verdana"/>
              </a:rPr>
              <a:t>(AND,</a:t>
            </a:r>
            <a:r>
              <a:rPr sz="2000" spc="-1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65" dirty="0">
                <a:solidFill>
                  <a:srgbClr val="333333"/>
                </a:solidFill>
                <a:latin typeface="Verdana"/>
                <a:cs typeface="Verdana"/>
              </a:rPr>
              <a:t>OR,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0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NOT)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are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" dirty="0">
                <a:solidFill>
                  <a:srgbClr val="333333"/>
                </a:solidFill>
                <a:latin typeface="Verdana"/>
                <a:cs typeface="Verdana"/>
              </a:rPr>
              <a:t>logically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45" dirty="0">
                <a:solidFill>
                  <a:srgbClr val="333333"/>
                </a:solidFill>
                <a:latin typeface="Verdana"/>
                <a:cs typeface="Verdana"/>
              </a:rPr>
              <a:t>complete</a:t>
            </a:r>
            <a:endParaRPr sz="2000">
              <a:latin typeface="Verdana"/>
              <a:cs typeface="Verdana"/>
            </a:endParaRPr>
          </a:p>
          <a:p>
            <a:pPr marL="469900" marR="67818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Suf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ic</a:t>
            </a:r>
            <a:r>
              <a:rPr sz="2000" spc="-3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en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9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sho</a:t>
            </a:r>
            <a:r>
              <a:rPr sz="2000" spc="-6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hat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ND,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1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7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000" spc="8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NOT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000" spc="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25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be  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imp</a:t>
            </a:r>
            <a:r>
              <a:rPr sz="2000" spc="-3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1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000" spc="10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nt</a:t>
            </a:r>
            <a:r>
              <a:rPr sz="2000" spc="10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000" spc="12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90" dirty="0">
                <a:solidFill>
                  <a:srgbClr val="333333"/>
                </a:solidFill>
                <a:latin typeface="Verdana"/>
                <a:cs typeface="Verdana"/>
              </a:rPr>
              <a:t>wi</a:t>
            </a:r>
            <a:r>
              <a:rPr sz="2000" spc="-5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NOR</a:t>
            </a:r>
            <a:r>
              <a:rPr sz="20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000" spc="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80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6986" y="4528846"/>
            <a:ext cx="7196088" cy="224131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609848" y="2992497"/>
            <a:ext cx="6052951" cy="135928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1205" y="259207"/>
            <a:ext cx="6730365" cy="112141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2700" marR="5080">
              <a:lnSpc>
                <a:spcPts val="4310"/>
              </a:lnSpc>
              <a:spcBef>
                <a:spcPts val="204"/>
              </a:spcBef>
            </a:pPr>
            <a:r>
              <a:rPr spc="-120" dirty="0"/>
              <a:t>Implementation</a:t>
            </a:r>
            <a:r>
              <a:rPr spc="-85" dirty="0"/>
              <a:t> </a:t>
            </a:r>
            <a:r>
              <a:rPr spc="-150" dirty="0"/>
              <a:t>of</a:t>
            </a:r>
            <a:r>
              <a:rPr spc="-55" dirty="0"/>
              <a:t> </a:t>
            </a:r>
            <a:r>
              <a:rPr spc="-170" dirty="0"/>
              <a:t>NOT,</a:t>
            </a:r>
            <a:r>
              <a:rPr spc="-35" dirty="0"/>
              <a:t> </a:t>
            </a:r>
            <a:r>
              <a:rPr spc="-140" dirty="0"/>
              <a:t>OR </a:t>
            </a:r>
            <a:r>
              <a:rPr spc="-135" dirty="0"/>
              <a:t> </a:t>
            </a:r>
            <a:r>
              <a:rPr spc="55" dirty="0"/>
              <a:t>and</a:t>
            </a:r>
            <a:r>
              <a:rPr spc="-60" dirty="0"/>
              <a:t> </a:t>
            </a:r>
            <a:r>
              <a:rPr spc="-40" dirty="0"/>
              <a:t>AND</a:t>
            </a:r>
            <a:r>
              <a:rPr spc="-45" dirty="0"/>
              <a:t> </a:t>
            </a:r>
            <a:r>
              <a:rPr spc="5" dirty="0"/>
              <a:t>Gates</a:t>
            </a:r>
            <a:r>
              <a:rPr spc="-70" dirty="0"/>
              <a:t> </a:t>
            </a:r>
            <a:r>
              <a:rPr spc="55" dirty="0"/>
              <a:t>by</a:t>
            </a:r>
            <a:r>
              <a:rPr spc="-60" dirty="0"/>
              <a:t> </a:t>
            </a:r>
            <a:r>
              <a:rPr spc="-130" dirty="0"/>
              <a:t>NOR</a:t>
            </a:r>
            <a:r>
              <a:rPr spc="-45" dirty="0"/>
              <a:t> </a:t>
            </a:r>
            <a:r>
              <a:rPr spc="5" dirty="0"/>
              <a:t>Gates</a:t>
            </a:r>
          </a:p>
        </p:txBody>
      </p: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294840" y="1559851"/>
            <a:ext cx="4972991" cy="121560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205" y="601217"/>
            <a:ext cx="26689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Logic</a:t>
            </a:r>
            <a:r>
              <a:rPr spc="-125" dirty="0"/>
              <a:t> </a:t>
            </a:r>
            <a:r>
              <a:rPr spc="5" dirty="0"/>
              <a:t>Gates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7184" y="1887473"/>
            <a:ext cx="8323580" cy="4218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b="1" spc="-15" dirty="0">
                <a:solidFill>
                  <a:srgbClr val="333333"/>
                </a:solidFill>
                <a:latin typeface="Tahoma"/>
                <a:cs typeface="Tahoma"/>
              </a:rPr>
              <a:t>Logic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gate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s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electron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4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th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operate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10" dirty="0">
                <a:solidFill>
                  <a:srgbClr val="333333"/>
                </a:solidFill>
                <a:latin typeface="Tahoma"/>
                <a:cs typeface="Tahoma"/>
              </a:rPr>
              <a:t>one  </a:t>
            </a:r>
            <a:r>
              <a:rPr sz="2400" b="1" spc="-114" dirty="0">
                <a:solidFill>
                  <a:srgbClr val="333333"/>
                </a:solidFill>
                <a:latin typeface="Tahoma"/>
                <a:cs typeface="Tahoma"/>
              </a:rPr>
              <a:t>or 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more </a:t>
            </a:r>
            <a:r>
              <a:rPr sz="2400" b="1" spc="-110" dirty="0">
                <a:solidFill>
                  <a:srgbClr val="333333"/>
                </a:solidFill>
                <a:latin typeface="Tahoma"/>
                <a:cs typeface="Tahoma"/>
              </a:rPr>
              <a:t>input </a:t>
            </a:r>
            <a:r>
              <a:rPr sz="2400" b="1" spc="-80" dirty="0">
                <a:solidFill>
                  <a:srgbClr val="333333"/>
                </a:solidFill>
                <a:latin typeface="Tahoma"/>
                <a:cs typeface="Tahoma"/>
              </a:rPr>
              <a:t>signals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 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produce 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standard 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output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signal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Are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bu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ld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ng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bloc</a:t>
            </a:r>
            <a:r>
              <a:rPr sz="2400" spc="-270" dirty="0">
                <a:solidFill>
                  <a:srgbClr val="333333"/>
                </a:solidFill>
                <a:latin typeface="Verdana"/>
                <a:cs typeface="Verdana"/>
              </a:rPr>
              <a:t>ks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29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ts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computer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25" dirty="0">
                <a:solidFill>
                  <a:srgbClr val="333333"/>
                </a:solidFill>
                <a:latin typeface="Verdana"/>
                <a:cs typeface="Verdana"/>
              </a:rPr>
              <a:t>So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most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5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400" spc="9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ef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tes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95" dirty="0">
                <a:solidFill>
                  <a:srgbClr val="333333"/>
                </a:solidFill>
                <a:latin typeface="Verdana"/>
                <a:cs typeface="Verdana"/>
              </a:rPr>
              <a:t>-</a:t>
            </a:r>
            <a:endParaRPr sz="24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35" dirty="0">
                <a:solidFill>
                  <a:srgbClr val="333333"/>
                </a:solidFill>
                <a:latin typeface="Verdana"/>
                <a:cs typeface="Verdana"/>
              </a:rPr>
              <a:t>AND,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65" dirty="0">
                <a:solidFill>
                  <a:srgbClr val="333333"/>
                </a:solidFill>
                <a:latin typeface="Verdana"/>
                <a:cs typeface="Verdana"/>
              </a:rPr>
              <a:t>OR,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NOT,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0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5" dirty="0">
                <a:solidFill>
                  <a:srgbClr val="333333"/>
                </a:solidFill>
                <a:latin typeface="Verdana"/>
                <a:cs typeface="Verdana"/>
              </a:rPr>
              <a:t>NAND</a:t>
            </a:r>
            <a:r>
              <a:rPr sz="20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75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endParaRPr sz="2000">
              <a:latin typeface="Verdana"/>
              <a:cs typeface="Verdana"/>
            </a:endParaRPr>
          </a:p>
          <a:p>
            <a:pPr marL="469900" lvl="1" indent="-228600">
              <a:lnSpc>
                <a:spcPct val="100000"/>
              </a:lnSpc>
              <a:spcBef>
                <a:spcPts val="605"/>
              </a:spcBef>
              <a:buClr>
                <a:srgbClr val="4D0000"/>
              </a:buClr>
              <a:buFont typeface="Cambria"/>
              <a:buChar char="◾"/>
              <a:tabLst>
                <a:tab pos="469900" algn="l"/>
              </a:tabLst>
            </a:pP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NOR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9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at</a:t>
            </a:r>
            <a:r>
              <a:rPr sz="2000" spc="11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75059" y="3447139"/>
            <a:ext cx="5232643" cy="319960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855040"/>
            <a:ext cx="22682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AND</a:t>
            </a:r>
            <a:r>
              <a:rPr spc="-114" dirty="0"/>
              <a:t> </a:t>
            </a:r>
            <a:r>
              <a:rPr spc="75" dirty="0"/>
              <a:t>Gate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9554" indent="-228600">
              <a:lnSpc>
                <a:spcPct val="100000"/>
              </a:lnSpc>
              <a:spcBef>
                <a:spcPts val="105"/>
              </a:spcBef>
              <a:buClr>
                <a:srgbClr val="990000"/>
              </a:buClr>
              <a:buFont typeface="Cambria"/>
              <a:buChar char="◾"/>
              <a:tabLst>
                <a:tab pos="249554" algn="l"/>
              </a:tabLst>
            </a:pPr>
            <a:r>
              <a:rPr spc="-40" dirty="0"/>
              <a:t>Physical</a:t>
            </a:r>
            <a:r>
              <a:rPr spc="-155" dirty="0"/>
              <a:t> </a:t>
            </a:r>
            <a:r>
              <a:rPr spc="-50" dirty="0"/>
              <a:t>realization</a:t>
            </a:r>
            <a:r>
              <a:rPr spc="-195" dirty="0"/>
              <a:t> </a:t>
            </a:r>
            <a:r>
              <a:rPr spc="10" dirty="0"/>
              <a:t>of</a:t>
            </a:r>
            <a:r>
              <a:rPr spc="-140" dirty="0"/>
              <a:t> </a:t>
            </a:r>
            <a:r>
              <a:rPr b="1" spc="10" dirty="0">
                <a:latin typeface="Tahoma"/>
                <a:cs typeface="Tahoma"/>
              </a:rPr>
              <a:t>logical</a:t>
            </a:r>
            <a:r>
              <a:rPr b="1" spc="-45" dirty="0">
                <a:latin typeface="Tahoma"/>
                <a:cs typeface="Tahoma"/>
              </a:rPr>
              <a:t> </a:t>
            </a:r>
            <a:r>
              <a:rPr b="1" spc="-60" dirty="0">
                <a:latin typeface="Tahoma"/>
                <a:cs typeface="Tahoma"/>
              </a:rPr>
              <a:t>multiplication</a:t>
            </a:r>
            <a:r>
              <a:rPr b="1" spc="-95" dirty="0">
                <a:latin typeface="Tahoma"/>
                <a:cs typeface="Tahoma"/>
              </a:rPr>
              <a:t> </a:t>
            </a:r>
            <a:r>
              <a:rPr spc="-70" dirty="0"/>
              <a:t>(AND)</a:t>
            </a:r>
            <a:r>
              <a:rPr spc="-114" dirty="0"/>
              <a:t> </a:t>
            </a:r>
            <a:r>
              <a:rPr dirty="0"/>
              <a:t>operation</a:t>
            </a:r>
          </a:p>
          <a:p>
            <a:pPr marL="249554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9554" algn="l"/>
              </a:tabLst>
            </a:pPr>
            <a:r>
              <a:rPr dirty="0"/>
              <a:t>Generates</a:t>
            </a:r>
            <a:r>
              <a:rPr spc="-204" dirty="0"/>
              <a:t> </a:t>
            </a:r>
            <a:r>
              <a:rPr spc="55" dirty="0"/>
              <a:t>an</a:t>
            </a:r>
            <a:r>
              <a:rPr spc="-145" dirty="0"/>
              <a:t> </a:t>
            </a:r>
            <a:r>
              <a:rPr spc="-20" dirty="0"/>
              <a:t>output</a:t>
            </a:r>
            <a:r>
              <a:rPr spc="-204" dirty="0"/>
              <a:t> </a:t>
            </a:r>
            <a:r>
              <a:rPr spc="-60" dirty="0"/>
              <a:t>signal</a:t>
            </a:r>
            <a:r>
              <a:rPr spc="-155" dirty="0"/>
              <a:t> </a:t>
            </a:r>
            <a:r>
              <a:rPr spc="10" dirty="0"/>
              <a:t>of</a:t>
            </a:r>
            <a:r>
              <a:rPr spc="-160" dirty="0"/>
              <a:t> </a:t>
            </a:r>
            <a:r>
              <a:rPr spc="-165" dirty="0"/>
              <a:t>1</a:t>
            </a:r>
            <a:r>
              <a:rPr spc="-145" dirty="0"/>
              <a:t> </a:t>
            </a:r>
            <a:r>
              <a:rPr spc="-55" dirty="0"/>
              <a:t>only</a:t>
            </a:r>
            <a:r>
              <a:rPr spc="-145" dirty="0"/>
              <a:t> </a:t>
            </a:r>
            <a:r>
              <a:rPr spc="-120" dirty="0"/>
              <a:t>if</a:t>
            </a:r>
            <a:r>
              <a:rPr spc="-160" dirty="0"/>
              <a:t> </a:t>
            </a:r>
            <a:r>
              <a:rPr spc="-45" dirty="0"/>
              <a:t>all</a:t>
            </a:r>
            <a:r>
              <a:rPr spc="-170" dirty="0"/>
              <a:t> </a:t>
            </a:r>
            <a:r>
              <a:rPr spc="-50" dirty="0"/>
              <a:t>input</a:t>
            </a:r>
            <a:r>
              <a:rPr spc="-160" dirty="0"/>
              <a:t> </a:t>
            </a:r>
            <a:r>
              <a:rPr spc="-90" dirty="0"/>
              <a:t>signals</a:t>
            </a:r>
            <a:r>
              <a:rPr spc="-170" dirty="0"/>
              <a:t> </a:t>
            </a:r>
            <a:r>
              <a:rPr spc="5" dirty="0"/>
              <a:t>are</a:t>
            </a:r>
            <a:r>
              <a:rPr spc="-165" dirty="0"/>
              <a:t> </a:t>
            </a:r>
            <a:r>
              <a:rPr spc="-40" dirty="0"/>
              <a:t>also</a:t>
            </a:r>
            <a:r>
              <a:rPr spc="-135" dirty="0"/>
              <a:t> </a:t>
            </a:r>
            <a:r>
              <a:rPr spc="-165" dirty="0"/>
              <a:t>1</a:t>
            </a:r>
          </a:p>
          <a:p>
            <a:pPr marL="249554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9554" algn="l"/>
              </a:tabLst>
            </a:pPr>
            <a:r>
              <a:rPr spc="10" dirty="0"/>
              <a:t>AND</a:t>
            </a:r>
            <a:r>
              <a:rPr spc="-175" dirty="0"/>
              <a:t> </a:t>
            </a:r>
            <a:r>
              <a:rPr spc="90" dirty="0"/>
              <a:t>Gate</a:t>
            </a:r>
            <a:r>
              <a:rPr spc="-195" dirty="0"/>
              <a:t> </a:t>
            </a:r>
            <a:r>
              <a:rPr b="1" spc="-45" dirty="0">
                <a:latin typeface="Tahoma"/>
                <a:cs typeface="Tahoma"/>
              </a:rPr>
              <a:t>(Block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30" dirty="0">
                <a:latin typeface="Tahoma"/>
                <a:cs typeface="Tahoma"/>
              </a:rPr>
              <a:t>Diagram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50" dirty="0">
                <a:latin typeface="Tahoma"/>
                <a:cs typeface="Tahoma"/>
              </a:rPr>
              <a:t>Symbol</a:t>
            </a:r>
            <a:r>
              <a:rPr b="1" spc="235" dirty="0">
                <a:latin typeface="Tahoma"/>
                <a:cs typeface="Tahoma"/>
              </a:rPr>
              <a:t> </a:t>
            </a:r>
            <a:r>
              <a:rPr b="1" spc="30" dirty="0">
                <a:latin typeface="Tahoma"/>
                <a:cs typeface="Tahoma"/>
              </a:rPr>
              <a:t>and</a:t>
            </a:r>
            <a:r>
              <a:rPr b="1" spc="-35" dirty="0">
                <a:latin typeface="Tahoma"/>
                <a:cs typeface="Tahoma"/>
              </a:rPr>
              <a:t> </a:t>
            </a:r>
            <a:r>
              <a:rPr b="1" spc="-204" dirty="0">
                <a:latin typeface="Tahoma"/>
                <a:cs typeface="Tahoma"/>
              </a:rPr>
              <a:t>Truth</a:t>
            </a:r>
            <a:r>
              <a:rPr b="1" spc="-40" dirty="0">
                <a:latin typeface="Tahoma"/>
                <a:cs typeface="Tahoma"/>
              </a:rPr>
              <a:t> </a:t>
            </a:r>
            <a:r>
              <a:rPr b="1" spc="-65" dirty="0">
                <a:latin typeface="Tahoma"/>
                <a:cs typeface="Tahoma"/>
              </a:rPr>
              <a:t>Table)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6998" y="2054113"/>
            <a:ext cx="5186660" cy="38966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92378"/>
            <a:ext cx="19177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40" dirty="0"/>
              <a:t>OR</a:t>
            </a:r>
            <a:r>
              <a:rPr spc="-60" dirty="0"/>
              <a:t> </a:t>
            </a:r>
            <a:r>
              <a:rPr spc="75" dirty="0"/>
              <a:t>Gate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1607" y="2097481"/>
            <a:ext cx="3523615" cy="2922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marR="653415" indent="-228600" algn="just">
              <a:lnSpc>
                <a:spcPct val="100000"/>
              </a:lnSpc>
              <a:spcBef>
                <a:spcPts val="1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spc="-60" dirty="0">
                <a:solidFill>
                  <a:srgbClr val="333333"/>
                </a:solidFill>
                <a:latin typeface="Verdana"/>
                <a:cs typeface="Verdana"/>
              </a:rPr>
              <a:t>Ph</a:t>
            </a:r>
            <a:r>
              <a:rPr sz="2000" spc="-6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sic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333333"/>
                </a:solidFill>
                <a:latin typeface="Verdana"/>
                <a:cs typeface="Verdana"/>
              </a:rPr>
              <a:t>realiza</a:t>
            </a:r>
            <a:r>
              <a:rPr sz="2000" spc="-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5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f  </a:t>
            </a:r>
            <a:r>
              <a:rPr sz="2000" spc="20" dirty="0">
                <a:solidFill>
                  <a:srgbClr val="333333"/>
                </a:solidFill>
                <a:latin typeface="Verdana"/>
                <a:cs typeface="Verdana"/>
              </a:rPr>
              <a:t>logical 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addition </a:t>
            </a:r>
            <a:r>
              <a:rPr sz="2000" spc="-105" dirty="0">
                <a:solidFill>
                  <a:srgbClr val="333333"/>
                </a:solidFill>
                <a:latin typeface="Verdana"/>
                <a:cs typeface="Verdana"/>
              </a:rPr>
              <a:t>(OR) </a:t>
            </a:r>
            <a:r>
              <a:rPr sz="2000" spc="-6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operation</a:t>
            </a:r>
            <a:endParaRPr sz="2000">
              <a:latin typeface="Verdana"/>
              <a:cs typeface="Verdana"/>
            </a:endParaRPr>
          </a:p>
          <a:p>
            <a:pPr marL="241300" marR="508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spc="165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13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ne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rate</a:t>
            </a:r>
            <a:r>
              <a:rPr sz="2000" spc="-26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5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6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000" spc="-4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20" dirty="0">
                <a:solidFill>
                  <a:srgbClr val="333333"/>
                </a:solidFill>
                <a:latin typeface="Verdana"/>
                <a:cs typeface="Verdana"/>
              </a:rPr>
              <a:t>put  </a:t>
            </a:r>
            <a:r>
              <a:rPr sz="2000" spc="-95" dirty="0">
                <a:solidFill>
                  <a:srgbClr val="333333"/>
                </a:solidFill>
                <a:latin typeface="Verdana"/>
                <a:cs typeface="Verdana"/>
              </a:rPr>
              <a:t>si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nal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1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0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12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5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11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25" dirty="0">
                <a:solidFill>
                  <a:srgbClr val="333333"/>
                </a:solidFill>
                <a:latin typeface="Verdana"/>
                <a:cs typeface="Verdana"/>
              </a:rPr>
              <a:t>east</a:t>
            </a:r>
            <a:r>
              <a:rPr sz="20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35" dirty="0">
                <a:solidFill>
                  <a:srgbClr val="333333"/>
                </a:solidFill>
                <a:latin typeface="Verdana"/>
                <a:cs typeface="Verdana"/>
              </a:rPr>
              <a:t>ne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8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75" dirty="0">
                <a:solidFill>
                  <a:srgbClr val="333333"/>
                </a:solidFill>
                <a:latin typeface="Verdana"/>
                <a:cs typeface="Verdana"/>
              </a:rPr>
              <a:t>f  </a:t>
            </a:r>
            <a:r>
              <a:rPr sz="2000" spc="-10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0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55" dirty="0">
                <a:solidFill>
                  <a:srgbClr val="333333"/>
                </a:solidFill>
                <a:latin typeface="Verdana"/>
                <a:cs typeface="Verdana"/>
              </a:rPr>
              <a:t>inpu</a:t>
            </a:r>
            <a:r>
              <a:rPr sz="2000" spc="-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95" dirty="0">
                <a:solidFill>
                  <a:srgbClr val="333333"/>
                </a:solidFill>
                <a:latin typeface="Verdana"/>
                <a:cs typeface="Verdana"/>
              </a:rPr>
              <a:t>si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na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26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spc="-27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15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000" spc="-14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-8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9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6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000">
              <a:latin typeface="Verdana"/>
              <a:cs typeface="Verdana"/>
            </a:endParaRPr>
          </a:p>
          <a:p>
            <a:pPr marL="241300" marR="224154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000" spc="-1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9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000" spc="7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110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0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000" spc="-270" dirty="0">
                <a:solidFill>
                  <a:srgbClr val="333333"/>
                </a:solidFill>
                <a:latin typeface="Verdana"/>
                <a:cs typeface="Verdana"/>
              </a:rPr>
              <a:t>B</a:t>
            </a:r>
            <a:r>
              <a:rPr sz="2000" spc="-105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000" spc="55" dirty="0">
                <a:solidFill>
                  <a:srgbClr val="333333"/>
                </a:solidFill>
                <a:latin typeface="Verdana"/>
                <a:cs typeface="Verdana"/>
              </a:rPr>
              <a:t>ock</a:t>
            </a:r>
            <a:r>
              <a:rPr sz="2000" spc="-1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-6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ag</a:t>
            </a:r>
            <a:r>
              <a:rPr sz="2000" spc="-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000" spc="30" dirty="0">
                <a:solidFill>
                  <a:srgbClr val="333333"/>
                </a:solidFill>
                <a:latin typeface="Verdana"/>
                <a:cs typeface="Verdana"/>
              </a:rPr>
              <a:t>am  </a:t>
            </a:r>
            <a:r>
              <a:rPr sz="2000" spc="-26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000" spc="-23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000" dirty="0">
                <a:solidFill>
                  <a:srgbClr val="333333"/>
                </a:solidFill>
                <a:latin typeface="Verdana"/>
                <a:cs typeface="Verdana"/>
              </a:rPr>
              <a:t>mbol</a:t>
            </a:r>
            <a:r>
              <a:rPr sz="20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7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000" spc="80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0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215" dirty="0">
                <a:solidFill>
                  <a:srgbClr val="333333"/>
                </a:solidFill>
                <a:latin typeface="Verdana"/>
                <a:cs typeface="Verdana"/>
              </a:rPr>
              <a:t>Tru</a:t>
            </a:r>
            <a:r>
              <a:rPr sz="20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000" spc="-4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0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000" spc="-60" dirty="0">
                <a:solidFill>
                  <a:srgbClr val="333333"/>
                </a:solidFill>
                <a:latin typeface="Verdana"/>
                <a:cs typeface="Verdana"/>
              </a:rPr>
              <a:t>Tabl</a:t>
            </a:r>
            <a:r>
              <a:rPr sz="2000" spc="-30" dirty="0">
                <a:solidFill>
                  <a:srgbClr val="333333"/>
                </a:solidFill>
                <a:latin typeface="Verdana"/>
                <a:cs typeface="Verdana"/>
              </a:rPr>
              <a:t>e)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2660"/>
            <a:ext cx="21837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/>
              <a:t>NOT</a:t>
            </a:r>
            <a:r>
              <a:rPr spc="-65" dirty="0"/>
              <a:t> </a:t>
            </a:r>
            <a:r>
              <a:rPr spc="75" dirty="0"/>
              <a:t>Gate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237054"/>
            <a:ext cx="3399154" cy="2814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2400" spc="-5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400" spc="-260" dirty="0">
                <a:solidFill>
                  <a:srgbClr val="333333"/>
                </a:solidFill>
                <a:latin typeface="Verdana"/>
                <a:cs typeface="Verdana"/>
              </a:rPr>
              <a:t>ys</a:t>
            </a:r>
            <a:r>
              <a:rPr sz="2400" spc="-10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105" dirty="0">
                <a:solidFill>
                  <a:srgbClr val="333333"/>
                </a:solidFill>
                <a:latin typeface="Verdana"/>
                <a:cs typeface="Verdana"/>
              </a:rPr>
              <a:t>cal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real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za</a:t>
            </a:r>
            <a:r>
              <a:rPr sz="2400" spc="-5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  </a:t>
            </a:r>
            <a:r>
              <a:rPr sz="2400" spc="15" dirty="0">
                <a:solidFill>
                  <a:srgbClr val="333333"/>
                </a:solidFill>
                <a:latin typeface="Verdana"/>
                <a:cs typeface="Verdana"/>
              </a:rPr>
              <a:t>complementation 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operation</a:t>
            </a:r>
            <a:endParaRPr sz="2400">
              <a:latin typeface="Verdana"/>
              <a:cs typeface="Verdana"/>
            </a:endParaRPr>
          </a:p>
          <a:p>
            <a:pPr marL="241300" marR="34925" indent="-228600">
              <a:lnSpc>
                <a:spcPct val="100000"/>
              </a:lnSpc>
              <a:spcBef>
                <a:spcPts val="1805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Gene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ate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ou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put  </a:t>
            </a:r>
            <a:r>
              <a:rPr sz="2400" spc="-3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gnal,</a:t>
            </a:r>
            <a:r>
              <a:rPr sz="2400" spc="-2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wh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120" dirty="0">
                <a:solidFill>
                  <a:srgbClr val="333333"/>
                </a:solidFill>
                <a:latin typeface="Verdana"/>
                <a:cs typeface="Verdana"/>
              </a:rPr>
              <a:t>ch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32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  </a:t>
            </a:r>
            <a:r>
              <a:rPr sz="2400" spc="-85" dirty="0">
                <a:solidFill>
                  <a:srgbClr val="333333"/>
                </a:solidFill>
                <a:latin typeface="Verdana"/>
                <a:cs typeface="Verdana"/>
              </a:rPr>
              <a:t>re</a:t>
            </a:r>
            <a:r>
              <a:rPr sz="2400" spc="-80" dirty="0">
                <a:solidFill>
                  <a:srgbClr val="333333"/>
                </a:solidFill>
                <a:latin typeface="Verdana"/>
                <a:cs typeface="Verdana"/>
              </a:rPr>
              <a:t>v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erse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nput 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signal</a:t>
            </a:r>
            <a:endParaRPr sz="2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07490" y="2457468"/>
            <a:ext cx="4588132" cy="36704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02693" y="3268904"/>
            <a:ext cx="5515888" cy="347753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67614"/>
            <a:ext cx="2604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0" dirty="0"/>
              <a:t>NAND</a:t>
            </a:r>
            <a:r>
              <a:rPr spc="-130" dirty="0"/>
              <a:t> </a:t>
            </a:r>
            <a:r>
              <a:rPr spc="75" dirty="0"/>
              <a:t>Gate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50265" y="1192784"/>
            <a:ext cx="4761865" cy="180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Complemented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333333"/>
                </a:solidFill>
                <a:latin typeface="Verdana"/>
                <a:cs typeface="Verdana"/>
              </a:rPr>
              <a:t>AND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gate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Gene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ate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ou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pu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gna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of:</a:t>
            </a:r>
            <a:endParaRPr sz="24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595"/>
              </a:spcBef>
            </a:pPr>
            <a:r>
              <a:rPr sz="2200" spc="-5" dirty="0">
                <a:solidFill>
                  <a:srgbClr val="4D0000"/>
                </a:solidFill>
                <a:latin typeface="Cambria Math"/>
                <a:cs typeface="Cambria Math"/>
              </a:rPr>
              <a:t>① </a:t>
            </a:r>
            <a:r>
              <a:rPr sz="2200" spc="-1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8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20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2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2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200" spc="114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2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2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35" dirty="0">
                <a:solidFill>
                  <a:srgbClr val="333333"/>
                </a:solidFill>
                <a:latin typeface="Verdana"/>
                <a:cs typeface="Verdana"/>
              </a:rPr>
              <a:t>np</a:t>
            </a:r>
            <a:r>
              <a:rPr sz="2200" spc="-114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17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endParaRPr sz="22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2200" spc="-5" dirty="0">
                <a:solidFill>
                  <a:srgbClr val="4D0000"/>
                </a:solidFill>
                <a:latin typeface="Cambria Math"/>
                <a:cs typeface="Cambria Math"/>
              </a:rPr>
              <a:t>② </a:t>
            </a:r>
            <a:r>
              <a:rPr sz="2200" spc="-1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dirty="0">
                <a:solidFill>
                  <a:srgbClr val="333333"/>
                </a:solidFill>
                <a:latin typeface="Verdana"/>
                <a:cs typeface="Verdana"/>
              </a:rPr>
              <a:t>whe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200" spc="-4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2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2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35" dirty="0">
                <a:solidFill>
                  <a:srgbClr val="333333"/>
                </a:solidFill>
                <a:latin typeface="Verdana"/>
                <a:cs typeface="Verdana"/>
              </a:rPr>
              <a:t>np</a:t>
            </a:r>
            <a:r>
              <a:rPr sz="2200" spc="-114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2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6653" y="412750"/>
            <a:ext cx="2256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30" dirty="0"/>
              <a:t>NOR</a:t>
            </a:r>
            <a:r>
              <a:rPr spc="-60" dirty="0"/>
              <a:t> </a:t>
            </a:r>
            <a:r>
              <a:rPr spc="75" dirty="0"/>
              <a:t>Gate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06653" y="1136396"/>
            <a:ext cx="4754245" cy="1808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Co</a:t>
            </a:r>
            <a:r>
              <a:rPr sz="2400" spc="135" dirty="0">
                <a:solidFill>
                  <a:srgbClr val="333333"/>
                </a:solidFill>
                <a:latin typeface="Verdana"/>
                <a:cs typeface="Verdana"/>
              </a:rPr>
              <a:t>m</a:t>
            </a: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plemente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d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20" dirty="0">
                <a:solidFill>
                  <a:srgbClr val="333333"/>
                </a:solidFill>
                <a:latin typeface="Verdana"/>
                <a:cs typeface="Verdana"/>
              </a:rPr>
              <a:t>g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ate</a:t>
            </a:r>
            <a:endParaRPr sz="24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20" dirty="0">
                <a:solidFill>
                  <a:srgbClr val="333333"/>
                </a:solidFill>
                <a:latin typeface="Verdana"/>
                <a:cs typeface="Verdana"/>
              </a:rPr>
              <a:t>Gene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ate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6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0" dirty="0">
                <a:solidFill>
                  <a:srgbClr val="333333"/>
                </a:solidFill>
                <a:latin typeface="Verdana"/>
                <a:cs typeface="Verdana"/>
              </a:rPr>
              <a:t>ou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pu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3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85" dirty="0">
                <a:solidFill>
                  <a:srgbClr val="333333"/>
                </a:solidFill>
                <a:latin typeface="Verdana"/>
                <a:cs typeface="Verdana"/>
              </a:rPr>
              <a:t>gna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400" spc="-2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of:</a:t>
            </a:r>
            <a:endParaRPr sz="24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595"/>
              </a:spcBef>
            </a:pPr>
            <a:r>
              <a:rPr sz="2200" spc="-5" dirty="0">
                <a:solidFill>
                  <a:srgbClr val="4D0000"/>
                </a:solidFill>
                <a:latin typeface="Cambria Math"/>
                <a:cs typeface="Cambria Math"/>
              </a:rPr>
              <a:t>① </a:t>
            </a:r>
            <a:r>
              <a:rPr sz="2200" spc="-1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50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200" spc="-2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200" spc="-125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25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2200" spc="-15" dirty="0">
                <a:solidFill>
                  <a:srgbClr val="333333"/>
                </a:solidFill>
                <a:latin typeface="Verdana"/>
                <a:cs typeface="Verdana"/>
              </a:rPr>
              <a:t>h</a:t>
            </a: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en</a:t>
            </a:r>
            <a:r>
              <a:rPr sz="22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al</a:t>
            </a:r>
            <a:r>
              <a:rPr sz="2200" spc="-40" dirty="0">
                <a:solidFill>
                  <a:srgbClr val="333333"/>
                </a:solidFill>
                <a:latin typeface="Verdana"/>
                <a:cs typeface="Verdana"/>
              </a:rPr>
              <a:t>l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35" dirty="0">
                <a:solidFill>
                  <a:srgbClr val="333333"/>
                </a:solidFill>
                <a:latin typeface="Verdana"/>
                <a:cs typeface="Verdana"/>
              </a:rPr>
              <a:t>np</a:t>
            </a:r>
            <a:r>
              <a:rPr sz="2200" spc="-114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endParaRPr sz="220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  <a:spcBef>
                <a:spcPts val="600"/>
              </a:spcBef>
            </a:pPr>
            <a:r>
              <a:rPr sz="2200" spc="-5" dirty="0">
                <a:solidFill>
                  <a:srgbClr val="4D0000"/>
                </a:solidFill>
                <a:latin typeface="Cambria Math"/>
                <a:cs typeface="Cambria Math"/>
              </a:rPr>
              <a:t>② </a:t>
            </a:r>
            <a:r>
              <a:rPr sz="2200" spc="-10" dirty="0">
                <a:solidFill>
                  <a:srgbClr val="4D0000"/>
                </a:solidFill>
                <a:latin typeface="Cambria Math"/>
                <a:cs typeface="Cambria Math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0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85" dirty="0">
                <a:solidFill>
                  <a:srgbClr val="333333"/>
                </a:solidFill>
                <a:latin typeface="Verdana"/>
                <a:cs typeface="Verdana"/>
              </a:rPr>
              <a:t>f</a:t>
            </a:r>
            <a:r>
              <a:rPr sz="22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5" dirty="0">
                <a:solidFill>
                  <a:srgbClr val="333333"/>
                </a:solidFill>
                <a:latin typeface="Verdana"/>
                <a:cs typeface="Verdana"/>
              </a:rPr>
              <a:t>an</a:t>
            </a:r>
            <a:r>
              <a:rPr sz="2200" dirty="0">
                <a:solidFill>
                  <a:srgbClr val="333333"/>
                </a:solidFill>
                <a:latin typeface="Verdana"/>
                <a:cs typeface="Verdana"/>
              </a:rPr>
              <a:t>y</a:t>
            </a:r>
            <a:r>
              <a:rPr sz="22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20" dirty="0">
                <a:solidFill>
                  <a:srgbClr val="333333"/>
                </a:solidFill>
                <a:latin typeface="Verdana"/>
                <a:cs typeface="Verdana"/>
              </a:rPr>
              <a:t>o</a:t>
            </a:r>
            <a:r>
              <a:rPr sz="2200" spc="30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200" spc="114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2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5" dirty="0">
                <a:solidFill>
                  <a:srgbClr val="333333"/>
                </a:solidFill>
                <a:latin typeface="Verdana"/>
                <a:cs typeface="Verdana"/>
              </a:rPr>
              <a:t>of</a:t>
            </a:r>
            <a:r>
              <a:rPr sz="2200" spc="-16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35" dirty="0">
                <a:solidFill>
                  <a:srgbClr val="333333"/>
                </a:solidFill>
                <a:latin typeface="Verdana"/>
                <a:cs typeface="Verdana"/>
              </a:rPr>
              <a:t>np</a:t>
            </a:r>
            <a:r>
              <a:rPr sz="2200" spc="-114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200" spc="-6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200" spc="-29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2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17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2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200" spc="-185" dirty="0">
                <a:solidFill>
                  <a:srgbClr val="333333"/>
                </a:solidFill>
                <a:latin typeface="Verdana"/>
                <a:cs typeface="Verdana"/>
              </a:rPr>
              <a:t>1</a:t>
            </a:r>
            <a:endParaRPr sz="22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39388" y="3339450"/>
            <a:ext cx="5532890" cy="330784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0265" y="862660"/>
            <a:ext cx="297942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Logic</a:t>
            </a:r>
            <a:r>
              <a:rPr spc="-140" dirty="0"/>
              <a:t> </a:t>
            </a:r>
            <a:r>
              <a:rPr spc="-110" dirty="0"/>
              <a:t>Circuits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983104"/>
            <a:ext cx="8119745" cy="4141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marR="5080" indent="-228600">
              <a:lnSpc>
                <a:spcPct val="100299"/>
              </a:lnSpc>
              <a:spcBef>
                <a:spcPts val="9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20" dirty="0">
                <a:solidFill>
                  <a:srgbClr val="333333"/>
                </a:solidFill>
                <a:latin typeface="Verdana"/>
                <a:cs typeface="Verdana"/>
              </a:rPr>
              <a:t>W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hen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6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-110" dirty="0">
                <a:solidFill>
                  <a:srgbClr val="333333"/>
                </a:solidFill>
                <a:latin typeface="Verdana"/>
                <a:cs typeface="Verdana"/>
              </a:rPr>
              <a:t>tes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nterconne</a:t>
            </a:r>
            <a:r>
              <a:rPr sz="2400" spc="25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ted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5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125" dirty="0">
                <a:solidFill>
                  <a:srgbClr val="333333"/>
                </a:solidFill>
                <a:latin typeface="Tahoma"/>
                <a:cs typeface="Tahoma"/>
              </a:rPr>
              <a:t>form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95" dirty="0">
                <a:solidFill>
                  <a:srgbClr val="333333"/>
                </a:solidFill>
                <a:latin typeface="Tahoma"/>
                <a:cs typeface="Tahoma"/>
              </a:rPr>
              <a:t>a  </a:t>
            </a:r>
            <a:r>
              <a:rPr sz="2400" b="1" spc="-45" dirty="0">
                <a:solidFill>
                  <a:srgbClr val="333333"/>
                </a:solidFill>
                <a:latin typeface="Tahoma"/>
                <a:cs typeface="Tahoma"/>
              </a:rPr>
              <a:t>gating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285" dirty="0">
                <a:solidFill>
                  <a:srgbClr val="333333"/>
                </a:solidFill>
                <a:latin typeface="Tahoma"/>
                <a:cs typeface="Tahoma"/>
              </a:rPr>
              <a:t>/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rgbClr val="333333"/>
                </a:solidFill>
                <a:latin typeface="Tahoma"/>
                <a:cs typeface="Tahoma"/>
              </a:rPr>
              <a:t>logic</a:t>
            </a:r>
            <a:r>
              <a:rPr sz="2400" b="1" spc="-2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333333"/>
                </a:solidFill>
                <a:latin typeface="Tahoma"/>
                <a:cs typeface="Tahoma"/>
              </a:rPr>
              <a:t>network</a:t>
            </a:r>
            <a:r>
              <a:rPr sz="2400" spc="-125" dirty="0">
                <a:solidFill>
                  <a:srgbClr val="333333"/>
                </a:solidFill>
                <a:latin typeface="Verdana"/>
                <a:cs typeface="Verdana"/>
              </a:rPr>
              <a:t>,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50" dirty="0">
                <a:solidFill>
                  <a:srgbClr val="333333"/>
                </a:solidFill>
                <a:latin typeface="Verdana"/>
                <a:cs typeface="Verdana"/>
              </a:rPr>
              <a:t>it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40" dirty="0">
                <a:solidFill>
                  <a:srgbClr val="333333"/>
                </a:solidFill>
                <a:latin typeface="Verdana"/>
                <a:cs typeface="Verdana"/>
              </a:rPr>
              <a:t>is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known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as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175" dirty="0">
                <a:solidFill>
                  <a:srgbClr val="333333"/>
                </a:solidFill>
                <a:latin typeface="Verdana"/>
                <a:cs typeface="Verdana"/>
              </a:rPr>
              <a:t>combinational </a:t>
            </a:r>
            <a:r>
              <a:rPr sz="2400" b="1" i="1" spc="-80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-114" dirty="0">
                <a:solidFill>
                  <a:srgbClr val="333333"/>
                </a:solidFill>
                <a:latin typeface="Verdana"/>
                <a:cs typeface="Verdana"/>
              </a:rPr>
              <a:t>logic</a:t>
            </a:r>
            <a:r>
              <a:rPr sz="2400" b="1" i="1" spc="-15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i="1" spc="114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b="1" i="1" spc="-240" dirty="0">
                <a:solidFill>
                  <a:srgbClr val="333333"/>
                </a:solidFill>
                <a:latin typeface="Verdana"/>
                <a:cs typeface="Verdana"/>
              </a:rPr>
              <a:t>ircuit</a:t>
            </a:r>
            <a:endParaRPr sz="2400">
              <a:latin typeface="Verdana"/>
              <a:cs typeface="Verdana"/>
            </a:endParaRPr>
          </a:p>
          <a:p>
            <a:pPr marL="241300" marR="233045" indent="-228600">
              <a:lnSpc>
                <a:spcPct val="100000"/>
              </a:lnSpc>
              <a:spcBef>
                <a:spcPts val="179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The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Boolean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algebra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expression for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 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given 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logic </a:t>
            </a:r>
            <a:r>
              <a:rPr sz="2400" spc="4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35" dirty="0">
                <a:solidFill>
                  <a:srgbClr val="333333"/>
                </a:solidFill>
                <a:latin typeface="Verdana"/>
                <a:cs typeface="Verdana"/>
              </a:rPr>
              <a:t>circuit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40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derived</a:t>
            </a:r>
            <a:r>
              <a:rPr sz="2400" spc="-21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by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systematically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80" dirty="0">
                <a:solidFill>
                  <a:srgbClr val="333333"/>
                </a:solidFill>
                <a:latin typeface="Verdana"/>
                <a:cs typeface="Verdana"/>
              </a:rPr>
              <a:t>progressing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from</a:t>
            </a:r>
            <a:r>
              <a:rPr sz="2400" spc="-19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6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45" dirty="0">
                <a:solidFill>
                  <a:srgbClr val="333333"/>
                </a:solidFill>
                <a:latin typeface="Verdana"/>
                <a:cs typeface="Verdana"/>
              </a:rPr>
              <a:t>n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ut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to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5" dirty="0">
                <a:solidFill>
                  <a:srgbClr val="333333"/>
                </a:solidFill>
                <a:latin typeface="Verdana"/>
                <a:cs typeface="Verdana"/>
              </a:rPr>
              <a:t>out</a:t>
            </a:r>
            <a:r>
              <a:rPr sz="2400" spc="5" dirty="0">
                <a:solidFill>
                  <a:srgbClr val="333333"/>
                </a:solidFill>
                <a:latin typeface="Verdana"/>
                <a:cs typeface="Verdana"/>
              </a:rPr>
              <a:t>p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ut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on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0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gates</a:t>
            </a:r>
            <a:endParaRPr sz="2400">
              <a:latin typeface="Verdana"/>
              <a:cs typeface="Verdana"/>
            </a:endParaRPr>
          </a:p>
          <a:p>
            <a:pPr marL="241300" marR="160655" indent="-228600">
              <a:lnSpc>
                <a:spcPct val="100000"/>
              </a:lnSpc>
              <a:spcBef>
                <a:spcPts val="1800"/>
              </a:spcBef>
              <a:buClr>
                <a:srgbClr val="990000"/>
              </a:buClr>
              <a:buFont typeface="Cambria"/>
              <a:buChar char="◾"/>
              <a:tabLst>
                <a:tab pos="241300" algn="l"/>
              </a:tabLst>
            </a:pPr>
            <a:r>
              <a:rPr sz="2400" spc="-47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35" dirty="0">
                <a:solidFill>
                  <a:srgbClr val="333333"/>
                </a:solidFill>
                <a:latin typeface="Verdana"/>
                <a:cs typeface="Verdana"/>
              </a:rPr>
              <a:t>he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b="1" spc="-85" dirty="0">
                <a:solidFill>
                  <a:srgbClr val="333333"/>
                </a:solidFill>
                <a:latin typeface="Tahoma"/>
                <a:cs typeface="Tahoma"/>
              </a:rPr>
              <a:t>three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20" dirty="0">
                <a:solidFill>
                  <a:srgbClr val="333333"/>
                </a:solidFill>
                <a:latin typeface="Tahoma"/>
                <a:cs typeface="Tahoma"/>
              </a:rPr>
              <a:t>logic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gate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s</a:t>
            </a:r>
            <a:r>
              <a:rPr sz="2400" b="1" spc="-5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(</a:t>
            </a:r>
            <a:r>
              <a:rPr sz="2400" b="1" spc="-40" dirty="0">
                <a:solidFill>
                  <a:srgbClr val="333333"/>
                </a:solidFill>
                <a:latin typeface="Tahoma"/>
                <a:cs typeface="Tahoma"/>
              </a:rPr>
              <a:t>AND,</a:t>
            </a:r>
            <a:r>
              <a:rPr sz="2400" b="1" spc="-30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90" dirty="0">
                <a:solidFill>
                  <a:srgbClr val="333333"/>
                </a:solidFill>
                <a:latin typeface="Tahoma"/>
                <a:cs typeface="Tahoma"/>
              </a:rPr>
              <a:t>OR,</a:t>
            </a:r>
            <a:r>
              <a:rPr sz="2400" b="1" spc="-3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35" dirty="0">
                <a:solidFill>
                  <a:srgbClr val="333333"/>
                </a:solidFill>
                <a:latin typeface="Tahoma"/>
                <a:cs typeface="Tahoma"/>
              </a:rPr>
              <a:t>an</a:t>
            </a:r>
            <a:r>
              <a:rPr sz="2400" b="1" spc="40" dirty="0">
                <a:solidFill>
                  <a:srgbClr val="333333"/>
                </a:solidFill>
                <a:latin typeface="Tahoma"/>
                <a:cs typeface="Tahoma"/>
              </a:rPr>
              <a:t>d</a:t>
            </a:r>
            <a:r>
              <a:rPr sz="2400" b="1" spc="-25" dirty="0">
                <a:solidFill>
                  <a:srgbClr val="333333"/>
                </a:solidFill>
                <a:latin typeface="Tahoma"/>
                <a:cs typeface="Tahoma"/>
              </a:rPr>
              <a:t> </a:t>
            </a:r>
            <a:r>
              <a:rPr sz="2400" b="1" spc="-125" dirty="0">
                <a:solidFill>
                  <a:srgbClr val="333333"/>
                </a:solidFill>
                <a:latin typeface="Tahoma"/>
                <a:cs typeface="Tahoma"/>
              </a:rPr>
              <a:t>NOT</a:t>
            </a:r>
            <a:r>
              <a:rPr sz="2400" spc="-204" dirty="0">
                <a:solidFill>
                  <a:srgbClr val="333333"/>
                </a:solidFill>
                <a:latin typeface="Verdana"/>
                <a:cs typeface="Verdana"/>
              </a:rPr>
              <a:t>)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are  </a:t>
            </a:r>
            <a:r>
              <a:rPr sz="2400" spc="-15" dirty="0">
                <a:solidFill>
                  <a:srgbClr val="333333"/>
                </a:solidFill>
                <a:latin typeface="Verdana"/>
                <a:cs typeface="Verdana"/>
              </a:rPr>
              <a:t>logically</a:t>
            </a:r>
            <a:r>
              <a:rPr sz="2400" spc="-23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50" dirty="0">
                <a:solidFill>
                  <a:srgbClr val="333333"/>
                </a:solidFill>
                <a:latin typeface="Verdana"/>
                <a:cs typeface="Verdana"/>
              </a:rPr>
              <a:t>complete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because</a:t>
            </a:r>
            <a:r>
              <a:rPr sz="2400" spc="-16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333333"/>
                </a:solidFill>
                <a:latin typeface="Verdana"/>
                <a:cs typeface="Verdana"/>
              </a:rPr>
              <a:t>any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Boolean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expression </a:t>
            </a:r>
            <a:r>
              <a:rPr sz="2400" spc="-83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45" dirty="0">
                <a:solidFill>
                  <a:srgbClr val="333333"/>
                </a:solidFill>
                <a:latin typeface="Verdana"/>
                <a:cs typeface="Verdana"/>
              </a:rPr>
              <a:t>can</a:t>
            </a:r>
            <a:r>
              <a:rPr sz="2400" spc="-20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30" dirty="0">
                <a:solidFill>
                  <a:srgbClr val="333333"/>
                </a:solidFill>
                <a:latin typeface="Verdana"/>
                <a:cs typeface="Verdana"/>
              </a:rPr>
              <a:t>be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5" dirty="0">
                <a:solidFill>
                  <a:srgbClr val="333333"/>
                </a:solidFill>
                <a:latin typeface="Verdana"/>
                <a:cs typeface="Verdana"/>
              </a:rPr>
              <a:t>real</a:t>
            </a:r>
            <a:r>
              <a:rPr sz="2400" spc="-2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10" dirty="0">
                <a:solidFill>
                  <a:srgbClr val="333333"/>
                </a:solidFill>
                <a:latin typeface="Verdana"/>
                <a:cs typeface="Verdana"/>
              </a:rPr>
              <a:t>zed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70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6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195" dirty="0">
                <a:solidFill>
                  <a:srgbClr val="333333"/>
                </a:solidFill>
                <a:latin typeface="Verdana"/>
                <a:cs typeface="Verdana"/>
              </a:rPr>
              <a:t>a</a:t>
            </a:r>
            <a:r>
              <a:rPr sz="2400" spc="-18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333333"/>
                </a:solidFill>
                <a:latin typeface="Verdana"/>
                <a:cs typeface="Verdana"/>
              </a:rPr>
              <a:t>log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225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8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5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dirty="0">
                <a:solidFill>
                  <a:srgbClr val="333333"/>
                </a:solidFill>
                <a:latin typeface="Verdana"/>
                <a:cs typeface="Verdana"/>
              </a:rPr>
              <a:t>r</a:t>
            </a:r>
            <a:r>
              <a:rPr sz="2400" spc="-10" dirty="0">
                <a:solidFill>
                  <a:srgbClr val="333333"/>
                </a:solidFill>
                <a:latin typeface="Verdana"/>
                <a:cs typeface="Verdana"/>
              </a:rPr>
              <a:t>c</a:t>
            </a:r>
            <a:r>
              <a:rPr sz="2400" spc="-17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50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-135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210" dirty="0">
                <a:solidFill>
                  <a:srgbClr val="333333"/>
                </a:solidFill>
                <a:latin typeface="Verdana"/>
                <a:cs typeface="Verdana"/>
              </a:rPr>
              <a:t>u</a:t>
            </a:r>
            <a:r>
              <a:rPr sz="2400" spc="-185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-175" dirty="0">
                <a:solidFill>
                  <a:srgbClr val="333333"/>
                </a:solidFill>
                <a:latin typeface="Verdana"/>
                <a:cs typeface="Verdana"/>
              </a:rPr>
              <a:t>i</a:t>
            </a:r>
            <a:r>
              <a:rPr sz="2400" spc="30" dirty="0">
                <a:solidFill>
                  <a:srgbClr val="333333"/>
                </a:solidFill>
                <a:latin typeface="Verdana"/>
                <a:cs typeface="Verdana"/>
              </a:rPr>
              <a:t>ng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65" dirty="0">
                <a:solidFill>
                  <a:srgbClr val="333333"/>
                </a:solidFill>
                <a:latin typeface="Verdana"/>
                <a:cs typeface="Verdana"/>
              </a:rPr>
              <a:t>only</a:t>
            </a:r>
            <a:r>
              <a:rPr sz="2400" spc="-229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the</a:t>
            </a:r>
            <a:r>
              <a:rPr sz="2400" spc="-90" dirty="0">
                <a:solidFill>
                  <a:srgbClr val="333333"/>
                </a:solidFill>
                <a:latin typeface="Verdana"/>
                <a:cs typeface="Verdana"/>
              </a:rPr>
              <a:t>s</a:t>
            </a:r>
            <a:r>
              <a:rPr sz="2400" spc="90" dirty="0">
                <a:solidFill>
                  <a:srgbClr val="333333"/>
                </a:solidFill>
                <a:latin typeface="Verdana"/>
                <a:cs typeface="Verdana"/>
              </a:rPr>
              <a:t>e  </a:t>
            </a:r>
            <a:r>
              <a:rPr sz="2400" spc="-45" dirty="0">
                <a:solidFill>
                  <a:srgbClr val="333333"/>
                </a:solidFill>
                <a:latin typeface="Verdana"/>
                <a:cs typeface="Verdana"/>
              </a:rPr>
              <a:t>three</a:t>
            </a:r>
            <a:r>
              <a:rPr sz="2400" spc="-190" dirty="0">
                <a:solidFill>
                  <a:srgbClr val="333333"/>
                </a:solidFill>
                <a:latin typeface="Verdana"/>
                <a:cs typeface="Verdana"/>
              </a:rPr>
              <a:t> </a:t>
            </a:r>
            <a:r>
              <a:rPr sz="2400" spc="70" dirty="0">
                <a:solidFill>
                  <a:srgbClr val="333333"/>
                </a:solidFill>
                <a:latin typeface="Verdana"/>
                <a:cs typeface="Verdana"/>
              </a:rPr>
              <a:t>ga</a:t>
            </a:r>
            <a:r>
              <a:rPr sz="2400" spc="50" dirty="0">
                <a:solidFill>
                  <a:srgbClr val="333333"/>
                </a:solidFill>
                <a:latin typeface="Verdana"/>
                <a:cs typeface="Verdana"/>
              </a:rPr>
              <a:t>t</a:t>
            </a:r>
            <a:r>
              <a:rPr sz="2400" spc="-95" dirty="0">
                <a:solidFill>
                  <a:srgbClr val="333333"/>
                </a:solidFill>
                <a:latin typeface="Verdana"/>
                <a:cs typeface="Verdana"/>
              </a:rPr>
              <a:t>es</a:t>
            </a:r>
            <a:endParaRPr sz="24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7514"/>
            <a:ext cx="6224905" cy="1000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3200" spc="-114" dirty="0"/>
              <a:t>Finding</a:t>
            </a:r>
            <a:r>
              <a:rPr sz="3200" spc="-55" dirty="0"/>
              <a:t> </a:t>
            </a:r>
            <a:r>
              <a:rPr sz="3200" spc="-30" dirty="0"/>
              <a:t>Boolean</a:t>
            </a:r>
            <a:r>
              <a:rPr sz="3200" spc="-35" dirty="0"/>
              <a:t> </a:t>
            </a:r>
            <a:r>
              <a:rPr sz="3200" spc="-135" dirty="0"/>
              <a:t>Expression</a:t>
            </a:r>
            <a:r>
              <a:rPr sz="3200" spc="-45" dirty="0"/>
              <a:t> </a:t>
            </a:r>
            <a:r>
              <a:rPr sz="3200" spc="-130" dirty="0"/>
              <a:t>of</a:t>
            </a:r>
            <a:r>
              <a:rPr sz="3200" spc="-40" dirty="0"/>
              <a:t> </a:t>
            </a:r>
            <a:r>
              <a:rPr sz="3200" spc="195" dirty="0"/>
              <a:t>a </a:t>
            </a:r>
            <a:r>
              <a:rPr sz="3200" spc="-925" dirty="0"/>
              <a:t> </a:t>
            </a:r>
            <a:r>
              <a:rPr sz="3200" spc="-20" dirty="0"/>
              <a:t>Logic</a:t>
            </a:r>
            <a:r>
              <a:rPr sz="3200" spc="-65" dirty="0"/>
              <a:t> </a:t>
            </a:r>
            <a:r>
              <a:rPr sz="3200" spc="-80" dirty="0"/>
              <a:t>Circuit</a:t>
            </a:r>
            <a:r>
              <a:rPr sz="3200" spc="-45" dirty="0"/>
              <a:t> </a:t>
            </a:r>
            <a:r>
              <a:rPr sz="3200" spc="-60" dirty="0"/>
              <a:t>(Example</a:t>
            </a:r>
            <a:r>
              <a:rPr sz="3200" spc="-65" dirty="0"/>
              <a:t> </a:t>
            </a:r>
            <a:r>
              <a:rPr sz="3200" spc="-245" dirty="0"/>
              <a:t>1)</a:t>
            </a:r>
            <a:endParaRPr sz="32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991" y="2568685"/>
            <a:ext cx="8303732" cy="319808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474</Words>
  <Application>Microsoft Office PowerPoint</Application>
  <PresentationFormat>On-screen Show (4:3)</PresentationFormat>
  <Paragraphs>56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</vt:lpstr>
      <vt:lpstr>Cambria</vt:lpstr>
      <vt:lpstr>Cambria Math</vt:lpstr>
      <vt:lpstr>Tahoma</vt:lpstr>
      <vt:lpstr>Verdana</vt:lpstr>
      <vt:lpstr>Wingdings</vt:lpstr>
      <vt:lpstr>Office Theme</vt:lpstr>
      <vt:lpstr>PowerPoint Presentation</vt:lpstr>
      <vt:lpstr>Logic Gates</vt:lpstr>
      <vt:lpstr>AND Gate</vt:lpstr>
      <vt:lpstr>OR Gate</vt:lpstr>
      <vt:lpstr>NOT Gate</vt:lpstr>
      <vt:lpstr>NAND Gate</vt:lpstr>
      <vt:lpstr>NOR Gate</vt:lpstr>
      <vt:lpstr>Logic Circuits</vt:lpstr>
      <vt:lpstr>Finding Boolean Expression of a  Logic Circuit (Example 1)</vt:lpstr>
      <vt:lpstr>Finding Boolean Expression of a  Logic Circuit (Example 2)</vt:lpstr>
      <vt:lpstr>Constructing a Logic Circuit from  a Boolean Expression (Example 1)</vt:lpstr>
      <vt:lpstr>Constructing a Logic Circuit from  a Boolean Expression (Example 2)</vt:lpstr>
      <vt:lpstr>Universal NAND Gate</vt:lpstr>
      <vt:lpstr>Implementation of NOT, AND and  OR Gates by NAND Gates</vt:lpstr>
      <vt:lpstr>Universal NOR Gate</vt:lpstr>
      <vt:lpstr>Implementation of NOT, OR  and AND Gates by NOR Gates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 R. H. Noori</dc:creator>
  <cp:lastModifiedBy>Diu</cp:lastModifiedBy>
  <cp:revision>1</cp:revision>
  <dcterms:created xsi:type="dcterms:W3CDTF">2023-03-01T04:59:02Z</dcterms:created>
  <dcterms:modified xsi:type="dcterms:W3CDTF">2023-03-01T05:01:02Z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2023-03-01T00:00:00Z</vt:filetime>
  </property>
</Properties>
</file>