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636A8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394460"/>
            <a:ext cx="8839200" cy="4993640"/>
          </a:xfrm>
          <a:custGeom>
            <a:avLst/>
            <a:gdLst/>
            <a:ahLst/>
            <a:cxnLst/>
            <a:rect l="l" t="t" r="r" b="b"/>
            <a:pathLst>
              <a:path w="8839200" h="4993640">
                <a:moveTo>
                  <a:pt x="0" y="4993640"/>
                </a:moveTo>
                <a:lnTo>
                  <a:pt x="8839200" y="4993640"/>
                </a:lnTo>
                <a:lnTo>
                  <a:pt x="8839200" y="0"/>
                </a:lnTo>
                <a:lnTo>
                  <a:pt x="0" y="0"/>
                </a:lnTo>
                <a:lnTo>
                  <a:pt x="0" y="4993640"/>
                </a:lnTo>
                <a:close/>
              </a:path>
            </a:pathLst>
          </a:custGeom>
          <a:solidFill>
            <a:srgbClr val="C4D0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20"/>
                </a:moveTo>
                <a:lnTo>
                  <a:pt x="8839200" y="7620"/>
                </a:lnTo>
                <a:lnTo>
                  <a:pt x="883920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C4D0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52400" y="0"/>
            <a:ext cx="8839200" cy="1394460"/>
          </a:xfrm>
          <a:custGeom>
            <a:avLst/>
            <a:gdLst/>
            <a:ahLst/>
            <a:cxnLst/>
            <a:rect l="l" t="t" r="r" b="b"/>
            <a:pathLst>
              <a:path w="8839200" h="1394460">
                <a:moveTo>
                  <a:pt x="0" y="1394460"/>
                </a:moveTo>
                <a:lnTo>
                  <a:pt x="8839200" y="1394460"/>
                </a:lnTo>
                <a:lnTo>
                  <a:pt x="8839200" y="0"/>
                </a:lnTo>
                <a:lnTo>
                  <a:pt x="0" y="0"/>
                </a:lnTo>
                <a:lnTo>
                  <a:pt x="0" y="1394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48589" y="6388100"/>
            <a:ext cx="8832850" cy="309880"/>
          </a:xfrm>
          <a:custGeom>
            <a:avLst/>
            <a:gdLst/>
            <a:ahLst/>
            <a:cxnLst/>
            <a:rect l="l" t="t" r="r" b="b"/>
            <a:pathLst>
              <a:path w="8832850" h="309879">
                <a:moveTo>
                  <a:pt x="8832850" y="0"/>
                </a:moveTo>
                <a:lnTo>
                  <a:pt x="0" y="0"/>
                </a:lnTo>
                <a:lnTo>
                  <a:pt x="0" y="309880"/>
                </a:lnTo>
                <a:lnTo>
                  <a:pt x="8832850" y="309880"/>
                </a:lnTo>
                <a:lnTo>
                  <a:pt x="8832850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52400" y="154939"/>
            <a:ext cx="8832850" cy="6548120"/>
          </a:xfrm>
          <a:custGeom>
            <a:avLst/>
            <a:gdLst/>
            <a:ahLst/>
            <a:cxnLst/>
            <a:rect l="l" t="t" r="r" b="b"/>
            <a:pathLst>
              <a:path w="8832850" h="6548120">
                <a:moveTo>
                  <a:pt x="4415790" y="6548119"/>
                </a:moveTo>
                <a:lnTo>
                  <a:pt x="0" y="6548119"/>
                </a:lnTo>
                <a:lnTo>
                  <a:pt x="0" y="0"/>
                </a:lnTo>
                <a:lnTo>
                  <a:pt x="8832850" y="0"/>
                </a:lnTo>
                <a:lnTo>
                  <a:pt x="8832850" y="6548119"/>
                </a:lnTo>
                <a:lnTo>
                  <a:pt x="4415790" y="6548119"/>
                </a:lnTo>
                <a:close/>
              </a:path>
            </a:pathLst>
          </a:custGeom>
          <a:ln w="9344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52400" y="1276350"/>
            <a:ext cx="8832850" cy="0"/>
          </a:xfrm>
          <a:custGeom>
            <a:avLst/>
            <a:gdLst/>
            <a:ahLst/>
            <a:cxnLst/>
            <a:rect l="l" t="t" r="r" b="b"/>
            <a:pathLst>
              <a:path w="8832850" h="0">
                <a:moveTo>
                  <a:pt x="0" y="0"/>
                </a:moveTo>
                <a:lnTo>
                  <a:pt x="8832850" y="0"/>
                </a:lnTo>
              </a:path>
            </a:pathLst>
          </a:custGeom>
          <a:ln w="8890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4267200" y="955039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4294" y="3870"/>
                </a:lnTo>
                <a:lnTo>
                  <a:pt x="206776" y="15118"/>
                </a:lnTo>
                <a:lnTo>
                  <a:pt x="162793" y="33192"/>
                </a:lnTo>
                <a:lnTo>
                  <a:pt x="122895" y="57546"/>
                </a:lnTo>
                <a:lnTo>
                  <a:pt x="87630" y="87630"/>
                </a:lnTo>
                <a:lnTo>
                  <a:pt x="57546" y="122895"/>
                </a:lnTo>
                <a:lnTo>
                  <a:pt x="33192" y="162793"/>
                </a:lnTo>
                <a:lnTo>
                  <a:pt x="15118" y="206776"/>
                </a:lnTo>
                <a:lnTo>
                  <a:pt x="3870" y="254294"/>
                </a:lnTo>
                <a:lnTo>
                  <a:pt x="0" y="304800"/>
                </a:lnTo>
                <a:lnTo>
                  <a:pt x="3870" y="355305"/>
                </a:lnTo>
                <a:lnTo>
                  <a:pt x="15118" y="402823"/>
                </a:lnTo>
                <a:lnTo>
                  <a:pt x="33192" y="446806"/>
                </a:lnTo>
                <a:lnTo>
                  <a:pt x="57546" y="486704"/>
                </a:lnTo>
                <a:lnTo>
                  <a:pt x="87630" y="521970"/>
                </a:lnTo>
                <a:lnTo>
                  <a:pt x="122895" y="552053"/>
                </a:lnTo>
                <a:lnTo>
                  <a:pt x="162793" y="576407"/>
                </a:lnTo>
                <a:lnTo>
                  <a:pt x="206776" y="594481"/>
                </a:lnTo>
                <a:lnTo>
                  <a:pt x="254294" y="605729"/>
                </a:lnTo>
                <a:lnTo>
                  <a:pt x="304800" y="609600"/>
                </a:lnTo>
                <a:lnTo>
                  <a:pt x="355305" y="605729"/>
                </a:lnTo>
                <a:lnTo>
                  <a:pt x="402823" y="594481"/>
                </a:lnTo>
                <a:lnTo>
                  <a:pt x="446806" y="576407"/>
                </a:lnTo>
                <a:lnTo>
                  <a:pt x="486704" y="552053"/>
                </a:lnTo>
                <a:lnTo>
                  <a:pt x="521969" y="521970"/>
                </a:lnTo>
                <a:lnTo>
                  <a:pt x="552053" y="486704"/>
                </a:lnTo>
                <a:lnTo>
                  <a:pt x="576407" y="446806"/>
                </a:lnTo>
                <a:lnTo>
                  <a:pt x="594481" y="402823"/>
                </a:lnTo>
                <a:lnTo>
                  <a:pt x="605729" y="355305"/>
                </a:lnTo>
                <a:lnTo>
                  <a:pt x="609600" y="304800"/>
                </a:lnTo>
                <a:lnTo>
                  <a:pt x="605729" y="254294"/>
                </a:lnTo>
                <a:lnTo>
                  <a:pt x="594481" y="206776"/>
                </a:lnTo>
                <a:lnTo>
                  <a:pt x="576407" y="162793"/>
                </a:lnTo>
                <a:lnTo>
                  <a:pt x="552053" y="122895"/>
                </a:lnTo>
                <a:lnTo>
                  <a:pt x="521970" y="87630"/>
                </a:lnTo>
                <a:lnTo>
                  <a:pt x="486704" y="57546"/>
                </a:lnTo>
                <a:lnTo>
                  <a:pt x="446806" y="33192"/>
                </a:lnTo>
                <a:lnTo>
                  <a:pt x="402823" y="15118"/>
                </a:lnTo>
                <a:lnTo>
                  <a:pt x="355305" y="387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160353" y="5413"/>
                </a:lnTo>
                <a:lnTo>
                  <a:pt x="115799" y="20912"/>
                </a:lnTo>
                <a:lnTo>
                  <a:pt x="76955" y="45386"/>
                </a:lnTo>
                <a:lnTo>
                  <a:pt x="44886" y="77725"/>
                </a:lnTo>
                <a:lnTo>
                  <a:pt x="20660" y="116817"/>
                </a:lnTo>
                <a:lnTo>
                  <a:pt x="5342" y="161552"/>
                </a:lnTo>
                <a:lnTo>
                  <a:pt x="0" y="210820"/>
                </a:lnTo>
                <a:lnTo>
                  <a:pt x="5342" y="260087"/>
                </a:lnTo>
                <a:lnTo>
                  <a:pt x="20660" y="304822"/>
                </a:lnTo>
                <a:lnTo>
                  <a:pt x="44886" y="343914"/>
                </a:lnTo>
                <a:lnTo>
                  <a:pt x="76955" y="376253"/>
                </a:lnTo>
                <a:lnTo>
                  <a:pt x="115799" y="400727"/>
                </a:lnTo>
                <a:lnTo>
                  <a:pt x="160353" y="416226"/>
                </a:lnTo>
                <a:lnTo>
                  <a:pt x="209550" y="421639"/>
                </a:lnTo>
                <a:lnTo>
                  <a:pt x="258746" y="416226"/>
                </a:lnTo>
                <a:lnTo>
                  <a:pt x="303300" y="400727"/>
                </a:lnTo>
                <a:lnTo>
                  <a:pt x="342144" y="376253"/>
                </a:lnTo>
                <a:lnTo>
                  <a:pt x="374213" y="343914"/>
                </a:lnTo>
                <a:lnTo>
                  <a:pt x="398439" y="304822"/>
                </a:lnTo>
                <a:lnTo>
                  <a:pt x="413757" y="260087"/>
                </a:lnTo>
                <a:lnTo>
                  <a:pt x="419100" y="210820"/>
                </a:lnTo>
                <a:lnTo>
                  <a:pt x="413757" y="161552"/>
                </a:lnTo>
                <a:lnTo>
                  <a:pt x="398439" y="116817"/>
                </a:lnTo>
                <a:lnTo>
                  <a:pt x="374213" y="77725"/>
                </a:lnTo>
                <a:lnTo>
                  <a:pt x="342144" y="45386"/>
                </a:lnTo>
                <a:lnTo>
                  <a:pt x="303300" y="20912"/>
                </a:lnTo>
                <a:lnTo>
                  <a:pt x="258746" y="5413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258746" y="5413"/>
                </a:lnTo>
                <a:lnTo>
                  <a:pt x="303300" y="20912"/>
                </a:lnTo>
                <a:lnTo>
                  <a:pt x="342144" y="45386"/>
                </a:lnTo>
                <a:lnTo>
                  <a:pt x="374213" y="77725"/>
                </a:lnTo>
                <a:lnTo>
                  <a:pt x="398439" y="116817"/>
                </a:lnTo>
                <a:lnTo>
                  <a:pt x="413757" y="161552"/>
                </a:lnTo>
                <a:lnTo>
                  <a:pt x="419100" y="210820"/>
                </a:lnTo>
                <a:lnTo>
                  <a:pt x="413757" y="260087"/>
                </a:lnTo>
                <a:lnTo>
                  <a:pt x="398439" y="304822"/>
                </a:lnTo>
                <a:lnTo>
                  <a:pt x="374213" y="343914"/>
                </a:lnTo>
                <a:lnTo>
                  <a:pt x="342144" y="376253"/>
                </a:lnTo>
                <a:lnTo>
                  <a:pt x="303300" y="400727"/>
                </a:lnTo>
                <a:lnTo>
                  <a:pt x="258746" y="416226"/>
                </a:lnTo>
                <a:lnTo>
                  <a:pt x="209550" y="421639"/>
                </a:lnTo>
                <a:lnTo>
                  <a:pt x="160353" y="416226"/>
                </a:lnTo>
                <a:lnTo>
                  <a:pt x="115799" y="400727"/>
                </a:lnTo>
                <a:lnTo>
                  <a:pt x="76955" y="376253"/>
                </a:lnTo>
                <a:lnTo>
                  <a:pt x="44886" y="343914"/>
                </a:lnTo>
                <a:lnTo>
                  <a:pt x="20660" y="304822"/>
                </a:lnTo>
                <a:lnTo>
                  <a:pt x="5342" y="260087"/>
                </a:lnTo>
                <a:lnTo>
                  <a:pt x="0" y="210820"/>
                </a:lnTo>
                <a:lnTo>
                  <a:pt x="5342" y="161552"/>
                </a:lnTo>
                <a:lnTo>
                  <a:pt x="20660" y="116817"/>
                </a:lnTo>
                <a:lnTo>
                  <a:pt x="44886" y="77725"/>
                </a:lnTo>
                <a:lnTo>
                  <a:pt x="76955" y="45386"/>
                </a:lnTo>
                <a:lnTo>
                  <a:pt x="115799" y="20912"/>
                </a:lnTo>
                <a:lnTo>
                  <a:pt x="160353" y="5413"/>
                </a:lnTo>
                <a:lnTo>
                  <a:pt x="209550" y="0"/>
                </a:lnTo>
                <a:close/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362450" y="105028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781550" y="147193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029" y="1560829"/>
            <a:ext cx="6621145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1350" y="1971040"/>
            <a:ext cx="7480300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636A8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4960" y="1465579"/>
            <a:ext cx="596201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0" spc="-10">
                <a:solidFill>
                  <a:srgbClr val="3F3F3F"/>
                </a:solidFill>
              </a:rPr>
              <a:t>FUNCTIONS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803909" y="2684779"/>
            <a:ext cx="7797800" cy="3463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80670" indent="3190875">
              <a:lnSpc>
                <a:spcPct val="100000"/>
              </a:lnSpc>
              <a:spcBef>
                <a:spcPts val="100"/>
              </a:spcBef>
            </a:pPr>
            <a:r>
              <a:rPr dirty="0" sz="8000" spc="-5">
                <a:solidFill>
                  <a:srgbClr val="3F3F3F"/>
                </a:solidFill>
                <a:latin typeface="Georgia"/>
                <a:cs typeface="Georgia"/>
              </a:rPr>
              <a:t>OF  MANAGEMENT</a:t>
            </a:r>
            <a:endParaRPr sz="8000">
              <a:latin typeface="Georgia"/>
              <a:cs typeface="Georgia"/>
            </a:endParaRPr>
          </a:p>
          <a:p>
            <a:pPr marL="5102860">
              <a:lnSpc>
                <a:spcPct val="100000"/>
              </a:lnSpc>
              <a:spcBef>
                <a:spcPts val="4630"/>
              </a:spcBef>
            </a:pPr>
            <a:r>
              <a:rPr dirty="0" sz="2700" spc="-5">
                <a:solidFill>
                  <a:srgbClr val="6F2F9F"/>
                </a:solidFill>
                <a:latin typeface="Georgia"/>
                <a:cs typeface="Georgia"/>
              </a:rPr>
              <a:t>By- Sweety</a:t>
            </a:r>
            <a:r>
              <a:rPr dirty="0" sz="2700" spc="-75">
                <a:solidFill>
                  <a:srgbClr val="6F2F9F"/>
                </a:solidFill>
                <a:latin typeface="Georgia"/>
                <a:cs typeface="Georgia"/>
              </a:rPr>
              <a:t> </a:t>
            </a:r>
            <a:r>
              <a:rPr dirty="0" sz="2700" spc="-5">
                <a:solidFill>
                  <a:srgbClr val="6F2F9F"/>
                </a:solidFill>
                <a:latin typeface="Georgia"/>
                <a:cs typeface="Georgia"/>
              </a:rPr>
              <a:t>Gupta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2859" y="426720"/>
            <a:ext cx="147129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7A9799"/>
                </a:solidFill>
              </a:rPr>
              <a:t>St</a:t>
            </a:r>
            <a:r>
              <a:rPr dirty="0" sz="3300" spc="5">
                <a:solidFill>
                  <a:srgbClr val="7A9799"/>
                </a:solidFill>
              </a:rPr>
              <a:t>a</a:t>
            </a:r>
            <a:r>
              <a:rPr dirty="0" sz="3300" spc="-15">
                <a:solidFill>
                  <a:srgbClr val="7A9799"/>
                </a:solidFill>
              </a:rPr>
              <a:t>f</a:t>
            </a:r>
            <a:r>
              <a:rPr dirty="0" sz="3300" spc="-5">
                <a:solidFill>
                  <a:srgbClr val="7A9799"/>
                </a:solidFill>
              </a:rPr>
              <a:t>f</a:t>
            </a:r>
            <a:r>
              <a:rPr dirty="0" sz="3300">
                <a:solidFill>
                  <a:srgbClr val="7A9799"/>
                </a:solidFill>
              </a:rPr>
              <a:t>i</a:t>
            </a:r>
            <a:r>
              <a:rPr dirty="0" sz="3300" spc="-5">
                <a:solidFill>
                  <a:srgbClr val="7A9799"/>
                </a:solidFill>
              </a:rPr>
              <a:t>ng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560829"/>
            <a:ext cx="7954009" cy="2665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14732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179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20">
                <a:latin typeface="Georgia"/>
                <a:cs typeface="Georgia"/>
              </a:rPr>
              <a:t>Recruiting, </a:t>
            </a:r>
            <a:r>
              <a:rPr dirty="0" sz="2700" spc="-5">
                <a:latin typeface="Georgia"/>
                <a:cs typeface="Georgia"/>
              </a:rPr>
              <a:t>selecting, appointing </a:t>
            </a:r>
            <a:r>
              <a:rPr dirty="0" sz="2700">
                <a:latin typeface="Georgia"/>
                <a:cs typeface="Georgia"/>
              </a:rPr>
              <a:t>the </a:t>
            </a:r>
            <a:r>
              <a:rPr dirty="0" sz="2700" spc="-5">
                <a:latin typeface="Georgia"/>
                <a:cs typeface="Georgia"/>
              </a:rPr>
              <a:t>employees,  assigning duties, maintaining cordial relationship  and taking </a:t>
            </a:r>
            <a:r>
              <a:rPr dirty="0" sz="2700" spc="-10">
                <a:latin typeface="Georgia"/>
                <a:cs typeface="Georgia"/>
              </a:rPr>
              <a:t>care </a:t>
            </a:r>
            <a:r>
              <a:rPr dirty="0" sz="2700" spc="-5">
                <a:latin typeface="Georgia"/>
                <a:cs typeface="Georgia"/>
              </a:rPr>
              <a:t>of grievances of</a:t>
            </a:r>
            <a:r>
              <a:rPr dirty="0" sz="2700" spc="-2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employees.</a:t>
            </a:r>
            <a:endParaRPr sz="27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70"/>
              </a:spcBef>
            </a:pPr>
            <a:r>
              <a:rPr dirty="0" baseline="9661" sz="3450" spc="24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65">
                <a:latin typeface="Georgia"/>
                <a:cs typeface="Georgia"/>
              </a:rPr>
              <a:t>Training </a:t>
            </a:r>
            <a:r>
              <a:rPr dirty="0" sz="2700" spc="-5">
                <a:latin typeface="Georgia"/>
                <a:cs typeface="Georgia"/>
              </a:rPr>
              <a:t>and Development of employees,</a:t>
            </a:r>
            <a:r>
              <a:rPr dirty="0" sz="2700" spc="-204">
                <a:latin typeface="Georgia"/>
                <a:cs typeface="Georgia"/>
              </a:rPr>
              <a:t> </a:t>
            </a:r>
            <a:r>
              <a:rPr dirty="0" sz="2700" spc="-190">
                <a:latin typeface="Georgia"/>
                <a:cs typeface="Georgia"/>
              </a:rPr>
              <a:t>deciding  </a:t>
            </a:r>
            <a:r>
              <a:rPr dirty="0" sz="2700" spc="-5">
                <a:latin typeface="Georgia"/>
                <a:cs typeface="Georgia"/>
              </a:rPr>
              <a:t>their remuneration, promotion and</a:t>
            </a:r>
            <a:r>
              <a:rPr dirty="0" sz="2700" spc="-5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increments.</a:t>
            </a:r>
            <a:endParaRPr sz="27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dirty="0" baseline="9661" sz="3450" spc="21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45">
                <a:latin typeface="Georgia"/>
                <a:cs typeface="Georgia"/>
              </a:rPr>
              <a:t>Evaluting </a:t>
            </a:r>
            <a:r>
              <a:rPr dirty="0" sz="2700" spc="-5">
                <a:latin typeface="Georgia"/>
                <a:cs typeface="Georgia"/>
              </a:rPr>
              <a:t>their</a:t>
            </a:r>
            <a:r>
              <a:rPr dirty="0" sz="2700" spc="-15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performance.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329" y="1560829"/>
            <a:ext cx="8387080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75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505">
                <a:latin typeface="Georgia"/>
                <a:cs typeface="Georgia"/>
              </a:rPr>
              <a:t>It </a:t>
            </a:r>
            <a:r>
              <a:rPr dirty="0" sz="2700">
                <a:latin typeface="Georgia"/>
                <a:cs typeface="Georgia"/>
              </a:rPr>
              <a:t>is the </a:t>
            </a:r>
            <a:r>
              <a:rPr dirty="0" sz="2700" spc="-5">
                <a:latin typeface="Georgia"/>
                <a:cs typeface="Georgia"/>
              </a:rPr>
              <a:t>function of manning the </a:t>
            </a:r>
            <a:r>
              <a:rPr dirty="0" sz="2700" spc="-10">
                <a:latin typeface="Georgia"/>
                <a:cs typeface="Georgia"/>
              </a:rPr>
              <a:t>organization  </a:t>
            </a:r>
            <a:r>
              <a:rPr dirty="0" sz="2700" spc="-5">
                <a:latin typeface="Georgia"/>
                <a:cs typeface="Georgia"/>
              </a:rPr>
              <a:t>structure and keeping it manned. Staffing has  </a:t>
            </a:r>
            <a:r>
              <a:rPr dirty="0" sz="2700" spc="-10">
                <a:latin typeface="Georgia"/>
                <a:cs typeface="Georgia"/>
              </a:rPr>
              <a:t>assumed </a:t>
            </a:r>
            <a:r>
              <a:rPr dirty="0" sz="2700" spc="-5">
                <a:latin typeface="Georgia"/>
                <a:cs typeface="Georgia"/>
              </a:rPr>
              <a:t>greater importance in the recent years due 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advancement </a:t>
            </a:r>
            <a:r>
              <a:rPr dirty="0" sz="2700">
                <a:latin typeface="Georgia"/>
                <a:cs typeface="Georgia"/>
              </a:rPr>
              <a:t>of </a:t>
            </a:r>
            <a:r>
              <a:rPr dirty="0" sz="2700" spc="-5">
                <a:latin typeface="Georgia"/>
                <a:cs typeface="Georgia"/>
              </a:rPr>
              <a:t>technology, increase in size of  business, complexity of human behavior etc. The  main purpose </a:t>
            </a:r>
            <a:r>
              <a:rPr dirty="0" sz="2700">
                <a:latin typeface="Georgia"/>
                <a:cs typeface="Georgia"/>
              </a:rPr>
              <a:t>o </a:t>
            </a:r>
            <a:r>
              <a:rPr dirty="0" sz="2700" spc="-5">
                <a:latin typeface="Georgia"/>
                <a:cs typeface="Georgia"/>
              </a:rPr>
              <a:t>staffing </a:t>
            </a:r>
            <a:r>
              <a:rPr dirty="0" sz="2700">
                <a:latin typeface="Georgia"/>
                <a:cs typeface="Georgia"/>
              </a:rPr>
              <a:t>is </a:t>
            </a:r>
            <a:r>
              <a:rPr dirty="0" sz="2700" spc="-5">
                <a:latin typeface="Georgia"/>
                <a:cs typeface="Georgia"/>
              </a:rPr>
              <a:t>to put right man on right  </a:t>
            </a:r>
            <a:r>
              <a:rPr dirty="0" sz="2700">
                <a:latin typeface="Georgia"/>
                <a:cs typeface="Georgia"/>
              </a:rPr>
              <a:t>job </a:t>
            </a:r>
            <a:r>
              <a:rPr dirty="0" sz="2700" spc="-5">
                <a:latin typeface="Georgia"/>
                <a:cs typeface="Georgia"/>
              </a:rPr>
              <a:t>i.e. </a:t>
            </a:r>
            <a:r>
              <a:rPr dirty="0" sz="2700" spc="-10">
                <a:latin typeface="Georgia"/>
                <a:cs typeface="Georgia"/>
              </a:rPr>
              <a:t>square </a:t>
            </a:r>
            <a:r>
              <a:rPr dirty="0" sz="2700" spc="-5">
                <a:latin typeface="Georgia"/>
                <a:cs typeface="Georgia"/>
              </a:rPr>
              <a:t>pegs </a:t>
            </a:r>
            <a:r>
              <a:rPr dirty="0" sz="2700">
                <a:latin typeface="Georgia"/>
                <a:cs typeface="Georgia"/>
              </a:rPr>
              <a:t>in </a:t>
            </a:r>
            <a:r>
              <a:rPr dirty="0" sz="2700" spc="-10">
                <a:latin typeface="Georgia"/>
                <a:cs typeface="Georgia"/>
              </a:rPr>
              <a:t>square </a:t>
            </a:r>
            <a:r>
              <a:rPr dirty="0" sz="2700" spc="-5">
                <a:latin typeface="Georgia"/>
                <a:cs typeface="Georgia"/>
              </a:rPr>
              <a:t>holes and round pegs in  round</a:t>
            </a:r>
            <a:r>
              <a:rPr dirty="0" sz="2700" spc="-1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holes.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29" y="1560829"/>
            <a:ext cx="2953385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24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60"/>
              <a:t>Staffing</a:t>
            </a:r>
            <a:r>
              <a:rPr dirty="0" sz="2700" spc="-30"/>
              <a:t> </a:t>
            </a:r>
            <a:r>
              <a:rPr dirty="0" sz="2700" spc="-155"/>
              <a:t>involves: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350" y="2047240"/>
            <a:ext cx="7868284" cy="2960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  <a:tabLst>
                <a:tab pos="1894839" algn="l"/>
              </a:tabLst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352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Manpower	Planning (estimating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man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power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in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terms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of 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searching, choose the person and giving </a:t>
            </a:r>
            <a:r>
              <a:rPr dirty="0" sz="2400" spc="-10">
                <a:solidFill>
                  <a:srgbClr val="636A85"/>
                </a:solidFill>
                <a:latin typeface="Georgia"/>
                <a:cs typeface="Georgia"/>
              </a:rPr>
              <a:t>the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right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place).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70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Recruitment, selection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&amp;</a:t>
            </a:r>
            <a:r>
              <a:rPr dirty="0" sz="2400" spc="-24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placement.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70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Training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&amp;</a:t>
            </a:r>
            <a:r>
              <a:rPr dirty="0" sz="2400" spc="-245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development.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352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Remuneration.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70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Performance</a:t>
            </a:r>
            <a:r>
              <a:rPr dirty="0" sz="2400" spc="-24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appraisal.</a:t>
            </a:r>
            <a:endParaRPr sz="24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dirty="0" baseline="15151" sz="2475" spc="70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5151" sz="2475" spc="70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Promotions </a:t>
            </a:r>
            <a:r>
              <a:rPr dirty="0" sz="2400">
                <a:solidFill>
                  <a:srgbClr val="636A85"/>
                </a:solidFill>
                <a:latin typeface="Georgia"/>
                <a:cs typeface="Georgia"/>
              </a:rPr>
              <a:t>&amp;</a:t>
            </a:r>
            <a:r>
              <a:rPr dirty="0" sz="2400" spc="-254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636A85"/>
                </a:solidFill>
                <a:latin typeface="Georgia"/>
                <a:cs typeface="Georgia"/>
              </a:rPr>
              <a:t>transfer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6160" y="2697479"/>
            <a:ext cx="51784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5"/>
              <a:t>DI</a:t>
            </a:r>
            <a:r>
              <a:rPr dirty="0" sz="7200" spc="5"/>
              <a:t>R</a:t>
            </a:r>
            <a:r>
              <a:rPr dirty="0" sz="7200" spc="-5"/>
              <a:t>ECTING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620" y="426720"/>
            <a:ext cx="1755139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7A9799"/>
                </a:solidFill>
              </a:rPr>
              <a:t>Directing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560829"/>
            <a:ext cx="7955280" cy="2750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31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210">
                <a:latin typeface="Georgia"/>
                <a:cs typeface="Georgia"/>
              </a:rPr>
              <a:t>Giving </a:t>
            </a:r>
            <a:r>
              <a:rPr dirty="0" sz="2700" spc="-5">
                <a:latin typeface="Georgia"/>
                <a:cs typeface="Georgia"/>
              </a:rPr>
              <a:t>direction or instruction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employees </a:t>
            </a:r>
            <a:r>
              <a:rPr dirty="0" sz="2700">
                <a:latin typeface="Georgia"/>
                <a:cs typeface="Georgia"/>
              </a:rPr>
              <a:t>to</a:t>
            </a:r>
            <a:r>
              <a:rPr dirty="0" sz="2700" spc="-270">
                <a:latin typeface="Georgia"/>
                <a:cs typeface="Georgia"/>
              </a:rPr>
              <a:t> </a:t>
            </a:r>
            <a:r>
              <a:rPr dirty="0" sz="2700" spc="-484">
                <a:latin typeface="Georgia"/>
                <a:cs typeface="Georgia"/>
              </a:rPr>
              <a:t>get  </a:t>
            </a:r>
            <a:r>
              <a:rPr dirty="0" sz="2700" spc="-5">
                <a:latin typeface="Georgia"/>
                <a:cs typeface="Georgia"/>
              </a:rPr>
              <a:t>the job done.</a:t>
            </a:r>
            <a:endParaRPr sz="27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baseline="9661" sz="3450" spc="202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35">
                <a:latin typeface="Georgia"/>
                <a:cs typeface="Georgia"/>
              </a:rPr>
              <a:t>Leadership </a:t>
            </a:r>
            <a:r>
              <a:rPr dirty="0" sz="2700" spc="-5">
                <a:latin typeface="Georgia"/>
                <a:cs typeface="Georgia"/>
              </a:rPr>
              <a:t>qualities are</a:t>
            </a:r>
            <a:r>
              <a:rPr dirty="0" sz="2700" spc="-16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required.</a:t>
            </a:r>
            <a:endParaRPr sz="2700">
              <a:latin typeface="Georgia"/>
              <a:cs typeface="Georgia"/>
            </a:endParaRPr>
          </a:p>
          <a:p>
            <a:pPr marL="311150" marR="83820" indent="-273050">
              <a:lnSpc>
                <a:spcPct val="100000"/>
              </a:lnSpc>
              <a:spcBef>
                <a:spcPts val="680"/>
              </a:spcBef>
              <a:tabLst>
                <a:tab pos="2660015" algn="l"/>
              </a:tabLst>
            </a:pPr>
            <a:r>
              <a:rPr dirty="0" baseline="9661" sz="3450" spc="202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35">
                <a:latin typeface="Georgia"/>
                <a:cs typeface="Georgia"/>
              </a:rPr>
              <a:t>Motivating </a:t>
            </a:r>
            <a:r>
              <a:rPr dirty="0" sz="2700" spc="-5">
                <a:latin typeface="Georgia"/>
                <a:cs typeface="Georgia"/>
              </a:rPr>
              <a:t>employees </a:t>
            </a:r>
            <a:r>
              <a:rPr dirty="0" sz="2700">
                <a:latin typeface="Georgia"/>
                <a:cs typeface="Georgia"/>
              </a:rPr>
              <a:t>by </a:t>
            </a:r>
            <a:r>
              <a:rPr dirty="0" sz="2700" spc="-5">
                <a:latin typeface="Georgia"/>
                <a:cs typeface="Georgia"/>
              </a:rPr>
              <a:t>providing </a:t>
            </a:r>
            <a:r>
              <a:rPr dirty="0" sz="2700" spc="-10">
                <a:latin typeface="Georgia"/>
                <a:cs typeface="Georgia"/>
              </a:rPr>
              <a:t>monatory</a:t>
            </a:r>
            <a:r>
              <a:rPr dirty="0" sz="2700" spc="-180">
                <a:latin typeface="Georgia"/>
                <a:cs typeface="Georgia"/>
              </a:rPr>
              <a:t> </a:t>
            </a:r>
            <a:r>
              <a:rPr dirty="0" sz="2700" spc="-495">
                <a:latin typeface="Georgia"/>
                <a:cs typeface="Georgia"/>
              </a:rPr>
              <a:t>and  </a:t>
            </a:r>
            <a:r>
              <a:rPr dirty="0" sz="2700" spc="-5">
                <a:latin typeface="Georgia"/>
                <a:cs typeface="Georgia"/>
              </a:rPr>
              <a:t>non-monetory	incentives.</a:t>
            </a:r>
            <a:endParaRPr sz="27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baseline="9661" sz="3450" spc="16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10">
                <a:latin typeface="Georgia"/>
                <a:cs typeface="Georgia"/>
              </a:rPr>
              <a:t>Comunicating </a:t>
            </a:r>
            <a:r>
              <a:rPr dirty="0" sz="2700" spc="-5">
                <a:latin typeface="Georgia"/>
                <a:cs typeface="Georgia"/>
              </a:rPr>
              <a:t>with them </a:t>
            </a:r>
            <a:r>
              <a:rPr dirty="0" sz="2700" spc="-10">
                <a:latin typeface="Georgia"/>
                <a:cs typeface="Georgia"/>
              </a:rPr>
              <a:t>at </a:t>
            </a:r>
            <a:r>
              <a:rPr dirty="0" sz="2700" spc="-5">
                <a:latin typeface="Georgia"/>
                <a:cs typeface="Georgia"/>
              </a:rPr>
              <a:t>regular</a:t>
            </a:r>
            <a:r>
              <a:rPr dirty="0" sz="2700" spc="-13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intervals.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329" y="1560829"/>
            <a:ext cx="8343900" cy="414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75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505">
                <a:latin typeface="Georgia"/>
                <a:cs typeface="Georgia"/>
              </a:rPr>
              <a:t>It</a:t>
            </a:r>
            <a:r>
              <a:rPr dirty="0" sz="2700" spc="-25">
                <a:latin typeface="Georgia"/>
                <a:cs typeface="Georgia"/>
              </a:rPr>
              <a:t> </a:t>
            </a:r>
            <a:r>
              <a:rPr dirty="0" sz="2700">
                <a:latin typeface="Georgia"/>
                <a:cs typeface="Georgia"/>
              </a:rPr>
              <a:t>is </a:t>
            </a:r>
            <a:r>
              <a:rPr dirty="0" sz="2700" spc="-5">
                <a:latin typeface="Georgia"/>
                <a:cs typeface="Georgia"/>
              </a:rPr>
              <a:t>that part of managerial function which </a:t>
            </a:r>
            <a:r>
              <a:rPr dirty="0" sz="2700" spc="-35">
                <a:latin typeface="Georgia"/>
                <a:cs typeface="Georgia"/>
              </a:rPr>
              <a:t>actuates  </a:t>
            </a:r>
            <a:r>
              <a:rPr dirty="0" sz="2700" spc="-5">
                <a:latin typeface="Georgia"/>
                <a:cs typeface="Georgia"/>
              </a:rPr>
              <a:t>the </a:t>
            </a:r>
            <a:r>
              <a:rPr dirty="0" sz="2700" spc="-10">
                <a:latin typeface="Georgia"/>
                <a:cs typeface="Georgia"/>
              </a:rPr>
              <a:t>organizational </a:t>
            </a:r>
            <a:r>
              <a:rPr dirty="0" sz="2700" spc="-5">
                <a:latin typeface="Georgia"/>
                <a:cs typeface="Georgia"/>
              </a:rPr>
              <a:t>methods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work efficiently for  achievement of organizational purposes. It </a:t>
            </a:r>
            <a:r>
              <a:rPr dirty="0" sz="2700">
                <a:latin typeface="Georgia"/>
                <a:cs typeface="Georgia"/>
              </a:rPr>
              <a:t>is  </a:t>
            </a:r>
            <a:r>
              <a:rPr dirty="0" sz="2700" spc="-5">
                <a:latin typeface="Georgia"/>
                <a:cs typeface="Georgia"/>
              </a:rPr>
              <a:t>considered life-spark of the enterprise which sets it  in </a:t>
            </a:r>
            <a:r>
              <a:rPr dirty="0" sz="2700" spc="-10">
                <a:latin typeface="Georgia"/>
                <a:cs typeface="Georgia"/>
              </a:rPr>
              <a:t>motion </a:t>
            </a:r>
            <a:r>
              <a:rPr dirty="0" sz="2700">
                <a:latin typeface="Georgia"/>
                <a:cs typeface="Georgia"/>
              </a:rPr>
              <a:t>the </a:t>
            </a:r>
            <a:r>
              <a:rPr dirty="0" sz="2700" spc="-5">
                <a:latin typeface="Georgia"/>
                <a:cs typeface="Georgia"/>
              </a:rPr>
              <a:t>action of people because planning,  organizing and </a:t>
            </a:r>
            <a:r>
              <a:rPr dirty="0" sz="2700" spc="-10">
                <a:latin typeface="Georgia"/>
                <a:cs typeface="Georgia"/>
              </a:rPr>
              <a:t>staffing </a:t>
            </a:r>
            <a:r>
              <a:rPr dirty="0" sz="2700" spc="-5">
                <a:latin typeface="Georgia"/>
                <a:cs typeface="Georgia"/>
              </a:rPr>
              <a:t>are the mere preparations </a:t>
            </a:r>
            <a:r>
              <a:rPr dirty="0" sz="2700" spc="-10">
                <a:latin typeface="Georgia"/>
                <a:cs typeface="Georgia"/>
              </a:rPr>
              <a:t>for  </a:t>
            </a:r>
            <a:r>
              <a:rPr dirty="0" sz="2700" spc="-5">
                <a:latin typeface="Georgia"/>
                <a:cs typeface="Georgia"/>
              </a:rPr>
              <a:t>doing </a:t>
            </a:r>
            <a:r>
              <a:rPr dirty="0" sz="2700">
                <a:latin typeface="Georgia"/>
                <a:cs typeface="Georgia"/>
              </a:rPr>
              <a:t>the </a:t>
            </a:r>
            <a:r>
              <a:rPr dirty="0" sz="2700" spc="-5">
                <a:latin typeface="Georgia"/>
                <a:cs typeface="Georgia"/>
              </a:rPr>
              <a:t>work. Direction is that inert-personnel  aspect </a:t>
            </a:r>
            <a:r>
              <a:rPr dirty="0" sz="2700">
                <a:latin typeface="Georgia"/>
                <a:cs typeface="Georgia"/>
              </a:rPr>
              <a:t>of </a:t>
            </a:r>
            <a:r>
              <a:rPr dirty="0" sz="2700" spc="-5">
                <a:latin typeface="Georgia"/>
                <a:cs typeface="Georgia"/>
              </a:rPr>
              <a:t>management which </a:t>
            </a:r>
            <a:r>
              <a:rPr dirty="0" sz="2700" spc="-10">
                <a:latin typeface="Georgia"/>
                <a:cs typeface="Georgia"/>
              </a:rPr>
              <a:t>deals </a:t>
            </a:r>
            <a:r>
              <a:rPr dirty="0" sz="2700" spc="-5">
                <a:latin typeface="Georgia"/>
                <a:cs typeface="Georgia"/>
              </a:rPr>
              <a:t>directly with  influencing, guiding, supervising, motivating </a:t>
            </a:r>
            <a:r>
              <a:rPr dirty="0" sz="2700" spc="-10">
                <a:latin typeface="Georgia"/>
                <a:cs typeface="Georgia"/>
              </a:rPr>
              <a:t>sub-  </a:t>
            </a:r>
            <a:r>
              <a:rPr dirty="0" sz="2700" spc="-5">
                <a:latin typeface="Georgia"/>
                <a:cs typeface="Georgia"/>
              </a:rPr>
              <a:t>ordinate for the achievement </a:t>
            </a:r>
            <a:r>
              <a:rPr dirty="0" sz="2700">
                <a:latin typeface="Georgia"/>
                <a:cs typeface="Georgia"/>
              </a:rPr>
              <a:t>of </a:t>
            </a:r>
            <a:r>
              <a:rPr dirty="0" sz="2700" spc="-5">
                <a:latin typeface="Georgia"/>
                <a:cs typeface="Georgia"/>
              </a:rPr>
              <a:t>organizational</a:t>
            </a:r>
            <a:r>
              <a:rPr dirty="0" sz="2700" spc="-80">
                <a:latin typeface="Georgia"/>
                <a:cs typeface="Georgia"/>
              </a:rPr>
              <a:t> </a:t>
            </a:r>
            <a:r>
              <a:rPr dirty="0" sz="2700" spc="-10">
                <a:latin typeface="Georgia"/>
                <a:cs typeface="Georgia"/>
              </a:rPr>
              <a:t>goals.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329" y="1560829"/>
            <a:ext cx="8331200" cy="5007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485" sz="3075" spc="16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400" spc="110" b="1">
                <a:latin typeface="Georgia"/>
                <a:cs typeface="Georgia"/>
              </a:rPr>
              <a:t>Supervision- </a:t>
            </a:r>
            <a:r>
              <a:rPr dirty="0" sz="2400" spc="-5">
                <a:latin typeface="Georgia"/>
                <a:cs typeface="Georgia"/>
              </a:rPr>
              <a:t>implies overseeing the work of</a:t>
            </a:r>
            <a:r>
              <a:rPr dirty="0" sz="2400" spc="-135">
                <a:latin typeface="Georgia"/>
                <a:cs typeface="Georgia"/>
              </a:rPr>
              <a:t> </a:t>
            </a:r>
            <a:r>
              <a:rPr dirty="0" sz="2400" spc="-114">
                <a:latin typeface="Georgia"/>
                <a:cs typeface="Georgia"/>
              </a:rPr>
              <a:t>subordinates  </a:t>
            </a:r>
            <a:r>
              <a:rPr dirty="0" sz="2400" spc="-5">
                <a:latin typeface="Georgia"/>
                <a:cs typeface="Georgia"/>
              </a:rPr>
              <a:t>by their superiors. </a:t>
            </a:r>
            <a:r>
              <a:rPr dirty="0" sz="2400">
                <a:latin typeface="Georgia"/>
                <a:cs typeface="Georgia"/>
              </a:rPr>
              <a:t>It is </a:t>
            </a:r>
            <a:r>
              <a:rPr dirty="0" sz="2400" spc="-5">
                <a:latin typeface="Georgia"/>
                <a:cs typeface="Georgia"/>
              </a:rPr>
              <a:t>the act of watching </a:t>
            </a:r>
            <a:r>
              <a:rPr dirty="0" sz="2400">
                <a:latin typeface="Georgia"/>
                <a:cs typeface="Georgia"/>
              </a:rPr>
              <a:t>&amp; </a:t>
            </a:r>
            <a:r>
              <a:rPr dirty="0" sz="2400" spc="-5">
                <a:latin typeface="Georgia"/>
                <a:cs typeface="Georgia"/>
              </a:rPr>
              <a:t>directing work  </a:t>
            </a:r>
            <a:r>
              <a:rPr dirty="0" sz="2400">
                <a:latin typeface="Georgia"/>
                <a:cs typeface="Georgia"/>
              </a:rPr>
              <a:t>&amp;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workers.</a:t>
            </a:r>
            <a:endParaRPr sz="2400">
              <a:latin typeface="Georgia"/>
              <a:cs typeface="Georgia"/>
            </a:endParaRPr>
          </a:p>
          <a:p>
            <a:pPr marL="311150" marR="138430" indent="-273050">
              <a:lnSpc>
                <a:spcPct val="100000"/>
              </a:lnSpc>
              <a:spcBef>
                <a:spcPts val="590"/>
              </a:spcBef>
            </a:pPr>
            <a:r>
              <a:rPr dirty="0" baseline="9485" sz="3075" spc="172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400" spc="114" b="1">
                <a:latin typeface="Georgia"/>
                <a:cs typeface="Georgia"/>
              </a:rPr>
              <a:t>Motivation- </a:t>
            </a:r>
            <a:r>
              <a:rPr dirty="0" sz="2400" spc="-5">
                <a:latin typeface="Georgia"/>
                <a:cs typeface="Georgia"/>
              </a:rPr>
              <a:t>means inspiring, stimulating </a:t>
            </a:r>
            <a:r>
              <a:rPr dirty="0" sz="2400">
                <a:latin typeface="Georgia"/>
                <a:cs typeface="Georgia"/>
              </a:rPr>
              <a:t>or</a:t>
            </a:r>
            <a:r>
              <a:rPr dirty="0" sz="2400" spc="-65">
                <a:latin typeface="Georgia"/>
                <a:cs typeface="Georgia"/>
              </a:rPr>
              <a:t> </a:t>
            </a:r>
            <a:r>
              <a:rPr dirty="0" sz="2400" spc="-125">
                <a:latin typeface="Georgia"/>
                <a:cs typeface="Georgia"/>
              </a:rPr>
              <a:t>encouraging  </a:t>
            </a:r>
            <a:r>
              <a:rPr dirty="0" sz="2400" spc="-5">
                <a:latin typeface="Georgia"/>
                <a:cs typeface="Georgia"/>
              </a:rPr>
              <a:t>the sub-ordinates with </a:t>
            </a:r>
            <a:r>
              <a:rPr dirty="0" sz="2400">
                <a:latin typeface="Georgia"/>
                <a:cs typeface="Georgia"/>
              </a:rPr>
              <a:t>zeal </a:t>
            </a:r>
            <a:r>
              <a:rPr dirty="0" sz="2400" spc="-5">
                <a:latin typeface="Georgia"/>
                <a:cs typeface="Georgia"/>
              </a:rPr>
              <a:t>to work. Positive, negative,  monetary, non-monetary incentives may </a:t>
            </a:r>
            <a:r>
              <a:rPr dirty="0" sz="2400">
                <a:latin typeface="Georgia"/>
                <a:cs typeface="Georgia"/>
              </a:rPr>
              <a:t>be </a:t>
            </a:r>
            <a:r>
              <a:rPr dirty="0" sz="2400" spc="-5">
                <a:latin typeface="Georgia"/>
                <a:cs typeface="Georgia"/>
              </a:rPr>
              <a:t>used for this  purpose.</a:t>
            </a:r>
            <a:endParaRPr sz="2400">
              <a:latin typeface="Georgia"/>
              <a:cs typeface="Georgia"/>
            </a:endParaRPr>
          </a:p>
          <a:p>
            <a:pPr marL="311150" marR="101600" indent="-273050">
              <a:lnSpc>
                <a:spcPct val="100000"/>
              </a:lnSpc>
              <a:spcBef>
                <a:spcPts val="600"/>
              </a:spcBef>
            </a:pPr>
            <a:r>
              <a:rPr dirty="0" baseline="9485" sz="3075" spc="172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400" spc="114" b="1">
                <a:latin typeface="Georgia"/>
                <a:cs typeface="Georgia"/>
              </a:rPr>
              <a:t>Leadership- </a:t>
            </a:r>
            <a:r>
              <a:rPr dirty="0" sz="2400" spc="-5">
                <a:latin typeface="Georgia"/>
                <a:cs typeface="Georgia"/>
              </a:rPr>
              <a:t>may be defined as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process </a:t>
            </a:r>
            <a:r>
              <a:rPr dirty="0" sz="2400">
                <a:latin typeface="Georgia"/>
                <a:cs typeface="Georgia"/>
              </a:rPr>
              <a:t>by </a:t>
            </a:r>
            <a:r>
              <a:rPr dirty="0" sz="2400" spc="-5">
                <a:latin typeface="Georgia"/>
                <a:cs typeface="Georgia"/>
              </a:rPr>
              <a:t>which  manager guides and influences the work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subordinates </a:t>
            </a:r>
            <a:r>
              <a:rPr dirty="0" sz="2400">
                <a:latin typeface="Georgia"/>
                <a:cs typeface="Georgia"/>
              </a:rPr>
              <a:t>in  </a:t>
            </a:r>
            <a:r>
              <a:rPr dirty="0" sz="2400" spc="-5">
                <a:latin typeface="Georgia"/>
                <a:cs typeface="Georgia"/>
              </a:rPr>
              <a:t>desired</a:t>
            </a:r>
            <a:r>
              <a:rPr dirty="0" sz="2400" spc="-1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direction.</a:t>
            </a:r>
            <a:endParaRPr sz="2400">
              <a:latin typeface="Georgia"/>
              <a:cs typeface="Georgia"/>
            </a:endParaRPr>
          </a:p>
          <a:p>
            <a:pPr marL="311150" marR="131445" indent="-273050">
              <a:lnSpc>
                <a:spcPct val="100000"/>
              </a:lnSpc>
              <a:spcBef>
                <a:spcPts val="600"/>
              </a:spcBef>
            </a:pPr>
            <a:r>
              <a:rPr dirty="0" baseline="9485" sz="3075" spc="12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400" spc="85" b="1">
                <a:latin typeface="Georgia"/>
                <a:cs typeface="Georgia"/>
              </a:rPr>
              <a:t>Communications- </a:t>
            </a:r>
            <a:r>
              <a:rPr dirty="0" sz="2400" spc="-5">
                <a:latin typeface="Georgia"/>
                <a:cs typeface="Georgia"/>
              </a:rPr>
              <a:t>is the process of passing</a:t>
            </a:r>
            <a:r>
              <a:rPr dirty="0" sz="2400" spc="-70">
                <a:latin typeface="Georgia"/>
                <a:cs typeface="Georgia"/>
              </a:rPr>
              <a:t> </a:t>
            </a:r>
            <a:r>
              <a:rPr dirty="0" sz="2400" spc="-114">
                <a:latin typeface="Georgia"/>
                <a:cs typeface="Georgia"/>
              </a:rPr>
              <a:t>information,  </a:t>
            </a:r>
            <a:r>
              <a:rPr dirty="0" sz="2400" spc="-5">
                <a:latin typeface="Georgia"/>
                <a:cs typeface="Georgia"/>
              </a:rPr>
              <a:t>experience, opinion etc </a:t>
            </a:r>
            <a:r>
              <a:rPr dirty="0" sz="2400">
                <a:latin typeface="Georgia"/>
                <a:cs typeface="Georgia"/>
              </a:rPr>
              <a:t>from one </a:t>
            </a:r>
            <a:r>
              <a:rPr dirty="0" sz="2400" spc="-5">
                <a:latin typeface="Georgia"/>
                <a:cs typeface="Georgia"/>
              </a:rPr>
              <a:t>person to another. It </a:t>
            </a:r>
            <a:r>
              <a:rPr dirty="0" sz="2400">
                <a:latin typeface="Georgia"/>
                <a:cs typeface="Georgia"/>
              </a:rPr>
              <a:t>is a  </a:t>
            </a:r>
            <a:r>
              <a:rPr dirty="0" sz="2400" spc="-5">
                <a:latin typeface="Georgia"/>
                <a:cs typeface="Georgia"/>
              </a:rPr>
              <a:t>bridge </a:t>
            </a:r>
            <a:r>
              <a:rPr dirty="0" sz="2400">
                <a:latin typeface="Georgia"/>
                <a:cs typeface="Georgia"/>
              </a:rPr>
              <a:t>of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understanding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39" y="3653790"/>
            <a:ext cx="558990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"/>
              <a:t>CONTROLLING</a:t>
            </a:r>
            <a:endParaRPr sz="6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1390" y="426720"/>
            <a:ext cx="213296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7A9799"/>
                </a:solidFill>
              </a:rPr>
              <a:t>Controlling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28929" y="1560829"/>
            <a:ext cx="8301990" cy="2835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24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65">
                <a:latin typeface="Georgia"/>
                <a:cs typeface="Georgia"/>
              </a:rPr>
              <a:t>Matching </a:t>
            </a:r>
            <a:r>
              <a:rPr dirty="0" sz="2700" spc="-10">
                <a:latin typeface="Georgia"/>
                <a:cs typeface="Georgia"/>
              </a:rPr>
              <a:t>actual performance </a:t>
            </a:r>
            <a:r>
              <a:rPr dirty="0" sz="2700" spc="-5">
                <a:latin typeface="Georgia"/>
                <a:cs typeface="Georgia"/>
              </a:rPr>
              <a:t>with the planed</a:t>
            </a:r>
            <a:r>
              <a:rPr dirty="0" sz="2700" spc="-140">
                <a:latin typeface="Georgia"/>
                <a:cs typeface="Georgia"/>
              </a:rPr>
              <a:t> </a:t>
            </a:r>
            <a:r>
              <a:rPr dirty="0" sz="2700" spc="-10">
                <a:latin typeface="Georgia"/>
                <a:cs typeface="Georgia"/>
              </a:rPr>
              <a:t>goal.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baseline="9661" sz="3450" spc="75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505">
                <a:latin typeface="Georgia"/>
                <a:cs typeface="Georgia"/>
              </a:rPr>
              <a:t>If</a:t>
            </a:r>
            <a:r>
              <a:rPr dirty="0" sz="2700" spc="-4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problem, tries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find out the reasons of </a:t>
            </a:r>
            <a:r>
              <a:rPr dirty="0" sz="2700" spc="-105">
                <a:latin typeface="Georgia"/>
                <a:cs typeface="Georgia"/>
              </a:rPr>
              <a:t>deviation.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336550" marR="122555" indent="-273050">
              <a:lnSpc>
                <a:spcPct val="100000"/>
              </a:lnSpc>
            </a:pPr>
            <a:r>
              <a:rPr dirty="0" baseline="9661" sz="3450" spc="202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35">
                <a:latin typeface="Georgia"/>
                <a:cs typeface="Georgia"/>
              </a:rPr>
              <a:t>Suggesting </a:t>
            </a:r>
            <a:r>
              <a:rPr dirty="0" sz="2700" spc="-5">
                <a:latin typeface="Georgia"/>
                <a:cs typeface="Georgia"/>
              </a:rPr>
              <a:t>corrective measures </a:t>
            </a:r>
            <a:r>
              <a:rPr dirty="0" sz="2700" spc="-10">
                <a:latin typeface="Georgia"/>
                <a:cs typeface="Georgia"/>
              </a:rPr>
              <a:t>come </a:t>
            </a:r>
            <a:r>
              <a:rPr dirty="0" sz="2700">
                <a:latin typeface="Georgia"/>
                <a:cs typeface="Georgia"/>
              </a:rPr>
              <a:t>on </a:t>
            </a:r>
            <a:r>
              <a:rPr dirty="0" sz="2700" spc="-5">
                <a:latin typeface="Georgia"/>
                <a:cs typeface="Georgia"/>
              </a:rPr>
              <a:t>the path</a:t>
            </a:r>
            <a:r>
              <a:rPr dirty="0" sz="2700" spc="-215">
                <a:latin typeface="Georgia"/>
                <a:cs typeface="Georgia"/>
              </a:rPr>
              <a:t> </a:t>
            </a:r>
            <a:r>
              <a:rPr dirty="0" sz="2700" spc="-730">
                <a:latin typeface="Georgia"/>
                <a:cs typeface="Georgia"/>
              </a:rPr>
              <a:t>of </a:t>
            </a:r>
            <a:r>
              <a:rPr dirty="0" sz="2700" spc="-64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plan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2410" y="426720"/>
            <a:ext cx="3589020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300" spc="-5" b="1">
                <a:solidFill>
                  <a:srgbClr val="7A9799"/>
                </a:solidFill>
                <a:uFill>
                  <a:solidFill>
                    <a:srgbClr val="7A9799"/>
                  </a:solidFill>
                </a:uFill>
                <a:latin typeface="Georgia"/>
                <a:cs typeface="Georgia"/>
              </a:rPr>
              <a:t>CONTROLLING: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329" y="1518920"/>
            <a:ext cx="8326755" cy="41376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11150" marR="30480" indent="-273050">
              <a:lnSpc>
                <a:spcPct val="89900"/>
              </a:lnSpc>
              <a:spcBef>
                <a:spcPts val="425"/>
              </a:spcBef>
            </a:pPr>
            <a:r>
              <a:rPr dirty="0" baseline="9661" sz="3450" spc="75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505">
                <a:latin typeface="Georgia"/>
                <a:cs typeface="Georgia"/>
              </a:rPr>
              <a:t>It</a:t>
            </a:r>
            <a:r>
              <a:rPr dirty="0" sz="2700" spc="-7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implies measurement of accomplishment against  the </a:t>
            </a:r>
            <a:r>
              <a:rPr dirty="0" sz="2700" spc="-10">
                <a:latin typeface="Georgia"/>
                <a:cs typeface="Georgia"/>
              </a:rPr>
              <a:t>standards </a:t>
            </a:r>
            <a:r>
              <a:rPr dirty="0" sz="2700" spc="-5">
                <a:latin typeface="Georgia"/>
                <a:cs typeface="Georgia"/>
              </a:rPr>
              <a:t>and correction of deviation if any </a:t>
            </a:r>
            <a:r>
              <a:rPr dirty="0" sz="2700">
                <a:latin typeface="Georgia"/>
                <a:cs typeface="Georgia"/>
              </a:rPr>
              <a:t>to  </a:t>
            </a:r>
            <a:r>
              <a:rPr dirty="0" sz="2700" spc="-5">
                <a:latin typeface="Georgia"/>
                <a:cs typeface="Georgia"/>
              </a:rPr>
              <a:t>ensure achievement </a:t>
            </a:r>
            <a:r>
              <a:rPr dirty="0" sz="2700">
                <a:latin typeface="Georgia"/>
                <a:cs typeface="Georgia"/>
              </a:rPr>
              <a:t>of </a:t>
            </a:r>
            <a:r>
              <a:rPr dirty="0" sz="2700" spc="-5">
                <a:latin typeface="Georgia"/>
                <a:cs typeface="Georgia"/>
              </a:rPr>
              <a:t>organizational </a:t>
            </a:r>
            <a:r>
              <a:rPr dirty="0" sz="2700" spc="-10">
                <a:latin typeface="Georgia"/>
                <a:cs typeface="Georgia"/>
              </a:rPr>
              <a:t>goals. </a:t>
            </a:r>
            <a:r>
              <a:rPr dirty="0" sz="2700" spc="-5">
                <a:latin typeface="Georgia"/>
                <a:cs typeface="Georgia"/>
              </a:rPr>
              <a:t>The  purpose of controlling </a:t>
            </a:r>
            <a:r>
              <a:rPr dirty="0" sz="2700">
                <a:latin typeface="Georgia"/>
                <a:cs typeface="Georgia"/>
              </a:rPr>
              <a:t>is </a:t>
            </a:r>
            <a:r>
              <a:rPr dirty="0" sz="2700" spc="-5">
                <a:latin typeface="Georgia"/>
                <a:cs typeface="Georgia"/>
              </a:rPr>
              <a:t>to ensure that everything  </a:t>
            </a:r>
            <a:r>
              <a:rPr dirty="0" sz="2700" spc="-10">
                <a:latin typeface="Georgia"/>
                <a:cs typeface="Georgia"/>
              </a:rPr>
              <a:t>occurs </a:t>
            </a:r>
            <a:r>
              <a:rPr dirty="0" sz="2700" spc="-5">
                <a:latin typeface="Georgia"/>
                <a:cs typeface="Georgia"/>
              </a:rPr>
              <a:t>in conformities with the </a:t>
            </a:r>
            <a:r>
              <a:rPr dirty="0" sz="2700" spc="-10">
                <a:latin typeface="Georgia"/>
                <a:cs typeface="Georgia"/>
              </a:rPr>
              <a:t>standards. </a:t>
            </a:r>
            <a:r>
              <a:rPr dirty="0" sz="2700" spc="-5">
                <a:latin typeface="Georgia"/>
                <a:cs typeface="Georgia"/>
              </a:rPr>
              <a:t>An  efficient system of control helps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predict deviations  before they </a:t>
            </a:r>
            <a:r>
              <a:rPr dirty="0" sz="2700" spc="-10">
                <a:latin typeface="Georgia"/>
                <a:cs typeface="Georgia"/>
              </a:rPr>
              <a:t>actually occur. </a:t>
            </a:r>
            <a:r>
              <a:rPr dirty="0" sz="2700" spc="-5">
                <a:latin typeface="Georgia"/>
                <a:cs typeface="Georgia"/>
              </a:rPr>
              <a:t>According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 i="1">
                <a:latin typeface="Georgia"/>
                <a:cs typeface="Georgia"/>
              </a:rPr>
              <a:t>Theo  </a:t>
            </a:r>
            <a:r>
              <a:rPr dirty="0" sz="2700" i="1">
                <a:latin typeface="Georgia"/>
                <a:cs typeface="Georgia"/>
              </a:rPr>
              <a:t>Haimann</a:t>
            </a:r>
            <a:r>
              <a:rPr dirty="0" sz="2700">
                <a:latin typeface="Georgia"/>
                <a:cs typeface="Georgia"/>
              </a:rPr>
              <a:t>, </a:t>
            </a:r>
            <a:r>
              <a:rPr dirty="0" sz="2700" spc="-10">
                <a:latin typeface="Georgia"/>
                <a:cs typeface="Georgia"/>
              </a:rPr>
              <a:t>“Controlling </a:t>
            </a:r>
            <a:r>
              <a:rPr dirty="0" sz="2700" spc="-5">
                <a:latin typeface="Georgia"/>
                <a:cs typeface="Georgia"/>
              </a:rPr>
              <a:t>is the process of checking  whether or not proper progress is being </a:t>
            </a:r>
            <a:r>
              <a:rPr dirty="0" sz="2700" spc="-10">
                <a:latin typeface="Georgia"/>
                <a:cs typeface="Georgia"/>
              </a:rPr>
              <a:t>made  </a:t>
            </a:r>
            <a:r>
              <a:rPr dirty="0" sz="2700" spc="-5">
                <a:latin typeface="Georgia"/>
                <a:cs typeface="Georgia"/>
              </a:rPr>
              <a:t>towards the objectives and goals and acting </a:t>
            </a:r>
            <a:r>
              <a:rPr dirty="0" sz="2700" spc="-10">
                <a:latin typeface="Georgia"/>
                <a:cs typeface="Georgia"/>
              </a:rPr>
              <a:t>if  </a:t>
            </a:r>
            <a:r>
              <a:rPr dirty="0" sz="2700" spc="-5">
                <a:latin typeface="Georgia"/>
                <a:cs typeface="Georgia"/>
              </a:rPr>
              <a:t>necessary, to correct any</a:t>
            </a:r>
            <a:r>
              <a:rPr dirty="0" sz="2700" spc="-3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deviation”.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589" y="6388100"/>
            <a:ext cx="8832850" cy="309880"/>
          </a:xfrm>
          <a:custGeom>
            <a:avLst/>
            <a:gdLst/>
            <a:ahLst/>
            <a:cxnLst/>
            <a:rect l="l" t="t" r="r" b="b"/>
            <a:pathLst>
              <a:path w="8832850" h="309879">
                <a:moveTo>
                  <a:pt x="8832850" y="0"/>
                </a:moveTo>
                <a:lnTo>
                  <a:pt x="0" y="0"/>
                </a:lnTo>
                <a:lnTo>
                  <a:pt x="0" y="309880"/>
                </a:lnTo>
                <a:lnTo>
                  <a:pt x="8832850" y="309880"/>
                </a:lnTo>
                <a:lnTo>
                  <a:pt x="8832850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400" y="154939"/>
            <a:ext cx="8832850" cy="6548120"/>
          </a:xfrm>
          <a:custGeom>
            <a:avLst/>
            <a:gdLst/>
            <a:ahLst/>
            <a:cxnLst/>
            <a:rect l="l" t="t" r="r" b="b"/>
            <a:pathLst>
              <a:path w="8832850" h="6548120">
                <a:moveTo>
                  <a:pt x="4415790" y="6548119"/>
                </a:moveTo>
                <a:lnTo>
                  <a:pt x="0" y="6548119"/>
                </a:lnTo>
                <a:lnTo>
                  <a:pt x="0" y="0"/>
                </a:lnTo>
                <a:lnTo>
                  <a:pt x="8832850" y="0"/>
                </a:lnTo>
                <a:lnTo>
                  <a:pt x="8832850" y="6548119"/>
                </a:lnTo>
                <a:lnTo>
                  <a:pt x="4415790" y="6548119"/>
                </a:lnTo>
                <a:close/>
              </a:path>
            </a:pathLst>
          </a:custGeom>
          <a:ln w="9344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2400" y="1276350"/>
            <a:ext cx="8832850" cy="0"/>
          </a:xfrm>
          <a:custGeom>
            <a:avLst/>
            <a:gdLst/>
            <a:ahLst/>
            <a:cxnLst/>
            <a:rect l="l" t="t" r="r" b="b"/>
            <a:pathLst>
              <a:path w="8832850" h="0">
                <a:moveTo>
                  <a:pt x="0" y="0"/>
                </a:moveTo>
                <a:lnTo>
                  <a:pt x="8832850" y="0"/>
                </a:lnTo>
              </a:path>
            </a:pathLst>
          </a:custGeom>
          <a:ln w="8890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67200" y="955039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4294" y="3870"/>
                </a:lnTo>
                <a:lnTo>
                  <a:pt x="206776" y="15118"/>
                </a:lnTo>
                <a:lnTo>
                  <a:pt x="162793" y="33192"/>
                </a:lnTo>
                <a:lnTo>
                  <a:pt x="122895" y="57546"/>
                </a:lnTo>
                <a:lnTo>
                  <a:pt x="87630" y="87630"/>
                </a:lnTo>
                <a:lnTo>
                  <a:pt x="57546" y="122895"/>
                </a:lnTo>
                <a:lnTo>
                  <a:pt x="33192" y="162793"/>
                </a:lnTo>
                <a:lnTo>
                  <a:pt x="15118" y="206776"/>
                </a:lnTo>
                <a:lnTo>
                  <a:pt x="3870" y="254294"/>
                </a:lnTo>
                <a:lnTo>
                  <a:pt x="0" y="304800"/>
                </a:lnTo>
                <a:lnTo>
                  <a:pt x="3870" y="355305"/>
                </a:lnTo>
                <a:lnTo>
                  <a:pt x="15118" y="402823"/>
                </a:lnTo>
                <a:lnTo>
                  <a:pt x="33192" y="446806"/>
                </a:lnTo>
                <a:lnTo>
                  <a:pt x="57546" y="486704"/>
                </a:lnTo>
                <a:lnTo>
                  <a:pt x="87630" y="521970"/>
                </a:lnTo>
                <a:lnTo>
                  <a:pt x="122895" y="552053"/>
                </a:lnTo>
                <a:lnTo>
                  <a:pt x="162793" y="576407"/>
                </a:lnTo>
                <a:lnTo>
                  <a:pt x="206776" y="594481"/>
                </a:lnTo>
                <a:lnTo>
                  <a:pt x="254294" y="605729"/>
                </a:lnTo>
                <a:lnTo>
                  <a:pt x="304800" y="609600"/>
                </a:lnTo>
                <a:lnTo>
                  <a:pt x="355305" y="605729"/>
                </a:lnTo>
                <a:lnTo>
                  <a:pt x="402823" y="594481"/>
                </a:lnTo>
                <a:lnTo>
                  <a:pt x="446806" y="576407"/>
                </a:lnTo>
                <a:lnTo>
                  <a:pt x="486704" y="552053"/>
                </a:lnTo>
                <a:lnTo>
                  <a:pt x="521969" y="521970"/>
                </a:lnTo>
                <a:lnTo>
                  <a:pt x="552053" y="486704"/>
                </a:lnTo>
                <a:lnTo>
                  <a:pt x="576407" y="446806"/>
                </a:lnTo>
                <a:lnTo>
                  <a:pt x="594481" y="402823"/>
                </a:lnTo>
                <a:lnTo>
                  <a:pt x="605729" y="355305"/>
                </a:lnTo>
                <a:lnTo>
                  <a:pt x="609600" y="304800"/>
                </a:lnTo>
                <a:lnTo>
                  <a:pt x="605729" y="254294"/>
                </a:lnTo>
                <a:lnTo>
                  <a:pt x="594481" y="206776"/>
                </a:lnTo>
                <a:lnTo>
                  <a:pt x="576407" y="162793"/>
                </a:lnTo>
                <a:lnTo>
                  <a:pt x="552053" y="122895"/>
                </a:lnTo>
                <a:lnTo>
                  <a:pt x="521970" y="87630"/>
                </a:lnTo>
                <a:lnTo>
                  <a:pt x="486704" y="57546"/>
                </a:lnTo>
                <a:lnTo>
                  <a:pt x="446806" y="33192"/>
                </a:lnTo>
                <a:lnTo>
                  <a:pt x="402823" y="15118"/>
                </a:lnTo>
                <a:lnTo>
                  <a:pt x="355305" y="387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160353" y="5413"/>
                </a:lnTo>
                <a:lnTo>
                  <a:pt x="115799" y="20912"/>
                </a:lnTo>
                <a:lnTo>
                  <a:pt x="76955" y="45386"/>
                </a:lnTo>
                <a:lnTo>
                  <a:pt x="44886" y="77725"/>
                </a:lnTo>
                <a:lnTo>
                  <a:pt x="20660" y="116817"/>
                </a:lnTo>
                <a:lnTo>
                  <a:pt x="5342" y="161552"/>
                </a:lnTo>
                <a:lnTo>
                  <a:pt x="0" y="210820"/>
                </a:lnTo>
                <a:lnTo>
                  <a:pt x="5342" y="260087"/>
                </a:lnTo>
                <a:lnTo>
                  <a:pt x="20660" y="304822"/>
                </a:lnTo>
                <a:lnTo>
                  <a:pt x="44886" y="343914"/>
                </a:lnTo>
                <a:lnTo>
                  <a:pt x="76955" y="376253"/>
                </a:lnTo>
                <a:lnTo>
                  <a:pt x="115799" y="400727"/>
                </a:lnTo>
                <a:lnTo>
                  <a:pt x="160353" y="416226"/>
                </a:lnTo>
                <a:lnTo>
                  <a:pt x="209550" y="421639"/>
                </a:lnTo>
                <a:lnTo>
                  <a:pt x="258746" y="416226"/>
                </a:lnTo>
                <a:lnTo>
                  <a:pt x="303300" y="400727"/>
                </a:lnTo>
                <a:lnTo>
                  <a:pt x="342144" y="376253"/>
                </a:lnTo>
                <a:lnTo>
                  <a:pt x="374213" y="343914"/>
                </a:lnTo>
                <a:lnTo>
                  <a:pt x="398439" y="304822"/>
                </a:lnTo>
                <a:lnTo>
                  <a:pt x="413757" y="260087"/>
                </a:lnTo>
                <a:lnTo>
                  <a:pt x="419100" y="210820"/>
                </a:lnTo>
                <a:lnTo>
                  <a:pt x="413757" y="161552"/>
                </a:lnTo>
                <a:lnTo>
                  <a:pt x="398439" y="116817"/>
                </a:lnTo>
                <a:lnTo>
                  <a:pt x="374213" y="77725"/>
                </a:lnTo>
                <a:lnTo>
                  <a:pt x="342144" y="45386"/>
                </a:lnTo>
                <a:lnTo>
                  <a:pt x="303300" y="20912"/>
                </a:lnTo>
                <a:lnTo>
                  <a:pt x="258746" y="5413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62450" y="1050289"/>
            <a:ext cx="419100" cy="421640"/>
          </a:xfrm>
          <a:custGeom>
            <a:avLst/>
            <a:gdLst/>
            <a:ahLst/>
            <a:cxnLst/>
            <a:rect l="l" t="t" r="r" b="b"/>
            <a:pathLst>
              <a:path w="419100" h="421640">
                <a:moveTo>
                  <a:pt x="209550" y="0"/>
                </a:moveTo>
                <a:lnTo>
                  <a:pt x="258746" y="5413"/>
                </a:lnTo>
                <a:lnTo>
                  <a:pt x="303300" y="20912"/>
                </a:lnTo>
                <a:lnTo>
                  <a:pt x="342144" y="45386"/>
                </a:lnTo>
                <a:lnTo>
                  <a:pt x="374213" y="77725"/>
                </a:lnTo>
                <a:lnTo>
                  <a:pt x="398439" y="116817"/>
                </a:lnTo>
                <a:lnTo>
                  <a:pt x="413757" y="161552"/>
                </a:lnTo>
                <a:lnTo>
                  <a:pt x="419100" y="210820"/>
                </a:lnTo>
                <a:lnTo>
                  <a:pt x="413757" y="260087"/>
                </a:lnTo>
                <a:lnTo>
                  <a:pt x="398439" y="304822"/>
                </a:lnTo>
                <a:lnTo>
                  <a:pt x="374213" y="343914"/>
                </a:lnTo>
                <a:lnTo>
                  <a:pt x="342144" y="376253"/>
                </a:lnTo>
                <a:lnTo>
                  <a:pt x="303300" y="400727"/>
                </a:lnTo>
                <a:lnTo>
                  <a:pt x="258746" y="416226"/>
                </a:lnTo>
                <a:lnTo>
                  <a:pt x="209550" y="421639"/>
                </a:lnTo>
                <a:lnTo>
                  <a:pt x="160353" y="416226"/>
                </a:lnTo>
                <a:lnTo>
                  <a:pt x="115799" y="400727"/>
                </a:lnTo>
                <a:lnTo>
                  <a:pt x="76955" y="376253"/>
                </a:lnTo>
                <a:lnTo>
                  <a:pt x="44886" y="343914"/>
                </a:lnTo>
                <a:lnTo>
                  <a:pt x="20660" y="304822"/>
                </a:lnTo>
                <a:lnTo>
                  <a:pt x="5342" y="260087"/>
                </a:lnTo>
                <a:lnTo>
                  <a:pt x="0" y="210820"/>
                </a:lnTo>
                <a:lnTo>
                  <a:pt x="5342" y="161552"/>
                </a:lnTo>
                <a:lnTo>
                  <a:pt x="20660" y="116817"/>
                </a:lnTo>
                <a:lnTo>
                  <a:pt x="44886" y="77725"/>
                </a:lnTo>
                <a:lnTo>
                  <a:pt x="76955" y="45386"/>
                </a:lnTo>
                <a:lnTo>
                  <a:pt x="115799" y="20912"/>
                </a:lnTo>
                <a:lnTo>
                  <a:pt x="160353" y="5413"/>
                </a:lnTo>
                <a:lnTo>
                  <a:pt x="209550" y="0"/>
                </a:lnTo>
                <a:close/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62450" y="105028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81550" y="147193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7A97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53489" y="3050539"/>
            <a:ext cx="648271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 spc="-10">
                <a:solidFill>
                  <a:srgbClr val="7A9799"/>
                </a:solidFill>
              </a:rPr>
              <a:t>PLANNING</a:t>
            </a:r>
            <a:endParaRPr sz="9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21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45"/>
              <a:t>Therefore </a:t>
            </a:r>
            <a:r>
              <a:rPr dirty="0" sz="2700" spc="-5"/>
              <a:t>controlling has following</a:t>
            </a:r>
            <a:r>
              <a:rPr dirty="0" sz="2700" spc="-195"/>
              <a:t> </a:t>
            </a:r>
            <a:r>
              <a:rPr dirty="0" sz="2700" spc="-220"/>
              <a:t>steps: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25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10"/>
              <a:t>Establishment </a:t>
            </a:r>
            <a:r>
              <a:rPr dirty="0" sz="2200"/>
              <a:t>of </a:t>
            </a:r>
            <a:r>
              <a:rPr dirty="0" sz="2200" spc="-10"/>
              <a:t>standard</a:t>
            </a:r>
            <a:r>
              <a:rPr dirty="0" sz="2200" spc="-35"/>
              <a:t> </a:t>
            </a:r>
            <a:r>
              <a:rPr dirty="0" sz="2200" spc="-5"/>
              <a:t>performance.</a:t>
            </a:r>
            <a:endParaRPr sz="22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10"/>
              <a:t>Measurement </a:t>
            </a:r>
            <a:r>
              <a:rPr dirty="0" sz="2200" spc="-5"/>
              <a:t>of actual</a:t>
            </a:r>
            <a:r>
              <a:rPr dirty="0" sz="2200" spc="-35"/>
              <a:t> </a:t>
            </a:r>
            <a:r>
              <a:rPr dirty="0" sz="2200" spc="-5"/>
              <a:t>performance.</a:t>
            </a:r>
            <a:endParaRPr sz="2200">
              <a:latin typeface="Times New Roman"/>
              <a:cs typeface="Times New Roman"/>
            </a:endParaRPr>
          </a:p>
          <a:p>
            <a:pPr marL="298450" marR="17780" indent="-27305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/>
              <a:t>Comparison </a:t>
            </a:r>
            <a:r>
              <a:rPr dirty="0" sz="2200"/>
              <a:t>of </a:t>
            </a:r>
            <a:r>
              <a:rPr dirty="0" sz="2200" spc="-10"/>
              <a:t>actual </a:t>
            </a:r>
            <a:r>
              <a:rPr dirty="0" sz="2200" spc="-5"/>
              <a:t>performance with the </a:t>
            </a:r>
            <a:r>
              <a:rPr dirty="0" sz="2200" spc="-10"/>
              <a:t>standards </a:t>
            </a:r>
            <a:r>
              <a:rPr dirty="0" sz="2200" spc="-5"/>
              <a:t>and  finding out deviation </a:t>
            </a:r>
            <a:r>
              <a:rPr dirty="0" sz="2200"/>
              <a:t>if</a:t>
            </a:r>
            <a:r>
              <a:rPr dirty="0" sz="2200" spc="-25"/>
              <a:t> </a:t>
            </a:r>
            <a:r>
              <a:rPr dirty="0" sz="2200" spc="-5"/>
              <a:t>any.</a:t>
            </a:r>
            <a:endParaRPr sz="22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dirty="0" baseline="16129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6129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/>
              <a:t>Corrective</a:t>
            </a:r>
            <a:r>
              <a:rPr dirty="0" sz="2200" spc="-45"/>
              <a:t> </a:t>
            </a:r>
            <a:r>
              <a:rPr dirty="0" sz="2200" spc="-5"/>
              <a:t>action.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89154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3640" y="426720"/>
            <a:ext cx="1689100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7A9799"/>
                </a:solidFill>
              </a:rPr>
              <a:t>P</a:t>
            </a:r>
            <a:r>
              <a:rPr dirty="0" sz="3300">
                <a:solidFill>
                  <a:srgbClr val="7A9799"/>
                </a:solidFill>
              </a:rPr>
              <a:t>la</a:t>
            </a:r>
            <a:r>
              <a:rPr dirty="0" sz="3300" spc="-10">
                <a:solidFill>
                  <a:srgbClr val="7A9799"/>
                </a:solidFill>
              </a:rPr>
              <a:t>n</a:t>
            </a:r>
            <a:r>
              <a:rPr dirty="0" sz="3300" spc="-5">
                <a:solidFill>
                  <a:srgbClr val="7A9799"/>
                </a:solidFill>
              </a:rPr>
              <a:t>n</a:t>
            </a:r>
            <a:r>
              <a:rPr dirty="0" sz="3300">
                <a:solidFill>
                  <a:srgbClr val="7A9799"/>
                </a:solidFill>
              </a:rPr>
              <a:t>i</a:t>
            </a:r>
            <a:r>
              <a:rPr dirty="0" sz="3300" spc="-10">
                <a:solidFill>
                  <a:srgbClr val="7A9799"/>
                </a:solidFill>
              </a:rPr>
              <a:t>n</a:t>
            </a:r>
            <a:r>
              <a:rPr dirty="0" sz="3300">
                <a:solidFill>
                  <a:srgbClr val="7A9799"/>
                </a:solidFill>
              </a:rPr>
              <a:t>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476663"/>
            <a:ext cx="7468870" cy="354647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60"/>
              </a:spcBef>
            </a:pPr>
            <a:r>
              <a:rPr dirty="0" baseline="9661" sz="3450" spc="24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65">
                <a:latin typeface="Georgia"/>
                <a:cs typeface="Georgia"/>
              </a:rPr>
              <a:t>Deciding </a:t>
            </a:r>
            <a:r>
              <a:rPr dirty="0" sz="2700" spc="-5">
                <a:latin typeface="Georgia"/>
                <a:cs typeface="Georgia"/>
              </a:rPr>
              <a:t>in advance</a:t>
            </a:r>
            <a:r>
              <a:rPr dirty="0" sz="2700" spc="-175">
                <a:latin typeface="Georgia"/>
                <a:cs typeface="Georgia"/>
              </a:rPr>
              <a:t> </a:t>
            </a:r>
            <a:r>
              <a:rPr dirty="0" sz="2700">
                <a:latin typeface="Georgia"/>
                <a:cs typeface="Georgia"/>
              </a:rPr>
              <a:t>:</a:t>
            </a:r>
            <a:endParaRPr sz="2700">
              <a:latin typeface="Georgia"/>
              <a:cs typeface="Georgia"/>
            </a:endParaRPr>
          </a:p>
          <a:p>
            <a:pPr marL="312420">
              <a:lnSpc>
                <a:spcPct val="100000"/>
              </a:lnSpc>
              <a:spcBef>
                <a:spcPts val="54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What to</a:t>
            </a:r>
            <a:r>
              <a:rPr dirty="0" sz="2200" spc="-4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do</a:t>
            </a:r>
            <a:endParaRPr sz="2200">
              <a:latin typeface="Georgia"/>
              <a:cs typeface="Georgia"/>
            </a:endParaRPr>
          </a:p>
          <a:p>
            <a:pPr marL="31242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How to</a:t>
            </a:r>
            <a:r>
              <a:rPr dirty="0" sz="2200" spc="-3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do</a:t>
            </a:r>
            <a:endParaRPr sz="2200">
              <a:latin typeface="Georgia"/>
              <a:cs typeface="Georgia"/>
            </a:endParaRPr>
          </a:p>
          <a:p>
            <a:pPr marL="31242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When to</a:t>
            </a:r>
            <a:r>
              <a:rPr dirty="0" sz="2200" spc="-3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do</a:t>
            </a:r>
            <a:endParaRPr sz="2200">
              <a:latin typeface="Georgia"/>
              <a:cs typeface="Georgia"/>
            </a:endParaRPr>
          </a:p>
          <a:p>
            <a:pPr marL="31242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Who is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going to do</a:t>
            </a:r>
            <a:r>
              <a:rPr dirty="0" sz="2200" spc="-6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it</a:t>
            </a:r>
            <a:endParaRPr sz="22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80"/>
              </a:spcBef>
            </a:pPr>
            <a:r>
              <a:rPr dirty="0" baseline="9661" sz="3450" spc="229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baseline="9661" sz="3450" spc="30">
                <a:solidFill>
                  <a:srgbClr val="D06248"/>
                </a:solidFill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Georgia"/>
                <a:cs typeface="Georgia"/>
              </a:rPr>
              <a:t>Bridges </a:t>
            </a:r>
            <a:r>
              <a:rPr dirty="0" sz="2700">
                <a:latin typeface="Georgia"/>
                <a:cs typeface="Georgia"/>
              </a:rPr>
              <a:t>a </a:t>
            </a:r>
            <a:r>
              <a:rPr dirty="0" sz="2700" spc="-5">
                <a:latin typeface="Georgia"/>
                <a:cs typeface="Georgia"/>
              </a:rPr>
              <a:t>gap between where we are today </a:t>
            </a:r>
            <a:r>
              <a:rPr dirty="0" sz="2700" spc="-500">
                <a:latin typeface="Georgia"/>
                <a:cs typeface="Georgia"/>
              </a:rPr>
              <a:t>and  </a:t>
            </a:r>
            <a:r>
              <a:rPr dirty="0" sz="2700" spc="-5">
                <a:latin typeface="Georgia"/>
                <a:cs typeface="Georgia"/>
              </a:rPr>
              <a:t>where </a:t>
            </a:r>
            <a:r>
              <a:rPr dirty="0" sz="2700">
                <a:latin typeface="Georgia"/>
                <a:cs typeface="Georgia"/>
              </a:rPr>
              <a:t>we </a:t>
            </a:r>
            <a:r>
              <a:rPr dirty="0" sz="2700" spc="-5">
                <a:latin typeface="Georgia"/>
                <a:cs typeface="Georgia"/>
              </a:rPr>
              <a:t>want to</a:t>
            </a:r>
            <a:r>
              <a:rPr dirty="0" sz="2700" spc="-2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reach.</a:t>
            </a:r>
            <a:endParaRPr sz="27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baseline="9661" sz="3450" spc="45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300">
                <a:latin typeface="Georgia"/>
                <a:cs typeface="Georgia"/>
              </a:rPr>
              <a:t>Sets </a:t>
            </a:r>
            <a:r>
              <a:rPr dirty="0" sz="2700" spc="-5">
                <a:latin typeface="Georgia"/>
                <a:cs typeface="Georgia"/>
              </a:rPr>
              <a:t>the goal of </a:t>
            </a:r>
            <a:r>
              <a:rPr dirty="0" sz="2700" spc="-10">
                <a:latin typeface="Georgia"/>
                <a:cs typeface="Georgia"/>
              </a:rPr>
              <a:t>an</a:t>
            </a:r>
            <a:r>
              <a:rPr dirty="0" sz="2700" spc="-33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organization.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551179"/>
            <a:ext cx="22771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 b="1">
                <a:solidFill>
                  <a:srgbClr val="7A9799"/>
                </a:solidFill>
                <a:latin typeface="Georgia"/>
                <a:cs typeface="Georgia"/>
              </a:rPr>
              <a:t>PLANNING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329" y="1483359"/>
            <a:ext cx="8242300" cy="422021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311150" marR="672465" indent="-273050">
              <a:lnSpc>
                <a:spcPts val="2400"/>
              </a:lnSpc>
              <a:spcBef>
                <a:spcPts val="680"/>
              </a:spcBef>
            </a:pPr>
            <a:r>
              <a:rPr dirty="0" baseline="9259" sz="3150" spc="72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500" spc="484">
                <a:latin typeface="Georgia"/>
                <a:cs typeface="Georgia"/>
              </a:rPr>
              <a:t>It</a:t>
            </a:r>
            <a:r>
              <a:rPr dirty="0" sz="2500" spc="-75">
                <a:latin typeface="Georgia"/>
                <a:cs typeface="Georgia"/>
              </a:rPr>
              <a:t> </a:t>
            </a:r>
            <a:r>
              <a:rPr dirty="0" sz="2500" spc="-5">
                <a:latin typeface="Georgia"/>
                <a:cs typeface="Georgia"/>
              </a:rPr>
              <a:t>is the basic function of management. </a:t>
            </a:r>
            <a:r>
              <a:rPr dirty="0" sz="2500">
                <a:latin typeface="Georgia"/>
                <a:cs typeface="Georgia"/>
              </a:rPr>
              <a:t>It </a:t>
            </a:r>
            <a:r>
              <a:rPr dirty="0" sz="2500" spc="-5">
                <a:latin typeface="Georgia"/>
                <a:cs typeface="Georgia"/>
              </a:rPr>
              <a:t>deals </a:t>
            </a:r>
            <a:r>
              <a:rPr dirty="0" sz="2500" spc="-340">
                <a:latin typeface="Georgia"/>
                <a:cs typeface="Georgia"/>
              </a:rPr>
              <a:t>with  </a:t>
            </a:r>
            <a:r>
              <a:rPr dirty="0" sz="2500" spc="-5">
                <a:latin typeface="Georgia"/>
                <a:cs typeface="Georgia"/>
              </a:rPr>
              <a:t>chalking out </a:t>
            </a:r>
            <a:r>
              <a:rPr dirty="0" sz="2500">
                <a:latin typeface="Georgia"/>
                <a:cs typeface="Georgia"/>
              </a:rPr>
              <a:t>a </a:t>
            </a:r>
            <a:r>
              <a:rPr dirty="0" sz="2500" spc="-5">
                <a:latin typeface="Georgia"/>
                <a:cs typeface="Georgia"/>
              </a:rPr>
              <a:t>future </a:t>
            </a:r>
            <a:r>
              <a:rPr dirty="0" sz="2500" spc="-10">
                <a:latin typeface="Georgia"/>
                <a:cs typeface="Georgia"/>
              </a:rPr>
              <a:t>course </a:t>
            </a:r>
            <a:r>
              <a:rPr dirty="0" sz="2500" spc="-5">
                <a:latin typeface="Georgia"/>
                <a:cs typeface="Georgia"/>
              </a:rPr>
              <a:t>of action </a:t>
            </a:r>
            <a:r>
              <a:rPr dirty="0" sz="2500">
                <a:latin typeface="Georgia"/>
                <a:cs typeface="Georgia"/>
              </a:rPr>
              <a:t>&amp; </a:t>
            </a:r>
            <a:r>
              <a:rPr dirty="0" sz="2500" spc="-10">
                <a:latin typeface="Georgia"/>
                <a:cs typeface="Georgia"/>
              </a:rPr>
              <a:t>deciding </a:t>
            </a:r>
            <a:r>
              <a:rPr dirty="0" sz="2500" spc="-5">
                <a:latin typeface="Georgia"/>
                <a:cs typeface="Georgia"/>
              </a:rPr>
              <a:t>in  </a:t>
            </a:r>
            <a:r>
              <a:rPr dirty="0" sz="2500" spc="-10">
                <a:latin typeface="Georgia"/>
                <a:cs typeface="Georgia"/>
              </a:rPr>
              <a:t>advance </a:t>
            </a:r>
            <a:r>
              <a:rPr dirty="0" sz="2500" spc="-5">
                <a:latin typeface="Georgia"/>
                <a:cs typeface="Georgia"/>
              </a:rPr>
              <a:t>the most appropriate </a:t>
            </a:r>
            <a:r>
              <a:rPr dirty="0" sz="2500" spc="-10">
                <a:latin typeface="Georgia"/>
                <a:cs typeface="Georgia"/>
              </a:rPr>
              <a:t>course </a:t>
            </a:r>
            <a:r>
              <a:rPr dirty="0" sz="2500" spc="-5">
                <a:latin typeface="Georgia"/>
                <a:cs typeface="Georgia"/>
              </a:rPr>
              <a:t>of actions for  achievement of pre-determined</a:t>
            </a:r>
            <a:r>
              <a:rPr dirty="0" sz="2500" spc="-30">
                <a:latin typeface="Georgia"/>
                <a:cs typeface="Georgia"/>
              </a:rPr>
              <a:t> </a:t>
            </a:r>
            <a:r>
              <a:rPr dirty="0" sz="2500" spc="-5">
                <a:latin typeface="Georgia"/>
                <a:cs typeface="Georgia"/>
              </a:rPr>
              <a:t>goals.</a:t>
            </a:r>
            <a:endParaRPr sz="2500">
              <a:latin typeface="Georgia"/>
              <a:cs typeface="Georgia"/>
            </a:endParaRPr>
          </a:p>
          <a:p>
            <a:pPr marL="38100">
              <a:lnSpc>
                <a:spcPts val="2700"/>
              </a:lnSpc>
              <a:spcBef>
                <a:spcPts val="40"/>
              </a:spcBef>
            </a:pPr>
            <a:r>
              <a:rPr dirty="0" baseline="9259" sz="3150" spc="72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500" spc="484">
                <a:latin typeface="Georgia"/>
                <a:cs typeface="Georgia"/>
              </a:rPr>
              <a:t>It</a:t>
            </a:r>
            <a:r>
              <a:rPr dirty="0" sz="2500" spc="-50">
                <a:latin typeface="Georgia"/>
                <a:cs typeface="Georgia"/>
              </a:rPr>
              <a:t> </a:t>
            </a:r>
            <a:r>
              <a:rPr dirty="0" sz="2500" spc="-5">
                <a:latin typeface="Georgia"/>
                <a:cs typeface="Georgia"/>
              </a:rPr>
              <a:t>is an exercise in problem solving </a:t>
            </a:r>
            <a:r>
              <a:rPr dirty="0" sz="2500">
                <a:latin typeface="Georgia"/>
                <a:cs typeface="Georgia"/>
              </a:rPr>
              <a:t>&amp; </a:t>
            </a:r>
            <a:r>
              <a:rPr dirty="0" sz="2500" spc="-10">
                <a:latin typeface="Georgia"/>
                <a:cs typeface="Georgia"/>
              </a:rPr>
              <a:t>decision </a:t>
            </a:r>
            <a:r>
              <a:rPr dirty="0" sz="2500" spc="-5">
                <a:latin typeface="Georgia"/>
                <a:cs typeface="Georgia"/>
              </a:rPr>
              <a:t>making.</a:t>
            </a:r>
            <a:endParaRPr sz="2500">
              <a:latin typeface="Georgia"/>
              <a:cs typeface="Georgia"/>
            </a:endParaRPr>
          </a:p>
          <a:p>
            <a:pPr marL="311150" marR="30480">
              <a:lnSpc>
                <a:spcPts val="2400"/>
              </a:lnSpc>
              <a:spcBef>
                <a:spcPts val="280"/>
              </a:spcBef>
            </a:pPr>
            <a:r>
              <a:rPr dirty="0" sz="2500" spc="-5">
                <a:latin typeface="Georgia"/>
                <a:cs typeface="Georgia"/>
              </a:rPr>
              <a:t>Planning is determination of </a:t>
            </a:r>
            <a:r>
              <a:rPr dirty="0" sz="2500" spc="-10">
                <a:latin typeface="Georgia"/>
                <a:cs typeface="Georgia"/>
              </a:rPr>
              <a:t>courses </a:t>
            </a:r>
            <a:r>
              <a:rPr dirty="0" sz="2500" spc="-5">
                <a:latin typeface="Georgia"/>
                <a:cs typeface="Georgia"/>
              </a:rPr>
              <a:t>of action </a:t>
            </a:r>
            <a:r>
              <a:rPr dirty="0" sz="2500">
                <a:latin typeface="Georgia"/>
                <a:cs typeface="Georgia"/>
              </a:rPr>
              <a:t>to </a:t>
            </a:r>
            <a:r>
              <a:rPr dirty="0" sz="2500" spc="-10">
                <a:latin typeface="Georgia"/>
                <a:cs typeface="Georgia"/>
              </a:rPr>
              <a:t>achieve  </a:t>
            </a:r>
            <a:r>
              <a:rPr dirty="0" sz="2500" spc="-5">
                <a:latin typeface="Georgia"/>
                <a:cs typeface="Georgia"/>
              </a:rPr>
              <a:t>desired</a:t>
            </a:r>
            <a:r>
              <a:rPr dirty="0" sz="2500" spc="-25">
                <a:latin typeface="Georgia"/>
                <a:cs typeface="Georgia"/>
              </a:rPr>
              <a:t> </a:t>
            </a:r>
            <a:r>
              <a:rPr dirty="0" sz="2500" spc="-5">
                <a:latin typeface="Georgia"/>
                <a:cs typeface="Georgia"/>
              </a:rPr>
              <a:t>goals.</a:t>
            </a:r>
            <a:endParaRPr sz="2500">
              <a:latin typeface="Georgia"/>
              <a:cs typeface="Georgia"/>
            </a:endParaRPr>
          </a:p>
          <a:p>
            <a:pPr marL="311150" marR="296545" indent="-273050">
              <a:lnSpc>
                <a:spcPct val="79900"/>
              </a:lnSpc>
              <a:spcBef>
                <a:spcPts val="640"/>
              </a:spcBef>
            </a:pPr>
            <a:r>
              <a:rPr dirty="0" baseline="9259" sz="3150" spc="359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500" spc="240">
                <a:latin typeface="Georgia"/>
                <a:cs typeface="Georgia"/>
              </a:rPr>
              <a:t>Thus, </a:t>
            </a:r>
            <a:r>
              <a:rPr dirty="0" sz="2500" spc="-5">
                <a:latin typeface="Georgia"/>
                <a:cs typeface="Georgia"/>
              </a:rPr>
              <a:t>planning is </a:t>
            </a:r>
            <a:r>
              <a:rPr dirty="0" sz="2500">
                <a:latin typeface="Georgia"/>
                <a:cs typeface="Georgia"/>
              </a:rPr>
              <a:t>a </a:t>
            </a:r>
            <a:r>
              <a:rPr dirty="0" sz="2500" spc="-5">
                <a:latin typeface="Georgia"/>
                <a:cs typeface="Georgia"/>
              </a:rPr>
              <a:t>systematic thinking about </a:t>
            </a:r>
            <a:r>
              <a:rPr dirty="0" sz="2500" spc="-10">
                <a:latin typeface="Georgia"/>
                <a:cs typeface="Georgia"/>
              </a:rPr>
              <a:t>ways </a:t>
            </a:r>
            <a:r>
              <a:rPr dirty="0" sz="2500">
                <a:latin typeface="Georgia"/>
                <a:cs typeface="Georgia"/>
              </a:rPr>
              <a:t>&amp;  </a:t>
            </a:r>
            <a:r>
              <a:rPr dirty="0" sz="2500" spc="-5">
                <a:latin typeface="Georgia"/>
                <a:cs typeface="Georgia"/>
              </a:rPr>
              <a:t>means for </a:t>
            </a:r>
            <a:r>
              <a:rPr dirty="0" sz="2500" spc="-10">
                <a:latin typeface="Georgia"/>
                <a:cs typeface="Georgia"/>
              </a:rPr>
              <a:t>accomplishment </a:t>
            </a:r>
            <a:r>
              <a:rPr dirty="0" sz="2500" spc="-5">
                <a:latin typeface="Georgia"/>
                <a:cs typeface="Georgia"/>
              </a:rPr>
              <a:t>of pre-determined goals.  Planning is necessary to ensure proper utilization of  human </a:t>
            </a:r>
            <a:r>
              <a:rPr dirty="0" sz="2500">
                <a:latin typeface="Georgia"/>
                <a:cs typeface="Georgia"/>
              </a:rPr>
              <a:t>&amp; </a:t>
            </a:r>
            <a:r>
              <a:rPr dirty="0" sz="2500" spc="-5">
                <a:latin typeface="Georgia"/>
                <a:cs typeface="Georgia"/>
              </a:rPr>
              <a:t>non-human </a:t>
            </a:r>
            <a:r>
              <a:rPr dirty="0" sz="2500" spc="-10">
                <a:latin typeface="Georgia"/>
                <a:cs typeface="Georgia"/>
              </a:rPr>
              <a:t>resources. </a:t>
            </a:r>
            <a:r>
              <a:rPr dirty="0" sz="2500">
                <a:latin typeface="Georgia"/>
                <a:cs typeface="Georgia"/>
              </a:rPr>
              <a:t>It </a:t>
            </a:r>
            <a:r>
              <a:rPr dirty="0" sz="2500" spc="-5">
                <a:latin typeface="Georgia"/>
                <a:cs typeface="Georgia"/>
              </a:rPr>
              <a:t>is all pervasive, it is  an intellectual activity and it also helps in avoiding  confusion,</a:t>
            </a:r>
            <a:r>
              <a:rPr dirty="0" sz="2500" spc="-15">
                <a:latin typeface="Georgia"/>
                <a:cs typeface="Georgia"/>
              </a:rPr>
              <a:t> </a:t>
            </a:r>
            <a:r>
              <a:rPr dirty="0" sz="2500" spc="-5">
                <a:latin typeface="Georgia"/>
                <a:cs typeface="Georgia"/>
              </a:rPr>
              <a:t>uncertainties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630" y="3194050"/>
            <a:ext cx="591439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0"/>
              <a:t>O</a:t>
            </a:r>
            <a:r>
              <a:rPr dirty="0" sz="7200"/>
              <a:t>R</a:t>
            </a:r>
            <a:r>
              <a:rPr dirty="0" sz="7200" spc="-5"/>
              <a:t>GANISING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0600" y="426720"/>
            <a:ext cx="207327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7A9799"/>
                </a:solidFill>
              </a:rPr>
              <a:t>Organizing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54329" y="1560829"/>
            <a:ext cx="8315959" cy="4225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958215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75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505">
                <a:latin typeface="Georgia"/>
                <a:cs typeface="Georgia"/>
              </a:rPr>
              <a:t>It</a:t>
            </a:r>
            <a:r>
              <a:rPr dirty="0" sz="2700" spc="-70">
                <a:latin typeface="Georgia"/>
                <a:cs typeface="Georgia"/>
              </a:rPr>
              <a:t> </a:t>
            </a:r>
            <a:r>
              <a:rPr dirty="0" sz="2700">
                <a:latin typeface="Georgia"/>
                <a:cs typeface="Georgia"/>
              </a:rPr>
              <a:t>is the </a:t>
            </a:r>
            <a:r>
              <a:rPr dirty="0" sz="2700" spc="-5">
                <a:latin typeface="Georgia"/>
                <a:cs typeface="Georgia"/>
              </a:rPr>
              <a:t>process </a:t>
            </a:r>
            <a:r>
              <a:rPr dirty="0" sz="2700">
                <a:latin typeface="Georgia"/>
                <a:cs typeface="Georgia"/>
              </a:rPr>
              <a:t>of </a:t>
            </a:r>
            <a:r>
              <a:rPr dirty="0" sz="2700" spc="-5">
                <a:latin typeface="Georgia"/>
                <a:cs typeface="Georgia"/>
              </a:rPr>
              <a:t>bringing together </a:t>
            </a:r>
            <a:r>
              <a:rPr dirty="0" sz="2700" spc="-45">
                <a:latin typeface="Georgia"/>
                <a:cs typeface="Georgia"/>
              </a:rPr>
              <a:t>physical,  </a:t>
            </a:r>
            <a:r>
              <a:rPr dirty="0" sz="2700" spc="-5">
                <a:latin typeface="Georgia"/>
                <a:cs typeface="Georgia"/>
              </a:rPr>
              <a:t>financial and </a:t>
            </a:r>
            <a:r>
              <a:rPr dirty="0" sz="2700" spc="-10">
                <a:latin typeface="Georgia"/>
                <a:cs typeface="Georgia"/>
              </a:rPr>
              <a:t>human </a:t>
            </a:r>
            <a:r>
              <a:rPr dirty="0" sz="2700" spc="-5">
                <a:latin typeface="Georgia"/>
                <a:cs typeface="Georgia"/>
              </a:rPr>
              <a:t>resources and developing  productive relationship </a:t>
            </a:r>
            <a:r>
              <a:rPr dirty="0" sz="2700" spc="-10">
                <a:latin typeface="Georgia"/>
                <a:cs typeface="Georgia"/>
              </a:rPr>
              <a:t>amongst </a:t>
            </a:r>
            <a:r>
              <a:rPr dirty="0" sz="2700" spc="-5">
                <a:latin typeface="Georgia"/>
                <a:cs typeface="Georgia"/>
              </a:rPr>
              <a:t>them </a:t>
            </a:r>
            <a:r>
              <a:rPr dirty="0" sz="2700" spc="-10">
                <a:latin typeface="Georgia"/>
                <a:cs typeface="Georgia"/>
              </a:rPr>
              <a:t>for  </a:t>
            </a:r>
            <a:r>
              <a:rPr dirty="0" sz="2700" spc="-5">
                <a:latin typeface="Georgia"/>
                <a:cs typeface="Georgia"/>
              </a:rPr>
              <a:t>achievement of organizational</a:t>
            </a:r>
            <a:r>
              <a:rPr dirty="0" sz="2700" spc="-25">
                <a:latin typeface="Georgia"/>
                <a:cs typeface="Georgia"/>
              </a:rPr>
              <a:t> </a:t>
            </a:r>
            <a:r>
              <a:rPr dirty="0" sz="2700" spc="-10">
                <a:latin typeface="Georgia"/>
                <a:cs typeface="Georgia"/>
              </a:rPr>
              <a:t>goals.</a:t>
            </a:r>
            <a:endParaRPr sz="2700">
              <a:latin typeface="Georgia"/>
              <a:cs typeface="Georgia"/>
            </a:endParaRPr>
          </a:p>
          <a:p>
            <a:pPr marL="311150" marR="30480" indent="-273050">
              <a:lnSpc>
                <a:spcPct val="100000"/>
              </a:lnSpc>
              <a:spcBef>
                <a:spcPts val="670"/>
              </a:spcBef>
            </a:pPr>
            <a:r>
              <a:rPr dirty="0" baseline="9661" sz="3450" spc="217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45">
                <a:latin typeface="Georgia"/>
                <a:cs typeface="Georgia"/>
              </a:rPr>
              <a:t>According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Henry Fayol, “To organize </a:t>
            </a:r>
            <a:r>
              <a:rPr dirty="0" sz="2700">
                <a:latin typeface="Georgia"/>
                <a:cs typeface="Georgia"/>
              </a:rPr>
              <a:t>a </a:t>
            </a:r>
            <a:r>
              <a:rPr dirty="0" sz="2700" spc="-5">
                <a:latin typeface="Georgia"/>
                <a:cs typeface="Georgia"/>
              </a:rPr>
              <a:t>business</a:t>
            </a:r>
            <a:r>
              <a:rPr dirty="0" sz="2700" spc="-240">
                <a:latin typeface="Georgia"/>
                <a:cs typeface="Georgia"/>
              </a:rPr>
              <a:t> </a:t>
            </a:r>
            <a:r>
              <a:rPr dirty="0" sz="2700" spc="-640">
                <a:latin typeface="Georgia"/>
                <a:cs typeface="Georgia"/>
              </a:rPr>
              <a:t>is  </a:t>
            </a:r>
            <a:r>
              <a:rPr dirty="0" sz="2700">
                <a:latin typeface="Georgia"/>
                <a:cs typeface="Georgia"/>
              </a:rPr>
              <a:t>to </a:t>
            </a:r>
            <a:r>
              <a:rPr dirty="0" sz="2700" spc="-5">
                <a:latin typeface="Georgia"/>
                <a:cs typeface="Georgia"/>
              </a:rPr>
              <a:t>provide it with everything </a:t>
            </a:r>
            <a:r>
              <a:rPr dirty="0" sz="2700" spc="-10">
                <a:latin typeface="Georgia"/>
                <a:cs typeface="Georgia"/>
              </a:rPr>
              <a:t>useful </a:t>
            </a:r>
            <a:r>
              <a:rPr dirty="0" sz="2700" spc="-5">
                <a:latin typeface="Georgia"/>
                <a:cs typeface="Georgia"/>
              </a:rPr>
              <a:t>or its</a:t>
            </a:r>
            <a:r>
              <a:rPr dirty="0" sz="2700" spc="-2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functioning</a:t>
            </a:r>
            <a:endParaRPr sz="2700">
              <a:latin typeface="Georgia"/>
              <a:cs typeface="Georgia"/>
            </a:endParaRPr>
          </a:p>
          <a:p>
            <a:pPr marL="311150" marR="280035">
              <a:lnSpc>
                <a:spcPct val="100000"/>
              </a:lnSpc>
            </a:pPr>
            <a:r>
              <a:rPr dirty="0" sz="2700" spc="-5">
                <a:latin typeface="Georgia"/>
                <a:cs typeface="Georgia"/>
              </a:rPr>
              <a:t>i.e. raw material, tools, capital and personnel’s”. To  organize </a:t>
            </a:r>
            <a:r>
              <a:rPr dirty="0" sz="2700">
                <a:latin typeface="Georgia"/>
                <a:cs typeface="Georgia"/>
              </a:rPr>
              <a:t>a </a:t>
            </a:r>
            <a:r>
              <a:rPr dirty="0" sz="2700" spc="-5">
                <a:latin typeface="Georgia"/>
                <a:cs typeface="Georgia"/>
              </a:rPr>
              <a:t>business involves determining </a:t>
            </a:r>
            <a:r>
              <a:rPr dirty="0" sz="2700">
                <a:latin typeface="Georgia"/>
                <a:cs typeface="Georgia"/>
              </a:rPr>
              <a:t>&amp;  </a:t>
            </a:r>
            <a:r>
              <a:rPr dirty="0" sz="2700" spc="-5">
                <a:latin typeface="Georgia"/>
                <a:cs typeface="Georgia"/>
              </a:rPr>
              <a:t>providing human and non-human resources </a:t>
            </a:r>
            <a:r>
              <a:rPr dirty="0" sz="2700">
                <a:latin typeface="Georgia"/>
                <a:cs typeface="Georgia"/>
              </a:rPr>
              <a:t>to the  </a:t>
            </a:r>
            <a:r>
              <a:rPr dirty="0" sz="2700" spc="-5">
                <a:latin typeface="Georgia"/>
                <a:cs typeface="Georgia"/>
              </a:rPr>
              <a:t>organizational</a:t>
            </a:r>
            <a:r>
              <a:rPr dirty="0" sz="2700" spc="-15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structure.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29" y="1560829"/>
            <a:ext cx="6324600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16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10"/>
              <a:t>Establishing </a:t>
            </a:r>
            <a:r>
              <a:rPr dirty="0" sz="2700" spc="-5"/>
              <a:t>the framework of</a:t>
            </a:r>
            <a:r>
              <a:rPr dirty="0" sz="2700" spc="-130"/>
              <a:t> </a:t>
            </a:r>
            <a:r>
              <a:rPr dirty="0" sz="2700" spc="-170"/>
              <a:t>working: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029" y="1971040"/>
            <a:ext cx="7633334" cy="282067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299720">
              <a:lnSpc>
                <a:spcPct val="100000"/>
              </a:lnSpc>
              <a:spcBef>
                <a:spcPts val="6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How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many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units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or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sub-units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or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departments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are</a:t>
            </a:r>
            <a:r>
              <a:rPr dirty="0" sz="2200" spc="-4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needed.</a:t>
            </a:r>
            <a:endParaRPr sz="2200">
              <a:latin typeface="Georgia"/>
              <a:cs typeface="Georgia"/>
            </a:endParaRPr>
          </a:p>
          <a:p>
            <a:pPr marL="572770" marR="692785" indent="-27305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How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many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posts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or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designations are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needed </a:t>
            </a:r>
            <a:r>
              <a:rPr dirty="0" sz="2200">
                <a:solidFill>
                  <a:srgbClr val="636A85"/>
                </a:solidFill>
                <a:latin typeface="Georgia"/>
                <a:cs typeface="Georgia"/>
              </a:rPr>
              <a:t>in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each  department.</a:t>
            </a:r>
            <a:endParaRPr sz="2200">
              <a:latin typeface="Georgia"/>
              <a:cs typeface="Georgia"/>
            </a:endParaRPr>
          </a:p>
          <a:p>
            <a:pPr marL="572770" marR="494665" indent="-273050">
              <a:lnSpc>
                <a:spcPct val="100000"/>
              </a:lnSpc>
              <a:spcBef>
                <a:spcPts val="550"/>
              </a:spcBef>
            </a:pPr>
            <a:r>
              <a:rPr dirty="0" baseline="14336" sz="2325" spc="61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336" sz="2325" spc="61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How to distribute authority and </a:t>
            </a:r>
            <a:r>
              <a:rPr dirty="0" sz="2200" spc="-10">
                <a:solidFill>
                  <a:srgbClr val="636A85"/>
                </a:solidFill>
                <a:latin typeface="Georgia"/>
                <a:cs typeface="Georgia"/>
              </a:rPr>
              <a:t>responsibility among  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employees</a:t>
            </a:r>
            <a:endParaRPr sz="2200">
              <a:latin typeface="Georgia"/>
              <a:cs typeface="Georgia"/>
            </a:endParaRPr>
          </a:p>
          <a:p>
            <a:pPr marL="298450" marR="332105" indent="-273050">
              <a:lnSpc>
                <a:spcPct val="100000"/>
              </a:lnSpc>
              <a:spcBef>
                <a:spcPts val="680"/>
              </a:spcBef>
            </a:pPr>
            <a:r>
              <a:rPr dirty="0" baseline="9661" sz="3450" spc="450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300">
                <a:latin typeface="Georgia"/>
                <a:cs typeface="Georgia"/>
              </a:rPr>
              <a:t>Once </a:t>
            </a:r>
            <a:r>
              <a:rPr dirty="0" sz="2700" spc="-5">
                <a:latin typeface="Georgia"/>
                <a:cs typeface="Georgia"/>
              </a:rPr>
              <a:t>these decisions are taken,</a:t>
            </a:r>
            <a:r>
              <a:rPr dirty="0" sz="2700" spc="-355">
                <a:latin typeface="Georgia"/>
                <a:cs typeface="Georgia"/>
              </a:rPr>
              <a:t> </a:t>
            </a:r>
            <a:r>
              <a:rPr dirty="0" sz="2700" spc="-110">
                <a:latin typeface="Georgia"/>
                <a:cs typeface="Georgia"/>
              </a:rPr>
              <a:t>organizational  </a:t>
            </a:r>
            <a:r>
              <a:rPr dirty="0" sz="2700" spc="-5">
                <a:latin typeface="Georgia"/>
                <a:cs typeface="Georgia"/>
              </a:rPr>
              <a:t>structure gets set</a:t>
            </a:r>
            <a:r>
              <a:rPr dirty="0" sz="2700" spc="-20">
                <a:latin typeface="Georgia"/>
                <a:cs typeface="Georgia"/>
              </a:rPr>
              <a:t> </a:t>
            </a:r>
            <a:r>
              <a:rPr dirty="0" sz="2700" spc="-5">
                <a:latin typeface="Georgia"/>
                <a:cs typeface="Georgia"/>
              </a:rPr>
              <a:t>up.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29" y="1560829"/>
            <a:ext cx="5321300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baseline="9661" sz="3450" spc="195">
                <a:solidFill>
                  <a:srgbClr val="D06248"/>
                </a:solidFill>
                <a:latin typeface="Symbol"/>
                <a:cs typeface="Symbol"/>
              </a:rPr>
              <a:t></a:t>
            </a:r>
            <a:r>
              <a:rPr dirty="0" sz="2700" spc="130"/>
              <a:t>Organizing </a:t>
            </a:r>
            <a:r>
              <a:rPr dirty="0" sz="2700" spc="-5"/>
              <a:t>as </a:t>
            </a:r>
            <a:r>
              <a:rPr dirty="0" sz="2700"/>
              <a:t>a </a:t>
            </a:r>
            <a:r>
              <a:rPr dirty="0" sz="2700" spc="-5"/>
              <a:t>process</a:t>
            </a:r>
            <a:r>
              <a:rPr dirty="0" sz="2700" spc="-185"/>
              <a:t> </a:t>
            </a:r>
            <a:r>
              <a:rPr dirty="0" sz="2700" spc="-150"/>
              <a:t>involves: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350" y="1971040"/>
            <a:ext cx="7299325" cy="367411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850"/>
              </a:spcBef>
            </a:pPr>
            <a:r>
              <a:rPr dirty="0" baseline="14550" sz="3150" spc="85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550" sz="3150" spc="-397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3000" spc="-10">
                <a:solidFill>
                  <a:srgbClr val="636A85"/>
                </a:solidFill>
                <a:latin typeface="Georgia"/>
                <a:cs typeface="Georgia"/>
              </a:rPr>
              <a:t>Identification </a:t>
            </a:r>
            <a:r>
              <a:rPr dirty="0" sz="3000">
                <a:solidFill>
                  <a:srgbClr val="636A85"/>
                </a:solidFill>
                <a:latin typeface="Georgia"/>
                <a:cs typeface="Georgia"/>
              </a:rPr>
              <a:t>of </a:t>
            </a:r>
            <a:r>
              <a:rPr dirty="0" sz="3000" spc="-10">
                <a:solidFill>
                  <a:srgbClr val="636A85"/>
                </a:solidFill>
                <a:latin typeface="Georgia"/>
                <a:cs typeface="Georgia"/>
              </a:rPr>
              <a:t>activities.</a:t>
            </a:r>
            <a:endParaRPr sz="30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dirty="0" baseline="15873" sz="3150" spc="7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sz="3000" spc="50">
                <a:solidFill>
                  <a:srgbClr val="636A85"/>
                </a:solidFill>
                <a:latin typeface="Georgia"/>
                <a:cs typeface="Georgia"/>
              </a:rPr>
              <a:t>Classification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of grouping of</a:t>
            </a:r>
            <a:r>
              <a:rPr dirty="0" sz="3000" spc="-10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activities.</a:t>
            </a:r>
            <a:endParaRPr sz="30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740"/>
              </a:spcBef>
            </a:pPr>
            <a:r>
              <a:rPr dirty="0" baseline="14550" sz="3150" spc="104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sz="3000" spc="70">
                <a:solidFill>
                  <a:srgbClr val="636A85"/>
                </a:solidFill>
                <a:latin typeface="Georgia"/>
                <a:cs typeface="Georgia"/>
              </a:rPr>
              <a:t>Assignment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of</a:t>
            </a:r>
            <a:r>
              <a:rPr dirty="0" sz="3000" spc="-10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duties.</a:t>
            </a:r>
            <a:endParaRPr sz="3000">
              <a:latin typeface="Georgia"/>
              <a:cs typeface="Georgia"/>
            </a:endParaRPr>
          </a:p>
          <a:p>
            <a:pPr marL="298450" marR="490855" indent="-273050">
              <a:lnSpc>
                <a:spcPct val="100000"/>
              </a:lnSpc>
              <a:spcBef>
                <a:spcPts val="750"/>
              </a:spcBef>
            </a:pPr>
            <a:r>
              <a:rPr dirty="0" baseline="14550" sz="3150" spc="855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baseline="14550" sz="3150" spc="-375">
                <a:solidFill>
                  <a:srgbClr val="CCB3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Delegation of </a:t>
            </a:r>
            <a:r>
              <a:rPr dirty="0" sz="3000" spc="-10">
                <a:solidFill>
                  <a:srgbClr val="636A85"/>
                </a:solidFill>
                <a:latin typeface="Georgia"/>
                <a:cs typeface="Georgia"/>
              </a:rPr>
              <a:t>authority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and </a:t>
            </a:r>
            <a:r>
              <a:rPr dirty="0" sz="3000" spc="-10">
                <a:solidFill>
                  <a:srgbClr val="636A85"/>
                </a:solidFill>
                <a:latin typeface="Georgia"/>
                <a:cs typeface="Georgia"/>
              </a:rPr>
              <a:t>creation </a:t>
            </a:r>
            <a:r>
              <a:rPr dirty="0" sz="3000">
                <a:solidFill>
                  <a:srgbClr val="636A85"/>
                </a:solidFill>
                <a:latin typeface="Georgia"/>
                <a:cs typeface="Georgia"/>
              </a:rPr>
              <a:t>of 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responsibility.</a:t>
            </a:r>
            <a:endParaRPr sz="3000">
              <a:latin typeface="Georgia"/>
              <a:cs typeface="Georgia"/>
            </a:endParaRPr>
          </a:p>
          <a:p>
            <a:pPr marL="298450" marR="17780" indent="-273050">
              <a:lnSpc>
                <a:spcPct val="100000"/>
              </a:lnSpc>
              <a:spcBef>
                <a:spcPts val="540"/>
              </a:spcBef>
            </a:pPr>
            <a:r>
              <a:rPr dirty="0" baseline="14550" sz="3150" spc="89">
                <a:solidFill>
                  <a:srgbClr val="CCB300"/>
                </a:solidFill>
                <a:latin typeface="Symbol"/>
                <a:cs typeface="Symbol"/>
              </a:rPr>
              <a:t></a:t>
            </a:r>
            <a:r>
              <a:rPr dirty="0" sz="3000" spc="60">
                <a:solidFill>
                  <a:srgbClr val="636A85"/>
                </a:solidFill>
                <a:latin typeface="Georgia"/>
                <a:cs typeface="Georgia"/>
              </a:rPr>
              <a:t>Coordinating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authority and</a:t>
            </a:r>
            <a:r>
              <a:rPr dirty="0" sz="3000" spc="-145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dirty="0" sz="3000" spc="-5">
                <a:solidFill>
                  <a:srgbClr val="636A85"/>
                </a:solidFill>
                <a:latin typeface="Georgia"/>
                <a:cs typeface="Georgia"/>
              </a:rPr>
              <a:t>responsibility  relationships</a:t>
            </a:r>
            <a:r>
              <a:rPr dirty="0" sz="2200" spc="-5">
                <a:solidFill>
                  <a:srgbClr val="636A85"/>
                </a:solidFill>
                <a:latin typeface="Georgia"/>
                <a:cs typeface="Georgia"/>
              </a:rPr>
              <a:t>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0429" y="2778760"/>
            <a:ext cx="503491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0" spc="-5"/>
              <a:t>STAFFING</a:t>
            </a:r>
            <a:endParaRPr sz="8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2020-06-28T16:32:54Z</dcterms:created>
  <dcterms:modified xsi:type="dcterms:W3CDTF">2020-06-28T16:32:54Z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2013-07-24T00:00:00Z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2020-06-28T00:00:00Z</vt:filetime>
  </property>
</Properties>
</file>