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rgbClr val="636A85"/>
                </a:solidFill>
                <a:latin typeface="Georgia"/>
                <a:cs typeface="Georgi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52400" y="1394460"/>
            <a:ext cx="8839200" cy="4993640"/>
          </a:xfrm>
          <a:custGeom>
            <a:avLst/>
            <a:gdLst/>
            <a:ahLst/>
            <a:cxnLst/>
            <a:rect l="l" t="t" r="r" b="b"/>
            <a:pathLst>
              <a:path w="8839200" h="4993640">
                <a:moveTo>
                  <a:pt x="0" y="4993640"/>
                </a:moveTo>
                <a:lnTo>
                  <a:pt x="8839200" y="4993640"/>
                </a:lnTo>
                <a:lnTo>
                  <a:pt x="8839200" y="0"/>
                </a:lnTo>
                <a:lnTo>
                  <a:pt x="0" y="0"/>
                </a:lnTo>
                <a:lnTo>
                  <a:pt x="0" y="4993640"/>
                </a:lnTo>
                <a:close/>
              </a:path>
            </a:pathLst>
          </a:custGeom>
          <a:solidFill>
            <a:srgbClr val="C4D0D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152400" y="6697980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20"/>
                </a:moveTo>
                <a:lnTo>
                  <a:pt x="8839200" y="7620"/>
                </a:lnTo>
                <a:lnTo>
                  <a:pt x="8839200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C4D0D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152400" y="6705600"/>
            <a:ext cx="8839200" cy="152400"/>
          </a:xfrm>
          <a:custGeom>
            <a:avLst/>
            <a:gdLst/>
            <a:ahLst/>
            <a:cxnLst/>
            <a:rect l="l" t="t" r="r" b="b"/>
            <a:pathLst>
              <a:path w="8839200" h="152400">
                <a:moveTo>
                  <a:pt x="0" y="152400"/>
                </a:moveTo>
                <a:lnTo>
                  <a:pt x="8839200" y="152400"/>
                </a:lnTo>
                <a:lnTo>
                  <a:pt x="88392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152400" y="0"/>
            <a:ext cx="8839200" cy="1394460"/>
          </a:xfrm>
          <a:custGeom>
            <a:avLst/>
            <a:gdLst/>
            <a:ahLst/>
            <a:cxnLst/>
            <a:rect l="l" t="t" r="r" b="b"/>
            <a:pathLst>
              <a:path w="8839200" h="1394460">
                <a:moveTo>
                  <a:pt x="0" y="1394460"/>
                </a:moveTo>
                <a:lnTo>
                  <a:pt x="8839200" y="1394460"/>
                </a:lnTo>
                <a:lnTo>
                  <a:pt x="8839200" y="0"/>
                </a:lnTo>
                <a:lnTo>
                  <a:pt x="0" y="0"/>
                </a:lnTo>
                <a:lnTo>
                  <a:pt x="0" y="13944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0" y="0"/>
            <a:ext cx="152400" cy="6858000"/>
          </a:xfrm>
          <a:custGeom>
            <a:avLst/>
            <a:gdLst/>
            <a:ahLst/>
            <a:cxnLst/>
            <a:rect l="l" t="t" r="r" b="b"/>
            <a:pathLst>
              <a:path w="152400" h="6858000">
                <a:moveTo>
                  <a:pt x="152400" y="0"/>
                </a:moveTo>
                <a:lnTo>
                  <a:pt x="0" y="0"/>
                </a:lnTo>
                <a:lnTo>
                  <a:pt x="0" y="6858000"/>
                </a:lnTo>
                <a:lnTo>
                  <a:pt x="152400" y="6858000"/>
                </a:lnTo>
                <a:lnTo>
                  <a:pt x="15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8991600" y="0"/>
            <a:ext cx="152400" cy="6858000"/>
          </a:xfrm>
          <a:custGeom>
            <a:avLst/>
            <a:gdLst/>
            <a:ahLst/>
            <a:cxnLst/>
            <a:rect l="l" t="t" r="r" b="b"/>
            <a:pathLst>
              <a:path w="152400" h="6858000">
                <a:moveTo>
                  <a:pt x="152400" y="0"/>
                </a:moveTo>
                <a:lnTo>
                  <a:pt x="0" y="0"/>
                </a:lnTo>
                <a:lnTo>
                  <a:pt x="0" y="6858000"/>
                </a:lnTo>
                <a:lnTo>
                  <a:pt x="152400" y="6858000"/>
                </a:lnTo>
                <a:lnTo>
                  <a:pt x="15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148589" y="6388100"/>
            <a:ext cx="8832850" cy="309880"/>
          </a:xfrm>
          <a:custGeom>
            <a:avLst/>
            <a:gdLst/>
            <a:ahLst/>
            <a:cxnLst/>
            <a:rect l="l" t="t" r="r" b="b"/>
            <a:pathLst>
              <a:path w="8832850" h="309879">
                <a:moveTo>
                  <a:pt x="8832850" y="0"/>
                </a:moveTo>
                <a:lnTo>
                  <a:pt x="0" y="0"/>
                </a:lnTo>
                <a:lnTo>
                  <a:pt x="0" y="309880"/>
                </a:lnTo>
                <a:lnTo>
                  <a:pt x="8832850" y="309880"/>
                </a:lnTo>
                <a:lnTo>
                  <a:pt x="8832850" y="0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152400" y="154939"/>
            <a:ext cx="8832850" cy="6548120"/>
          </a:xfrm>
          <a:custGeom>
            <a:avLst/>
            <a:gdLst/>
            <a:ahLst/>
            <a:cxnLst/>
            <a:rect l="l" t="t" r="r" b="b"/>
            <a:pathLst>
              <a:path w="8832850" h="6548120">
                <a:moveTo>
                  <a:pt x="4415790" y="6548119"/>
                </a:moveTo>
                <a:lnTo>
                  <a:pt x="0" y="6548119"/>
                </a:lnTo>
                <a:lnTo>
                  <a:pt x="0" y="0"/>
                </a:lnTo>
                <a:lnTo>
                  <a:pt x="8832850" y="0"/>
                </a:lnTo>
                <a:lnTo>
                  <a:pt x="8832850" y="6548119"/>
                </a:lnTo>
                <a:lnTo>
                  <a:pt x="4415790" y="6548119"/>
                </a:lnTo>
                <a:close/>
              </a:path>
            </a:pathLst>
          </a:custGeom>
          <a:ln w="9344">
            <a:solidFill>
              <a:srgbClr val="7A979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bk object 24"/>
          <p:cNvSpPr/>
          <p:nvPr/>
        </p:nvSpPr>
        <p:spPr>
          <a:xfrm>
            <a:off x="152400" y="1276350"/>
            <a:ext cx="8832850" cy="0"/>
          </a:xfrm>
          <a:custGeom>
            <a:avLst/>
            <a:gdLst/>
            <a:ahLst/>
            <a:cxnLst/>
            <a:rect l="l" t="t" r="r" b="b"/>
            <a:pathLst>
              <a:path w="8832850" h="0">
                <a:moveTo>
                  <a:pt x="0" y="0"/>
                </a:moveTo>
                <a:lnTo>
                  <a:pt x="8832850" y="0"/>
                </a:lnTo>
              </a:path>
            </a:pathLst>
          </a:custGeom>
          <a:ln w="8890">
            <a:solidFill>
              <a:srgbClr val="7A979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bk object 25"/>
          <p:cNvSpPr/>
          <p:nvPr/>
        </p:nvSpPr>
        <p:spPr>
          <a:xfrm>
            <a:off x="4267200" y="955039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609600" h="609600">
                <a:moveTo>
                  <a:pt x="304800" y="0"/>
                </a:moveTo>
                <a:lnTo>
                  <a:pt x="254294" y="3870"/>
                </a:lnTo>
                <a:lnTo>
                  <a:pt x="206776" y="15118"/>
                </a:lnTo>
                <a:lnTo>
                  <a:pt x="162793" y="33192"/>
                </a:lnTo>
                <a:lnTo>
                  <a:pt x="122895" y="57546"/>
                </a:lnTo>
                <a:lnTo>
                  <a:pt x="87630" y="87630"/>
                </a:lnTo>
                <a:lnTo>
                  <a:pt x="57546" y="122895"/>
                </a:lnTo>
                <a:lnTo>
                  <a:pt x="33192" y="162793"/>
                </a:lnTo>
                <a:lnTo>
                  <a:pt x="15118" y="206776"/>
                </a:lnTo>
                <a:lnTo>
                  <a:pt x="3870" y="254294"/>
                </a:lnTo>
                <a:lnTo>
                  <a:pt x="0" y="304800"/>
                </a:lnTo>
                <a:lnTo>
                  <a:pt x="3870" y="355305"/>
                </a:lnTo>
                <a:lnTo>
                  <a:pt x="15118" y="402823"/>
                </a:lnTo>
                <a:lnTo>
                  <a:pt x="33192" y="446806"/>
                </a:lnTo>
                <a:lnTo>
                  <a:pt x="57546" y="486704"/>
                </a:lnTo>
                <a:lnTo>
                  <a:pt x="87630" y="521970"/>
                </a:lnTo>
                <a:lnTo>
                  <a:pt x="122895" y="552053"/>
                </a:lnTo>
                <a:lnTo>
                  <a:pt x="162793" y="576407"/>
                </a:lnTo>
                <a:lnTo>
                  <a:pt x="206776" y="594481"/>
                </a:lnTo>
                <a:lnTo>
                  <a:pt x="254294" y="605729"/>
                </a:lnTo>
                <a:lnTo>
                  <a:pt x="304800" y="609600"/>
                </a:lnTo>
                <a:lnTo>
                  <a:pt x="355305" y="605729"/>
                </a:lnTo>
                <a:lnTo>
                  <a:pt x="402823" y="594481"/>
                </a:lnTo>
                <a:lnTo>
                  <a:pt x="446806" y="576407"/>
                </a:lnTo>
                <a:lnTo>
                  <a:pt x="486704" y="552053"/>
                </a:lnTo>
                <a:lnTo>
                  <a:pt x="521969" y="521970"/>
                </a:lnTo>
                <a:lnTo>
                  <a:pt x="552053" y="486704"/>
                </a:lnTo>
                <a:lnTo>
                  <a:pt x="576407" y="446806"/>
                </a:lnTo>
                <a:lnTo>
                  <a:pt x="594481" y="402823"/>
                </a:lnTo>
                <a:lnTo>
                  <a:pt x="605729" y="355305"/>
                </a:lnTo>
                <a:lnTo>
                  <a:pt x="609600" y="304800"/>
                </a:lnTo>
                <a:lnTo>
                  <a:pt x="605729" y="254294"/>
                </a:lnTo>
                <a:lnTo>
                  <a:pt x="594481" y="206776"/>
                </a:lnTo>
                <a:lnTo>
                  <a:pt x="576407" y="162793"/>
                </a:lnTo>
                <a:lnTo>
                  <a:pt x="552053" y="122895"/>
                </a:lnTo>
                <a:lnTo>
                  <a:pt x="521970" y="87630"/>
                </a:lnTo>
                <a:lnTo>
                  <a:pt x="486704" y="57546"/>
                </a:lnTo>
                <a:lnTo>
                  <a:pt x="446806" y="33192"/>
                </a:lnTo>
                <a:lnTo>
                  <a:pt x="402823" y="15118"/>
                </a:lnTo>
                <a:lnTo>
                  <a:pt x="355305" y="3870"/>
                </a:lnTo>
                <a:lnTo>
                  <a:pt x="3048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k object 26"/>
          <p:cNvSpPr/>
          <p:nvPr/>
        </p:nvSpPr>
        <p:spPr>
          <a:xfrm>
            <a:off x="4362450" y="1050289"/>
            <a:ext cx="419100" cy="421640"/>
          </a:xfrm>
          <a:custGeom>
            <a:avLst/>
            <a:gdLst/>
            <a:ahLst/>
            <a:cxnLst/>
            <a:rect l="l" t="t" r="r" b="b"/>
            <a:pathLst>
              <a:path w="419100" h="421640">
                <a:moveTo>
                  <a:pt x="209550" y="0"/>
                </a:moveTo>
                <a:lnTo>
                  <a:pt x="160353" y="5413"/>
                </a:lnTo>
                <a:lnTo>
                  <a:pt x="115799" y="20912"/>
                </a:lnTo>
                <a:lnTo>
                  <a:pt x="76955" y="45386"/>
                </a:lnTo>
                <a:lnTo>
                  <a:pt x="44886" y="77725"/>
                </a:lnTo>
                <a:lnTo>
                  <a:pt x="20660" y="116817"/>
                </a:lnTo>
                <a:lnTo>
                  <a:pt x="5342" y="161552"/>
                </a:lnTo>
                <a:lnTo>
                  <a:pt x="0" y="210820"/>
                </a:lnTo>
                <a:lnTo>
                  <a:pt x="5342" y="260087"/>
                </a:lnTo>
                <a:lnTo>
                  <a:pt x="20660" y="304822"/>
                </a:lnTo>
                <a:lnTo>
                  <a:pt x="44886" y="343914"/>
                </a:lnTo>
                <a:lnTo>
                  <a:pt x="76955" y="376253"/>
                </a:lnTo>
                <a:lnTo>
                  <a:pt x="115799" y="400727"/>
                </a:lnTo>
                <a:lnTo>
                  <a:pt x="160353" y="416226"/>
                </a:lnTo>
                <a:lnTo>
                  <a:pt x="209550" y="421639"/>
                </a:lnTo>
                <a:lnTo>
                  <a:pt x="258746" y="416226"/>
                </a:lnTo>
                <a:lnTo>
                  <a:pt x="303300" y="400727"/>
                </a:lnTo>
                <a:lnTo>
                  <a:pt x="342144" y="376253"/>
                </a:lnTo>
                <a:lnTo>
                  <a:pt x="374213" y="343914"/>
                </a:lnTo>
                <a:lnTo>
                  <a:pt x="398439" y="304822"/>
                </a:lnTo>
                <a:lnTo>
                  <a:pt x="413757" y="260087"/>
                </a:lnTo>
                <a:lnTo>
                  <a:pt x="419100" y="210820"/>
                </a:lnTo>
                <a:lnTo>
                  <a:pt x="413757" y="161552"/>
                </a:lnTo>
                <a:lnTo>
                  <a:pt x="398439" y="116817"/>
                </a:lnTo>
                <a:lnTo>
                  <a:pt x="374213" y="77725"/>
                </a:lnTo>
                <a:lnTo>
                  <a:pt x="342144" y="45386"/>
                </a:lnTo>
                <a:lnTo>
                  <a:pt x="303300" y="20912"/>
                </a:lnTo>
                <a:lnTo>
                  <a:pt x="258746" y="5413"/>
                </a:lnTo>
                <a:lnTo>
                  <a:pt x="2095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k object 27"/>
          <p:cNvSpPr/>
          <p:nvPr/>
        </p:nvSpPr>
        <p:spPr>
          <a:xfrm>
            <a:off x="4362450" y="1050289"/>
            <a:ext cx="419100" cy="421640"/>
          </a:xfrm>
          <a:custGeom>
            <a:avLst/>
            <a:gdLst/>
            <a:ahLst/>
            <a:cxnLst/>
            <a:rect l="l" t="t" r="r" b="b"/>
            <a:pathLst>
              <a:path w="419100" h="421640">
                <a:moveTo>
                  <a:pt x="209550" y="0"/>
                </a:moveTo>
                <a:lnTo>
                  <a:pt x="258746" y="5413"/>
                </a:lnTo>
                <a:lnTo>
                  <a:pt x="303300" y="20912"/>
                </a:lnTo>
                <a:lnTo>
                  <a:pt x="342144" y="45386"/>
                </a:lnTo>
                <a:lnTo>
                  <a:pt x="374213" y="77725"/>
                </a:lnTo>
                <a:lnTo>
                  <a:pt x="398439" y="116817"/>
                </a:lnTo>
                <a:lnTo>
                  <a:pt x="413757" y="161552"/>
                </a:lnTo>
                <a:lnTo>
                  <a:pt x="419100" y="210820"/>
                </a:lnTo>
                <a:lnTo>
                  <a:pt x="413757" y="260087"/>
                </a:lnTo>
                <a:lnTo>
                  <a:pt x="398439" y="304822"/>
                </a:lnTo>
                <a:lnTo>
                  <a:pt x="374213" y="343914"/>
                </a:lnTo>
                <a:lnTo>
                  <a:pt x="342144" y="376253"/>
                </a:lnTo>
                <a:lnTo>
                  <a:pt x="303300" y="400727"/>
                </a:lnTo>
                <a:lnTo>
                  <a:pt x="258746" y="416226"/>
                </a:lnTo>
                <a:lnTo>
                  <a:pt x="209550" y="421639"/>
                </a:lnTo>
                <a:lnTo>
                  <a:pt x="160353" y="416226"/>
                </a:lnTo>
                <a:lnTo>
                  <a:pt x="115799" y="400727"/>
                </a:lnTo>
                <a:lnTo>
                  <a:pt x="76955" y="376253"/>
                </a:lnTo>
                <a:lnTo>
                  <a:pt x="44886" y="343914"/>
                </a:lnTo>
                <a:lnTo>
                  <a:pt x="20660" y="304822"/>
                </a:lnTo>
                <a:lnTo>
                  <a:pt x="5342" y="260087"/>
                </a:lnTo>
                <a:lnTo>
                  <a:pt x="0" y="210820"/>
                </a:lnTo>
                <a:lnTo>
                  <a:pt x="5342" y="161552"/>
                </a:lnTo>
                <a:lnTo>
                  <a:pt x="20660" y="116817"/>
                </a:lnTo>
                <a:lnTo>
                  <a:pt x="44886" y="77725"/>
                </a:lnTo>
                <a:lnTo>
                  <a:pt x="76955" y="45386"/>
                </a:lnTo>
                <a:lnTo>
                  <a:pt x="115799" y="20912"/>
                </a:lnTo>
                <a:lnTo>
                  <a:pt x="160353" y="5413"/>
                </a:lnTo>
                <a:lnTo>
                  <a:pt x="209550" y="0"/>
                </a:lnTo>
                <a:close/>
              </a:path>
            </a:pathLst>
          </a:custGeom>
          <a:ln w="50676">
            <a:solidFill>
              <a:srgbClr val="7A979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bk object 28"/>
          <p:cNvSpPr/>
          <p:nvPr/>
        </p:nvSpPr>
        <p:spPr>
          <a:xfrm>
            <a:off x="4362450" y="1050289"/>
            <a:ext cx="0" cy="0"/>
          </a:xfrm>
          <a:custGeom>
            <a:avLst/>
            <a:gdLst/>
            <a:ahLst/>
            <a:cxnLst/>
            <a:rect l="l" t="t" r="r" b="b"/>
            <a:pathLst>
              <a:path w="0" h="0">
                <a:moveTo>
                  <a:pt x="0" y="0"/>
                </a:moveTo>
                <a:lnTo>
                  <a:pt x="0" y="0"/>
                </a:lnTo>
              </a:path>
            </a:pathLst>
          </a:custGeom>
          <a:ln w="50676">
            <a:solidFill>
              <a:srgbClr val="7A979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bk object 29"/>
          <p:cNvSpPr/>
          <p:nvPr/>
        </p:nvSpPr>
        <p:spPr>
          <a:xfrm>
            <a:off x="4781550" y="1471930"/>
            <a:ext cx="0" cy="0"/>
          </a:xfrm>
          <a:custGeom>
            <a:avLst/>
            <a:gdLst/>
            <a:ahLst/>
            <a:cxnLst/>
            <a:rect l="l" t="t" r="r" b="b"/>
            <a:pathLst>
              <a:path w="0" h="0">
                <a:moveTo>
                  <a:pt x="0" y="0"/>
                </a:moveTo>
                <a:lnTo>
                  <a:pt x="0" y="0"/>
                </a:lnTo>
              </a:path>
            </a:pathLst>
          </a:custGeom>
          <a:ln w="50676">
            <a:solidFill>
              <a:srgbClr val="7A979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7029" y="1560829"/>
            <a:ext cx="6621145" cy="4368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41350" y="1971040"/>
            <a:ext cx="7480300" cy="1981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636A85"/>
                </a:solidFill>
                <a:latin typeface="Georgia"/>
                <a:cs typeface="Georgi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84960" y="1465579"/>
            <a:ext cx="5962015" cy="1244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0" spc="-10">
                <a:solidFill>
                  <a:srgbClr val="3F3F3F"/>
                </a:solidFill>
              </a:rPr>
              <a:t>FUNCTIONS</a:t>
            </a:r>
            <a:endParaRPr sz="8000"/>
          </a:p>
        </p:txBody>
      </p:sp>
      <p:sp>
        <p:nvSpPr>
          <p:cNvPr id="3" name="object 3"/>
          <p:cNvSpPr txBox="1"/>
          <p:nvPr/>
        </p:nvSpPr>
        <p:spPr>
          <a:xfrm>
            <a:off x="803909" y="2684779"/>
            <a:ext cx="7797800" cy="34632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280670" indent="3190875">
              <a:lnSpc>
                <a:spcPct val="100000"/>
              </a:lnSpc>
              <a:spcBef>
                <a:spcPts val="100"/>
              </a:spcBef>
            </a:pPr>
            <a:r>
              <a:rPr dirty="0" sz="8000" spc="-5">
                <a:solidFill>
                  <a:srgbClr val="3F3F3F"/>
                </a:solidFill>
                <a:latin typeface="Georgia"/>
                <a:cs typeface="Georgia"/>
              </a:rPr>
              <a:t>OF  MANAGEMENT</a:t>
            </a:r>
            <a:endParaRPr sz="8000">
              <a:latin typeface="Georgia"/>
              <a:cs typeface="Georgia"/>
            </a:endParaRPr>
          </a:p>
          <a:p>
            <a:pPr marL="5102860">
              <a:lnSpc>
                <a:spcPct val="100000"/>
              </a:lnSpc>
              <a:spcBef>
                <a:spcPts val="4630"/>
              </a:spcBef>
            </a:pPr>
            <a:r>
              <a:rPr dirty="0" sz="2700" spc="-5">
                <a:solidFill>
                  <a:srgbClr val="6F2F9F"/>
                </a:solidFill>
                <a:latin typeface="Georgia"/>
                <a:cs typeface="Georgia"/>
              </a:rPr>
              <a:t>By- Sweety</a:t>
            </a:r>
            <a:r>
              <a:rPr dirty="0" sz="2700" spc="-75">
                <a:solidFill>
                  <a:srgbClr val="6F2F9F"/>
                </a:solidFill>
                <a:latin typeface="Georgia"/>
                <a:cs typeface="Georgia"/>
              </a:rPr>
              <a:t> </a:t>
            </a:r>
            <a:r>
              <a:rPr dirty="0" sz="2700" spc="-5">
                <a:solidFill>
                  <a:srgbClr val="6F2F9F"/>
                </a:solidFill>
                <a:latin typeface="Georgia"/>
                <a:cs typeface="Georgia"/>
              </a:rPr>
              <a:t>Gupta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2859" y="426720"/>
            <a:ext cx="1471295" cy="5283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300" spc="-5">
                <a:solidFill>
                  <a:srgbClr val="7A9799"/>
                </a:solidFill>
              </a:rPr>
              <a:t>St</a:t>
            </a:r>
            <a:r>
              <a:rPr dirty="0" sz="3300" spc="5">
                <a:solidFill>
                  <a:srgbClr val="7A9799"/>
                </a:solidFill>
              </a:rPr>
              <a:t>a</a:t>
            </a:r>
            <a:r>
              <a:rPr dirty="0" sz="3300" spc="-15">
                <a:solidFill>
                  <a:srgbClr val="7A9799"/>
                </a:solidFill>
              </a:rPr>
              <a:t>f</a:t>
            </a:r>
            <a:r>
              <a:rPr dirty="0" sz="3300" spc="-5">
                <a:solidFill>
                  <a:srgbClr val="7A9799"/>
                </a:solidFill>
              </a:rPr>
              <a:t>f</a:t>
            </a:r>
            <a:r>
              <a:rPr dirty="0" sz="3300">
                <a:solidFill>
                  <a:srgbClr val="7A9799"/>
                </a:solidFill>
              </a:rPr>
              <a:t>i</a:t>
            </a:r>
            <a:r>
              <a:rPr dirty="0" sz="3300" spc="-5">
                <a:solidFill>
                  <a:srgbClr val="7A9799"/>
                </a:solidFill>
              </a:rPr>
              <a:t>ng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354329" y="1560829"/>
            <a:ext cx="7954009" cy="26657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11150" marR="147320" indent="-273050">
              <a:lnSpc>
                <a:spcPct val="100000"/>
              </a:lnSpc>
              <a:spcBef>
                <a:spcPts val="100"/>
              </a:spcBef>
            </a:pPr>
            <a:r>
              <a:rPr dirty="0" baseline="9661" sz="3450" spc="179">
                <a:solidFill>
                  <a:srgbClr val="D06248"/>
                </a:solidFill>
                <a:latin typeface="Symbol"/>
                <a:cs typeface="Symbol"/>
              </a:rPr>
              <a:t></a:t>
            </a:r>
            <a:r>
              <a:rPr dirty="0" sz="2700" spc="120">
                <a:latin typeface="Georgia"/>
                <a:cs typeface="Georgia"/>
              </a:rPr>
              <a:t>Recruiting, </a:t>
            </a:r>
            <a:r>
              <a:rPr dirty="0" sz="2700" spc="-5">
                <a:latin typeface="Georgia"/>
                <a:cs typeface="Georgia"/>
              </a:rPr>
              <a:t>selecting, appointing </a:t>
            </a:r>
            <a:r>
              <a:rPr dirty="0" sz="2700">
                <a:latin typeface="Georgia"/>
                <a:cs typeface="Georgia"/>
              </a:rPr>
              <a:t>the </a:t>
            </a:r>
            <a:r>
              <a:rPr dirty="0" sz="2700" spc="-5">
                <a:latin typeface="Georgia"/>
                <a:cs typeface="Georgia"/>
              </a:rPr>
              <a:t>employees,  assigning duties, maintaining cordial relationship  and taking </a:t>
            </a:r>
            <a:r>
              <a:rPr dirty="0" sz="2700" spc="-10">
                <a:latin typeface="Georgia"/>
                <a:cs typeface="Georgia"/>
              </a:rPr>
              <a:t>care </a:t>
            </a:r>
            <a:r>
              <a:rPr dirty="0" sz="2700" spc="-5">
                <a:latin typeface="Georgia"/>
                <a:cs typeface="Georgia"/>
              </a:rPr>
              <a:t>of grievances of</a:t>
            </a:r>
            <a:r>
              <a:rPr dirty="0" sz="2700" spc="-25">
                <a:latin typeface="Georgia"/>
                <a:cs typeface="Georgia"/>
              </a:rPr>
              <a:t> </a:t>
            </a:r>
            <a:r>
              <a:rPr dirty="0" sz="2700" spc="-5">
                <a:latin typeface="Georgia"/>
                <a:cs typeface="Georgia"/>
              </a:rPr>
              <a:t>employees.</a:t>
            </a:r>
            <a:endParaRPr sz="2700">
              <a:latin typeface="Georgia"/>
              <a:cs typeface="Georgia"/>
            </a:endParaRPr>
          </a:p>
          <a:p>
            <a:pPr marL="311150" marR="30480" indent="-273050">
              <a:lnSpc>
                <a:spcPct val="100000"/>
              </a:lnSpc>
              <a:spcBef>
                <a:spcPts val="670"/>
              </a:spcBef>
            </a:pPr>
            <a:r>
              <a:rPr dirty="0" baseline="9661" sz="3450" spc="247">
                <a:solidFill>
                  <a:srgbClr val="D06248"/>
                </a:solidFill>
                <a:latin typeface="Symbol"/>
                <a:cs typeface="Symbol"/>
              </a:rPr>
              <a:t></a:t>
            </a:r>
            <a:r>
              <a:rPr dirty="0" sz="2700" spc="165">
                <a:latin typeface="Georgia"/>
                <a:cs typeface="Georgia"/>
              </a:rPr>
              <a:t>Training </a:t>
            </a:r>
            <a:r>
              <a:rPr dirty="0" sz="2700" spc="-5">
                <a:latin typeface="Georgia"/>
                <a:cs typeface="Georgia"/>
              </a:rPr>
              <a:t>and Development of employees,</a:t>
            </a:r>
            <a:r>
              <a:rPr dirty="0" sz="2700" spc="-204">
                <a:latin typeface="Georgia"/>
                <a:cs typeface="Georgia"/>
              </a:rPr>
              <a:t> </a:t>
            </a:r>
            <a:r>
              <a:rPr dirty="0" sz="2700" spc="-190">
                <a:latin typeface="Georgia"/>
                <a:cs typeface="Georgia"/>
              </a:rPr>
              <a:t>deciding  </a:t>
            </a:r>
            <a:r>
              <a:rPr dirty="0" sz="2700" spc="-5">
                <a:latin typeface="Georgia"/>
                <a:cs typeface="Georgia"/>
              </a:rPr>
              <a:t>their remuneration, promotion and</a:t>
            </a:r>
            <a:r>
              <a:rPr dirty="0" sz="2700" spc="-50">
                <a:latin typeface="Georgia"/>
                <a:cs typeface="Georgia"/>
              </a:rPr>
              <a:t> </a:t>
            </a:r>
            <a:r>
              <a:rPr dirty="0" sz="2700" spc="-5">
                <a:latin typeface="Georgia"/>
                <a:cs typeface="Georgia"/>
              </a:rPr>
              <a:t>increments.</a:t>
            </a:r>
            <a:endParaRPr sz="2700">
              <a:latin typeface="Georgia"/>
              <a:cs typeface="Georgia"/>
            </a:endParaRPr>
          </a:p>
          <a:p>
            <a:pPr marL="38100">
              <a:lnSpc>
                <a:spcPct val="100000"/>
              </a:lnSpc>
              <a:spcBef>
                <a:spcPts val="680"/>
              </a:spcBef>
            </a:pPr>
            <a:r>
              <a:rPr dirty="0" baseline="9661" sz="3450" spc="217">
                <a:solidFill>
                  <a:srgbClr val="D06248"/>
                </a:solidFill>
                <a:latin typeface="Symbol"/>
                <a:cs typeface="Symbol"/>
              </a:rPr>
              <a:t></a:t>
            </a:r>
            <a:r>
              <a:rPr dirty="0" sz="2700" spc="145">
                <a:latin typeface="Georgia"/>
                <a:cs typeface="Georgia"/>
              </a:rPr>
              <a:t>Evaluting </a:t>
            </a:r>
            <a:r>
              <a:rPr dirty="0" sz="2700" spc="-5">
                <a:latin typeface="Georgia"/>
                <a:cs typeface="Georgia"/>
              </a:rPr>
              <a:t>their</a:t>
            </a:r>
            <a:r>
              <a:rPr dirty="0" sz="2700" spc="-155">
                <a:latin typeface="Georgia"/>
                <a:cs typeface="Georgia"/>
              </a:rPr>
              <a:t> </a:t>
            </a:r>
            <a:r>
              <a:rPr dirty="0" sz="2700" spc="-5">
                <a:latin typeface="Georgia"/>
                <a:cs typeface="Georgia"/>
              </a:rPr>
              <a:t>performance.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4329" y="1560829"/>
            <a:ext cx="8387080" cy="3317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11150" marR="30480" indent="-273050">
              <a:lnSpc>
                <a:spcPct val="100000"/>
              </a:lnSpc>
              <a:spcBef>
                <a:spcPts val="100"/>
              </a:spcBef>
            </a:pPr>
            <a:r>
              <a:rPr dirty="0" baseline="9661" sz="3450" spc="757">
                <a:solidFill>
                  <a:srgbClr val="D06248"/>
                </a:solidFill>
                <a:latin typeface="Symbol"/>
                <a:cs typeface="Symbol"/>
              </a:rPr>
              <a:t></a:t>
            </a:r>
            <a:r>
              <a:rPr dirty="0" sz="2700" spc="505">
                <a:latin typeface="Georgia"/>
                <a:cs typeface="Georgia"/>
              </a:rPr>
              <a:t>It </a:t>
            </a:r>
            <a:r>
              <a:rPr dirty="0" sz="2700">
                <a:latin typeface="Georgia"/>
                <a:cs typeface="Georgia"/>
              </a:rPr>
              <a:t>is the </a:t>
            </a:r>
            <a:r>
              <a:rPr dirty="0" sz="2700" spc="-5">
                <a:latin typeface="Georgia"/>
                <a:cs typeface="Georgia"/>
              </a:rPr>
              <a:t>function of manning the </a:t>
            </a:r>
            <a:r>
              <a:rPr dirty="0" sz="2700" spc="-10">
                <a:latin typeface="Georgia"/>
                <a:cs typeface="Georgia"/>
              </a:rPr>
              <a:t>organization  </a:t>
            </a:r>
            <a:r>
              <a:rPr dirty="0" sz="2700" spc="-5">
                <a:latin typeface="Georgia"/>
                <a:cs typeface="Georgia"/>
              </a:rPr>
              <a:t>structure and keeping it manned. Staffing has  </a:t>
            </a:r>
            <a:r>
              <a:rPr dirty="0" sz="2700" spc="-10">
                <a:latin typeface="Georgia"/>
                <a:cs typeface="Georgia"/>
              </a:rPr>
              <a:t>assumed </a:t>
            </a:r>
            <a:r>
              <a:rPr dirty="0" sz="2700" spc="-5">
                <a:latin typeface="Georgia"/>
                <a:cs typeface="Georgia"/>
              </a:rPr>
              <a:t>greater importance in the recent years due  </a:t>
            </a:r>
            <a:r>
              <a:rPr dirty="0" sz="2700">
                <a:latin typeface="Georgia"/>
                <a:cs typeface="Georgia"/>
              </a:rPr>
              <a:t>to </a:t>
            </a:r>
            <a:r>
              <a:rPr dirty="0" sz="2700" spc="-5">
                <a:latin typeface="Georgia"/>
                <a:cs typeface="Georgia"/>
              </a:rPr>
              <a:t>advancement </a:t>
            </a:r>
            <a:r>
              <a:rPr dirty="0" sz="2700">
                <a:latin typeface="Georgia"/>
                <a:cs typeface="Georgia"/>
              </a:rPr>
              <a:t>of </a:t>
            </a:r>
            <a:r>
              <a:rPr dirty="0" sz="2700" spc="-5">
                <a:latin typeface="Georgia"/>
                <a:cs typeface="Georgia"/>
              </a:rPr>
              <a:t>technology, increase in size of  business, complexity of human behavior etc. The  main purpose </a:t>
            </a:r>
            <a:r>
              <a:rPr dirty="0" sz="2700">
                <a:latin typeface="Georgia"/>
                <a:cs typeface="Georgia"/>
              </a:rPr>
              <a:t>o </a:t>
            </a:r>
            <a:r>
              <a:rPr dirty="0" sz="2700" spc="-5">
                <a:latin typeface="Georgia"/>
                <a:cs typeface="Georgia"/>
              </a:rPr>
              <a:t>staffing </a:t>
            </a:r>
            <a:r>
              <a:rPr dirty="0" sz="2700">
                <a:latin typeface="Georgia"/>
                <a:cs typeface="Georgia"/>
              </a:rPr>
              <a:t>is </a:t>
            </a:r>
            <a:r>
              <a:rPr dirty="0" sz="2700" spc="-5">
                <a:latin typeface="Georgia"/>
                <a:cs typeface="Georgia"/>
              </a:rPr>
              <a:t>to put right man on right  </a:t>
            </a:r>
            <a:r>
              <a:rPr dirty="0" sz="2700">
                <a:latin typeface="Georgia"/>
                <a:cs typeface="Georgia"/>
              </a:rPr>
              <a:t>job </a:t>
            </a:r>
            <a:r>
              <a:rPr dirty="0" sz="2700" spc="-5">
                <a:latin typeface="Georgia"/>
                <a:cs typeface="Georgia"/>
              </a:rPr>
              <a:t>i.e. </a:t>
            </a:r>
            <a:r>
              <a:rPr dirty="0" sz="2700" spc="-10">
                <a:latin typeface="Georgia"/>
                <a:cs typeface="Georgia"/>
              </a:rPr>
              <a:t>square </a:t>
            </a:r>
            <a:r>
              <a:rPr dirty="0" sz="2700" spc="-5">
                <a:latin typeface="Georgia"/>
                <a:cs typeface="Georgia"/>
              </a:rPr>
              <a:t>pegs </a:t>
            </a:r>
            <a:r>
              <a:rPr dirty="0" sz="2700">
                <a:latin typeface="Georgia"/>
                <a:cs typeface="Georgia"/>
              </a:rPr>
              <a:t>in </a:t>
            </a:r>
            <a:r>
              <a:rPr dirty="0" sz="2700" spc="-10">
                <a:latin typeface="Georgia"/>
                <a:cs typeface="Georgia"/>
              </a:rPr>
              <a:t>square </a:t>
            </a:r>
            <a:r>
              <a:rPr dirty="0" sz="2700" spc="-5">
                <a:latin typeface="Georgia"/>
                <a:cs typeface="Georgia"/>
              </a:rPr>
              <a:t>holes and round pegs in  round</a:t>
            </a:r>
            <a:r>
              <a:rPr dirty="0" sz="2700" spc="-10">
                <a:latin typeface="Georgia"/>
                <a:cs typeface="Georgia"/>
              </a:rPr>
              <a:t> </a:t>
            </a:r>
            <a:r>
              <a:rPr dirty="0" sz="2700" spc="-5">
                <a:latin typeface="Georgia"/>
                <a:cs typeface="Georgia"/>
              </a:rPr>
              <a:t>holes.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7029" y="1560829"/>
            <a:ext cx="2953385" cy="4368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dirty="0" baseline="9661" sz="3450" spc="240">
                <a:solidFill>
                  <a:srgbClr val="D06248"/>
                </a:solidFill>
                <a:latin typeface="Symbol"/>
                <a:cs typeface="Symbol"/>
              </a:rPr>
              <a:t></a:t>
            </a:r>
            <a:r>
              <a:rPr dirty="0" sz="2700" spc="160"/>
              <a:t>Staffing</a:t>
            </a:r>
            <a:r>
              <a:rPr dirty="0" sz="2700" spc="-30"/>
              <a:t> </a:t>
            </a:r>
            <a:r>
              <a:rPr dirty="0" sz="2700" spc="-155"/>
              <a:t>involves:</a:t>
            </a:r>
            <a:endParaRPr sz="2700">
              <a:latin typeface="Symbol"/>
              <a:cs typeface="Symbo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1350" y="2047240"/>
            <a:ext cx="7868284" cy="29603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8450" marR="17780" indent="-273050">
              <a:lnSpc>
                <a:spcPct val="100000"/>
              </a:lnSpc>
              <a:spcBef>
                <a:spcPts val="100"/>
              </a:spcBef>
              <a:tabLst>
                <a:tab pos="1894839" algn="l"/>
              </a:tabLst>
            </a:pPr>
            <a:r>
              <a:rPr dirty="0" baseline="15151" sz="2475" spc="705">
                <a:solidFill>
                  <a:srgbClr val="CCB300"/>
                </a:solidFill>
                <a:latin typeface="Symbol"/>
                <a:cs typeface="Symbol"/>
              </a:rPr>
              <a:t></a:t>
            </a:r>
            <a:r>
              <a:rPr dirty="0" baseline="15151" sz="2475" spc="352">
                <a:solidFill>
                  <a:srgbClr val="CCB300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636A85"/>
                </a:solidFill>
                <a:latin typeface="Georgia"/>
                <a:cs typeface="Georgia"/>
              </a:rPr>
              <a:t>Manpower	Planning (estimating </a:t>
            </a:r>
            <a:r>
              <a:rPr dirty="0" sz="2400">
                <a:solidFill>
                  <a:srgbClr val="636A85"/>
                </a:solidFill>
                <a:latin typeface="Georgia"/>
                <a:cs typeface="Georgia"/>
              </a:rPr>
              <a:t>man </a:t>
            </a:r>
            <a:r>
              <a:rPr dirty="0" sz="2400" spc="-5">
                <a:solidFill>
                  <a:srgbClr val="636A85"/>
                </a:solidFill>
                <a:latin typeface="Georgia"/>
                <a:cs typeface="Georgia"/>
              </a:rPr>
              <a:t>power </a:t>
            </a:r>
            <a:r>
              <a:rPr dirty="0" sz="2400">
                <a:solidFill>
                  <a:srgbClr val="636A85"/>
                </a:solidFill>
                <a:latin typeface="Georgia"/>
                <a:cs typeface="Georgia"/>
              </a:rPr>
              <a:t>in </a:t>
            </a:r>
            <a:r>
              <a:rPr dirty="0" sz="2400" spc="-5">
                <a:solidFill>
                  <a:srgbClr val="636A85"/>
                </a:solidFill>
                <a:latin typeface="Georgia"/>
                <a:cs typeface="Georgia"/>
              </a:rPr>
              <a:t>terms </a:t>
            </a:r>
            <a:r>
              <a:rPr dirty="0" sz="2400">
                <a:solidFill>
                  <a:srgbClr val="636A85"/>
                </a:solidFill>
                <a:latin typeface="Georgia"/>
                <a:cs typeface="Georgia"/>
              </a:rPr>
              <a:t>of  </a:t>
            </a:r>
            <a:r>
              <a:rPr dirty="0" sz="2400" spc="-5">
                <a:solidFill>
                  <a:srgbClr val="636A85"/>
                </a:solidFill>
                <a:latin typeface="Georgia"/>
                <a:cs typeface="Georgia"/>
              </a:rPr>
              <a:t>searching, choose the person and giving </a:t>
            </a:r>
            <a:r>
              <a:rPr dirty="0" sz="2400" spc="-10">
                <a:solidFill>
                  <a:srgbClr val="636A85"/>
                </a:solidFill>
                <a:latin typeface="Georgia"/>
                <a:cs typeface="Georgia"/>
              </a:rPr>
              <a:t>the </a:t>
            </a:r>
            <a:r>
              <a:rPr dirty="0" sz="2400" spc="-5">
                <a:solidFill>
                  <a:srgbClr val="636A85"/>
                </a:solidFill>
                <a:latin typeface="Georgia"/>
                <a:cs typeface="Georgia"/>
              </a:rPr>
              <a:t>right</a:t>
            </a:r>
            <a:r>
              <a:rPr dirty="0" sz="2400">
                <a:solidFill>
                  <a:srgbClr val="636A85"/>
                </a:solidFill>
                <a:latin typeface="Georgia"/>
                <a:cs typeface="Georgia"/>
              </a:rPr>
              <a:t> </a:t>
            </a:r>
            <a:r>
              <a:rPr dirty="0" sz="2400" spc="-5">
                <a:solidFill>
                  <a:srgbClr val="636A85"/>
                </a:solidFill>
                <a:latin typeface="Georgia"/>
                <a:cs typeface="Georgia"/>
              </a:rPr>
              <a:t>place).</a:t>
            </a:r>
            <a:endParaRPr sz="2400">
              <a:latin typeface="Georgia"/>
              <a:cs typeface="Georgia"/>
            </a:endParaRPr>
          </a:p>
          <a:p>
            <a:pPr marL="25400">
              <a:lnSpc>
                <a:spcPct val="100000"/>
              </a:lnSpc>
              <a:spcBef>
                <a:spcPts val="600"/>
              </a:spcBef>
            </a:pPr>
            <a:r>
              <a:rPr dirty="0" baseline="15151" sz="2475" spc="705">
                <a:solidFill>
                  <a:srgbClr val="CCB300"/>
                </a:solidFill>
                <a:latin typeface="Symbol"/>
                <a:cs typeface="Symbol"/>
              </a:rPr>
              <a:t></a:t>
            </a:r>
            <a:r>
              <a:rPr dirty="0" baseline="15151" sz="2475" spc="705">
                <a:solidFill>
                  <a:srgbClr val="CCB300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636A85"/>
                </a:solidFill>
                <a:latin typeface="Georgia"/>
                <a:cs typeface="Georgia"/>
              </a:rPr>
              <a:t>Recruitment, selection </a:t>
            </a:r>
            <a:r>
              <a:rPr dirty="0" sz="2400">
                <a:solidFill>
                  <a:srgbClr val="636A85"/>
                </a:solidFill>
                <a:latin typeface="Georgia"/>
                <a:cs typeface="Georgia"/>
              </a:rPr>
              <a:t>&amp;</a:t>
            </a:r>
            <a:r>
              <a:rPr dirty="0" sz="2400" spc="-240">
                <a:solidFill>
                  <a:srgbClr val="636A85"/>
                </a:solidFill>
                <a:latin typeface="Georgia"/>
                <a:cs typeface="Georgia"/>
              </a:rPr>
              <a:t> </a:t>
            </a:r>
            <a:r>
              <a:rPr dirty="0" sz="2400" spc="-5">
                <a:solidFill>
                  <a:srgbClr val="636A85"/>
                </a:solidFill>
                <a:latin typeface="Georgia"/>
                <a:cs typeface="Georgia"/>
              </a:rPr>
              <a:t>placement.</a:t>
            </a:r>
            <a:endParaRPr sz="2400">
              <a:latin typeface="Georgia"/>
              <a:cs typeface="Georgia"/>
            </a:endParaRPr>
          </a:p>
          <a:p>
            <a:pPr marL="25400">
              <a:lnSpc>
                <a:spcPct val="100000"/>
              </a:lnSpc>
              <a:spcBef>
                <a:spcPts val="600"/>
              </a:spcBef>
            </a:pPr>
            <a:r>
              <a:rPr dirty="0" baseline="15151" sz="2475" spc="705">
                <a:solidFill>
                  <a:srgbClr val="CCB300"/>
                </a:solidFill>
                <a:latin typeface="Symbol"/>
                <a:cs typeface="Symbol"/>
              </a:rPr>
              <a:t></a:t>
            </a:r>
            <a:r>
              <a:rPr dirty="0" baseline="15151" sz="2475" spc="705">
                <a:solidFill>
                  <a:srgbClr val="CCB300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636A85"/>
                </a:solidFill>
                <a:latin typeface="Georgia"/>
                <a:cs typeface="Georgia"/>
              </a:rPr>
              <a:t>Training </a:t>
            </a:r>
            <a:r>
              <a:rPr dirty="0" sz="2400">
                <a:solidFill>
                  <a:srgbClr val="636A85"/>
                </a:solidFill>
                <a:latin typeface="Georgia"/>
                <a:cs typeface="Georgia"/>
              </a:rPr>
              <a:t>&amp;</a:t>
            </a:r>
            <a:r>
              <a:rPr dirty="0" sz="2400" spc="-245">
                <a:solidFill>
                  <a:srgbClr val="636A85"/>
                </a:solidFill>
                <a:latin typeface="Georgia"/>
                <a:cs typeface="Georgia"/>
              </a:rPr>
              <a:t> </a:t>
            </a:r>
            <a:r>
              <a:rPr dirty="0" sz="2400" spc="-5">
                <a:solidFill>
                  <a:srgbClr val="636A85"/>
                </a:solidFill>
                <a:latin typeface="Georgia"/>
                <a:cs typeface="Georgia"/>
              </a:rPr>
              <a:t>development.</a:t>
            </a:r>
            <a:endParaRPr sz="2400">
              <a:latin typeface="Georgia"/>
              <a:cs typeface="Georgia"/>
            </a:endParaRPr>
          </a:p>
          <a:p>
            <a:pPr marL="25400">
              <a:lnSpc>
                <a:spcPct val="100000"/>
              </a:lnSpc>
              <a:spcBef>
                <a:spcPts val="600"/>
              </a:spcBef>
            </a:pPr>
            <a:r>
              <a:rPr dirty="0" baseline="15151" sz="2475" spc="705">
                <a:solidFill>
                  <a:srgbClr val="CCB300"/>
                </a:solidFill>
                <a:latin typeface="Symbol"/>
                <a:cs typeface="Symbol"/>
              </a:rPr>
              <a:t></a:t>
            </a:r>
            <a:r>
              <a:rPr dirty="0" baseline="15151" sz="2475" spc="352">
                <a:solidFill>
                  <a:srgbClr val="CCB300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636A85"/>
                </a:solidFill>
                <a:latin typeface="Georgia"/>
                <a:cs typeface="Georgia"/>
              </a:rPr>
              <a:t>Remuneration.</a:t>
            </a:r>
            <a:endParaRPr sz="2400">
              <a:latin typeface="Georgia"/>
              <a:cs typeface="Georgia"/>
            </a:endParaRPr>
          </a:p>
          <a:p>
            <a:pPr marL="25400">
              <a:lnSpc>
                <a:spcPct val="100000"/>
              </a:lnSpc>
              <a:spcBef>
                <a:spcPts val="600"/>
              </a:spcBef>
            </a:pPr>
            <a:r>
              <a:rPr dirty="0" baseline="15151" sz="2475" spc="705">
                <a:solidFill>
                  <a:srgbClr val="CCB300"/>
                </a:solidFill>
                <a:latin typeface="Symbol"/>
                <a:cs typeface="Symbol"/>
              </a:rPr>
              <a:t></a:t>
            </a:r>
            <a:r>
              <a:rPr dirty="0" baseline="15151" sz="2475" spc="705">
                <a:solidFill>
                  <a:srgbClr val="CCB300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636A85"/>
                </a:solidFill>
                <a:latin typeface="Georgia"/>
                <a:cs typeface="Georgia"/>
              </a:rPr>
              <a:t>Performance</a:t>
            </a:r>
            <a:r>
              <a:rPr dirty="0" sz="2400" spc="-240">
                <a:solidFill>
                  <a:srgbClr val="636A85"/>
                </a:solidFill>
                <a:latin typeface="Georgia"/>
                <a:cs typeface="Georgia"/>
              </a:rPr>
              <a:t> </a:t>
            </a:r>
            <a:r>
              <a:rPr dirty="0" sz="2400" spc="-5">
                <a:solidFill>
                  <a:srgbClr val="636A85"/>
                </a:solidFill>
                <a:latin typeface="Georgia"/>
                <a:cs typeface="Georgia"/>
              </a:rPr>
              <a:t>appraisal.</a:t>
            </a:r>
            <a:endParaRPr sz="2400">
              <a:latin typeface="Georgia"/>
              <a:cs typeface="Georgia"/>
            </a:endParaRPr>
          </a:p>
          <a:p>
            <a:pPr marL="25400">
              <a:lnSpc>
                <a:spcPct val="100000"/>
              </a:lnSpc>
              <a:spcBef>
                <a:spcPts val="550"/>
              </a:spcBef>
            </a:pPr>
            <a:r>
              <a:rPr dirty="0" baseline="15151" sz="2475" spc="705">
                <a:solidFill>
                  <a:srgbClr val="CCB300"/>
                </a:solidFill>
                <a:latin typeface="Symbol"/>
                <a:cs typeface="Symbol"/>
              </a:rPr>
              <a:t></a:t>
            </a:r>
            <a:r>
              <a:rPr dirty="0" baseline="15151" sz="2475" spc="705">
                <a:solidFill>
                  <a:srgbClr val="CCB300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636A85"/>
                </a:solidFill>
                <a:latin typeface="Georgia"/>
                <a:cs typeface="Georgia"/>
              </a:rPr>
              <a:t>Promotions </a:t>
            </a:r>
            <a:r>
              <a:rPr dirty="0" sz="2400">
                <a:solidFill>
                  <a:srgbClr val="636A85"/>
                </a:solidFill>
                <a:latin typeface="Georgia"/>
                <a:cs typeface="Georgia"/>
              </a:rPr>
              <a:t>&amp;</a:t>
            </a:r>
            <a:r>
              <a:rPr dirty="0" sz="2400" spc="-254">
                <a:solidFill>
                  <a:srgbClr val="636A85"/>
                </a:solidFill>
                <a:latin typeface="Georgia"/>
                <a:cs typeface="Georgia"/>
              </a:rPr>
              <a:t> </a:t>
            </a:r>
            <a:r>
              <a:rPr dirty="0" sz="2400" spc="-5">
                <a:solidFill>
                  <a:srgbClr val="636A85"/>
                </a:solidFill>
                <a:latin typeface="Georgia"/>
                <a:cs typeface="Georgia"/>
              </a:rPr>
              <a:t>transfer</a:t>
            </a:r>
            <a:r>
              <a:rPr dirty="0" sz="2200" spc="-5">
                <a:solidFill>
                  <a:srgbClr val="636A85"/>
                </a:solidFill>
                <a:latin typeface="Georgia"/>
                <a:cs typeface="Georgia"/>
              </a:rPr>
              <a:t>.</a:t>
            </a:r>
            <a:endParaRPr sz="2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96160" y="2697479"/>
            <a:ext cx="5178425" cy="1122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200" spc="-5"/>
              <a:t>DI</a:t>
            </a:r>
            <a:r>
              <a:rPr dirty="0" sz="7200" spc="5"/>
              <a:t>R</a:t>
            </a:r>
            <a:r>
              <a:rPr dirty="0" sz="7200" spc="-5"/>
              <a:t>ECTING</a:t>
            </a:r>
            <a:endParaRPr sz="72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90620" y="426720"/>
            <a:ext cx="1755139" cy="5283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300" spc="-5">
                <a:solidFill>
                  <a:srgbClr val="7A9799"/>
                </a:solidFill>
              </a:rPr>
              <a:t>Directing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354329" y="1560829"/>
            <a:ext cx="7955280" cy="27508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11150" marR="30480" indent="-273050">
              <a:lnSpc>
                <a:spcPct val="100000"/>
              </a:lnSpc>
              <a:spcBef>
                <a:spcPts val="100"/>
              </a:spcBef>
            </a:pPr>
            <a:r>
              <a:rPr dirty="0" baseline="9661" sz="3450" spc="315">
                <a:solidFill>
                  <a:srgbClr val="D06248"/>
                </a:solidFill>
                <a:latin typeface="Symbol"/>
                <a:cs typeface="Symbol"/>
              </a:rPr>
              <a:t></a:t>
            </a:r>
            <a:r>
              <a:rPr dirty="0" sz="2700" spc="210">
                <a:latin typeface="Georgia"/>
                <a:cs typeface="Georgia"/>
              </a:rPr>
              <a:t>Giving </a:t>
            </a:r>
            <a:r>
              <a:rPr dirty="0" sz="2700" spc="-5">
                <a:latin typeface="Georgia"/>
                <a:cs typeface="Georgia"/>
              </a:rPr>
              <a:t>direction or instruction </a:t>
            </a:r>
            <a:r>
              <a:rPr dirty="0" sz="2700">
                <a:latin typeface="Georgia"/>
                <a:cs typeface="Georgia"/>
              </a:rPr>
              <a:t>to </a:t>
            </a:r>
            <a:r>
              <a:rPr dirty="0" sz="2700" spc="-5">
                <a:latin typeface="Georgia"/>
                <a:cs typeface="Georgia"/>
              </a:rPr>
              <a:t>employees </a:t>
            </a:r>
            <a:r>
              <a:rPr dirty="0" sz="2700">
                <a:latin typeface="Georgia"/>
                <a:cs typeface="Georgia"/>
              </a:rPr>
              <a:t>to</a:t>
            </a:r>
            <a:r>
              <a:rPr dirty="0" sz="2700" spc="-270">
                <a:latin typeface="Georgia"/>
                <a:cs typeface="Georgia"/>
              </a:rPr>
              <a:t> </a:t>
            </a:r>
            <a:r>
              <a:rPr dirty="0" sz="2700" spc="-484">
                <a:latin typeface="Georgia"/>
                <a:cs typeface="Georgia"/>
              </a:rPr>
              <a:t>get  </a:t>
            </a:r>
            <a:r>
              <a:rPr dirty="0" sz="2700" spc="-5">
                <a:latin typeface="Georgia"/>
                <a:cs typeface="Georgia"/>
              </a:rPr>
              <a:t>the job done.</a:t>
            </a:r>
            <a:endParaRPr sz="2700">
              <a:latin typeface="Georgia"/>
              <a:cs typeface="Georgia"/>
            </a:endParaRPr>
          </a:p>
          <a:p>
            <a:pPr marL="38100">
              <a:lnSpc>
                <a:spcPct val="100000"/>
              </a:lnSpc>
              <a:spcBef>
                <a:spcPts val="670"/>
              </a:spcBef>
            </a:pPr>
            <a:r>
              <a:rPr dirty="0" baseline="9661" sz="3450" spc="202">
                <a:solidFill>
                  <a:srgbClr val="D06248"/>
                </a:solidFill>
                <a:latin typeface="Symbol"/>
                <a:cs typeface="Symbol"/>
              </a:rPr>
              <a:t></a:t>
            </a:r>
            <a:r>
              <a:rPr dirty="0" sz="2700" spc="135">
                <a:latin typeface="Georgia"/>
                <a:cs typeface="Georgia"/>
              </a:rPr>
              <a:t>Leadership </a:t>
            </a:r>
            <a:r>
              <a:rPr dirty="0" sz="2700" spc="-5">
                <a:latin typeface="Georgia"/>
                <a:cs typeface="Georgia"/>
              </a:rPr>
              <a:t>qualities are</a:t>
            </a:r>
            <a:r>
              <a:rPr dirty="0" sz="2700" spc="-165">
                <a:latin typeface="Georgia"/>
                <a:cs typeface="Georgia"/>
              </a:rPr>
              <a:t> </a:t>
            </a:r>
            <a:r>
              <a:rPr dirty="0" sz="2700" spc="-5">
                <a:latin typeface="Georgia"/>
                <a:cs typeface="Georgia"/>
              </a:rPr>
              <a:t>required.</a:t>
            </a:r>
            <a:endParaRPr sz="2700">
              <a:latin typeface="Georgia"/>
              <a:cs typeface="Georgia"/>
            </a:endParaRPr>
          </a:p>
          <a:p>
            <a:pPr marL="311150" marR="83820" indent="-273050">
              <a:lnSpc>
                <a:spcPct val="100000"/>
              </a:lnSpc>
              <a:spcBef>
                <a:spcPts val="680"/>
              </a:spcBef>
              <a:tabLst>
                <a:tab pos="2660015" algn="l"/>
              </a:tabLst>
            </a:pPr>
            <a:r>
              <a:rPr dirty="0" baseline="9661" sz="3450" spc="202">
                <a:solidFill>
                  <a:srgbClr val="D06248"/>
                </a:solidFill>
                <a:latin typeface="Symbol"/>
                <a:cs typeface="Symbol"/>
              </a:rPr>
              <a:t></a:t>
            </a:r>
            <a:r>
              <a:rPr dirty="0" sz="2700" spc="135">
                <a:latin typeface="Georgia"/>
                <a:cs typeface="Georgia"/>
              </a:rPr>
              <a:t>Motivating </a:t>
            </a:r>
            <a:r>
              <a:rPr dirty="0" sz="2700" spc="-5">
                <a:latin typeface="Georgia"/>
                <a:cs typeface="Georgia"/>
              </a:rPr>
              <a:t>employees </a:t>
            </a:r>
            <a:r>
              <a:rPr dirty="0" sz="2700">
                <a:latin typeface="Georgia"/>
                <a:cs typeface="Georgia"/>
              </a:rPr>
              <a:t>by </a:t>
            </a:r>
            <a:r>
              <a:rPr dirty="0" sz="2700" spc="-5">
                <a:latin typeface="Georgia"/>
                <a:cs typeface="Georgia"/>
              </a:rPr>
              <a:t>providing </a:t>
            </a:r>
            <a:r>
              <a:rPr dirty="0" sz="2700" spc="-10">
                <a:latin typeface="Georgia"/>
                <a:cs typeface="Georgia"/>
              </a:rPr>
              <a:t>monatory</a:t>
            </a:r>
            <a:r>
              <a:rPr dirty="0" sz="2700" spc="-180">
                <a:latin typeface="Georgia"/>
                <a:cs typeface="Georgia"/>
              </a:rPr>
              <a:t> </a:t>
            </a:r>
            <a:r>
              <a:rPr dirty="0" sz="2700" spc="-495">
                <a:latin typeface="Georgia"/>
                <a:cs typeface="Georgia"/>
              </a:rPr>
              <a:t>and  </a:t>
            </a:r>
            <a:r>
              <a:rPr dirty="0" sz="2700" spc="-5">
                <a:latin typeface="Georgia"/>
                <a:cs typeface="Georgia"/>
              </a:rPr>
              <a:t>non-monetory	incentives.</a:t>
            </a:r>
            <a:endParaRPr sz="2700">
              <a:latin typeface="Georgia"/>
              <a:cs typeface="Georgia"/>
            </a:endParaRPr>
          </a:p>
          <a:p>
            <a:pPr marL="38100">
              <a:lnSpc>
                <a:spcPct val="100000"/>
              </a:lnSpc>
              <a:spcBef>
                <a:spcPts val="670"/>
              </a:spcBef>
            </a:pPr>
            <a:r>
              <a:rPr dirty="0" baseline="9661" sz="3450" spc="165">
                <a:solidFill>
                  <a:srgbClr val="D06248"/>
                </a:solidFill>
                <a:latin typeface="Symbol"/>
                <a:cs typeface="Symbol"/>
              </a:rPr>
              <a:t></a:t>
            </a:r>
            <a:r>
              <a:rPr dirty="0" sz="2700" spc="110">
                <a:latin typeface="Georgia"/>
                <a:cs typeface="Georgia"/>
              </a:rPr>
              <a:t>Comunicating </a:t>
            </a:r>
            <a:r>
              <a:rPr dirty="0" sz="2700" spc="-5">
                <a:latin typeface="Georgia"/>
                <a:cs typeface="Georgia"/>
              </a:rPr>
              <a:t>with them </a:t>
            </a:r>
            <a:r>
              <a:rPr dirty="0" sz="2700" spc="-10">
                <a:latin typeface="Georgia"/>
                <a:cs typeface="Georgia"/>
              </a:rPr>
              <a:t>at </a:t>
            </a:r>
            <a:r>
              <a:rPr dirty="0" sz="2700" spc="-5">
                <a:latin typeface="Georgia"/>
                <a:cs typeface="Georgia"/>
              </a:rPr>
              <a:t>regular</a:t>
            </a:r>
            <a:r>
              <a:rPr dirty="0" sz="2700" spc="-130">
                <a:latin typeface="Georgia"/>
                <a:cs typeface="Georgia"/>
              </a:rPr>
              <a:t> </a:t>
            </a:r>
            <a:r>
              <a:rPr dirty="0" sz="2700" spc="-5">
                <a:latin typeface="Georgia"/>
                <a:cs typeface="Georgia"/>
              </a:rPr>
              <a:t>intervals.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4329" y="1560829"/>
            <a:ext cx="8343900" cy="414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11150" marR="30480" indent="-273050">
              <a:lnSpc>
                <a:spcPct val="100000"/>
              </a:lnSpc>
              <a:spcBef>
                <a:spcPts val="100"/>
              </a:spcBef>
            </a:pPr>
            <a:r>
              <a:rPr dirty="0" baseline="9661" sz="3450" spc="757">
                <a:solidFill>
                  <a:srgbClr val="D06248"/>
                </a:solidFill>
                <a:latin typeface="Symbol"/>
                <a:cs typeface="Symbol"/>
              </a:rPr>
              <a:t></a:t>
            </a:r>
            <a:r>
              <a:rPr dirty="0" sz="2700" spc="505">
                <a:latin typeface="Georgia"/>
                <a:cs typeface="Georgia"/>
              </a:rPr>
              <a:t>It</a:t>
            </a:r>
            <a:r>
              <a:rPr dirty="0" sz="2700" spc="-25">
                <a:latin typeface="Georgia"/>
                <a:cs typeface="Georgia"/>
              </a:rPr>
              <a:t> </a:t>
            </a:r>
            <a:r>
              <a:rPr dirty="0" sz="2700">
                <a:latin typeface="Georgia"/>
                <a:cs typeface="Georgia"/>
              </a:rPr>
              <a:t>is </a:t>
            </a:r>
            <a:r>
              <a:rPr dirty="0" sz="2700" spc="-5">
                <a:latin typeface="Georgia"/>
                <a:cs typeface="Georgia"/>
              </a:rPr>
              <a:t>that part of managerial function which </a:t>
            </a:r>
            <a:r>
              <a:rPr dirty="0" sz="2700" spc="-35">
                <a:latin typeface="Georgia"/>
                <a:cs typeface="Georgia"/>
              </a:rPr>
              <a:t>actuates  </a:t>
            </a:r>
            <a:r>
              <a:rPr dirty="0" sz="2700" spc="-5">
                <a:latin typeface="Georgia"/>
                <a:cs typeface="Georgia"/>
              </a:rPr>
              <a:t>the </a:t>
            </a:r>
            <a:r>
              <a:rPr dirty="0" sz="2700" spc="-10">
                <a:latin typeface="Georgia"/>
                <a:cs typeface="Georgia"/>
              </a:rPr>
              <a:t>organizational </a:t>
            </a:r>
            <a:r>
              <a:rPr dirty="0" sz="2700" spc="-5">
                <a:latin typeface="Georgia"/>
                <a:cs typeface="Georgia"/>
              </a:rPr>
              <a:t>methods </a:t>
            </a:r>
            <a:r>
              <a:rPr dirty="0" sz="2700">
                <a:latin typeface="Georgia"/>
                <a:cs typeface="Georgia"/>
              </a:rPr>
              <a:t>to </a:t>
            </a:r>
            <a:r>
              <a:rPr dirty="0" sz="2700" spc="-5">
                <a:latin typeface="Georgia"/>
                <a:cs typeface="Georgia"/>
              </a:rPr>
              <a:t>work efficiently for  achievement of organizational purposes. It </a:t>
            </a:r>
            <a:r>
              <a:rPr dirty="0" sz="2700">
                <a:latin typeface="Georgia"/>
                <a:cs typeface="Georgia"/>
              </a:rPr>
              <a:t>is  </a:t>
            </a:r>
            <a:r>
              <a:rPr dirty="0" sz="2700" spc="-5">
                <a:latin typeface="Georgia"/>
                <a:cs typeface="Georgia"/>
              </a:rPr>
              <a:t>considered life-spark of the enterprise which sets it  in </a:t>
            </a:r>
            <a:r>
              <a:rPr dirty="0" sz="2700" spc="-10">
                <a:latin typeface="Georgia"/>
                <a:cs typeface="Georgia"/>
              </a:rPr>
              <a:t>motion </a:t>
            </a:r>
            <a:r>
              <a:rPr dirty="0" sz="2700">
                <a:latin typeface="Georgia"/>
                <a:cs typeface="Georgia"/>
              </a:rPr>
              <a:t>the </a:t>
            </a:r>
            <a:r>
              <a:rPr dirty="0" sz="2700" spc="-5">
                <a:latin typeface="Georgia"/>
                <a:cs typeface="Georgia"/>
              </a:rPr>
              <a:t>action of people because planning,  organizing and </a:t>
            </a:r>
            <a:r>
              <a:rPr dirty="0" sz="2700" spc="-10">
                <a:latin typeface="Georgia"/>
                <a:cs typeface="Georgia"/>
              </a:rPr>
              <a:t>staffing </a:t>
            </a:r>
            <a:r>
              <a:rPr dirty="0" sz="2700" spc="-5">
                <a:latin typeface="Georgia"/>
                <a:cs typeface="Georgia"/>
              </a:rPr>
              <a:t>are the mere preparations </a:t>
            </a:r>
            <a:r>
              <a:rPr dirty="0" sz="2700" spc="-10">
                <a:latin typeface="Georgia"/>
                <a:cs typeface="Georgia"/>
              </a:rPr>
              <a:t>for  </a:t>
            </a:r>
            <a:r>
              <a:rPr dirty="0" sz="2700" spc="-5">
                <a:latin typeface="Georgia"/>
                <a:cs typeface="Georgia"/>
              </a:rPr>
              <a:t>doing </a:t>
            </a:r>
            <a:r>
              <a:rPr dirty="0" sz="2700">
                <a:latin typeface="Georgia"/>
                <a:cs typeface="Georgia"/>
              </a:rPr>
              <a:t>the </a:t>
            </a:r>
            <a:r>
              <a:rPr dirty="0" sz="2700" spc="-5">
                <a:latin typeface="Georgia"/>
                <a:cs typeface="Georgia"/>
              </a:rPr>
              <a:t>work. Direction is that inert-personnel  aspect </a:t>
            </a:r>
            <a:r>
              <a:rPr dirty="0" sz="2700">
                <a:latin typeface="Georgia"/>
                <a:cs typeface="Georgia"/>
              </a:rPr>
              <a:t>of </a:t>
            </a:r>
            <a:r>
              <a:rPr dirty="0" sz="2700" spc="-5">
                <a:latin typeface="Georgia"/>
                <a:cs typeface="Georgia"/>
              </a:rPr>
              <a:t>management which </a:t>
            </a:r>
            <a:r>
              <a:rPr dirty="0" sz="2700" spc="-10">
                <a:latin typeface="Georgia"/>
                <a:cs typeface="Georgia"/>
              </a:rPr>
              <a:t>deals </a:t>
            </a:r>
            <a:r>
              <a:rPr dirty="0" sz="2700" spc="-5">
                <a:latin typeface="Georgia"/>
                <a:cs typeface="Georgia"/>
              </a:rPr>
              <a:t>directly with  influencing, guiding, supervising, motivating </a:t>
            </a:r>
            <a:r>
              <a:rPr dirty="0" sz="2700" spc="-10">
                <a:latin typeface="Georgia"/>
                <a:cs typeface="Georgia"/>
              </a:rPr>
              <a:t>sub-  </a:t>
            </a:r>
            <a:r>
              <a:rPr dirty="0" sz="2700" spc="-5">
                <a:latin typeface="Georgia"/>
                <a:cs typeface="Georgia"/>
              </a:rPr>
              <a:t>ordinate for the achievement </a:t>
            </a:r>
            <a:r>
              <a:rPr dirty="0" sz="2700">
                <a:latin typeface="Georgia"/>
                <a:cs typeface="Georgia"/>
              </a:rPr>
              <a:t>of </a:t>
            </a:r>
            <a:r>
              <a:rPr dirty="0" sz="2700" spc="-5">
                <a:latin typeface="Georgia"/>
                <a:cs typeface="Georgia"/>
              </a:rPr>
              <a:t>organizational</a:t>
            </a:r>
            <a:r>
              <a:rPr dirty="0" sz="2700" spc="-80">
                <a:latin typeface="Georgia"/>
                <a:cs typeface="Georgia"/>
              </a:rPr>
              <a:t> </a:t>
            </a:r>
            <a:r>
              <a:rPr dirty="0" sz="2700" spc="-10">
                <a:latin typeface="Georgia"/>
                <a:cs typeface="Georgia"/>
              </a:rPr>
              <a:t>goals.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4329" y="1560829"/>
            <a:ext cx="8331200" cy="50076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11150" marR="30480" indent="-273050">
              <a:lnSpc>
                <a:spcPct val="100000"/>
              </a:lnSpc>
              <a:spcBef>
                <a:spcPts val="100"/>
              </a:spcBef>
            </a:pPr>
            <a:r>
              <a:rPr dirty="0" baseline="9485" sz="3075" spc="165">
                <a:solidFill>
                  <a:srgbClr val="D06248"/>
                </a:solidFill>
                <a:latin typeface="Symbol"/>
                <a:cs typeface="Symbol"/>
              </a:rPr>
              <a:t></a:t>
            </a:r>
            <a:r>
              <a:rPr dirty="0" sz="2400" spc="110" b="1">
                <a:latin typeface="Georgia"/>
                <a:cs typeface="Georgia"/>
              </a:rPr>
              <a:t>Supervision- </a:t>
            </a:r>
            <a:r>
              <a:rPr dirty="0" sz="2400" spc="-5">
                <a:latin typeface="Georgia"/>
                <a:cs typeface="Georgia"/>
              </a:rPr>
              <a:t>implies overseeing the work of</a:t>
            </a:r>
            <a:r>
              <a:rPr dirty="0" sz="2400" spc="-135">
                <a:latin typeface="Georgia"/>
                <a:cs typeface="Georgia"/>
              </a:rPr>
              <a:t> </a:t>
            </a:r>
            <a:r>
              <a:rPr dirty="0" sz="2400" spc="-114">
                <a:latin typeface="Georgia"/>
                <a:cs typeface="Georgia"/>
              </a:rPr>
              <a:t>subordinates  </a:t>
            </a:r>
            <a:r>
              <a:rPr dirty="0" sz="2400" spc="-5">
                <a:latin typeface="Georgia"/>
                <a:cs typeface="Georgia"/>
              </a:rPr>
              <a:t>by their superiors. </a:t>
            </a:r>
            <a:r>
              <a:rPr dirty="0" sz="2400">
                <a:latin typeface="Georgia"/>
                <a:cs typeface="Georgia"/>
              </a:rPr>
              <a:t>It is </a:t>
            </a:r>
            <a:r>
              <a:rPr dirty="0" sz="2400" spc="-5">
                <a:latin typeface="Georgia"/>
                <a:cs typeface="Georgia"/>
              </a:rPr>
              <a:t>the act of watching </a:t>
            </a:r>
            <a:r>
              <a:rPr dirty="0" sz="2400">
                <a:latin typeface="Georgia"/>
                <a:cs typeface="Georgia"/>
              </a:rPr>
              <a:t>&amp; </a:t>
            </a:r>
            <a:r>
              <a:rPr dirty="0" sz="2400" spc="-5">
                <a:latin typeface="Georgia"/>
                <a:cs typeface="Georgia"/>
              </a:rPr>
              <a:t>directing work  </a:t>
            </a:r>
            <a:r>
              <a:rPr dirty="0" sz="2400">
                <a:latin typeface="Georgia"/>
                <a:cs typeface="Georgia"/>
              </a:rPr>
              <a:t>&amp;</a:t>
            </a:r>
            <a:r>
              <a:rPr dirty="0" sz="2400" spc="-15">
                <a:latin typeface="Georgia"/>
                <a:cs typeface="Georgia"/>
              </a:rPr>
              <a:t> </a:t>
            </a:r>
            <a:r>
              <a:rPr dirty="0" sz="2400" spc="-5">
                <a:latin typeface="Georgia"/>
                <a:cs typeface="Georgia"/>
              </a:rPr>
              <a:t>workers.</a:t>
            </a:r>
            <a:endParaRPr sz="2400">
              <a:latin typeface="Georgia"/>
              <a:cs typeface="Georgia"/>
            </a:endParaRPr>
          </a:p>
          <a:p>
            <a:pPr marL="311150" marR="138430" indent="-273050">
              <a:lnSpc>
                <a:spcPct val="100000"/>
              </a:lnSpc>
              <a:spcBef>
                <a:spcPts val="590"/>
              </a:spcBef>
            </a:pPr>
            <a:r>
              <a:rPr dirty="0" baseline="9485" sz="3075" spc="172">
                <a:solidFill>
                  <a:srgbClr val="D06248"/>
                </a:solidFill>
                <a:latin typeface="Symbol"/>
                <a:cs typeface="Symbol"/>
              </a:rPr>
              <a:t></a:t>
            </a:r>
            <a:r>
              <a:rPr dirty="0" sz="2400" spc="114" b="1">
                <a:latin typeface="Georgia"/>
                <a:cs typeface="Georgia"/>
              </a:rPr>
              <a:t>Motivation- </a:t>
            </a:r>
            <a:r>
              <a:rPr dirty="0" sz="2400" spc="-5">
                <a:latin typeface="Georgia"/>
                <a:cs typeface="Georgia"/>
              </a:rPr>
              <a:t>means inspiring, stimulating </a:t>
            </a:r>
            <a:r>
              <a:rPr dirty="0" sz="2400">
                <a:latin typeface="Georgia"/>
                <a:cs typeface="Georgia"/>
              </a:rPr>
              <a:t>or</a:t>
            </a:r>
            <a:r>
              <a:rPr dirty="0" sz="2400" spc="-65">
                <a:latin typeface="Georgia"/>
                <a:cs typeface="Georgia"/>
              </a:rPr>
              <a:t> </a:t>
            </a:r>
            <a:r>
              <a:rPr dirty="0" sz="2400" spc="-125">
                <a:latin typeface="Georgia"/>
                <a:cs typeface="Georgia"/>
              </a:rPr>
              <a:t>encouraging  </a:t>
            </a:r>
            <a:r>
              <a:rPr dirty="0" sz="2400" spc="-5">
                <a:latin typeface="Georgia"/>
                <a:cs typeface="Georgia"/>
              </a:rPr>
              <a:t>the sub-ordinates with </a:t>
            </a:r>
            <a:r>
              <a:rPr dirty="0" sz="2400">
                <a:latin typeface="Georgia"/>
                <a:cs typeface="Georgia"/>
              </a:rPr>
              <a:t>zeal </a:t>
            </a:r>
            <a:r>
              <a:rPr dirty="0" sz="2400" spc="-5">
                <a:latin typeface="Georgia"/>
                <a:cs typeface="Georgia"/>
              </a:rPr>
              <a:t>to work. Positive, negative,  monetary, non-monetary incentives may </a:t>
            </a:r>
            <a:r>
              <a:rPr dirty="0" sz="2400">
                <a:latin typeface="Georgia"/>
                <a:cs typeface="Georgia"/>
              </a:rPr>
              <a:t>be </a:t>
            </a:r>
            <a:r>
              <a:rPr dirty="0" sz="2400" spc="-5">
                <a:latin typeface="Georgia"/>
                <a:cs typeface="Georgia"/>
              </a:rPr>
              <a:t>used for this  purpose.</a:t>
            </a:r>
            <a:endParaRPr sz="2400">
              <a:latin typeface="Georgia"/>
              <a:cs typeface="Georgia"/>
            </a:endParaRPr>
          </a:p>
          <a:p>
            <a:pPr marL="311150" marR="101600" indent="-273050">
              <a:lnSpc>
                <a:spcPct val="100000"/>
              </a:lnSpc>
              <a:spcBef>
                <a:spcPts val="600"/>
              </a:spcBef>
            </a:pPr>
            <a:r>
              <a:rPr dirty="0" baseline="9485" sz="3075" spc="172">
                <a:solidFill>
                  <a:srgbClr val="D06248"/>
                </a:solidFill>
                <a:latin typeface="Symbol"/>
                <a:cs typeface="Symbol"/>
              </a:rPr>
              <a:t></a:t>
            </a:r>
            <a:r>
              <a:rPr dirty="0" sz="2400" spc="114" b="1">
                <a:latin typeface="Georgia"/>
                <a:cs typeface="Georgia"/>
              </a:rPr>
              <a:t>Leadership- </a:t>
            </a:r>
            <a:r>
              <a:rPr dirty="0" sz="2400" spc="-5">
                <a:latin typeface="Georgia"/>
                <a:cs typeface="Georgia"/>
              </a:rPr>
              <a:t>may be defined as </a:t>
            </a:r>
            <a:r>
              <a:rPr dirty="0" sz="2400">
                <a:latin typeface="Georgia"/>
                <a:cs typeface="Georgia"/>
              </a:rPr>
              <a:t>a </a:t>
            </a:r>
            <a:r>
              <a:rPr dirty="0" sz="2400" spc="-5">
                <a:latin typeface="Georgia"/>
                <a:cs typeface="Georgia"/>
              </a:rPr>
              <a:t>process </a:t>
            </a:r>
            <a:r>
              <a:rPr dirty="0" sz="2400">
                <a:latin typeface="Georgia"/>
                <a:cs typeface="Georgia"/>
              </a:rPr>
              <a:t>by </a:t>
            </a:r>
            <a:r>
              <a:rPr dirty="0" sz="2400" spc="-5">
                <a:latin typeface="Georgia"/>
                <a:cs typeface="Georgia"/>
              </a:rPr>
              <a:t>which  manager guides and influences the work </a:t>
            </a:r>
            <a:r>
              <a:rPr dirty="0" sz="2400">
                <a:latin typeface="Georgia"/>
                <a:cs typeface="Georgia"/>
              </a:rPr>
              <a:t>of </a:t>
            </a:r>
            <a:r>
              <a:rPr dirty="0" sz="2400" spc="-5">
                <a:latin typeface="Georgia"/>
                <a:cs typeface="Georgia"/>
              </a:rPr>
              <a:t>subordinates </a:t>
            </a:r>
            <a:r>
              <a:rPr dirty="0" sz="2400">
                <a:latin typeface="Georgia"/>
                <a:cs typeface="Georgia"/>
              </a:rPr>
              <a:t>in  </a:t>
            </a:r>
            <a:r>
              <a:rPr dirty="0" sz="2400" spc="-5">
                <a:latin typeface="Georgia"/>
                <a:cs typeface="Georgia"/>
              </a:rPr>
              <a:t>desired</a:t>
            </a:r>
            <a:r>
              <a:rPr dirty="0" sz="2400" spc="-10">
                <a:latin typeface="Georgia"/>
                <a:cs typeface="Georgia"/>
              </a:rPr>
              <a:t> </a:t>
            </a:r>
            <a:r>
              <a:rPr dirty="0" sz="2400" spc="-5">
                <a:latin typeface="Georgia"/>
                <a:cs typeface="Georgia"/>
              </a:rPr>
              <a:t>direction.</a:t>
            </a:r>
            <a:endParaRPr sz="2400">
              <a:latin typeface="Georgia"/>
              <a:cs typeface="Georgia"/>
            </a:endParaRPr>
          </a:p>
          <a:p>
            <a:pPr marL="311150" marR="131445" indent="-273050">
              <a:lnSpc>
                <a:spcPct val="100000"/>
              </a:lnSpc>
              <a:spcBef>
                <a:spcPts val="600"/>
              </a:spcBef>
            </a:pPr>
            <a:r>
              <a:rPr dirty="0" baseline="9485" sz="3075" spc="127">
                <a:solidFill>
                  <a:srgbClr val="D06248"/>
                </a:solidFill>
                <a:latin typeface="Symbol"/>
                <a:cs typeface="Symbol"/>
              </a:rPr>
              <a:t></a:t>
            </a:r>
            <a:r>
              <a:rPr dirty="0" sz="2400" spc="85" b="1">
                <a:latin typeface="Georgia"/>
                <a:cs typeface="Georgia"/>
              </a:rPr>
              <a:t>Communications- </a:t>
            </a:r>
            <a:r>
              <a:rPr dirty="0" sz="2400" spc="-5">
                <a:latin typeface="Georgia"/>
                <a:cs typeface="Georgia"/>
              </a:rPr>
              <a:t>is the process of passing</a:t>
            </a:r>
            <a:r>
              <a:rPr dirty="0" sz="2400" spc="-70">
                <a:latin typeface="Georgia"/>
                <a:cs typeface="Georgia"/>
              </a:rPr>
              <a:t> </a:t>
            </a:r>
            <a:r>
              <a:rPr dirty="0" sz="2400" spc="-114">
                <a:latin typeface="Georgia"/>
                <a:cs typeface="Georgia"/>
              </a:rPr>
              <a:t>information,  </a:t>
            </a:r>
            <a:r>
              <a:rPr dirty="0" sz="2400" spc="-5">
                <a:latin typeface="Georgia"/>
                <a:cs typeface="Georgia"/>
              </a:rPr>
              <a:t>experience, opinion etc </a:t>
            </a:r>
            <a:r>
              <a:rPr dirty="0" sz="2400">
                <a:latin typeface="Georgia"/>
                <a:cs typeface="Georgia"/>
              </a:rPr>
              <a:t>from one </a:t>
            </a:r>
            <a:r>
              <a:rPr dirty="0" sz="2400" spc="-5">
                <a:latin typeface="Georgia"/>
                <a:cs typeface="Georgia"/>
              </a:rPr>
              <a:t>person to another. It </a:t>
            </a:r>
            <a:r>
              <a:rPr dirty="0" sz="2400">
                <a:latin typeface="Georgia"/>
                <a:cs typeface="Georgia"/>
              </a:rPr>
              <a:t>is a  </a:t>
            </a:r>
            <a:r>
              <a:rPr dirty="0" sz="2400" spc="-5">
                <a:latin typeface="Georgia"/>
                <a:cs typeface="Georgia"/>
              </a:rPr>
              <a:t>bridge </a:t>
            </a:r>
            <a:r>
              <a:rPr dirty="0" sz="2400">
                <a:latin typeface="Georgia"/>
                <a:cs typeface="Georgia"/>
              </a:rPr>
              <a:t>of</a:t>
            </a:r>
            <a:r>
              <a:rPr dirty="0" sz="2400" spc="-15">
                <a:latin typeface="Georgia"/>
                <a:cs typeface="Georgia"/>
              </a:rPr>
              <a:t> </a:t>
            </a:r>
            <a:r>
              <a:rPr dirty="0" sz="2400" spc="-5">
                <a:latin typeface="Georgia"/>
                <a:cs typeface="Georgia"/>
              </a:rPr>
              <a:t>understanding</a:t>
            </a:r>
            <a:endParaRPr sz="2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5139" y="3653790"/>
            <a:ext cx="5589905" cy="939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0" spc="-10"/>
              <a:t>CONTROLLING</a:t>
            </a:r>
            <a:endParaRPr sz="6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01390" y="426720"/>
            <a:ext cx="2132965" cy="5283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300" spc="-5">
                <a:solidFill>
                  <a:srgbClr val="7A9799"/>
                </a:solidFill>
              </a:rPr>
              <a:t>Controlling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328929" y="1560829"/>
            <a:ext cx="8301990" cy="28359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3500">
              <a:lnSpc>
                <a:spcPct val="100000"/>
              </a:lnSpc>
              <a:spcBef>
                <a:spcPts val="100"/>
              </a:spcBef>
            </a:pPr>
            <a:r>
              <a:rPr dirty="0" baseline="9661" sz="3450" spc="247">
                <a:solidFill>
                  <a:srgbClr val="D06248"/>
                </a:solidFill>
                <a:latin typeface="Symbol"/>
                <a:cs typeface="Symbol"/>
              </a:rPr>
              <a:t></a:t>
            </a:r>
            <a:r>
              <a:rPr dirty="0" sz="2700" spc="165">
                <a:latin typeface="Georgia"/>
                <a:cs typeface="Georgia"/>
              </a:rPr>
              <a:t>Matching </a:t>
            </a:r>
            <a:r>
              <a:rPr dirty="0" sz="2700" spc="-10">
                <a:latin typeface="Georgia"/>
                <a:cs typeface="Georgia"/>
              </a:rPr>
              <a:t>actual performance </a:t>
            </a:r>
            <a:r>
              <a:rPr dirty="0" sz="2700" spc="-5">
                <a:latin typeface="Georgia"/>
                <a:cs typeface="Georgia"/>
              </a:rPr>
              <a:t>with the planed</a:t>
            </a:r>
            <a:r>
              <a:rPr dirty="0" sz="2700" spc="-140">
                <a:latin typeface="Georgia"/>
                <a:cs typeface="Georgia"/>
              </a:rPr>
              <a:t> </a:t>
            </a:r>
            <a:r>
              <a:rPr dirty="0" sz="2700" spc="-10">
                <a:latin typeface="Georgia"/>
                <a:cs typeface="Georgia"/>
              </a:rPr>
              <a:t>goal.</a:t>
            </a:r>
            <a:endParaRPr sz="27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95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</a:pPr>
            <a:r>
              <a:rPr dirty="0" baseline="9661" sz="3450" spc="757">
                <a:solidFill>
                  <a:srgbClr val="D06248"/>
                </a:solidFill>
                <a:latin typeface="Symbol"/>
                <a:cs typeface="Symbol"/>
              </a:rPr>
              <a:t></a:t>
            </a:r>
            <a:r>
              <a:rPr dirty="0" sz="2700" spc="505">
                <a:latin typeface="Georgia"/>
                <a:cs typeface="Georgia"/>
              </a:rPr>
              <a:t>If</a:t>
            </a:r>
            <a:r>
              <a:rPr dirty="0" sz="2700" spc="-40">
                <a:latin typeface="Georgia"/>
                <a:cs typeface="Georgia"/>
              </a:rPr>
              <a:t> </a:t>
            </a:r>
            <a:r>
              <a:rPr dirty="0" sz="2700" spc="-5">
                <a:latin typeface="Georgia"/>
                <a:cs typeface="Georgia"/>
              </a:rPr>
              <a:t>problem, tries </a:t>
            </a:r>
            <a:r>
              <a:rPr dirty="0" sz="2700">
                <a:latin typeface="Georgia"/>
                <a:cs typeface="Georgia"/>
              </a:rPr>
              <a:t>to </a:t>
            </a:r>
            <a:r>
              <a:rPr dirty="0" sz="2700" spc="-5">
                <a:latin typeface="Georgia"/>
                <a:cs typeface="Georgia"/>
              </a:rPr>
              <a:t>find out the reasons of </a:t>
            </a:r>
            <a:r>
              <a:rPr dirty="0" sz="2700" spc="-105">
                <a:latin typeface="Georgia"/>
                <a:cs typeface="Georgia"/>
              </a:rPr>
              <a:t>deviation.</a:t>
            </a:r>
            <a:endParaRPr sz="27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950">
              <a:latin typeface="Times New Roman"/>
              <a:cs typeface="Times New Roman"/>
            </a:endParaRPr>
          </a:p>
          <a:p>
            <a:pPr marL="336550" marR="122555" indent="-273050">
              <a:lnSpc>
                <a:spcPct val="100000"/>
              </a:lnSpc>
            </a:pPr>
            <a:r>
              <a:rPr dirty="0" baseline="9661" sz="3450" spc="202">
                <a:solidFill>
                  <a:srgbClr val="D06248"/>
                </a:solidFill>
                <a:latin typeface="Symbol"/>
                <a:cs typeface="Symbol"/>
              </a:rPr>
              <a:t></a:t>
            </a:r>
            <a:r>
              <a:rPr dirty="0" sz="2700" spc="135">
                <a:latin typeface="Georgia"/>
                <a:cs typeface="Georgia"/>
              </a:rPr>
              <a:t>Suggesting </a:t>
            </a:r>
            <a:r>
              <a:rPr dirty="0" sz="2700" spc="-5">
                <a:latin typeface="Georgia"/>
                <a:cs typeface="Georgia"/>
              </a:rPr>
              <a:t>corrective measures </a:t>
            </a:r>
            <a:r>
              <a:rPr dirty="0" sz="2700" spc="-10">
                <a:latin typeface="Georgia"/>
                <a:cs typeface="Georgia"/>
              </a:rPr>
              <a:t>come </a:t>
            </a:r>
            <a:r>
              <a:rPr dirty="0" sz="2700">
                <a:latin typeface="Georgia"/>
                <a:cs typeface="Georgia"/>
              </a:rPr>
              <a:t>on </a:t>
            </a:r>
            <a:r>
              <a:rPr dirty="0" sz="2700" spc="-5">
                <a:latin typeface="Georgia"/>
                <a:cs typeface="Georgia"/>
              </a:rPr>
              <a:t>the path</a:t>
            </a:r>
            <a:r>
              <a:rPr dirty="0" sz="2700" spc="-215">
                <a:latin typeface="Georgia"/>
                <a:cs typeface="Georgia"/>
              </a:rPr>
              <a:t> </a:t>
            </a:r>
            <a:r>
              <a:rPr dirty="0" sz="2700" spc="-730">
                <a:latin typeface="Georgia"/>
                <a:cs typeface="Georgia"/>
              </a:rPr>
              <a:t>of </a:t>
            </a:r>
            <a:r>
              <a:rPr dirty="0" sz="2700" spc="-640">
                <a:latin typeface="Georgia"/>
                <a:cs typeface="Georgia"/>
              </a:rPr>
              <a:t> </a:t>
            </a:r>
            <a:r>
              <a:rPr dirty="0" sz="2700" spc="-5">
                <a:latin typeface="Georgia"/>
                <a:cs typeface="Georgia"/>
              </a:rPr>
              <a:t>plan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72410" y="426720"/>
            <a:ext cx="3589020" cy="5283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heavy" sz="3300" spc="-5" b="1">
                <a:solidFill>
                  <a:srgbClr val="7A9799"/>
                </a:solidFill>
                <a:uFill>
                  <a:solidFill>
                    <a:srgbClr val="7A9799"/>
                  </a:solidFill>
                </a:uFill>
                <a:latin typeface="Georgia"/>
                <a:cs typeface="Georgia"/>
              </a:rPr>
              <a:t>CONTROLLING: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4329" y="1518920"/>
            <a:ext cx="8326755" cy="4137660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311150" marR="30480" indent="-273050">
              <a:lnSpc>
                <a:spcPct val="89900"/>
              </a:lnSpc>
              <a:spcBef>
                <a:spcPts val="425"/>
              </a:spcBef>
            </a:pPr>
            <a:r>
              <a:rPr dirty="0" baseline="9661" sz="3450" spc="757">
                <a:solidFill>
                  <a:srgbClr val="D06248"/>
                </a:solidFill>
                <a:latin typeface="Symbol"/>
                <a:cs typeface="Symbol"/>
              </a:rPr>
              <a:t></a:t>
            </a:r>
            <a:r>
              <a:rPr dirty="0" sz="2700" spc="505">
                <a:latin typeface="Georgia"/>
                <a:cs typeface="Georgia"/>
              </a:rPr>
              <a:t>It</a:t>
            </a:r>
            <a:r>
              <a:rPr dirty="0" sz="2700" spc="-75">
                <a:latin typeface="Georgia"/>
                <a:cs typeface="Georgia"/>
              </a:rPr>
              <a:t> </a:t>
            </a:r>
            <a:r>
              <a:rPr dirty="0" sz="2700" spc="-5">
                <a:latin typeface="Georgia"/>
                <a:cs typeface="Georgia"/>
              </a:rPr>
              <a:t>implies measurement of accomplishment against  the </a:t>
            </a:r>
            <a:r>
              <a:rPr dirty="0" sz="2700" spc="-10">
                <a:latin typeface="Georgia"/>
                <a:cs typeface="Georgia"/>
              </a:rPr>
              <a:t>standards </a:t>
            </a:r>
            <a:r>
              <a:rPr dirty="0" sz="2700" spc="-5">
                <a:latin typeface="Georgia"/>
                <a:cs typeface="Georgia"/>
              </a:rPr>
              <a:t>and correction of deviation if any </a:t>
            </a:r>
            <a:r>
              <a:rPr dirty="0" sz="2700">
                <a:latin typeface="Georgia"/>
                <a:cs typeface="Georgia"/>
              </a:rPr>
              <a:t>to  </a:t>
            </a:r>
            <a:r>
              <a:rPr dirty="0" sz="2700" spc="-5">
                <a:latin typeface="Georgia"/>
                <a:cs typeface="Georgia"/>
              </a:rPr>
              <a:t>ensure achievement </a:t>
            </a:r>
            <a:r>
              <a:rPr dirty="0" sz="2700">
                <a:latin typeface="Georgia"/>
                <a:cs typeface="Georgia"/>
              </a:rPr>
              <a:t>of </a:t>
            </a:r>
            <a:r>
              <a:rPr dirty="0" sz="2700" spc="-5">
                <a:latin typeface="Georgia"/>
                <a:cs typeface="Georgia"/>
              </a:rPr>
              <a:t>organizational </a:t>
            </a:r>
            <a:r>
              <a:rPr dirty="0" sz="2700" spc="-10">
                <a:latin typeface="Georgia"/>
                <a:cs typeface="Georgia"/>
              </a:rPr>
              <a:t>goals. </a:t>
            </a:r>
            <a:r>
              <a:rPr dirty="0" sz="2700" spc="-5">
                <a:latin typeface="Georgia"/>
                <a:cs typeface="Georgia"/>
              </a:rPr>
              <a:t>The  purpose of controlling </a:t>
            </a:r>
            <a:r>
              <a:rPr dirty="0" sz="2700">
                <a:latin typeface="Georgia"/>
                <a:cs typeface="Georgia"/>
              </a:rPr>
              <a:t>is </a:t>
            </a:r>
            <a:r>
              <a:rPr dirty="0" sz="2700" spc="-5">
                <a:latin typeface="Georgia"/>
                <a:cs typeface="Georgia"/>
              </a:rPr>
              <a:t>to ensure that everything  </a:t>
            </a:r>
            <a:r>
              <a:rPr dirty="0" sz="2700" spc="-10">
                <a:latin typeface="Georgia"/>
                <a:cs typeface="Georgia"/>
              </a:rPr>
              <a:t>occurs </a:t>
            </a:r>
            <a:r>
              <a:rPr dirty="0" sz="2700" spc="-5">
                <a:latin typeface="Georgia"/>
                <a:cs typeface="Georgia"/>
              </a:rPr>
              <a:t>in conformities with the </a:t>
            </a:r>
            <a:r>
              <a:rPr dirty="0" sz="2700" spc="-10">
                <a:latin typeface="Georgia"/>
                <a:cs typeface="Georgia"/>
              </a:rPr>
              <a:t>standards. </a:t>
            </a:r>
            <a:r>
              <a:rPr dirty="0" sz="2700" spc="-5">
                <a:latin typeface="Georgia"/>
                <a:cs typeface="Georgia"/>
              </a:rPr>
              <a:t>An  efficient system of control helps </a:t>
            </a:r>
            <a:r>
              <a:rPr dirty="0" sz="2700">
                <a:latin typeface="Georgia"/>
                <a:cs typeface="Georgia"/>
              </a:rPr>
              <a:t>to </a:t>
            </a:r>
            <a:r>
              <a:rPr dirty="0" sz="2700" spc="-5">
                <a:latin typeface="Georgia"/>
                <a:cs typeface="Georgia"/>
              </a:rPr>
              <a:t>predict deviations  before they </a:t>
            </a:r>
            <a:r>
              <a:rPr dirty="0" sz="2700" spc="-10">
                <a:latin typeface="Georgia"/>
                <a:cs typeface="Georgia"/>
              </a:rPr>
              <a:t>actually occur. </a:t>
            </a:r>
            <a:r>
              <a:rPr dirty="0" sz="2700" spc="-5">
                <a:latin typeface="Georgia"/>
                <a:cs typeface="Georgia"/>
              </a:rPr>
              <a:t>According </a:t>
            </a:r>
            <a:r>
              <a:rPr dirty="0" sz="2700">
                <a:latin typeface="Georgia"/>
                <a:cs typeface="Georgia"/>
              </a:rPr>
              <a:t>to </a:t>
            </a:r>
            <a:r>
              <a:rPr dirty="0" sz="2700" spc="-5" i="1">
                <a:latin typeface="Georgia"/>
                <a:cs typeface="Georgia"/>
              </a:rPr>
              <a:t>Theo  </a:t>
            </a:r>
            <a:r>
              <a:rPr dirty="0" sz="2700" i="1">
                <a:latin typeface="Georgia"/>
                <a:cs typeface="Georgia"/>
              </a:rPr>
              <a:t>Haimann</a:t>
            </a:r>
            <a:r>
              <a:rPr dirty="0" sz="2700">
                <a:latin typeface="Georgia"/>
                <a:cs typeface="Georgia"/>
              </a:rPr>
              <a:t>, </a:t>
            </a:r>
            <a:r>
              <a:rPr dirty="0" sz="2700" spc="-10">
                <a:latin typeface="Georgia"/>
                <a:cs typeface="Georgia"/>
              </a:rPr>
              <a:t>“Controlling </a:t>
            </a:r>
            <a:r>
              <a:rPr dirty="0" sz="2700" spc="-5">
                <a:latin typeface="Georgia"/>
                <a:cs typeface="Georgia"/>
              </a:rPr>
              <a:t>is the process of checking  whether or not proper progress is being </a:t>
            </a:r>
            <a:r>
              <a:rPr dirty="0" sz="2700" spc="-10">
                <a:latin typeface="Georgia"/>
                <a:cs typeface="Georgia"/>
              </a:rPr>
              <a:t>made  </a:t>
            </a:r>
            <a:r>
              <a:rPr dirty="0" sz="2700" spc="-5">
                <a:latin typeface="Georgia"/>
                <a:cs typeface="Georgia"/>
              </a:rPr>
              <a:t>towards the objectives and goals and acting </a:t>
            </a:r>
            <a:r>
              <a:rPr dirty="0" sz="2700" spc="-10">
                <a:latin typeface="Georgia"/>
                <a:cs typeface="Georgia"/>
              </a:rPr>
              <a:t>if  </a:t>
            </a:r>
            <a:r>
              <a:rPr dirty="0" sz="2700" spc="-5">
                <a:latin typeface="Georgia"/>
                <a:cs typeface="Georgia"/>
              </a:rPr>
              <a:t>necessary, to correct any</a:t>
            </a:r>
            <a:r>
              <a:rPr dirty="0" sz="2700" spc="-35">
                <a:latin typeface="Georgia"/>
                <a:cs typeface="Georgia"/>
              </a:rPr>
              <a:t> </a:t>
            </a:r>
            <a:r>
              <a:rPr dirty="0" sz="2700" spc="-5">
                <a:latin typeface="Georgia"/>
                <a:cs typeface="Georgia"/>
              </a:rPr>
              <a:t>deviation”.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8589" y="6388100"/>
            <a:ext cx="8832850" cy="309880"/>
          </a:xfrm>
          <a:custGeom>
            <a:avLst/>
            <a:gdLst/>
            <a:ahLst/>
            <a:cxnLst/>
            <a:rect l="l" t="t" r="r" b="b"/>
            <a:pathLst>
              <a:path w="8832850" h="309879">
                <a:moveTo>
                  <a:pt x="8832850" y="0"/>
                </a:moveTo>
                <a:lnTo>
                  <a:pt x="0" y="0"/>
                </a:lnTo>
                <a:lnTo>
                  <a:pt x="0" y="309880"/>
                </a:lnTo>
                <a:lnTo>
                  <a:pt x="8832850" y="309880"/>
                </a:lnTo>
                <a:lnTo>
                  <a:pt x="8832850" y="0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52400" y="154939"/>
            <a:ext cx="8832850" cy="6548120"/>
          </a:xfrm>
          <a:custGeom>
            <a:avLst/>
            <a:gdLst/>
            <a:ahLst/>
            <a:cxnLst/>
            <a:rect l="l" t="t" r="r" b="b"/>
            <a:pathLst>
              <a:path w="8832850" h="6548120">
                <a:moveTo>
                  <a:pt x="4415790" y="6548119"/>
                </a:moveTo>
                <a:lnTo>
                  <a:pt x="0" y="6548119"/>
                </a:lnTo>
                <a:lnTo>
                  <a:pt x="0" y="0"/>
                </a:lnTo>
                <a:lnTo>
                  <a:pt x="8832850" y="0"/>
                </a:lnTo>
                <a:lnTo>
                  <a:pt x="8832850" y="6548119"/>
                </a:lnTo>
                <a:lnTo>
                  <a:pt x="4415790" y="6548119"/>
                </a:lnTo>
                <a:close/>
              </a:path>
            </a:pathLst>
          </a:custGeom>
          <a:ln w="9344">
            <a:solidFill>
              <a:srgbClr val="7A979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52400" y="1276350"/>
            <a:ext cx="8832850" cy="0"/>
          </a:xfrm>
          <a:custGeom>
            <a:avLst/>
            <a:gdLst/>
            <a:ahLst/>
            <a:cxnLst/>
            <a:rect l="l" t="t" r="r" b="b"/>
            <a:pathLst>
              <a:path w="8832850" h="0">
                <a:moveTo>
                  <a:pt x="0" y="0"/>
                </a:moveTo>
                <a:lnTo>
                  <a:pt x="8832850" y="0"/>
                </a:lnTo>
              </a:path>
            </a:pathLst>
          </a:custGeom>
          <a:ln w="8890">
            <a:solidFill>
              <a:srgbClr val="7A979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267200" y="955039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609600" h="609600">
                <a:moveTo>
                  <a:pt x="304800" y="0"/>
                </a:moveTo>
                <a:lnTo>
                  <a:pt x="254294" y="3870"/>
                </a:lnTo>
                <a:lnTo>
                  <a:pt x="206776" y="15118"/>
                </a:lnTo>
                <a:lnTo>
                  <a:pt x="162793" y="33192"/>
                </a:lnTo>
                <a:lnTo>
                  <a:pt x="122895" y="57546"/>
                </a:lnTo>
                <a:lnTo>
                  <a:pt x="87630" y="87630"/>
                </a:lnTo>
                <a:lnTo>
                  <a:pt x="57546" y="122895"/>
                </a:lnTo>
                <a:lnTo>
                  <a:pt x="33192" y="162793"/>
                </a:lnTo>
                <a:lnTo>
                  <a:pt x="15118" y="206776"/>
                </a:lnTo>
                <a:lnTo>
                  <a:pt x="3870" y="254294"/>
                </a:lnTo>
                <a:lnTo>
                  <a:pt x="0" y="304800"/>
                </a:lnTo>
                <a:lnTo>
                  <a:pt x="3870" y="355305"/>
                </a:lnTo>
                <a:lnTo>
                  <a:pt x="15118" y="402823"/>
                </a:lnTo>
                <a:lnTo>
                  <a:pt x="33192" y="446806"/>
                </a:lnTo>
                <a:lnTo>
                  <a:pt x="57546" y="486704"/>
                </a:lnTo>
                <a:lnTo>
                  <a:pt x="87630" y="521970"/>
                </a:lnTo>
                <a:lnTo>
                  <a:pt x="122895" y="552053"/>
                </a:lnTo>
                <a:lnTo>
                  <a:pt x="162793" y="576407"/>
                </a:lnTo>
                <a:lnTo>
                  <a:pt x="206776" y="594481"/>
                </a:lnTo>
                <a:lnTo>
                  <a:pt x="254294" y="605729"/>
                </a:lnTo>
                <a:lnTo>
                  <a:pt x="304800" y="609600"/>
                </a:lnTo>
                <a:lnTo>
                  <a:pt x="355305" y="605729"/>
                </a:lnTo>
                <a:lnTo>
                  <a:pt x="402823" y="594481"/>
                </a:lnTo>
                <a:lnTo>
                  <a:pt x="446806" y="576407"/>
                </a:lnTo>
                <a:lnTo>
                  <a:pt x="486704" y="552053"/>
                </a:lnTo>
                <a:lnTo>
                  <a:pt x="521969" y="521970"/>
                </a:lnTo>
                <a:lnTo>
                  <a:pt x="552053" y="486704"/>
                </a:lnTo>
                <a:lnTo>
                  <a:pt x="576407" y="446806"/>
                </a:lnTo>
                <a:lnTo>
                  <a:pt x="594481" y="402823"/>
                </a:lnTo>
                <a:lnTo>
                  <a:pt x="605729" y="355305"/>
                </a:lnTo>
                <a:lnTo>
                  <a:pt x="609600" y="304800"/>
                </a:lnTo>
                <a:lnTo>
                  <a:pt x="605729" y="254294"/>
                </a:lnTo>
                <a:lnTo>
                  <a:pt x="594481" y="206776"/>
                </a:lnTo>
                <a:lnTo>
                  <a:pt x="576407" y="162793"/>
                </a:lnTo>
                <a:lnTo>
                  <a:pt x="552053" y="122895"/>
                </a:lnTo>
                <a:lnTo>
                  <a:pt x="521970" y="87630"/>
                </a:lnTo>
                <a:lnTo>
                  <a:pt x="486704" y="57546"/>
                </a:lnTo>
                <a:lnTo>
                  <a:pt x="446806" y="33192"/>
                </a:lnTo>
                <a:lnTo>
                  <a:pt x="402823" y="15118"/>
                </a:lnTo>
                <a:lnTo>
                  <a:pt x="355305" y="3870"/>
                </a:lnTo>
                <a:lnTo>
                  <a:pt x="3048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362450" y="1050289"/>
            <a:ext cx="419100" cy="421640"/>
          </a:xfrm>
          <a:custGeom>
            <a:avLst/>
            <a:gdLst/>
            <a:ahLst/>
            <a:cxnLst/>
            <a:rect l="l" t="t" r="r" b="b"/>
            <a:pathLst>
              <a:path w="419100" h="421640">
                <a:moveTo>
                  <a:pt x="209550" y="0"/>
                </a:moveTo>
                <a:lnTo>
                  <a:pt x="160353" y="5413"/>
                </a:lnTo>
                <a:lnTo>
                  <a:pt x="115799" y="20912"/>
                </a:lnTo>
                <a:lnTo>
                  <a:pt x="76955" y="45386"/>
                </a:lnTo>
                <a:lnTo>
                  <a:pt x="44886" y="77725"/>
                </a:lnTo>
                <a:lnTo>
                  <a:pt x="20660" y="116817"/>
                </a:lnTo>
                <a:lnTo>
                  <a:pt x="5342" y="161552"/>
                </a:lnTo>
                <a:lnTo>
                  <a:pt x="0" y="210820"/>
                </a:lnTo>
                <a:lnTo>
                  <a:pt x="5342" y="260087"/>
                </a:lnTo>
                <a:lnTo>
                  <a:pt x="20660" y="304822"/>
                </a:lnTo>
                <a:lnTo>
                  <a:pt x="44886" y="343914"/>
                </a:lnTo>
                <a:lnTo>
                  <a:pt x="76955" y="376253"/>
                </a:lnTo>
                <a:lnTo>
                  <a:pt x="115799" y="400727"/>
                </a:lnTo>
                <a:lnTo>
                  <a:pt x="160353" y="416226"/>
                </a:lnTo>
                <a:lnTo>
                  <a:pt x="209550" y="421639"/>
                </a:lnTo>
                <a:lnTo>
                  <a:pt x="258746" y="416226"/>
                </a:lnTo>
                <a:lnTo>
                  <a:pt x="303300" y="400727"/>
                </a:lnTo>
                <a:lnTo>
                  <a:pt x="342144" y="376253"/>
                </a:lnTo>
                <a:lnTo>
                  <a:pt x="374213" y="343914"/>
                </a:lnTo>
                <a:lnTo>
                  <a:pt x="398439" y="304822"/>
                </a:lnTo>
                <a:lnTo>
                  <a:pt x="413757" y="260087"/>
                </a:lnTo>
                <a:lnTo>
                  <a:pt x="419100" y="210820"/>
                </a:lnTo>
                <a:lnTo>
                  <a:pt x="413757" y="161552"/>
                </a:lnTo>
                <a:lnTo>
                  <a:pt x="398439" y="116817"/>
                </a:lnTo>
                <a:lnTo>
                  <a:pt x="374213" y="77725"/>
                </a:lnTo>
                <a:lnTo>
                  <a:pt x="342144" y="45386"/>
                </a:lnTo>
                <a:lnTo>
                  <a:pt x="303300" y="20912"/>
                </a:lnTo>
                <a:lnTo>
                  <a:pt x="258746" y="5413"/>
                </a:lnTo>
                <a:lnTo>
                  <a:pt x="2095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362450" y="1050289"/>
            <a:ext cx="419100" cy="421640"/>
          </a:xfrm>
          <a:custGeom>
            <a:avLst/>
            <a:gdLst/>
            <a:ahLst/>
            <a:cxnLst/>
            <a:rect l="l" t="t" r="r" b="b"/>
            <a:pathLst>
              <a:path w="419100" h="421640">
                <a:moveTo>
                  <a:pt x="209550" y="0"/>
                </a:moveTo>
                <a:lnTo>
                  <a:pt x="258746" y="5413"/>
                </a:lnTo>
                <a:lnTo>
                  <a:pt x="303300" y="20912"/>
                </a:lnTo>
                <a:lnTo>
                  <a:pt x="342144" y="45386"/>
                </a:lnTo>
                <a:lnTo>
                  <a:pt x="374213" y="77725"/>
                </a:lnTo>
                <a:lnTo>
                  <a:pt x="398439" y="116817"/>
                </a:lnTo>
                <a:lnTo>
                  <a:pt x="413757" y="161552"/>
                </a:lnTo>
                <a:lnTo>
                  <a:pt x="419100" y="210820"/>
                </a:lnTo>
                <a:lnTo>
                  <a:pt x="413757" y="260087"/>
                </a:lnTo>
                <a:lnTo>
                  <a:pt x="398439" y="304822"/>
                </a:lnTo>
                <a:lnTo>
                  <a:pt x="374213" y="343914"/>
                </a:lnTo>
                <a:lnTo>
                  <a:pt x="342144" y="376253"/>
                </a:lnTo>
                <a:lnTo>
                  <a:pt x="303300" y="400727"/>
                </a:lnTo>
                <a:lnTo>
                  <a:pt x="258746" y="416226"/>
                </a:lnTo>
                <a:lnTo>
                  <a:pt x="209550" y="421639"/>
                </a:lnTo>
                <a:lnTo>
                  <a:pt x="160353" y="416226"/>
                </a:lnTo>
                <a:lnTo>
                  <a:pt x="115799" y="400727"/>
                </a:lnTo>
                <a:lnTo>
                  <a:pt x="76955" y="376253"/>
                </a:lnTo>
                <a:lnTo>
                  <a:pt x="44886" y="343914"/>
                </a:lnTo>
                <a:lnTo>
                  <a:pt x="20660" y="304822"/>
                </a:lnTo>
                <a:lnTo>
                  <a:pt x="5342" y="260087"/>
                </a:lnTo>
                <a:lnTo>
                  <a:pt x="0" y="210820"/>
                </a:lnTo>
                <a:lnTo>
                  <a:pt x="5342" y="161552"/>
                </a:lnTo>
                <a:lnTo>
                  <a:pt x="20660" y="116817"/>
                </a:lnTo>
                <a:lnTo>
                  <a:pt x="44886" y="77725"/>
                </a:lnTo>
                <a:lnTo>
                  <a:pt x="76955" y="45386"/>
                </a:lnTo>
                <a:lnTo>
                  <a:pt x="115799" y="20912"/>
                </a:lnTo>
                <a:lnTo>
                  <a:pt x="160353" y="5413"/>
                </a:lnTo>
                <a:lnTo>
                  <a:pt x="209550" y="0"/>
                </a:lnTo>
                <a:close/>
              </a:path>
            </a:pathLst>
          </a:custGeom>
          <a:ln w="50676">
            <a:solidFill>
              <a:srgbClr val="7A979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362450" y="1050289"/>
            <a:ext cx="0" cy="0"/>
          </a:xfrm>
          <a:custGeom>
            <a:avLst/>
            <a:gdLst/>
            <a:ahLst/>
            <a:cxnLst/>
            <a:rect l="l" t="t" r="r" b="b"/>
            <a:pathLst>
              <a:path w="0" h="0">
                <a:moveTo>
                  <a:pt x="0" y="0"/>
                </a:moveTo>
                <a:lnTo>
                  <a:pt x="0" y="0"/>
                </a:lnTo>
              </a:path>
            </a:pathLst>
          </a:custGeom>
          <a:ln w="50676">
            <a:solidFill>
              <a:srgbClr val="7A979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781550" y="1471930"/>
            <a:ext cx="0" cy="0"/>
          </a:xfrm>
          <a:custGeom>
            <a:avLst/>
            <a:gdLst/>
            <a:ahLst/>
            <a:cxnLst/>
            <a:rect l="l" t="t" r="r" b="b"/>
            <a:pathLst>
              <a:path w="0" h="0">
                <a:moveTo>
                  <a:pt x="0" y="0"/>
                </a:moveTo>
                <a:lnTo>
                  <a:pt x="0" y="0"/>
                </a:lnTo>
              </a:path>
            </a:pathLst>
          </a:custGeom>
          <a:ln w="50676">
            <a:solidFill>
              <a:srgbClr val="7A979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1253489" y="3050539"/>
            <a:ext cx="6482715" cy="14884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600" spc="-10">
                <a:solidFill>
                  <a:srgbClr val="7A9799"/>
                </a:solidFill>
              </a:rPr>
              <a:t>PLANNING</a:t>
            </a:r>
            <a:endParaRPr sz="96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dirty="0" baseline="9661" sz="3450" spc="217">
                <a:solidFill>
                  <a:srgbClr val="D06248"/>
                </a:solidFill>
                <a:latin typeface="Symbol"/>
                <a:cs typeface="Symbol"/>
              </a:rPr>
              <a:t></a:t>
            </a:r>
            <a:r>
              <a:rPr dirty="0" sz="2700" spc="145"/>
              <a:t>Therefore </a:t>
            </a:r>
            <a:r>
              <a:rPr dirty="0" sz="2700" spc="-5"/>
              <a:t>controlling has following</a:t>
            </a:r>
            <a:r>
              <a:rPr dirty="0" sz="2700" spc="-195"/>
              <a:t> </a:t>
            </a:r>
            <a:r>
              <a:rPr dirty="0" sz="2700" spc="-220"/>
              <a:t>steps:</a:t>
            </a:r>
            <a:endParaRPr sz="2700">
              <a:latin typeface="Symbol"/>
              <a:cs typeface="Symbo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8255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650"/>
              </a:spcBef>
            </a:pPr>
            <a:r>
              <a:rPr dirty="0" baseline="14336" sz="2325" spc="615">
                <a:solidFill>
                  <a:srgbClr val="CCB300"/>
                </a:solidFill>
                <a:latin typeface="Symbol"/>
                <a:cs typeface="Symbol"/>
              </a:rPr>
              <a:t></a:t>
            </a:r>
            <a:r>
              <a:rPr dirty="0" baseline="14336" sz="2325" spc="615">
                <a:solidFill>
                  <a:srgbClr val="CCB300"/>
                </a:solidFill>
                <a:latin typeface="Times New Roman"/>
                <a:cs typeface="Times New Roman"/>
              </a:rPr>
              <a:t> </a:t>
            </a:r>
            <a:r>
              <a:rPr dirty="0" sz="2200" spc="-10"/>
              <a:t>Establishment </a:t>
            </a:r>
            <a:r>
              <a:rPr dirty="0" sz="2200"/>
              <a:t>of </a:t>
            </a:r>
            <a:r>
              <a:rPr dirty="0" sz="2200" spc="-10"/>
              <a:t>standard</a:t>
            </a:r>
            <a:r>
              <a:rPr dirty="0" sz="2200" spc="-35"/>
              <a:t> </a:t>
            </a:r>
            <a:r>
              <a:rPr dirty="0" sz="2200" spc="-5"/>
              <a:t>performance.</a:t>
            </a:r>
            <a:endParaRPr sz="2200">
              <a:latin typeface="Times New Roman"/>
              <a:cs typeface="Times New Roman"/>
            </a:endParaRPr>
          </a:p>
          <a:p>
            <a:pPr marL="25400">
              <a:lnSpc>
                <a:spcPct val="100000"/>
              </a:lnSpc>
              <a:spcBef>
                <a:spcPts val="550"/>
              </a:spcBef>
            </a:pPr>
            <a:r>
              <a:rPr dirty="0" baseline="14336" sz="2325" spc="615">
                <a:solidFill>
                  <a:srgbClr val="CCB300"/>
                </a:solidFill>
                <a:latin typeface="Symbol"/>
                <a:cs typeface="Symbol"/>
              </a:rPr>
              <a:t></a:t>
            </a:r>
            <a:r>
              <a:rPr dirty="0" baseline="14336" sz="2325" spc="615">
                <a:solidFill>
                  <a:srgbClr val="CCB300"/>
                </a:solidFill>
                <a:latin typeface="Times New Roman"/>
                <a:cs typeface="Times New Roman"/>
              </a:rPr>
              <a:t> </a:t>
            </a:r>
            <a:r>
              <a:rPr dirty="0" sz="2200" spc="-10"/>
              <a:t>Measurement </a:t>
            </a:r>
            <a:r>
              <a:rPr dirty="0" sz="2200" spc="-5"/>
              <a:t>of actual</a:t>
            </a:r>
            <a:r>
              <a:rPr dirty="0" sz="2200" spc="-35"/>
              <a:t> </a:t>
            </a:r>
            <a:r>
              <a:rPr dirty="0" sz="2200" spc="-5"/>
              <a:t>performance.</a:t>
            </a:r>
            <a:endParaRPr sz="2200">
              <a:latin typeface="Times New Roman"/>
              <a:cs typeface="Times New Roman"/>
            </a:endParaRPr>
          </a:p>
          <a:p>
            <a:pPr marL="298450" marR="17780" indent="-273050">
              <a:lnSpc>
                <a:spcPct val="100000"/>
              </a:lnSpc>
              <a:spcBef>
                <a:spcPts val="550"/>
              </a:spcBef>
            </a:pPr>
            <a:r>
              <a:rPr dirty="0" baseline="14336" sz="2325" spc="615">
                <a:solidFill>
                  <a:srgbClr val="CCB300"/>
                </a:solidFill>
                <a:latin typeface="Symbol"/>
                <a:cs typeface="Symbol"/>
              </a:rPr>
              <a:t></a:t>
            </a:r>
            <a:r>
              <a:rPr dirty="0" baseline="14336" sz="2325" spc="615">
                <a:solidFill>
                  <a:srgbClr val="CCB300"/>
                </a:solidFill>
                <a:latin typeface="Times New Roman"/>
                <a:cs typeface="Times New Roman"/>
              </a:rPr>
              <a:t> </a:t>
            </a:r>
            <a:r>
              <a:rPr dirty="0" sz="2200" spc="-5"/>
              <a:t>Comparison </a:t>
            </a:r>
            <a:r>
              <a:rPr dirty="0" sz="2200"/>
              <a:t>of </a:t>
            </a:r>
            <a:r>
              <a:rPr dirty="0" sz="2200" spc="-10"/>
              <a:t>actual </a:t>
            </a:r>
            <a:r>
              <a:rPr dirty="0" sz="2200" spc="-5"/>
              <a:t>performance with the </a:t>
            </a:r>
            <a:r>
              <a:rPr dirty="0" sz="2200" spc="-10"/>
              <a:t>standards </a:t>
            </a:r>
            <a:r>
              <a:rPr dirty="0" sz="2200" spc="-5"/>
              <a:t>and  finding out deviation </a:t>
            </a:r>
            <a:r>
              <a:rPr dirty="0" sz="2200"/>
              <a:t>if</a:t>
            </a:r>
            <a:r>
              <a:rPr dirty="0" sz="2200" spc="-25"/>
              <a:t> </a:t>
            </a:r>
            <a:r>
              <a:rPr dirty="0" sz="2200" spc="-5"/>
              <a:t>any.</a:t>
            </a:r>
            <a:endParaRPr sz="2200">
              <a:latin typeface="Times New Roman"/>
              <a:cs typeface="Times New Roman"/>
            </a:endParaRPr>
          </a:p>
          <a:p>
            <a:pPr marL="25400">
              <a:lnSpc>
                <a:spcPct val="100000"/>
              </a:lnSpc>
              <a:spcBef>
                <a:spcPts val="550"/>
              </a:spcBef>
            </a:pPr>
            <a:r>
              <a:rPr dirty="0" baseline="16129" sz="2325" spc="615">
                <a:solidFill>
                  <a:srgbClr val="CCB300"/>
                </a:solidFill>
                <a:latin typeface="Symbol"/>
                <a:cs typeface="Symbol"/>
              </a:rPr>
              <a:t></a:t>
            </a:r>
            <a:r>
              <a:rPr dirty="0" baseline="16129" sz="2325" spc="615">
                <a:solidFill>
                  <a:srgbClr val="CCB300"/>
                </a:solidFill>
                <a:latin typeface="Times New Roman"/>
                <a:cs typeface="Times New Roman"/>
              </a:rPr>
              <a:t> </a:t>
            </a:r>
            <a:r>
              <a:rPr dirty="0" sz="2200" spc="-5"/>
              <a:t>Corrective</a:t>
            </a:r>
            <a:r>
              <a:rPr dirty="0" sz="2200" spc="-45"/>
              <a:t> </a:t>
            </a:r>
            <a:r>
              <a:rPr dirty="0" sz="2200" spc="-5"/>
              <a:t>action.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8600" y="228600"/>
            <a:ext cx="8915400" cy="5943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23640" y="426720"/>
            <a:ext cx="1689100" cy="5283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300" spc="-5">
                <a:solidFill>
                  <a:srgbClr val="7A9799"/>
                </a:solidFill>
              </a:rPr>
              <a:t>P</a:t>
            </a:r>
            <a:r>
              <a:rPr dirty="0" sz="3300">
                <a:solidFill>
                  <a:srgbClr val="7A9799"/>
                </a:solidFill>
              </a:rPr>
              <a:t>la</a:t>
            </a:r>
            <a:r>
              <a:rPr dirty="0" sz="3300" spc="-10">
                <a:solidFill>
                  <a:srgbClr val="7A9799"/>
                </a:solidFill>
              </a:rPr>
              <a:t>n</a:t>
            </a:r>
            <a:r>
              <a:rPr dirty="0" sz="3300" spc="-5">
                <a:solidFill>
                  <a:srgbClr val="7A9799"/>
                </a:solidFill>
              </a:rPr>
              <a:t>n</a:t>
            </a:r>
            <a:r>
              <a:rPr dirty="0" sz="3300">
                <a:solidFill>
                  <a:srgbClr val="7A9799"/>
                </a:solidFill>
              </a:rPr>
              <a:t>i</a:t>
            </a:r>
            <a:r>
              <a:rPr dirty="0" sz="3300" spc="-10">
                <a:solidFill>
                  <a:srgbClr val="7A9799"/>
                </a:solidFill>
              </a:rPr>
              <a:t>n</a:t>
            </a:r>
            <a:r>
              <a:rPr dirty="0" sz="3300">
                <a:solidFill>
                  <a:srgbClr val="7A9799"/>
                </a:solidFill>
              </a:rPr>
              <a:t>g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354329" y="1476663"/>
            <a:ext cx="7468870" cy="3546475"/>
          </a:xfrm>
          <a:prstGeom prst="rect">
            <a:avLst/>
          </a:prstGeom>
        </p:spPr>
        <p:txBody>
          <a:bodyPr wrap="square" lIns="0" tIns="9652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60"/>
              </a:spcBef>
            </a:pPr>
            <a:r>
              <a:rPr dirty="0" baseline="9661" sz="3450" spc="247">
                <a:solidFill>
                  <a:srgbClr val="D06248"/>
                </a:solidFill>
                <a:latin typeface="Symbol"/>
                <a:cs typeface="Symbol"/>
              </a:rPr>
              <a:t></a:t>
            </a:r>
            <a:r>
              <a:rPr dirty="0" sz="2700" spc="165">
                <a:latin typeface="Georgia"/>
                <a:cs typeface="Georgia"/>
              </a:rPr>
              <a:t>Deciding </a:t>
            </a:r>
            <a:r>
              <a:rPr dirty="0" sz="2700" spc="-5">
                <a:latin typeface="Georgia"/>
                <a:cs typeface="Georgia"/>
              </a:rPr>
              <a:t>in advance</a:t>
            </a:r>
            <a:r>
              <a:rPr dirty="0" sz="2700" spc="-175">
                <a:latin typeface="Georgia"/>
                <a:cs typeface="Georgia"/>
              </a:rPr>
              <a:t> </a:t>
            </a:r>
            <a:r>
              <a:rPr dirty="0" sz="2700">
                <a:latin typeface="Georgia"/>
                <a:cs typeface="Georgia"/>
              </a:rPr>
              <a:t>:</a:t>
            </a:r>
            <a:endParaRPr sz="2700">
              <a:latin typeface="Georgia"/>
              <a:cs typeface="Georgia"/>
            </a:endParaRPr>
          </a:p>
          <a:p>
            <a:pPr marL="312420">
              <a:lnSpc>
                <a:spcPct val="100000"/>
              </a:lnSpc>
              <a:spcBef>
                <a:spcPts val="540"/>
              </a:spcBef>
            </a:pPr>
            <a:r>
              <a:rPr dirty="0" baseline="14336" sz="2325" spc="615">
                <a:solidFill>
                  <a:srgbClr val="CCB300"/>
                </a:solidFill>
                <a:latin typeface="Symbol"/>
                <a:cs typeface="Symbol"/>
              </a:rPr>
              <a:t></a:t>
            </a:r>
            <a:r>
              <a:rPr dirty="0" baseline="14336" sz="2325" spc="615">
                <a:solidFill>
                  <a:srgbClr val="CCB300"/>
                </a:solidFill>
                <a:latin typeface="Times New Roman"/>
                <a:cs typeface="Times New Roman"/>
              </a:rPr>
              <a:t> </a:t>
            </a:r>
            <a:r>
              <a:rPr dirty="0" sz="2200" spc="-5">
                <a:solidFill>
                  <a:srgbClr val="636A85"/>
                </a:solidFill>
                <a:latin typeface="Georgia"/>
                <a:cs typeface="Georgia"/>
              </a:rPr>
              <a:t>What to</a:t>
            </a:r>
            <a:r>
              <a:rPr dirty="0" sz="2200" spc="-40">
                <a:solidFill>
                  <a:srgbClr val="636A85"/>
                </a:solidFill>
                <a:latin typeface="Georgia"/>
                <a:cs typeface="Georgia"/>
              </a:rPr>
              <a:t> </a:t>
            </a:r>
            <a:r>
              <a:rPr dirty="0" sz="2200" spc="-5">
                <a:solidFill>
                  <a:srgbClr val="636A85"/>
                </a:solidFill>
                <a:latin typeface="Georgia"/>
                <a:cs typeface="Georgia"/>
              </a:rPr>
              <a:t>do</a:t>
            </a:r>
            <a:endParaRPr sz="2200">
              <a:latin typeface="Georgia"/>
              <a:cs typeface="Georgia"/>
            </a:endParaRPr>
          </a:p>
          <a:p>
            <a:pPr marL="312420">
              <a:lnSpc>
                <a:spcPct val="100000"/>
              </a:lnSpc>
              <a:spcBef>
                <a:spcPts val="550"/>
              </a:spcBef>
            </a:pPr>
            <a:r>
              <a:rPr dirty="0" baseline="14336" sz="2325" spc="615">
                <a:solidFill>
                  <a:srgbClr val="CCB300"/>
                </a:solidFill>
                <a:latin typeface="Symbol"/>
                <a:cs typeface="Symbol"/>
              </a:rPr>
              <a:t></a:t>
            </a:r>
            <a:r>
              <a:rPr dirty="0" baseline="14336" sz="2325" spc="615">
                <a:solidFill>
                  <a:srgbClr val="CCB300"/>
                </a:solidFill>
                <a:latin typeface="Times New Roman"/>
                <a:cs typeface="Times New Roman"/>
              </a:rPr>
              <a:t> </a:t>
            </a:r>
            <a:r>
              <a:rPr dirty="0" sz="2200" spc="-5">
                <a:solidFill>
                  <a:srgbClr val="636A85"/>
                </a:solidFill>
                <a:latin typeface="Georgia"/>
                <a:cs typeface="Georgia"/>
              </a:rPr>
              <a:t>How to</a:t>
            </a:r>
            <a:r>
              <a:rPr dirty="0" sz="2200" spc="-30">
                <a:solidFill>
                  <a:srgbClr val="636A85"/>
                </a:solidFill>
                <a:latin typeface="Georgia"/>
                <a:cs typeface="Georgia"/>
              </a:rPr>
              <a:t> </a:t>
            </a:r>
            <a:r>
              <a:rPr dirty="0" sz="2200" spc="-5">
                <a:solidFill>
                  <a:srgbClr val="636A85"/>
                </a:solidFill>
                <a:latin typeface="Georgia"/>
                <a:cs typeface="Georgia"/>
              </a:rPr>
              <a:t>do</a:t>
            </a:r>
            <a:endParaRPr sz="2200">
              <a:latin typeface="Georgia"/>
              <a:cs typeface="Georgia"/>
            </a:endParaRPr>
          </a:p>
          <a:p>
            <a:pPr marL="312420">
              <a:lnSpc>
                <a:spcPct val="100000"/>
              </a:lnSpc>
              <a:spcBef>
                <a:spcPts val="550"/>
              </a:spcBef>
            </a:pPr>
            <a:r>
              <a:rPr dirty="0" baseline="14336" sz="2325" spc="615">
                <a:solidFill>
                  <a:srgbClr val="CCB300"/>
                </a:solidFill>
                <a:latin typeface="Symbol"/>
                <a:cs typeface="Symbol"/>
              </a:rPr>
              <a:t></a:t>
            </a:r>
            <a:r>
              <a:rPr dirty="0" baseline="14336" sz="2325" spc="615">
                <a:solidFill>
                  <a:srgbClr val="CCB300"/>
                </a:solidFill>
                <a:latin typeface="Times New Roman"/>
                <a:cs typeface="Times New Roman"/>
              </a:rPr>
              <a:t> </a:t>
            </a:r>
            <a:r>
              <a:rPr dirty="0" sz="2200" spc="-5">
                <a:solidFill>
                  <a:srgbClr val="636A85"/>
                </a:solidFill>
                <a:latin typeface="Georgia"/>
                <a:cs typeface="Georgia"/>
              </a:rPr>
              <a:t>When to</a:t>
            </a:r>
            <a:r>
              <a:rPr dirty="0" sz="2200" spc="-30">
                <a:solidFill>
                  <a:srgbClr val="636A85"/>
                </a:solidFill>
                <a:latin typeface="Georgia"/>
                <a:cs typeface="Georgia"/>
              </a:rPr>
              <a:t> </a:t>
            </a:r>
            <a:r>
              <a:rPr dirty="0" sz="2200" spc="-5">
                <a:solidFill>
                  <a:srgbClr val="636A85"/>
                </a:solidFill>
                <a:latin typeface="Georgia"/>
                <a:cs typeface="Georgia"/>
              </a:rPr>
              <a:t>do</a:t>
            </a:r>
            <a:endParaRPr sz="2200">
              <a:latin typeface="Georgia"/>
              <a:cs typeface="Georgia"/>
            </a:endParaRPr>
          </a:p>
          <a:p>
            <a:pPr marL="312420">
              <a:lnSpc>
                <a:spcPct val="100000"/>
              </a:lnSpc>
              <a:spcBef>
                <a:spcPts val="550"/>
              </a:spcBef>
            </a:pPr>
            <a:r>
              <a:rPr dirty="0" baseline="14336" sz="2325" spc="615">
                <a:solidFill>
                  <a:srgbClr val="CCB300"/>
                </a:solidFill>
                <a:latin typeface="Symbol"/>
                <a:cs typeface="Symbol"/>
              </a:rPr>
              <a:t></a:t>
            </a:r>
            <a:r>
              <a:rPr dirty="0" baseline="14336" sz="2325" spc="615">
                <a:solidFill>
                  <a:srgbClr val="CCB300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solidFill>
                  <a:srgbClr val="636A85"/>
                </a:solidFill>
                <a:latin typeface="Georgia"/>
                <a:cs typeface="Georgia"/>
              </a:rPr>
              <a:t>Who is </a:t>
            </a:r>
            <a:r>
              <a:rPr dirty="0" sz="2200" spc="-5">
                <a:solidFill>
                  <a:srgbClr val="636A85"/>
                </a:solidFill>
                <a:latin typeface="Georgia"/>
                <a:cs typeface="Georgia"/>
              </a:rPr>
              <a:t>going to do</a:t>
            </a:r>
            <a:r>
              <a:rPr dirty="0" sz="2200" spc="-60">
                <a:solidFill>
                  <a:srgbClr val="636A85"/>
                </a:solidFill>
                <a:latin typeface="Georgia"/>
                <a:cs typeface="Georgia"/>
              </a:rPr>
              <a:t> </a:t>
            </a:r>
            <a:r>
              <a:rPr dirty="0" sz="2200">
                <a:solidFill>
                  <a:srgbClr val="636A85"/>
                </a:solidFill>
                <a:latin typeface="Georgia"/>
                <a:cs typeface="Georgia"/>
              </a:rPr>
              <a:t>it</a:t>
            </a:r>
            <a:endParaRPr sz="2200">
              <a:latin typeface="Georgia"/>
              <a:cs typeface="Georgia"/>
            </a:endParaRPr>
          </a:p>
          <a:p>
            <a:pPr marL="311150" marR="30480" indent="-273050">
              <a:lnSpc>
                <a:spcPct val="100000"/>
              </a:lnSpc>
              <a:spcBef>
                <a:spcPts val="680"/>
              </a:spcBef>
            </a:pPr>
            <a:r>
              <a:rPr dirty="0" baseline="9661" sz="3450" spc="2295">
                <a:solidFill>
                  <a:srgbClr val="D06248"/>
                </a:solidFill>
                <a:latin typeface="Symbol"/>
                <a:cs typeface="Symbol"/>
              </a:rPr>
              <a:t></a:t>
            </a:r>
            <a:r>
              <a:rPr dirty="0" baseline="9661" sz="3450" spc="30">
                <a:solidFill>
                  <a:srgbClr val="D06248"/>
                </a:solidFill>
                <a:latin typeface="Times New Roman"/>
                <a:cs typeface="Times New Roman"/>
              </a:rPr>
              <a:t> </a:t>
            </a:r>
            <a:r>
              <a:rPr dirty="0" sz="2700" spc="-5">
                <a:latin typeface="Georgia"/>
                <a:cs typeface="Georgia"/>
              </a:rPr>
              <a:t>Bridges </a:t>
            </a:r>
            <a:r>
              <a:rPr dirty="0" sz="2700">
                <a:latin typeface="Georgia"/>
                <a:cs typeface="Georgia"/>
              </a:rPr>
              <a:t>a </a:t>
            </a:r>
            <a:r>
              <a:rPr dirty="0" sz="2700" spc="-5">
                <a:latin typeface="Georgia"/>
                <a:cs typeface="Georgia"/>
              </a:rPr>
              <a:t>gap between where we are today </a:t>
            </a:r>
            <a:r>
              <a:rPr dirty="0" sz="2700" spc="-500">
                <a:latin typeface="Georgia"/>
                <a:cs typeface="Georgia"/>
              </a:rPr>
              <a:t>and  </a:t>
            </a:r>
            <a:r>
              <a:rPr dirty="0" sz="2700" spc="-5">
                <a:latin typeface="Georgia"/>
                <a:cs typeface="Georgia"/>
              </a:rPr>
              <a:t>where </a:t>
            </a:r>
            <a:r>
              <a:rPr dirty="0" sz="2700">
                <a:latin typeface="Georgia"/>
                <a:cs typeface="Georgia"/>
              </a:rPr>
              <a:t>we </a:t>
            </a:r>
            <a:r>
              <a:rPr dirty="0" sz="2700" spc="-5">
                <a:latin typeface="Georgia"/>
                <a:cs typeface="Georgia"/>
              </a:rPr>
              <a:t>want to</a:t>
            </a:r>
            <a:r>
              <a:rPr dirty="0" sz="2700" spc="-20">
                <a:latin typeface="Georgia"/>
                <a:cs typeface="Georgia"/>
              </a:rPr>
              <a:t> </a:t>
            </a:r>
            <a:r>
              <a:rPr dirty="0" sz="2700" spc="-5">
                <a:latin typeface="Georgia"/>
                <a:cs typeface="Georgia"/>
              </a:rPr>
              <a:t>reach.</a:t>
            </a:r>
            <a:endParaRPr sz="2700">
              <a:latin typeface="Georgia"/>
              <a:cs typeface="Georgia"/>
            </a:endParaRPr>
          </a:p>
          <a:p>
            <a:pPr marL="38100">
              <a:lnSpc>
                <a:spcPct val="100000"/>
              </a:lnSpc>
              <a:spcBef>
                <a:spcPts val="670"/>
              </a:spcBef>
            </a:pPr>
            <a:r>
              <a:rPr dirty="0" baseline="9661" sz="3450" spc="450">
                <a:solidFill>
                  <a:srgbClr val="D06248"/>
                </a:solidFill>
                <a:latin typeface="Symbol"/>
                <a:cs typeface="Symbol"/>
              </a:rPr>
              <a:t></a:t>
            </a:r>
            <a:r>
              <a:rPr dirty="0" sz="2700" spc="300">
                <a:latin typeface="Georgia"/>
                <a:cs typeface="Georgia"/>
              </a:rPr>
              <a:t>Sets </a:t>
            </a:r>
            <a:r>
              <a:rPr dirty="0" sz="2700" spc="-5">
                <a:latin typeface="Georgia"/>
                <a:cs typeface="Georgia"/>
              </a:rPr>
              <a:t>the goal of </a:t>
            </a:r>
            <a:r>
              <a:rPr dirty="0" sz="2700" spc="-10">
                <a:latin typeface="Georgia"/>
                <a:cs typeface="Georgia"/>
              </a:rPr>
              <a:t>an</a:t>
            </a:r>
            <a:r>
              <a:rPr dirty="0" sz="2700" spc="-330">
                <a:latin typeface="Georgia"/>
                <a:cs typeface="Georgia"/>
              </a:rPr>
              <a:t> </a:t>
            </a:r>
            <a:r>
              <a:rPr dirty="0" sz="2700" spc="-5">
                <a:latin typeface="Georgia"/>
                <a:cs typeface="Georgia"/>
              </a:rPr>
              <a:t>organization.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29000" y="551179"/>
            <a:ext cx="227711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-10" b="1">
                <a:solidFill>
                  <a:srgbClr val="7A9799"/>
                </a:solidFill>
                <a:latin typeface="Georgia"/>
                <a:cs typeface="Georgia"/>
              </a:rPr>
              <a:t>PLANNING</a:t>
            </a:r>
            <a:endParaRPr sz="30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4329" y="1483359"/>
            <a:ext cx="8242300" cy="4220210"/>
          </a:xfrm>
          <a:prstGeom prst="rect">
            <a:avLst/>
          </a:prstGeom>
        </p:spPr>
        <p:txBody>
          <a:bodyPr wrap="square" lIns="0" tIns="86360" rIns="0" bIns="0" rtlCol="0" vert="horz">
            <a:spAutoFit/>
          </a:bodyPr>
          <a:lstStyle/>
          <a:p>
            <a:pPr marL="311150" marR="672465" indent="-273050">
              <a:lnSpc>
                <a:spcPts val="2400"/>
              </a:lnSpc>
              <a:spcBef>
                <a:spcPts val="680"/>
              </a:spcBef>
            </a:pPr>
            <a:r>
              <a:rPr dirty="0" baseline="9259" sz="3150" spc="727">
                <a:solidFill>
                  <a:srgbClr val="D06248"/>
                </a:solidFill>
                <a:latin typeface="Symbol"/>
                <a:cs typeface="Symbol"/>
              </a:rPr>
              <a:t></a:t>
            </a:r>
            <a:r>
              <a:rPr dirty="0" sz="2500" spc="484">
                <a:latin typeface="Georgia"/>
                <a:cs typeface="Georgia"/>
              </a:rPr>
              <a:t>It</a:t>
            </a:r>
            <a:r>
              <a:rPr dirty="0" sz="2500" spc="-75">
                <a:latin typeface="Georgia"/>
                <a:cs typeface="Georgia"/>
              </a:rPr>
              <a:t> </a:t>
            </a:r>
            <a:r>
              <a:rPr dirty="0" sz="2500" spc="-5">
                <a:latin typeface="Georgia"/>
                <a:cs typeface="Georgia"/>
              </a:rPr>
              <a:t>is the basic function of management. </a:t>
            </a:r>
            <a:r>
              <a:rPr dirty="0" sz="2500">
                <a:latin typeface="Georgia"/>
                <a:cs typeface="Georgia"/>
              </a:rPr>
              <a:t>It </a:t>
            </a:r>
            <a:r>
              <a:rPr dirty="0" sz="2500" spc="-5">
                <a:latin typeface="Georgia"/>
                <a:cs typeface="Georgia"/>
              </a:rPr>
              <a:t>deals </a:t>
            </a:r>
            <a:r>
              <a:rPr dirty="0" sz="2500" spc="-340">
                <a:latin typeface="Georgia"/>
                <a:cs typeface="Georgia"/>
              </a:rPr>
              <a:t>with  </a:t>
            </a:r>
            <a:r>
              <a:rPr dirty="0" sz="2500" spc="-5">
                <a:latin typeface="Georgia"/>
                <a:cs typeface="Georgia"/>
              </a:rPr>
              <a:t>chalking out </a:t>
            </a:r>
            <a:r>
              <a:rPr dirty="0" sz="2500">
                <a:latin typeface="Georgia"/>
                <a:cs typeface="Georgia"/>
              </a:rPr>
              <a:t>a </a:t>
            </a:r>
            <a:r>
              <a:rPr dirty="0" sz="2500" spc="-5">
                <a:latin typeface="Georgia"/>
                <a:cs typeface="Georgia"/>
              </a:rPr>
              <a:t>future </a:t>
            </a:r>
            <a:r>
              <a:rPr dirty="0" sz="2500" spc="-10">
                <a:latin typeface="Georgia"/>
                <a:cs typeface="Georgia"/>
              </a:rPr>
              <a:t>course </a:t>
            </a:r>
            <a:r>
              <a:rPr dirty="0" sz="2500" spc="-5">
                <a:latin typeface="Georgia"/>
                <a:cs typeface="Georgia"/>
              </a:rPr>
              <a:t>of action </a:t>
            </a:r>
            <a:r>
              <a:rPr dirty="0" sz="2500">
                <a:latin typeface="Georgia"/>
                <a:cs typeface="Georgia"/>
              </a:rPr>
              <a:t>&amp; </a:t>
            </a:r>
            <a:r>
              <a:rPr dirty="0" sz="2500" spc="-10">
                <a:latin typeface="Georgia"/>
                <a:cs typeface="Georgia"/>
              </a:rPr>
              <a:t>deciding </a:t>
            </a:r>
            <a:r>
              <a:rPr dirty="0" sz="2500" spc="-5">
                <a:latin typeface="Georgia"/>
                <a:cs typeface="Georgia"/>
              </a:rPr>
              <a:t>in  </a:t>
            </a:r>
            <a:r>
              <a:rPr dirty="0" sz="2500" spc="-10">
                <a:latin typeface="Georgia"/>
                <a:cs typeface="Georgia"/>
              </a:rPr>
              <a:t>advance </a:t>
            </a:r>
            <a:r>
              <a:rPr dirty="0" sz="2500" spc="-5">
                <a:latin typeface="Georgia"/>
                <a:cs typeface="Georgia"/>
              </a:rPr>
              <a:t>the most appropriate </a:t>
            </a:r>
            <a:r>
              <a:rPr dirty="0" sz="2500" spc="-10">
                <a:latin typeface="Georgia"/>
                <a:cs typeface="Georgia"/>
              </a:rPr>
              <a:t>course </a:t>
            </a:r>
            <a:r>
              <a:rPr dirty="0" sz="2500" spc="-5">
                <a:latin typeface="Georgia"/>
                <a:cs typeface="Georgia"/>
              </a:rPr>
              <a:t>of actions for  achievement of pre-determined</a:t>
            </a:r>
            <a:r>
              <a:rPr dirty="0" sz="2500" spc="-30">
                <a:latin typeface="Georgia"/>
                <a:cs typeface="Georgia"/>
              </a:rPr>
              <a:t> </a:t>
            </a:r>
            <a:r>
              <a:rPr dirty="0" sz="2500" spc="-5">
                <a:latin typeface="Georgia"/>
                <a:cs typeface="Georgia"/>
              </a:rPr>
              <a:t>goals.</a:t>
            </a:r>
            <a:endParaRPr sz="2500">
              <a:latin typeface="Georgia"/>
              <a:cs typeface="Georgia"/>
            </a:endParaRPr>
          </a:p>
          <a:p>
            <a:pPr marL="38100">
              <a:lnSpc>
                <a:spcPts val="2700"/>
              </a:lnSpc>
              <a:spcBef>
                <a:spcPts val="40"/>
              </a:spcBef>
            </a:pPr>
            <a:r>
              <a:rPr dirty="0" baseline="9259" sz="3150" spc="727">
                <a:solidFill>
                  <a:srgbClr val="D06248"/>
                </a:solidFill>
                <a:latin typeface="Symbol"/>
                <a:cs typeface="Symbol"/>
              </a:rPr>
              <a:t></a:t>
            </a:r>
            <a:r>
              <a:rPr dirty="0" sz="2500" spc="484">
                <a:latin typeface="Georgia"/>
                <a:cs typeface="Georgia"/>
              </a:rPr>
              <a:t>It</a:t>
            </a:r>
            <a:r>
              <a:rPr dirty="0" sz="2500" spc="-50">
                <a:latin typeface="Georgia"/>
                <a:cs typeface="Georgia"/>
              </a:rPr>
              <a:t> </a:t>
            </a:r>
            <a:r>
              <a:rPr dirty="0" sz="2500" spc="-5">
                <a:latin typeface="Georgia"/>
                <a:cs typeface="Georgia"/>
              </a:rPr>
              <a:t>is an exercise in problem solving </a:t>
            </a:r>
            <a:r>
              <a:rPr dirty="0" sz="2500">
                <a:latin typeface="Georgia"/>
                <a:cs typeface="Georgia"/>
              </a:rPr>
              <a:t>&amp; </a:t>
            </a:r>
            <a:r>
              <a:rPr dirty="0" sz="2500" spc="-10">
                <a:latin typeface="Georgia"/>
                <a:cs typeface="Georgia"/>
              </a:rPr>
              <a:t>decision </a:t>
            </a:r>
            <a:r>
              <a:rPr dirty="0" sz="2500" spc="-5">
                <a:latin typeface="Georgia"/>
                <a:cs typeface="Georgia"/>
              </a:rPr>
              <a:t>making.</a:t>
            </a:r>
            <a:endParaRPr sz="2500">
              <a:latin typeface="Georgia"/>
              <a:cs typeface="Georgia"/>
            </a:endParaRPr>
          </a:p>
          <a:p>
            <a:pPr marL="311150" marR="30480">
              <a:lnSpc>
                <a:spcPts val="2400"/>
              </a:lnSpc>
              <a:spcBef>
                <a:spcPts val="280"/>
              </a:spcBef>
            </a:pPr>
            <a:r>
              <a:rPr dirty="0" sz="2500" spc="-5">
                <a:latin typeface="Georgia"/>
                <a:cs typeface="Georgia"/>
              </a:rPr>
              <a:t>Planning is determination of </a:t>
            </a:r>
            <a:r>
              <a:rPr dirty="0" sz="2500" spc="-10">
                <a:latin typeface="Georgia"/>
                <a:cs typeface="Georgia"/>
              </a:rPr>
              <a:t>courses </a:t>
            </a:r>
            <a:r>
              <a:rPr dirty="0" sz="2500" spc="-5">
                <a:latin typeface="Georgia"/>
                <a:cs typeface="Georgia"/>
              </a:rPr>
              <a:t>of action </a:t>
            </a:r>
            <a:r>
              <a:rPr dirty="0" sz="2500">
                <a:latin typeface="Georgia"/>
                <a:cs typeface="Georgia"/>
              </a:rPr>
              <a:t>to </a:t>
            </a:r>
            <a:r>
              <a:rPr dirty="0" sz="2500" spc="-10">
                <a:latin typeface="Georgia"/>
                <a:cs typeface="Georgia"/>
              </a:rPr>
              <a:t>achieve  </a:t>
            </a:r>
            <a:r>
              <a:rPr dirty="0" sz="2500" spc="-5">
                <a:latin typeface="Georgia"/>
                <a:cs typeface="Georgia"/>
              </a:rPr>
              <a:t>desired</a:t>
            </a:r>
            <a:r>
              <a:rPr dirty="0" sz="2500" spc="-25">
                <a:latin typeface="Georgia"/>
                <a:cs typeface="Georgia"/>
              </a:rPr>
              <a:t> </a:t>
            </a:r>
            <a:r>
              <a:rPr dirty="0" sz="2500" spc="-5">
                <a:latin typeface="Georgia"/>
                <a:cs typeface="Georgia"/>
              </a:rPr>
              <a:t>goals.</a:t>
            </a:r>
            <a:endParaRPr sz="2500">
              <a:latin typeface="Georgia"/>
              <a:cs typeface="Georgia"/>
            </a:endParaRPr>
          </a:p>
          <a:p>
            <a:pPr marL="311150" marR="296545" indent="-273050">
              <a:lnSpc>
                <a:spcPct val="79900"/>
              </a:lnSpc>
              <a:spcBef>
                <a:spcPts val="640"/>
              </a:spcBef>
            </a:pPr>
            <a:r>
              <a:rPr dirty="0" baseline="9259" sz="3150" spc="359">
                <a:solidFill>
                  <a:srgbClr val="D06248"/>
                </a:solidFill>
                <a:latin typeface="Symbol"/>
                <a:cs typeface="Symbol"/>
              </a:rPr>
              <a:t></a:t>
            </a:r>
            <a:r>
              <a:rPr dirty="0" sz="2500" spc="240">
                <a:latin typeface="Georgia"/>
                <a:cs typeface="Georgia"/>
              </a:rPr>
              <a:t>Thus, </a:t>
            </a:r>
            <a:r>
              <a:rPr dirty="0" sz="2500" spc="-5">
                <a:latin typeface="Georgia"/>
                <a:cs typeface="Georgia"/>
              </a:rPr>
              <a:t>planning is </a:t>
            </a:r>
            <a:r>
              <a:rPr dirty="0" sz="2500">
                <a:latin typeface="Georgia"/>
                <a:cs typeface="Georgia"/>
              </a:rPr>
              <a:t>a </a:t>
            </a:r>
            <a:r>
              <a:rPr dirty="0" sz="2500" spc="-5">
                <a:latin typeface="Georgia"/>
                <a:cs typeface="Georgia"/>
              </a:rPr>
              <a:t>systematic thinking about </a:t>
            </a:r>
            <a:r>
              <a:rPr dirty="0" sz="2500" spc="-10">
                <a:latin typeface="Georgia"/>
                <a:cs typeface="Georgia"/>
              </a:rPr>
              <a:t>ways </a:t>
            </a:r>
            <a:r>
              <a:rPr dirty="0" sz="2500">
                <a:latin typeface="Georgia"/>
                <a:cs typeface="Georgia"/>
              </a:rPr>
              <a:t>&amp;  </a:t>
            </a:r>
            <a:r>
              <a:rPr dirty="0" sz="2500" spc="-5">
                <a:latin typeface="Georgia"/>
                <a:cs typeface="Georgia"/>
              </a:rPr>
              <a:t>means for </a:t>
            </a:r>
            <a:r>
              <a:rPr dirty="0" sz="2500" spc="-10">
                <a:latin typeface="Georgia"/>
                <a:cs typeface="Georgia"/>
              </a:rPr>
              <a:t>accomplishment </a:t>
            </a:r>
            <a:r>
              <a:rPr dirty="0" sz="2500" spc="-5">
                <a:latin typeface="Georgia"/>
                <a:cs typeface="Georgia"/>
              </a:rPr>
              <a:t>of pre-determined goals.  Planning is necessary to ensure proper utilization of  human </a:t>
            </a:r>
            <a:r>
              <a:rPr dirty="0" sz="2500">
                <a:latin typeface="Georgia"/>
                <a:cs typeface="Georgia"/>
              </a:rPr>
              <a:t>&amp; </a:t>
            </a:r>
            <a:r>
              <a:rPr dirty="0" sz="2500" spc="-5">
                <a:latin typeface="Georgia"/>
                <a:cs typeface="Georgia"/>
              </a:rPr>
              <a:t>non-human </a:t>
            </a:r>
            <a:r>
              <a:rPr dirty="0" sz="2500" spc="-10">
                <a:latin typeface="Georgia"/>
                <a:cs typeface="Georgia"/>
              </a:rPr>
              <a:t>resources. </a:t>
            </a:r>
            <a:r>
              <a:rPr dirty="0" sz="2500">
                <a:latin typeface="Georgia"/>
                <a:cs typeface="Georgia"/>
              </a:rPr>
              <a:t>It </a:t>
            </a:r>
            <a:r>
              <a:rPr dirty="0" sz="2500" spc="-5">
                <a:latin typeface="Georgia"/>
                <a:cs typeface="Georgia"/>
              </a:rPr>
              <a:t>is all pervasive, it is  an intellectual activity and it also helps in avoiding  confusion,</a:t>
            </a:r>
            <a:r>
              <a:rPr dirty="0" sz="2500" spc="-15">
                <a:latin typeface="Georgia"/>
                <a:cs typeface="Georgia"/>
              </a:rPr>
              <a:t> </a:t>
            </a:r>
            <a:r>
              <a:rPr dirty="0" sz="2500" spc="-5">
                <a:latin typeface="Georgia"/>
                <a:cs typeface="Georgia"/>
              </a:rPr>
              <a:t>uncertainties</a:t>
            </a:r>
            <a:endParaRPr sz="25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84630" y="3194050"/>
            <a:ext cx="5914390" cy="1122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200" spc="-10"/>
              <a:t>O</a:t>
            </a:r>
            <a:r>
              <a:rPr dirty="0" sz="7200"/>
              <a:t>R</a:t>
            </a:r>
            <a:r>
              <a:rPr dirty="0" sz="7200" spc="-5"/>
              <a:t>GANISING</a:t>
            </a:r>
            <a:endParaRPr sz="7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30600" y="426720"/>
            <a:ext cx="2073275" cy="5283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300" spc="-5">
                <a:solidFill>
                  <a:srgbClr val="7A9799"/>
                </a:solidFill>
              </a:rPr>
              <a:t>Organizing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354329" y="1560829"/>
            <a:ext cx="8315959" cy="42252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11150" marR="958215" indent="-273050">
              <a:lnSpc>
                <a:spcPct val="100000"/>
              </a:lnSpc>
              <a:spcBef>
                <a:spcPts val="100"/>
              </a:spcBef>
            </a:pPr>
            <a:r>
              <a:rPr dirty="0" baseline="9661" sz="3450" spc="757">
                <a:solidFill>
                  <a:srgbClr val="D06248"/>
                </a:solidFill>
                <a:latin typeface="Symbol"/>
                <a:cs typeface="Symbol"/>
              </a:rPr>
              <a:t></a:t>
            </a:r>
            <a:r>
              <a:rPr dirty="0" sz="2700" spc="505">
                <a:latin typeface="Georgia"/>
                <a:cs typeface="Georgia"/>
              </a:rPr>
              <a:t>It</a:t>
            </a:r>
            <a:r>
              <a:rPr dirty="0" sz="2700" spc="-70">
                <a:latin typeface="Georgia"/>
                <a:cs typeface="Georgia"/>
              </a:rPr>
              <a:t> </a:t>
            </a:r>
            <a:r>
              <a:rPr dirty="0" sz="2700">
                <a:latin typeface="Georgia"/>
                <a:cs typeface="Georgia"/>
              </a:rPr>
              <a:t>is the </a:t>
            </a:r>
            <a:r>
              <a:rPr dirty="0" sz="2700" spc="-5">
                <a:latin typeface="Georgia"/>
                <a:cs typeface="Georgia"/>
              </a:rPr>
              <a:t>process </a:t>
            </a:r>
            <a:r>
              <a:rPr dirty="0" sz="2700">
                <a:latin typeface="Georgia"/>
                <a:cs typeface="Georgia"/>
              </a:rPr>
              <a:t>of </a:t>
            </a:r>
            <a:r>
              <a:rPr dirty="0" sz="2700" spc="-5">
                <a:latin typeface="Georgia"/>
                <a:cs typeface="Georgia"/>
              </a:rPr>
              <a:t>bringing together </a:t>
            </a:r>
            <a:r>
              <a:rPr dirty="0" sz="2700" spc="-45">
                <a:latin typeface="Georgia"/>
                <a:cs typeface="Georgia"/>
              </a:rPr>
              <a:t>physical,  </a:t>
            </a:r>
            <a:r>
              <a:rPr dirty="0" sz="2700" spc="-5">
                <a:latin typeface="Georgia"/>
                <a:cs typeface="Georgia"/>
              </a:rPr>
              <a:t>financial and </a:t>
            </a:r>
            <a:r>
              <a:rPr dirty="0" sz="2700" spc="-10">
                <a:latin typeface="Georgia"/>
                <a:cs typeface="Georgia"/>
              </a:rPr>
              <a:t>human </a:t>
            </a:r>
            <a:r>
              <a:rPr dirty="0" sz="2700" spc="-5">
                <a:latin typeface="Georgia"/>
                <a:cs typeface="Georgia"/>
              </a:rPr>
              <a:t>resources and developing  productive relationship </a:t>
            </a:r>
            <a:r>
              <a:rPr dirty="0" sz="2700" spc="-10">
                <a:latin typeface="Georgia"/>
                <a:cs typeface="Georgia"/>
              </a:rPr>
              <a:t>amongst </a:t>
            </a:r>
            <a:r>
              <a:rPr dirty="0" sz="2700" spc="-5">
                <a:latin typeface="Georgia"/>
                <a:cs typeface="Georgia"/>
              </a:rPr>
              <a:t>them </a:t>
            </a:r>
            <a:r>
              <a:rPr dirty="0" sz="2700" spc="-10">
                <a:latin typeface="Georgia"/>
                <a:cs typeface="Georgia"/>
              </a:rPr>
              <a:t>for  </a:t>
            </a:r>
            <a:r>
              <a:rPr dirty="0" sz="2700" spc="-5">
                <a:latin typeface="Georgia"/>
                <a:cs typeface="Georgia"/>
              </a:rPr>
              <a:t>achievement of organizational</a:t>
            </a:r>
            <a:r>
              <a:rPr dirty="0" sz="2700" spc="-25">
                <a:latin typeface="Georgia"/>
                <a:cs typeface="Georgia"/>
              </a:rPr>
              <a:t> </a:t>
            </a:r>
            <a:r>
              <a:rPr dirty="0" sz="2700" spc="-10">
                <a:latin typeface="Georgia"/>
                <a:cs typeface="Georgia"/>
              </a:rPr>
              <a:t>goals.</a:t>
            </a:r>
            <a:endParaRPr sz="2700">
              <a:latin typeface="Georgia"/>
              <a:cs typeface="Georgia"/>
            </a:endParaRPr>
          </a:p>
          <a:p>
            <a:pPr marL="311150" marR="30480" indent="-273050">
              <a:lnSpc>
                <a:spcPct val="100000"/>
              </a:lnSpc>
              <a:spcBef>
                <a:spcPts val="670"/>
              </a:spcBef>
            </a:pPr>
            <a:r>
              <a:rPr dirty="0" baseline="9661" sz="3450" spc="217">
                <a:solidFill>
                  <a:srgbClr val="D06248"/>
                </a:solidFill>
                <a:latin typeface="Symbol"/>
                <a:cs typeface="Symbol"/>
              </a:rPr>
              <a:t></a:t>
            </a:r>
            <a:r>
              <a:rPr dirty="0" sz="2700" spc="145">
                <a:latin typeface="Georgia"/>
                <a:cs typeface="Georgia"/>
              </a:rPr>
              <a:t>According </a:t>
            </a:r>
            <a:r>
              <a:rPr dirty="0" sz="2700">
                <a:latin typeface="Georgia"/>
                <a:cs typeface="Georgia"/>
              </a:rPr>
              <a:t>to </a:t>
            </a:r>
            <a:r>
              <a:rPr dirty="0" sz="2700" spc="-5">
                <a:latin typeface="Georgia"/>
                <a:cs typeface="Georgia"/>
              </a:rPr>
              <a:t>Henry Fayol, “To organize </a:t>
            </a:r>
            <a:r>
              <a:rPr dirty="0" sz="2700">
                <a:latin typeface="Georgia"/>
                <a:cs typeface="Georgia"/>
              </a:rPr>
              <a:t>a </a:t>
            </a:r>
            <a:r>
              <a:rPr dirty="0" sz="2700" spc="-5">
                <a:latin typeface="Georgia"/>
                <a:cs typeface="Georgia"/>
              </a:rPr>
              <a:t>business</a:t>
            </a:r>
            <a:r>
              <a:rPr dirty="0" sz="2700" spc="-240">
                <a:latin typeface="Georgia"/>
                <a:cs typeface="Georgia"/>
              </a:rPr>
              <a:t> </a:t>
            </a:r>
            <a:r>
              <a:rPr dirty="0" sz="2700" spc="-640">
                <a:latin typeface="Georgia"/>
                <a:cs typeface="Georgia"/>
              </a:rPr>
              <a:t>is  </a:t>
            </a:r>
            <a:r>
              <a:rPr dirty="0" sz="2700">
                <a:latin typeface="Georgia"/>
                <a:cs typeface="Georgia"/>
              </a:rPr>
              <a:t>to </a:t>
            </a:r>
            <a:r>
              <a:rPr dirty="0" sz="2700" spc="-5">
                <a:latin typeface="Georgia"/>
                <a:cs typeface="Georgia"/>
              </a:rPr>
              <a:t>provide it with everything </a:t>
            </a:r>
            <a:r>
              <a:rPr dirty="0" sz="2700" spc="-10">
                <a:latin typeface="Georgia"/>
                <a:cs typeface="Georgia"/>
              </a:rPr>
              <a:t>useful </a:t>
            </a:r>
            <a:r>
              <a:rPr dirty="0" sz="2700" spc="-5">
                <a:latin typeface="Georgia"/>
                <a:cs typeface="Georgia"/>
              </a:rPr>
              <a:t>or its</a:t>
            </a:r>
            <a:r>
              <a:rPr dirty="0" sz="2700" spc="-20">
                <a:latin typeface="Georgia"/>
                <a:cs typeface="Georgia"/>
              </a:rPr>
              <a:t> </a:t>
            </a:r>
            <a:r>
              <a:rPr dirty="0" sz="2700" spc="-5">
                <a:latin typeface="Georgia"/>
                <a:cs typeface="Georgia"/>
              </a:rPr>
              <a:t>functioning</a:t>
            </a:r>
            <a:endParaRPr sz="2700">
              <a:latin typeface="Georgia"/>
              <a:cs typeface="Georgia"/>
            </a:endParaRPr>
          </a:p>
          <a:p>
            <a:pPr marL="311150" marR="280035">
              <a:lnSpc>
                <a:spcPct val="100000"/>
              </a:lnSpc>
            </a:pPr>
            <a:r>
              <a:rPr dirty="0" sz="2700" spc="-5">
                <a:latin typeface="Georgia"/>
                <a:cs typeface="Georgia"/>
              </a:rPr>
              <a:t>i.e. raw material, tools, capital and personnel’s”. To  organize </a:t>
            </a:r>
            <a:r>
              <a:rPr dirty="0" sz="2700">
                <a:latin typeface="Georgia"/>
                <a:cs typeface="Georgia"/>
              </a:rPr>
              <a:t>a </a:t>
            </a:r>
            <a:r>
              <a:rPr dirty="0" sz="2700" spc="-5">
                <a:latin typeface="Georgia"/>
                <a:cs typeface="Georgia"/>
              </a:rPr>
              <a:t>business involves determining </a:t>
            </a:r>
            <a:r>
              <a:rPr dirty="0" sz="2700">
                <a:latin typeface="Georgia"/>
                <a:cs typeface="Georgia"/>
              </a:rPr>
              <a:t>&amp;  </a:t>
            </a:r>
            <a:r>
              <a:rPr dirty="0" sz="2700" spc="-5">
                <a:latin typeface="Georgia"/>
                <a:cs typeface="Georgia"/>
              </a:rPr>
              <a:t>providing human and non-human resources </a:t>
            </a:r>
            <a:r>
              <a:rPr dirty="0" sz="2700">
                <a:latin typeface="Georgia"/>
                <a:cs typeface="Georgia"/>
              </a:rPr>
              <a:t>to the  </a:t>
            </a:r>
            <a:r>
              <a:rPr dirty="0" sz="2700" spc="-5">
                <a:latin typeface="Georgia"/>
                <a:cs typeface="Georgia"/>
              </a:rPr>
              <a:t>organizational</a:t>
            </a:r>
            <a:r>
              <a:rPr dirty="0" sz="2700" spc="-15">
                <a:latin typeface="Georgia"/>
                <a:cs typeface="Georgia"/>
              </a:rPr>
              <a:t> </a:t>
            </a:r>
            <a:r>
              <a:rPr dirty="0" sz="2700" spc="-5">
                <a:latin typeface="Georgia"/>
                <a:cs typeface="Georgia"/>
              </a:rPr>
              <a:t>structure.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7029" y="1560829"/>
            <a:ext cx="6324600" cy="4368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dirty="0" baseline="9661" sz="3450" spc="165">
                <a:solidFill>
                  <a:srgbClr val="D06248"/>
                </a:solidFill>
                <a:latin typeface="Symbol"/>
                <a:cs typeface="Symbol"/>
              </a:rPr>
              <a:t></a:t>
            </a:r>
            <a:r>
              <a:rPr dirty="0" sz="2700" spc="110"/>
              <a:t>Establishing </a:t>
            </a:r>
            <a:r>
              <a:rPr dirty="0" sz="2700" spc="-5"/>
              <a:t>the framework of</a:t>
            </a:r>
            <a:r>
              <a:rPr dirty="0" sz="2700" spc="-130"/>
              <a:t> </a:t>
            </a:r>
            <a:r>
              <a:rPr dirty="0" sz="2700" spc="-170"/>
              <a:t>working:</a:t>
            </a:r>
            <a:endParaRPr sz="2700">
              <a:latin typeface="Symbol"/>
              <a:cs typeface="Symbo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7029" y="1971040"/>
            <a:ext cx="7633334" cy="2820670"/>
          </a:xfrm>
          <a:prstGeom prst="rect">
            <a:avLst/>
          </a:prstGeom>
        </p:spPr>
        <p:txBody>
          <a:bodyPr wrap="square" lIns="0" tIns="82550" rIns="0" bIns="0" rtlCol="0" vert="horz">
            <a:spAutoFit/>
          </a:bodyPr>
          <a:lstStyle/>
          <a:p>
            <a:pPr marL="299720">
              <a:lnSpc>
                <a:spcPct val="100000"/>
              </a:lnSpc>
              <a:spcBef>
                <a:spcPts val="650"/>
              </a:spcBef>
            </a:pPr>
            <a:r>
              <a:rPr dirty="0" baseline="14336" sz="2325" spc="615">
                <a:solidFill>
                  <a:srgbClr val="CCB300"/>
                </a:solidFill>
                <a:latin typeface="Symbol"/>
                <a:cs typeface="Symbol"/>
              </a:rPr>
              <a:t></a:t>
            </a:r>
            <a:r>
              <a:rPr dirty="0" baseline="14336" sz="2325" spc="615">
                <a:solidFill>
                  <a:srgbClr val="CCB300"/>
                </a:solidFill>
                <a:latin typeface="Times New Roman"/>
                <a:cs typeface="Times New Roman"/>
              </a:rPr>
              <a:t> </a:t>
            </a:r>
            <a:r>
              <a:rPr dirty="0" sz="2200" spc="-5">
                <a:solidFill>
                  <a:srgbClr val="636A85"/>
                </a:solidFill>
                <a:latin typeface="Georgia"/>
                <a:cs typeface="Georgia"/>
              </a:rPr>
              <a:t>How </a:t>
            </a:r>
            <a:r>
              <a:rPr dirty="0" sz="2200" spc="-10">
                <a:solidFill>
                  <a:srgbClr val="636A85"/>
                </a:solidFill>
                <a:latin typeface="Georgia"/>
                <a:cs typeface="Georgia"/>
              </a:rPr>
              <a:t>many </a:t>
            </a:r>
            <a:r>
              <a:rPr dirty="0" sz="2200" spc="-5">
                <a:solidFill>
                  <a:srgbClr val="636A85"/>
                </a:solidFill>
                <a:latin typeface="Georgia"/>
                <a:cs typeface="Georgia"/>
              </a:rPr>
              <a:t>units </a:t>
            </a:r>
            <a:r>
              <a:rPr dirty="0" sz="2200">
                <a:solidFill>
                  <a:srgbClr val="636A85"/>
                </a:solidFill>
                <a:latin typeface="Georgia"/>
                <a:cs typeface="Georgia"/>
              </a:rPr>
              <a:t>or </a:t>
            </a:r>
            <a:r>
              <a:rPr dirty="0" sz="2200" spc="-10">
                <a:solidFill>
                  <a:srgbClr val="636A85"/>
                </a:solidFill>
                <a:latin typeface="Georgia"/>
                <a:cs typeface="Georgia"/>
              </a:rPr>
              <a:t>sub-units </a:t>
            </a:r>
            <a:r>
              <a:rPr dirty="0" sz="2200">
                <a:solidFill>
                  <a:srgbClr val="636A85"/>
                </a:solidFill>
                <a:latin typeface="Georgia"/>
                <a:cs typeface="Georgia"/>
              </a:rPr>
              <a:t>or </a:t>
            </a:r>
            <a:r>
              <a:rPr dirty="0" sz="2200" spc="-10">
                <a:solidFill>
                  <a:srgbClr val="636A85"/>
                </a:solidFill>
                <a:latin typeface="Georgia"/>
                <a:cs typeface="Georgia"/>
              </a:rPr>
              <a:t>departments </a:t>
            </a:r>
            <a:r>
              <a:rPr dirty="0" sz="2200" spc="-5">
                <a:solidFill>
                  <a:srgbClr val="636A85"/>
                </a:solidFill>
                <a:latin typeface="Georgia"/>
                <a:cs typeface="Georgia"/>
              </a:rPr>
              <a:t>are</a:t>
            </a:r>
            <a:r>
              <a:rPr dirty="0" sz="2200" spc="-40">
                <a:solidFill>
                  <a:srgbClr val="636A85"/>
                </a:solidFill>
                <a:latin typeface="Georgia"/>
                <a:cs typeface="Georgia"/>
              </a:rPr>
              <a:t> </a:t>
            </a:r>
            <a:r>
              <a:rPr dirty="0" sz="2200" spc="-10">
                <a:solidFill>
                  <a:srgbClr val="636A85"/>
                </a:solidFill>
                <a:latin typeface="Georgia"/>
                <a:cs typeface="Georgia"/>
              </a:rPr>
              <a:t>needed.</a:t>
            </a:r>
            <a:endParaRPr sz="2200">
              <a:latin typeface="Georgia"/>
              <a:cs typeface="Georgia"/>
            </a:endParaRPr>
          </a:p>
          <a:p>
            <a:pPr marL="572770" marR="692785" indent="-273050">
              <a:lnSpc>
                <a:spcPct val="100000"/>
              </a:lnSpc>
              <a:spcBef>
                <a:spcPts val="550"/>
              </a:spcBef>
            </a:pPr>
            <a:r>
              <a:rPr dirty="0" baseline="14336" sz="2325" spc="615">
                <a:solidFill>
                  <a:srgbClr val="CCB300"/>
                </a:solidFill>
                <a:latin typeface="Symbol"/>
                <a:cs typeface="Symbol"/>
              </a:rPr>
              <a:t></a:t>
            </a:r>
            <a:r>
              <a:rPr dirty="0" baseline="14336" sz="2325" spc="615">
                <a:solidFill>
                  <a:srgbClr val="CCB300"/>
                </a:solidFill>
                <a:latin typeface="Times New Roman"/>
                <a:cs typeface="Times New Roman"/>
              </a:rPr>
              <a:t> </a:t>
            </a:r>
            <a:r>
              <a:rPr dirty="0" sz="2200" spc="-5">
                <a:solidFill>
                  <a:srgbClr val="636A85"/>
                </a:solidFill>
                <a:latin typeface="Georgia"/>
                <a:cs typeface="Georgia"/>
              </a:rPr>
              <a:t>How </a:t>
            </a:r>
            <a:r>
              <a:rPr dirty="0" sz="2200" spc="-10">
                <a:solidFill>
                  <a:srgbClr val="636A85"/>
                </a:solidFill>
                <a:latin typeface="Georgia"/>
                <a:cs typeface="Georgia"/>
              </a:rPr>
              <a:t>many </a:t>
            </a:r>
            <a:r>
              <a:rPr dirty="0" sz="2200" spc="-5">
                <a:solidFill>
                  <a:srgbClr val="636A85"/>
                </a:solidFill>
                <a:latin typeface="Georgia"/>
                <a:cs typeface="Georgia"/>
              </a:rPr>
              <a:t>posts </a:t>
            </a:r>
            <a:r>
              <a:rPr dirty="0" sz="2200">
                <a:solidFill>
                  <a:srgbClr val="636A85"/>
                </a:solidFill>
                <a:latin typeface="Georgia"/>
                <a:cs typeface="Georgia"/>
              </a:rPr>
              <a:t>or </a:t>
            </a:r>
            <a:r>
              <a:rPr dirty="0" sz="2200" spc="-5">
                <a:solidFill>
                  <a:srgbClr val="636A85"/>
                </a:solidFill>
                <a:latin typeface="Georgia"/>
                <a:cs typeface="Georgia"/>
              </a:rPr>
              <a:t>designations are </a:t>
            </a:r>
            <a:r>
              <a:rPr dirty="0" sz="2200" spc="-10">
                <a:solidFill>
                  <a:srgbClr val="636A85"/>
                </a:solidFill>
                <a:latin typeface="Georgia"/>
                <a:cs typeface="Georgia"/>
              </a:rPr>
              <a:t>needed </a:t>
            </a:r>
            <a:r>
              <a:rPr dirty="0" sz="2200">
                <a:solidFill>
                  <a:srgbClr val="636A85"/>
                </a:solidFill>
                <a:latin typeface="Georgia"/>
                <a:cs typeface="Georgia"/>
              </a:rPr>
              <a:t>in </a:t>
            </a:r>
            <a:r>
              <a:rPr dirty="0" sz="2200" spc="-10">
                <a:solidFill>
                  <a:srgbClr val="636A85"/>
                </a:solidFill>
                <a:latin typeface="Georgia"/>
                <a:cs typeface="Georgia"/>
              </a:rPr>
              <a:t>each  department.</a:t>
            </a:r>
            <a:endParaRPr sz="2200">
              <a:latin typeface="Georgia"/>
              <a:cs typeface="Georgia"/>
            </a:endParaRPr>
          </a:p>
          <a:p>
            <a:pPr marL="572770" marR="494665" indent="-273050">
              <a:lnSpc>
                <a:spcPct val="100000"/>
              </a:lnSpc>
              <a:spcBef>
                <a:spcPts val="550"/>
              </a:spcBef>
            </a:pPr>
            <a:r>
              <a:rPr dirty="0" baseline="14336" sz="2325" spc="615">
                <a:solidFill>
                  <a:srgbClr val="CCB300"/>
                </a:solidFill>
                <a:latin typeface="Symbol"/>
                <a:cs typeface="Symbol"/>
              </a:rPr>
              <a:t></a:t>
            </a:r>
            <a:r>
              <a:rPr dirty="0" baseline="14336" sz="2325" spc="615">
                <a:solidFill>
                  <a:srgbClr val="CCB300"/>
                </a:solidFill>
                <a:latin typeface="Times New Roman"/>
                <a:cs typeface="Times New Roman"/>
              </a:rPr>
              <a:t> </a:t>
            </a:r>
            <a:r>
              <a:rPr dirty="0" sz="2200" spc="-5">
                <a:solidFill>
                  <a:srgbClr val="636A85"/>
                </a:solidFill>
                <a:latin typeface="Georgia"/>
                <a:cs typeface="Georgia"/>
              </a:rPr>
              <a:t>How to distribute authority and </a:t>
            </a:r>
            <a:r>
              <a:rPr dirty="0" sz="2200" spc="-10">
                <a:solidFill>
                  <a:srgbClr val="636A85"/>
                </a:solidFill>
                <a:latin typeface="Georgia"/>
                <a:cs typeface="Georgia"/>
              </a:rPr>
              <a:t>responsibility among  </a:t>
            </a:r>
            <a:r>
              <a:rPr dirty="0" sz="2200" spc="-5">
                <a:solidFill>
                  <a:srgbClr val="636A85"/>
                </a:solidFill>
                <a:latin typeface="Georgia"/>
                <a:cs typeface="Georgia"/>
              </a:rPr>
              <a:t>employees</a:t>
            </a:r>
            <a:endParaRPr sz="2200">
              <a:latin typeface="Georgia"/>
              <a:cs typeface="Georgia"/>
            </a:endParaRPr>
          </a:p>
          <a:p>
            <a:pPr marL="298450" marR="332105" indent="-273050">
              <a:lnSpc>
                <a:spcPct val="100000"/>
              </a:lnSpc>
              <a:spcBef>
                <a:spcPts val="680"/>
              </a:spcBef>
            </a:pPr>
            <a:r>
              <a:rPr dirty="0" baseline="9661" sz="3450" spc="450">
                <a:solidFill>
                  <a:srgbClr val="D06248"/>
                </a:solidFill>
                <a:latin typeface="Symbol"/>
                <a:cs typeface="Symbol"/>
              </a:rPr>
              <a:t></a:t>
            </a:r>
            <a:r>
              <a:rPr dirty="0" sz="2700" spc="300">
                <a:latin typeface="Georgia"/>
                <a:cs typeface="Georgia"/>
              </a:rPr>
              <a:t>Once </a:t>
            </a:r>
            <a:r>
              <a:rPr dirty="0" sz="2700" spc="-5">
                <a:latin typeface="Georgia"/>
                <a:cs typeface="Georgia"/>
              </a:rPr>
              <a:t>these decisions are taken,</a:t>
            </a:r>
            <a:r>
              <a:rPr dirty="0" sz="2700" spc="-355">
                <a:latin typeface="Georgia"/>
                <a:cs typeface="Georgia"/>
              </a:rPr>
              <a:t> </a:t>
            </a:r>
            <a:r>
              <a:rPr dirty="0" sz="2700" spc="-110">
                <a:latin typeface="Georgia"/>
                <a:cs typeface="Georgia"/>
              </a:rPr>
              <a:t>organizational  </a:t>
            </a:r>
            <a:r>
              <a:rPr dirty="0" sz="2700" spc="-5">
                <a:latin typeface="Georgia"/>
                <a:cs typeface="Georgia"/>
              </a:rPr>
              <a:t>structure gets set</a:t>
            </a:r>
            <a:r>
              <a:rPr dirty="0" sz="2700" spc="-20">
                <a:latin typeface="Georgia"/>
                <a:cs typeface="Georgia"/>
              </a:rPr>
              <a:t> </a:t>
            </a:r>
            <a:r>
              <a:rPr dirty="0" sz="2700" spc="-5">
                <a:latin typeface="Georgia"/>
                <a:cs typeface="Georgia"/>
              </a:rPr>
              <a:t>up.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7029" y="1560829"/>
            <a:ext cx="5321300" cy="4368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dirty="0" baseline="9661" sz="3450" spc="195">
                <a:solidFill>
                  <a:srgbClr val="D06248"/>
                </a:solidFill>
                <a:latin typeface="Symbol"/>
                <a:cs typeface="Symbol"/>
              </a:rPr>
              <a:t></a:t>
            </a:r>
            <a:r>
              <a:rPr dirty="0" sz="2700" spc="130"/>
              <a:t>Organizing </a:t>
            </a:r>
            <a:r>
              <a:rPr dirty="0" sz="2700" spc="-5"/>
              <a:t>as </a:t>
            </a:r>
            <a:r>
              <a:rPr dirty="0" sz="2700"/>
              <a:t>a </a:t>
            </a:r>
            <a:r>
              <a:rPr dirty="0" sz="2700" spc="-5"/>
              <a:t>process</a:t>
            </a:r>
            <a:r>
              <a:rPr dirty="0" sz="2700" spc="-185"/>
              <a:t> </a:t>
            </a:r>
            <a:r>
              <a:rPr dirty="0" sz="2700" spc="-150"/>
              <a:t>involves:</a:t>
            </a:r>
            <a:endParaRPr sz="2700">
              <a:latin typeface="Symbol"/>
              <a:cs typeface="Symbo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1350" y="1971040"/>
            <a:ext cx="7299325" cy="3674110"/>
          </a:xfrm>
          <a:prstGeom prst="rect">
            <a:avLst/>
          </a:prstGeom>
        </p:spPr>
        <p:txBody>
          <a:bodyPr wrap="square" lIns="0" tIns="10795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850"/>
              </a:spcBef>
            </a:pPr>
            <a:r>
              <a:rPr dirty="0" baseline="14550" sz="3150" spc="855">
                <a:solidFill>
                  <a:srgbClr val="CCB300"/>
                </a:solidFill>
                <a:latin typeface="Symbol"/>
                <a:cs typeface="Symbol"/>
              </a:rPr>
              <a:t></a:t>
            </a:r>
            <a:r>
              <a:rPr dirty="0" baseline="14550" sz="3150" spc="-397">
                <a:solidFill>
                  <a:srgbClr val="CCB300"/>
                </a:solidFill>
                <a:latin typeface="Times New Roman"/>
                <a:cs typeface="Times New Roman"/>
              </a:rPr>
              <a:t> </a:t>
            </a:r>
            <a:r>
              <a:rPr dirty="0" sz="3000" spc="-10">
                <a:solidFill>
                  <a:srgbClr val="636A85"/>
                </a:solidFill>
                <a:latin typeface="Georgia"/>
                <a:cs typeface="Georgia"/>
              </a:rPr>
              <a:t>Identification </a:t>
            </a:r>
            <a:r>
              <a:rPr dirty="0" sz="3000">
                <a:solidFill>
                  <a:srgbClr val="636A85"/>
                </a:solidFill>
                <a:latin typeface="Georgia"/>
                <a:cs typeface="Georgia"/>
              </a:rPr>
              <a:t>of </a:t>
            </a:r>
            <a:r>
              <a:rPr dirty="0" sz="3000" spc="-10">
                <a:solidFill>
                  <a:srgbClr val="636A85"/>
                </a:solidFill>
                <a:latin typeface="Georgia"/>
                <a:cs typeface="Georgia"/>
              </a:rPr>
              <a:t>activities.</a:t>
            </a:r>
            <a:endParaRPr sz="3000">
              <a:latin typeface="Georgia"/>
              <a:cs typeface="Georgia"/>
            </a:endParaRPr>
          </a:p>
          <a:p>
            <a:pPr marL="25400">
              <a:lnSpc>
                <a:spcPct val="100000"/>
              </a:lnSpc>
              <a:spcBef>
                <a:spcPts val="750"/>
              </a:spcBef>
            </a:pPr>
            <a:r>
              <a:rPr dirty="0" baseline="15873" sz="3150" spc="75">
                <a:solidFill>
                  <a:srgbClr val="CCB300"/>
                </a:solidFill>
                <a:latin typeface="Symbol"/>
                <a:cs typeface="Symbol"/>
              </a:rPr>
              <a:t></a:t>
            </a:r>
            <a:r>
              <a:rPr dirty="0" sz="3000" spc="50">
                <a:solidFill>
                  <a:srgbClr val="636A85"/>
                </a:solidFill>
                <a:latin typeface="Georgia"/>
                <a:cs typeface="Georgia"/>
              </a:rPr>
              <a:t>Classification </a:t>
            </a:r>
            <a:r>
              <a:rPr dirty="0" sz="3000" spc="-5">
                <a:solidFill>
                  <a:srgbClr val="636A85"/>
                </a:solidFill>
                <a:latin typeface="Georgia"/>
                <a:cs typeface="Georgia"/>
              </a:rPr>
              <a:t>of grouping of</a:t>
            </a:r>
            <a:r>
              <a:rPr dirty="0" sz="3000" spc="-100">
                <a:solidFill>
                  <a:srgbClr val="636A85"/>
                </a:solidFill>
                <a:latin typeface="Georgia"/>
                <a:cs typeface="Georgia"/>
              </a:rPr>
              <a:t> </a:t>
            </a:r>
            <a:r>
              <a:rPr dirty="0" sz="3000" spc="-5">
                <a:solidFill>
                  <a:srgbClr val="636A85"/>
                </a:solidFill>
                <a:latin typeface="Georgia"/>
                <a:cs typeface="Georgia"/>
              </a:rPr>
              <a:t>activities.</a:t>
            </a:r>
            <a:endParaRPr sz="3000">
              <a:latin typeface="Georgia"/>
              <a:cs typeface="Georgia"/>
            </a:endParaRPr>
          </a:p>
          <a:p>
            <a:pPr marL="25400">
              <a:lnSpc>
                <a:spcPct val="100000"/>
              </a:lnSpc>
              <a:spcBef>
                <a:spcPts val="740"/>
              </a:spcBef>
            </a:pPr>
            <a:r>
              <a:rPr dirty="0" baseline="14550" sz="3150" spc="104">
                <a:solidFill>
                  <a:srgbClr val="CCB300"/>
                </a:solidFill>
                <a:latin typeface="Symbol"/>
                <a:cs typeface="Symbol"/>
              </a:rPr>
              <a:t></a:t>
            </a:r>
            <a:r>
              <a:rPr dirty="0" sz="3000" spc="70">
                <a:solidFill>
                  <a:srgbClr val="636A85"/>
                </a:solidFill>
                <a:latin typeface="Georgia"/>
                <a:cs typeface="Georgia"/>
              </a:rPr>
              <a:t>Assignment </a:t>
            </a:r>
            <a:r>
              <a:rPr dirty="0" sz="3000" spc="-5">
                <a:solidFill>
                  <a:srgbClr val="636A85"/>
                </a:solidFill>
                <a:latin typeface="Georgia"/>
                <a:cs typeface="Georgia"/>
              </a:rPr>
              <a:t>of</a:t>
            </a:r>
            <a:r>
              <a:rPr dirty="0" sz="3000" spc="-100">
                <a:solidFill>
                  <a:srgbClr val="636A85"/>
                </a:solidFill>
                <a:latin typeface="Georgia"/>
                <a:cs typeface="Georgia"/>
              </a:rPr>
              <a:t> </a:t>
            </a:r>
            <a:r>
              <a:rPr dirty="0" sz="3000" spc="-5">
                <a:solidFill>
                  <a:srgbClr val="636A85"/>
                </a:solidFill>
                <a:latin typeface="Georgia"/>
                <a:cs typeface="Georgia"/>
              </a:rPr>
              <a:t>duties.</a:t>
            </a:r>
            <a:endParaRPr sz="3000">
              <a:latin typeface="Georgia"/>
              <a:cs typeface="Georgia"/>
            </a:endParaRPr>
          </a:p>
          <a:p>
            <a:pPr marL="298450" marR="490855" indent="-273050">
              <a:lnSpc>
                <a:spcPct val="100000"/>
              </a:lnSpc>
              <a:spcBef>
                <a:spcPts val="750"/>
              </a:spcBef>
            </a:pPr>
            <a:r>
              <a:rPr dirty="0" baseline="14550" sz="3150" spc="855">
                <a:solidFill>
                  <a:srgbClr val="CCB300"/>
                </a:solidFill>
                <a:latin typeface="Symbol"/>
                <a:cs typeface="Symbol"/>
              </a:rPr>
              <a:t></a:t>
            </a:r>
            <a:r>
              <a:rPr dirty="0" baseline="14550" sz="3150" spc="-375">
                <a:solidFill>
                  <a:srgbClr val="CCB300"/>
                </a:solidFill>
                <a:latin typeface="Times New Roman"/>
                <a:cs typeface="Times New Roman"/>
              </a:rPr>
              <a:t> </a:t>
            </a:r>
            <a:r>
              <a:rPr dirty="0" sz="3000" spc="-5">
                <a:solidFill>
                  <a:srgbClr val="636A85"/>
                </a:solidFill>
                <a:latin typeface="Georgia"/>
                <a:cs typeface="Georgia"/>
              </a:rPr>
              <a:t>Delegation of </a:t>
            </a:r>
            <a:r>
              <a:rPr dirty="0" sz="3000" spc="-10">
                <a:solidFill>
                  <a:srgbClr val="636A85"/>
                </a:solidFill>
                <a:latin typeface="Georgia"/>
                <a:cs typeface="Georgia"/>
              </a:rPr>
              <a:t>authority </a:t>
            </a:r>
            <a:r>
              <a:rPr dirty="0" sz="3000" spc="-5">
                <a:solidFill>
                  <a:srgbClr val="636A85"/>
                </a:solidFill>
                <a:latin typeface="Georgia"/>
                <a:cs typeface="Georgia"/>
              </a:rPr>
              <a:t>and </a:t>
            </a:r>
            <a:r>
              <a:rPr dirty="0" sz="3000" spc="-10">
                <a:solidFill>
                  <a:srgbClr val="636A85"/>
                </a:solidFill>
                <a:latin typeface="Georgia"/>
                <a:cs typeface="Georgia"/>
              </a:rPr>
              <a:t>creation </a:t>
            </a:r>
            <a:r>
              <a:rPr dirty="0" sz="3000">
                <a:solidFill>
                  <a:srgbClr val="636A85"/>
                </a:solidFill>
                <a:latin typeface="Georgia"/>
                <a:cs typeface="Georgia"/>
              </a:rPr>
              <a:t>of  </a:t>
            </a:r>
            <a:r>
              <a:rPr dirty="0" sz="3000" spc="-5">
                <a:solidFill>
                  <a:srgbClr val="636A85"/>
                </a:solidFill>
                <a:latin typeface="Georgia"/>
                <a:cs typeface="Georgia"/>
              </a:rPr>
              <a:t>responsibility.</a:t>
            </a:r>
            <a:endParaRPr sz="3000">
              <a:latin typeface="Georgia"/>
              <a:cs typeface="Georgia"/>
            </a:endParaRPr>
          </a:p>
          <a:p>
            <a:pPr marL="298450" marR="17780" indent="-273050">
              <a:lnSpc>
                <a:spcPct val="100000"/>
              </a:lnSpc>
              <a:spcBef>
                <a:spcPts val="540"/>
              </a:spcBef>
            </a:pPr>
            <a:r>
              <a:rPr dirty="0" baseline="14550" sz="3150" spc="89">
                <a:solidFill>
                  <a:srgbClr val="CCB300"/>
                </a:solidFill>
                <a:latin typeface="Symbol"/>
                <a:cs typeface="Symbol"/>
              </a:rPr>
              <a:t></a:t>
            </a:r>
            <a:r>
              <a:rPr dirty="0" sz="3000" spc="60">
                <a:solidFill>
                  <a:srgbClr val="636A85"/>
                </a:solidFill>
                <a:latin typeface="Georgia"/>
                <a:cs typeface="Georgia"/>
              </a:rPr>
              <a:t>Coordinating </a:t>
            </a:r>
            <a:r>
              <a:rPr dirty="0" sz="3000" spc="-5">
                <a:solidFill>
                  <a:srgbClr val="636A85"/>
                </a:solidFill>
                <a:latin typeface="Georgia"/>
                <a:cs typeface="Georgia"/>
              </a:rPr>
              <a:t>authority and</a:t>
            </a:r>
            <a:r>
              <a:rPr dirty="0" sz="3000" spc="-145">
                <a:solidFill>
                  <a:srgbClr val="636A85"/>
                </a:solidFill>
                <a:latin typeface="Georgia"/>
                <a:cs typeface="Georgia"/>
              </a:rPr>
              <a:t> </a:t>
            </a:r>
            <a:r>
              <a:rPr dirty="0" sz="3000" spc="-5">
                <a:solidFill>
                  <a:srgbClr val="636A85"/>
                </a:solidFill>
                <a:latin typeface="Georgia"/>
                <a:cs typeface="Georgia"/>
              </a:rPr>
              <a:t>responsibility  relationships</a:t>
            </a:r>
            <a:r>
              <a:rPr dirty="0" sz="2200" spc="-5">
                <a:solidFill>
                  <a:srgbClr val="636A85"/>
                </a:solidFill>
                <a:latin typeface="Georgia"/>
                <a:cs typeface="Georgia"/>
              </a:rPr>
              <a:t>.</a:t>
            </a:r>
            <a:endParaRPr sz="2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70429" y="2778760"/>
            <a:ext cx="5034915" cy="1244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0" spc="-5"/>
              <a:t>STAFFING</a:t>
            </a:r>
            <a:endParaRPr sz="8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2020-06-28T16:32:54Z</dcterms:created>
  <dcterms:modified xsi:type="dcterms:W3CDTF">2020-06-28T16:32:54Z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2013-07-24T00:00:00Z</vt:filetime>
  </property>
  <property fmtid="{D5CDD505-2E9C-101B-9397-08002B2CF9AE}" pid="3" name="Creator">
    <vt:lpwstr>pdftk 1.44 - www.pdftk.com</vt:lpwstr>
  </property>
  <property fmtid="{D5CDD505-2E9C-101B-9397-08002B2CF9AE}" pid="4" name="LastSaved">
    <vt:filetime>2020-06-28T00:00:00Z</vt:filetime>
  </property>
</Properties>
</file>