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1" r:id="rId1"/>
  </p:sldMasterIdLst>
  <p:notesMasterIdLst>
    <p:notesMasterId r:id="rId10"/>
  </p:notesMasterIdLst>
  <p:handoutMasterIdLst>
    <p:handoutMasterId r:id="rId11"/>
  </p:handoutMasterIdLst>
  <p:sldIdLst>
    <p:sldId id="290" r:id="rId2"/>
    <p:sldId id="277" r:id="rId3"/>
    <p:sldId id="283" r:id="rId4"/>
    <p:sldId id="284" r:id="rId5"/>
    <p:sldId id="285" r:id="rId6"/>
    <p:sldId id="286" r:id="rId7"/>
    <p:sldId id="287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08A6F-DEC2-4BAC-96B8-935BEACE8ED2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008E0-6FBD-4694-B1E6-DEF949ACCE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29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55953-DDD5-4195-B0BE-16DD060E7BD9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369BB-F5E4-4599-968E-5E4239A1B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54D3C-AE71-4AD5-B300-B94287FC06C0}" type="slidenum">
              <a:rPr lang="en-GB"/>
              <a:pPr/>
              <a:t>2</a:t>
            </a:fld>
            <a:endParaRPr lang="en-GB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BB96F-7464-4544-8F9D-9EFBC0248737}" type="slidenum">
              <a:rPr lang="en-GB"/>
              <a:pPr/>
              <a:t>3</a:t>
            </a:fld>
            <a:endParaRPr lang="en-GB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5DD7D0-FF72-4012-AE31-7CF070731397}" type="slidenum">
              <a:rPr lang="en-GB"/>
              <a:pPr/>
              <a:t>4</a:t>
            </a:fld>
            <a:endParaRPr lang="en-GB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AEAB82-B342-47B6-8779-E82F7CD9304E}" type="slidenum">
              <a:rPr lang="en-GB"/>
              <a:pPr/>
              <a:t>5</a:t>
            </a:fld>
            <a:endParaRPr lang="en-GB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794F6-C48B-4E97-80EF-70BD3A6F0821}" type="slidenum">
              <a:rPr lang="en-GB"/>
              <a:pPr/>
              <a:t>6</a:t>
            </a:fld>
            <a:endParaRPr lang="en-GB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BE5CA-830C-4FA8-BDFC-129D3108FE3F}" type="slidenum">
              <a:rPr lang="en-GB"/>
              <a:pPr/>
              <a:t>7</a:t>
            </a:fld>
            <a:endParaRPr lang="en-GB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D1825-0EB2-4A1F-81F8-DC25923D9605}" type="slidenum">
              <a:rPr lang="en-GB"/>
              <a:pPr/>
              <a:t>8</a:t>
            </a:fld>
            <a:endParaRPr lang="en-GB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FD1E-4D1B-4366-90A5-4E3BE20A4969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9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7249-22EE-4823-84B4-EBE12A1B31E5}" type="datetime1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7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D361-57F3-47D2-BB81-1234B4A512A6}" type="datetime1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52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981200"/>
            <a:ext cx="762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86A71-2ECA-4C72-A7A8-C58342C189C5}" type="datetime1">
              <a:rPr lang="en-US" smtClean="0"/>
              <a:t>6/30/2020</a:t>
            </a:fld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58CD9-C4D1-48E8-B1C4-7316B1731B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555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9812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E03B3-87E7-4C29-AAF8-A311FC0806CB}" type="datetime1">
              <a:rPr lang="en-US" smtClean="0"/>
              <a:t>6/30/2020</a:t>
            </a:fld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CC2E2-3A32-4952-BDAA-29B2AACBD7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3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981200"/>
            <a:ext cx="3733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733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733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2FBB-EC05-41C0-9362-6C3C2F0D949C}" type="datetime1">
              <a:rPr lang="en-US" smtClean="0"/>
              <a:t>6/30/2020</a:t>
            </a:fld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64B3-B306-49D2-8E80-7B60BC3438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0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9DEC-9B7F-4A1D-A23B-B0CFC005A499}" type="datetime1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8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F49513B-01D2-44AE-9562-467CD1DE929F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1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166-1321-4F85-B55B-D153C108589F}" type="datetime1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7641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5483-BE1D-4B6A-A913-D7F8544F5B84}" type="datetime1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114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35910B5-E751-4D50-8007-46807E1D0519}" type="datetime1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FE337-BA55-44E5-B674-1F8393B04DC6}" type="datetime1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7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9E5A4-FE4B-4414-AEF5-F2F087523375}" type="datetime1">
              <a:rPr lang="en-US" smtClean="0"/>
              <a:t>6/30/2020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74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4166-1321-4F85-B55B-D153C108589F}" type="datetime1">
              <a:rPr lang="en-US" smtClean="0"/>
              <a:t>6/30/2020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3751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9E94166-1321-4F85-B55B-D153C108589F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6F5973C-A2EA-4238-A82C-C340E5DE5F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6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2" r:id="rId1"/>
    <p:sldLayoutId id="2147484443" r:id="rId2"/>
    <p:sldLayoutId id="2147484444" r:id="rId3"/>
    <p:sldLayoutId id="2147484445" r:id="rId4"/>
    <p:sldLayoutId id="2147484446" r:id="rId5"/>
    <p:sldLayoutId id="2147484447" r:id="rId6"/>
    <p:sldLayoutId id="2147484448" r:id="rId7"/>
    <p:sldLayoutId id="2147484449" r:id="rId8"/>
    <p:sldLayoutId id="2147484450" r:id="rId9"/>
    <p:sldLayoutId id="2147484451" r:id="rId10"/>
    <p:sldLayoutId id="2147484452" r:id="rId11"/>
    <p:sldLayoutId id="2147484453" r:id="rId12"/>
    <p:sldLayoutId id="2147484454" r:id="rId13"/>
    <p:sldLayoutId id="21474844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F4CE7DFB-1C48-4D37-A607-5B8E07A48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590800"/>
            <a:ext cx="60960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 POINT Circle Algorithm</a:t>
            </a:r>
          </a:p>
        </p:txBody>
      </p:sp>
    </p:spTree>
    <p:extLst>
      <p:ext uri="{BB962C8B-B14F-4D97-AF65-F5344CB8AC3E}">
        <p14:creationId xmlns:p14="http://schemas.microsoft.com/office/powerpoint/2010/main" val="293743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543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Circle Algorithms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85096"/>
            <a:ext cx="7696200" cy="115093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000" dirty="0"/>
              <a:t>Use 8-fold symmetry and only compute pixel positions for the 45</a:t>
            </a:r>
            <a:r>
              <a:rPr lang="en-US" sz="2000" dirty="0">
                <a:cs typeface="Times New Roman" pitchFamily="18" charset="0"/>
              </a:rPr>
              <a:t>° sector.</a:t>
            </a:r>
          </a:p>
        </p:txBody>
      </p:sp>
      <p:grpSp>
        <p:nvGrpSpPr>
          <p:cNvPr id="2" name="Group 712"/>
          <p:cNvGrpSpPr>
            <a:grpSpLocks/>
          </p:cNvGrpSpPr>
          <p:nvPr/>
        </p:nvGrpSpPr>
        <p:grpSpPr bwMode="auto">
          <a:xfrm>
            <a:off x="2017713" y="2209800"/>
            <a:ext cx="4916487" cy="3816350"/>
            <a:chOff x="1882" y="1661"/>
            <a:chExt cx="3097" cy="2404"/>
          </a:xfrm>
        </p:grpSpPr>
        <p:sp>
          <p:nvSpPr>
            <p:cNvPr id="60422" name="Line 690"/>
            <p:cNvSpPr>
              <a:spLocks noChangeShapeType="1"/>
            </p:cNvSpPr>
            <p:nvPr/>
          </p:nvSpPr>
          <p:spPr bwMode="auto">
            <a:xfrm>
              <a:off x="3515" y="1706"/>
              <a:ext cx="0" cy="2359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23" name="Line 691"/>
            <p:cNvSpPr>
              <a:spLocks noChangeShapeType="1"/>
            </p:cNvSpPr>
            <p:nvPr/>
          </p:nvSpPr>
          <p:spPr bwMode="auto">
            <a:xfrm>
              <a:off x="2018" y="2885"/>
              <a:ext cx="2903" cy="0"/>
            </a:xfrm>
            <a:prstGeom prst="line">
              <a:avLst/>
            </a:prstGeom>
            <a:noFill/>
            <a:ln w="12700" cap="sq">
              <a:solidFill>
                <a:srgbClr val="FF0000"/>
              </a:solidFill>
              <a:round/>
              <a:headEnd type="none" w="sm" len="sm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24" name="Oval 692"/>
            <p:cNvSpPr>
              <a:spLocks noChangeArrowheads="1"/>
            </p:cNvSpPr>
            <p:nvPr/>
          </p:nvSpPr>
          <p:spPr bwMode="auto">
            <a:xfrm>
              <a:off x="2490" y="1887"/>
              <a:ext cx="2041" cy="1996"/>
            </a:xfrm>
            <a:prstGeom prst="ellipse">
              <a:avLst/>
            </a:prstGeom>
            <a:noFill/>
            <a:ln w="25400" cap="sq">
              <a:solidFill>
                <a:srgbClr val="3817FF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5" name="Line 693"/>
            <p:cNvSpPr>
              <a:spLocks noChangeShapeType="1"/>
            </p:cNvSpPr>
            <p:nvPr/>
          </p:nvSpPr>
          <p:spPr bwMode="auto">
            <a:xfrm flipV="1">
              <a:off x="3515" y="2205"/>
              <a:ext cx="726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26" name="Line 694"/>
            <p:cNvSpPr>
              <a:spLocks noChangeShapeType="1"/>
            </p:cNvSpPr>
            <p:nvPr/>
          </p:nvSpPr>
          <p:spPr bwMode="auto">
            <a:xfrm>
              <a:off x="3515" y="2704"/>
              <a:ext cx="136" cy="45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27" name="Text Box 695"/>
            <p:cNvSpPr txBox="1">
              <a:spLocks noChangeArrowheads="1"/>
            </p:cNvSpPr>
            <p:nvPr/>
          </p:nvSpPr>
          <p:spPr bwMode="auto">
            <a:xfrm>
              <a:off x="3493" y="2500"/>
              <a:ext cx="373" cy="25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FD2919"/>
                  </a:solidFill>
                </a:rPr>
                <a:t>45</a:t>
              </a:r>
              <a:r>
                <a:rPr lang="en-US" sz="2000" b="1">
                  <a:solidFill>
                    <a:srgbClr val="FD2919"/>
                  </a:solidFill>
                  <a:cs typeface="Times New Roman" pitchFamily="18" charset="0"/>
                </a:rPr>
                <a:t>°</a:t>
              </a:r>
            </a:p>
          </p:txBody>
        </p:sp>
        <p:sp>
          <p:nvSpPr>
            <p:cNvPr id="60428" name="Oval 696"/>
            <p:cNvSpPr>
              <a:spLocks noChangeArrowheads="1"/>
            </p:cNvSpPr>
            <p:nvPr/>
          </p:nvSpPr>
          <p:spPr bwMode="auto">
            <a:xfrm>
              <a:off x="3742" y="1879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9" name="Text Box 697"/>
            <p:cNvSpPr txBox="1">
              <a:spLocks noChangeArrowheads="1"/>
            </p:cNvSpPr>
            <p:nvPr/>
          </p:nvSpPr>
          <p:spPr bwMode="auto">
            <a:xfrm>
              <a:off x="3797" y="1674"/>
              <a:ext cx="422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  <a:r>
                <a:rPr lang="en-US" i="1"/>
                <a:t>x</a:t>
              </a:r>
              <a:r>
                <a:rPr lang="en-US"/>
                <a:t>, </a:t>
              </a:r>
              <a:r>
                <a:rPr lang="en-US" i="1"/>
                <a:t>y</a:t>
              </a:r>
              <a:r>
                <a:rPr lang="en-US"/>
                <a:t>)</a:t>
              </a:r>
            </a:p>
          </p:txBody>
        </p:sp>
        <p:sp>
          <p:nvSpPr>
            <p:cNvPr id="60430" name="Oval 698"/>
            <p:cNvSpPr>
              <a:spLocks noChangeArrowheads="1"/>
            </p:cNvSpPr>
            <p:nvPr/>
          </p:nvSpPr>
          <p:spPr bwMode="auto">
            <a:xfrm>
              <a:off x="3742" y="3793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1" name="Oval 699"/>
            <p:cNvSpPr>
              <a:spLocks noChangeArrowheads="1"/>
            </p:cNvSpPr>
            <p:nvPr/>
          </p:nvSpPr>
          <p:spPr bwMode="auto">
            <a:xfrm>
              <a:off x="3198" y="1879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2" name="Oval 700"/>
            <p:cNvSpPr>
              <a:spLocks noChangeArrowheads="1"/>
            </p:cNvSpPr>
            <p:nvPr/>
          </p:nvSpPr>
          <p:spPr bwMode="auto">
            <a:xfrm>
              <a:off x="3198" y="3793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3" name="Oval 701"/>
            <p:cNvSpPr>
              <a:spLocks noChangeArrowheads="1"/>
            </p:cNvSpPr>
            <p:nvPr/>
          </p:nvSpPr>
          <p:spPr bwMode="auto">
            <a:xfrm>
              <a:off x="4458" y="2614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4" name="Oval 702"/>
            <p:cNvSpPr>
              <a:spLocks noChangeArrowheads="1"/>
            </p:cNvSpPr>
            <p:nvPr/>
          </p:nvSpPr>
          <p:spPr bwMode="auto">
            <a:xfrm>
              <a:off x="2471" y="2614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5" name="Oval 703"/>
            <p:cNvSpPr>
              <a:spLocks noChangeArrowheads="1"/>
            </p:cNvSpPr>
            <p:nvPr/>
          </p:nvSpPr>
          <p:spPr bwMode="auto">
            <a:xfrm>
              <a:off x="4458" y="3067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6" name="Oval 704"/>
            <p:cNvSpPr>
              <a:spLocks noChangeArrowheads="1"/>
            </p:cNvSpPr>
            <p:nvPr/>
          </p:nvSpPr>
          <p:spPr bwMode="auto">
            <a:xfrm>
              <a:off x="2472" y="3067"/>
              <a:ext cx="91" cy="91"/>
            </a:xfrm>
            <a:prstGeom prst="ellipse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7" name="Text Box 705"/>
            <p:cNvSpPr txBox="1">
              <a:spLocks noChangeArrowheads="1"/>
            </p:cNvSpPr>
            <p:nvPr/>
          </p:nvSpPr>
          <p:spPr bwMode="auto">
            <a:xfrm>
              <a:off x="4513" y="2432"/>
              <a:ext cx="422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  <a:r>
                <a:rPr lang="en-US" i="1"/>
                <a:t>y</a:t>
              </a:r>
              <a:r>
                <a:rPr lang="en-US"/>
                <a:t>, </a:t>
              </a:r>
              <a:r>
                <a:rPr lang="en-US" i="1"/>
                <a:t>x</a:t>
              </a:r>
              <a:r>
                <a:rPr lang="en-US"/>
                <a:t>)</a:t>
              </a:r>
            </a:p>
          </p:txBody>
        </p:sp>
        <p:sp>
          <p:nvSpPr>
            <p:cNvPr id="60438" name="Text Box 706"/>
            <p:cNvSpPr txBox="1">
              <a:spLocks noChangeArrowheads="1"/>
            </p:cNvSpPr>
            <p:nvPr/>
          </p:nvSpPr>
          <p:spPr bwMode="auto">
            <a:xfrm>
              <a:off x="2653" y="1661"/>
              <a:ext cx="471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(-</a:t>
              </a:r>
              <a:r>
                <a:rPr lang="en-US" i="1"/>
                <a:t>x</a:t>
              </a:r>
              <a:r>
                <a:rPr lang="en-US"/>
                <a:t>, </a:t>
              </a:r>
              <a:r>
                <a:rPr lang="en-US" i="1"/>
                <a:t>y</a:t>
              </a:r>
              <a:r>
                <a:rPr lang="en-US"/>
                <a:t>)</a:t>
              </a:r>
            </a:p>
          </p:txBody>
        </p:sp>
        <p:sp>
          <p:nvSpPr>
            <p:cNvPr id="60439" name="Text Box 707"/>
            <p:cNvSpPr txBox="1">
              <a:spLocks noChangeArrowheads="1"/>
            </p:cNvSpPr>
            <p:nvPr/>
          </p:nvSpPr>
          <p:spPr bwMode="auto">
            <a:xfrm>
              <a:off x="4515" y="3006"/>
              <a:ext cx="464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  <a:r>
                <a:rPr lang="en-US" i="1"/>
                <a:t>y</a:t>
              </a:r>
              <a:r>
                <a:rPr lang="en-US"/>
                <a:t>, </a:t>
              </a:r>
              <a:r>
                <a:rPr lang="en-US" i="1"/>
                <a:t>-x</a:t>
              </a:r>
              <a:r>
                <a:rPr lang="en-US"/>
                <a:t>)</a:t>
              </a:r>
            </a:p>
          </p:txBody>
        </p:sp>
        <p:sp>
          <p:nvSpPr>
            <p:cNvPr id="60440" name="Text Box 708"/>
            <p:cNvSpPr txBox="1">
              <a:spLocks noChangeArrowheads="1"/>
            </p:cNvSpPr>
            <p:nvPr/>
          </p:nvSpPr>
          <p:spPr bwMode="auto">
            <a:xfrm>
              <a:off x="3803" y="3777"/>
              <a:ext cx="471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  <a:r>
                <a:rPr lang="en-US" i="1"/>
                <a:t>x</a:t>
              </a:r>
              <a:r>
                <a:rPr lang="en-US"/>
                <a:t>, -</a:t>
              </a:r>
              <a:r>
                <a:rPr lang="en-US" i="1"/>
                <a:t>y</a:t>
              </a:r>
              <a:r>
                <a:rPr lang="en-US"/>
                <a:t>)</a:t>
              </a:r>
            </a:p>
          </p:txBody>
        </p:sp>
        <p:sp>
          <p:nvSpPr>
            <p:cNvPr id="60441" name="Text Box 709"/>
            <p:cNvSpPr txBox="1">
              <a:spLocks noChangeArrowheads="1"/>
            </p:cNvSpPr>
            <p:nvPr/>
          </p:nvSpPr>
          <p:spPr bwMode="auto">
            <a:xfrm>
              <a:off x="2605" y="3777"/>
              <a:ext cx="519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(-</a:t>
              </a:r>
              <a:r>
                <a:rPr lang="en-US" i="1"/>
                <a:t>x</a:t>
              </a:r>
              <a:r>
                <a:rPr lang="en-US"/>
                <a:t>, -</a:t>
              </a:r>
              <a:r>
                <a:rPr lang="en-US" i="1"/>
                <a:t>y</a:t>
              </a:r>
              <a:r>
                <a:rPr lang="en-US"/>
                <a:t>)</a:t>
              </a:r>
            </a:p>
          </p:txBody>
        </p:sp>
        <p:sp>
          <p:nvSpPr>
            <p:cNvPr id="60442" name="Text Box 710"/>
            <p:cNvSpPr txBox="1">
              <a:spLocks noChangeArrowheads="1"/>
            </p:cNvSpPr>
            <p:nvPr/>
          </p:nvSpPr>
          <p:spPr bwMode="auto">
            <a:xfrm>
              <a:off x="1975" y="2432"/>
              <a:ext cx="471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(-</a:t>
              </a:r>
              <a:r>
                <a:rPr lang="en-US" i="1"/>
                <a:t>y</a:t>
              </a:r>
              <a:r>
                <a:rPr lang="en-US"/>
                <a:t>, </a:t>
              </a:r>
              <a:r>
                <a:rPr lang="en-US" i="1"/>
                <a:t>x</a:t>
              </a:r>
              <a:r>
                <a:rPr lang="en-US"/>
                <a:t>)</a:t>
              </a:r>
            </a:p>
          </p:txBody>
        </p:sp>
        <p:sp>
          <p:nvSpPr>
            <p:cNvPr id="60443" name="Text Box 711"/>
            <p:cNvSpPr txBox="1">
              <a:spLocks noChangeArrowheads="1"/>
            </p:cNvSpPr>
            <p:nvPr/>
          </p:nvSpPr>
          <p:spPr bwMode="auto">
            <a:xfrm>
              <a:off x="1882" y="3006"/>
              <a:ext cx="511" cy="23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  <a:r>
                <a:rPr lang="en-US" i="1"/>
                <a:t>-y</a:t>
              </a:r>
              <a:r>
                <a:rPr lang="en-US"/>
                <a:t>, </a:t>
              </a:r>
              <a:r>
                <a:rPr lang="en-US" i="1"/>
                <a:t>-x</a:t>
              </a:r>
              <a:r>
                <a:rPr lang="en-US"/>
                <a:t>)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87" name="Rectangle 43"/>
          <p:cNvSpPr>
            <a:spLocks noGrp="1" noChangeArrowheads="1"/>
          </p:cNvSpPr>
          <p:nvPr>
            <p:ph type="title"/>
          </p:nvPr>
        </p:nvSpPr>
        <p:spPr>
          <a:xfrm>
            <a:off x="457200" y="147669"/>
            <a:ext cx="7543800" cy="879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Midpoint Circle Algorithm</a:t>
            </a:r>
          </a:p>
        </p:txBody>
      </p:sp>
      <p:graphicFrame>
        <p:nvGraphicFramePr>
          <p:cNvPr id="185486" name="Group 14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15486940"/>
              </p:ext>
            </p:extLst>
          </p:nvPr>
        </p:nvGraphicFramePr>
        <p:xfrm>
          <a:off x="3182057" y="1464210"/>
          <a:ext cx="3200403" cy="3412590"/>
        </p:xfrm>
        <a:graphic>
          <a:graphicData uri="http://schemas.openxmlformats.org/drawingml/2006/table">
            <a:tbl>
              <a:tblPr/>
              <a:tblGrid>
                <a:gridCol w="639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108000" marT="7200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marL="0" marR="108000" marT="7200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3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3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L="0" marR="108000" marT="7200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108000" marT="7200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14400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marL="0" marR="0" marT="14400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L="0" marR="0" marT="14400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4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</a:t>
                      </a:r>
                    </a:p>
                  </a:txBody>
                  <a:tcPr marL="0" marR="0" marT="14400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14400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646" name="Arc 132"/>
          <p:cNvSpPr>
            <a:spLocks/>
          </p:cNvSpPr>
          <p:nvPr/>
        </p:nvSpPr>
        <p:spPr bwMode="auto">
          <a:xfrm>
            <a:off x="3790071" y="2119847"/>
            <a:ext cx="1439863" cy="1368425"/>
          </a:xfrm>
          <a:custGeom>
            <a:avLst/>
            <a:gdLst>
              <a:gd name="T0" fmla="*/ 0 w 21600"/>
              <a:gd name="T1" fmla="*/ 0 h 21600"/>
              <a:gd name="T2" fmla="*/ 1439862 w 21600"/>
              <a:gd name="T3" fmla="*/ 1368425 h 21600"/>
              <a:gd name="T4" fmla="*/ 0 w 21600"/>
              <a:gd name="T5" fmla="*/ 136842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sq">
            <a:solidFill>
              <a:srgbClr val="3D1EF8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7" name="Oval 143"/>
          <p:cNvSpPr>
            <a:spLocks noChangeArrowheads="1"/>
          </p:cNvSpPr>
          <p:nvPr/>
        </p:nvSpPr>
        <p:spPr bwMode="auto">
          <a:xfrm>
            <a:off x="4726696" y="2551647"/>
            <a:ext cx="142875" cy="142875"/>
          </a:xfrm>
          <a:prstGeom prst="ellipse">
            <a:avLst/>
          </a:prstGeom>
          <a:solidFill>
            <a:srgbClr val="993366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8" name="AutoShape 147"/>
          <p:cNvSpPr>
            <a:spLocks noChangeArrowheads="1"/>
          </p:cNvSpPr>
          <p:nvPr/>
        </p:nvSpPr>
        <p:spPr bwMode="auto">
          <a:xfrm>
            <a:off x="5085470" y="1616609"/>
            <a:ext cx="1296990" cy="431800"/>
          </a:xfrm>
          <a:prstGeom prst="wedgeRoundRectCallout">
            <a:avLst>
              <a:gd name="adj1" fmla="val -64528"/>
              <a:gd name="adj2" fmla="val 163236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 sz="2000" dirty="0"/>
              <a:t>Midpoint</a:t>
            </a:r>
          </a:p>
        </p:txBody>
      </p:sp>
      <p:sp>
        <p:nvSpPr>
          <p:cNvPr id="68649" name="Text Box 148"/>
          <p:cNvSpPr txBox="1">
            <a:spLocks noChangeArrowheads="1"/>
          </p:cNvSpPr>
          <p:nvPr/>
        </p:nvSpPr>
        <p:spPr bwMode="auto">
          <a:xfrm>
            <a:off x="5158496" y="2831046"/>
            <a:ext cx="1699504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rgbClr val="3817FF"/>
                </a:solidFill>
              </a:rPr>
              <a:t>x</a:t>
            </a:r>
            <a:r>
              <a:rPr lang="en-US" sz="2000" baseline="30000">
                <a:solidFill>
                  <a:srgbClr val="3817FF"/>
                </a:solidFill>
              </a:rPr>
              <a:t>2</a:t>
            </a:r>
            <a:r>
              <a:rPr lang="en-US" sz="2000">
                <a:solidFill>
                  <a:srgbClr val="3817FF"/>
                </a:solidFill>
              </a:rPr>
              <a:t> + </a:t>
            </a:r>
            <a:r>
              <a:rPr lang="en-US" sz="2000" i="1">
                <a:solidFill>
                  <a:srgbClr val="3817FF"/>
                </a:solidFill>
              </a:rPr>
              <a:t>y</a:t>
            </a:r>
            <a:r>
              <a:rPr lang="en-US" sz="2000" baseline="30000">
                <a:solidFill>
                  <a:srgbClr val="3817FF"/>
                </a:solidFill>
              </a:rPr>
              <a:t>2</a:t>
            </a:r>
            <a:r>
              <a:rPr lang="en-US" sz="2000">
                <a:solidFill>
                  <a:srgbClr val="3817FF"/>
                </a:solidFill>
              </a:rPr>
              <a:t> – </a:t>
            </a:r>
            <a:r>
              <a:rPr lang="en-US" sz="2000" i="1">
                <a:solidFill>
                  <a:srgbClr val="3817FF"/>
                </a:solidFill>
              </a:rPr>
              <a:t>r</a:t>
            </a:r>
            <a:r>
              <a:rPr lang="en-US" sz="2000" baseline="30000">
                <a:solidFill>
                  <a:srgbClr val="3817FF"/>
                </a:solidFill>
              </a:rPr>
              <a:t>2</a:t>
            </a:r>
            <a:r>
              <a:rPr lang="en-US" sz="2000">
                <a:solidFill>
                  <a:srgbClr val="3817FF"/>
                </a:solidFill>
              </a:rPr>
              <a:t> = 0</a:t>
            </a:r>
          </a:p>
        </p:txBody>
      </p:sp>
      <p:sp>
        <p:nvSpPr>
          <p:cNvPr id="68650" name="Text Box 149"/>
          <p:cNvSpPr txBox="1">
            <a:spLocks noChangeArrowheads="1"/>
          </p:cNvSpPr>
          <p:nvPr/>
        </p:nvSpPr>
        <p:spPr bwMode="auto">
          <a:xfrm>
            <a:off x="2406360" y="5263145"/>
            <a:ext cx="5358220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dirty="0"/>
              <a:t>Assuming that we have just plotted the pixels at </a:t>
            </a:r>
            <a:r>
              <a:rPr lang="en-US" b="1" dirty="0">
                <a:solidFill>
                  <a:srgbClr val="FD2919"/>
                </a:solidFill>
              </a:rPr>
              <a:t>(</a:t>
            </a:r>
            <a:r>
              <a:rPr lang="en-US" b="1" i="1" dirty="0">
                <a:solidFill>
                  <a:srgbClr val="FD2919"/>
                </a:solidFill>
              </a:rPr>
              <a:t>x</a:t>
            </a:r>
            <a:r>
              <a:rPr lang="en-US" b="1" i="1" baseline="-25000" dirty="0">
                <a:solidFill>
                  <a:srgbClr val="FD2919"/>
                </a:solidFill>
              </a:rPr>
              <a:t>i </a:t>
            </a:r>
            <a:r>
              <a:rPr lang="en-US" b="1" dirty="0">
                <a:solidFill>
                  <a:srgbClr val="FD2919"/>
                </a:solidFill>
              </a:rPr>
              <a:t>, </a:t>
            </a:r>
            <a:r>
              <a:rPr lang="en-US" b="1" i="1" dirty="0" err="1">
                <a:solidFill>
                  <a:srgbClr val="FD2919"/>
                </a:solidFill>
              </a:rPr>
              <a:t>y</a:t>
            </a:r>
            <a:r>
              <a:rPr lang="en-US" b="1" i="1" baseline="-25000" dirty="0" err="1">
                <a:solidFill>
                  <a:srgbClr val="FD2919"/>
                </a:solidFill>
              </a:rPr>
              <a:t>i</a:t>
            </a:r>
            <a:r>
              <a:rPr lang="en-US" b="1" dirty="0">
                <a:solidFill>
                  <a:srgbClr val="FD2919"/>
                </a:solidFill>
              </a:rPr>
              <a:t>)</a:t>
            </a:r>
            <a:r>
              <a:rPr lang="en-US" dirty="0"/>
              <a:t>.</a:t>
            </a:r>
          </a:p>
          <a:p>
            <a:pPr algn="l">
              <a:spcAft>
                <a:spcPts val="600"/>
              </a:spcAft>
            </a:pPr>
            <a:r>
              <a:rPr lang="en-US" dirty="0"/>
              <a:t>Which is next? </a:t>
            </a:r>
            <a:r>
              <a:rPr lang="en-US" b="1" dirty="0">
                <a:solidFill>
                  <a:srgbClr val="FD2919"/>
                </a:solidFill>
              </a:rPr>
              <a:t>(</a:t>
            </a:r>
            <a:r>
              <a:rPr lang="en-US" b="1" i="1" dirty="0">
                <a:solidFill>
                  <a:srgbClr val="FD2919"/>
                </a:solidFill>
              </a:rPr>
              <a:t>x</a:t>
            </a:r>
            <a:r>
              <a:rPr lang="en-US" b="1" i="1" baseline="-25000" dirty="0">
                <a:solidFill>
                  <a:srgbClr val="FD2919"/>
                </a:solidFill>
              </a:rPr>
              <a:t>i</a:t>
            </a:r>
            <a:r>
              <a:rPr lang="en-US" b="1" dirty="0">
                <a:solidFill>
                  <a:srgbClr val="FD2919"/>
                </a:solidFill>
              </a:rPr>
              <a:t>+1, </a:t>
            </a:r>
            <a:r>
              <a:rPr lang="en-US" b="1" dirty="0" err="1">
                <a:solidFill>
                  <a:srgbClr val="FD2919"/>
                </a:solidFill>
              </a:rPr>
              <a:t>y</a:t>
            </a:r>
            <a:r>
              <a:rPr lang="en-US" b="1" baseline="-25000" dirty="0" err="1">
                <a:solidFill>
                  <a:srgbClr val="FD2919"/>
                </a:solidFill>
              </a:rPr>
              <a:t>i</a:t>
            </a:r>
            <a:r>
              <a:rPr lang="en-US" b="1" dirty="0">
                <a:solidFill>
                  <a:srgbClr val="FD2919"/>
                </a:solidFill>
              </a:rPr>
              <a:t>)</a:t>
            </a:r>
            <a:r>
              <a:rPr lang="en-US" dirty="0"/>
              <a:t> OR </a:t>
            </a:r>
            <a:r>
              <a:rPr lang="en-US" b="1" dirty="0">
                <a:solidFill>
                  <a:srgbClr val="FD2919"/>
                </a:solidFill>
              </a:rPr>
              <a:t>(</a:t>
            </a:r>
            <a:r>
              <a:rPr lang="en-US" b="1" i="1" dirty="0">
                <a:solidFill>
                  <a:srgbClr val="FD2919"/>
                </a:solidFill>
              </a:rPr>
              <a:t>x</a:t>
            </a:r>
            <a:r>
              <a:rPr lang="en-US" b="1" i="1" baseline="-25000" dirty="0">
                <a:solidFill>
                  <a:srgbClr val="FD2919"/>
                </a:solidFill>
              </a:rPr>
              <a:t>i</a:t>
            </a:r>
            <a:r>
              <a:rPr lang="en-US" b="1" dirty="0">
                <a:solidFill>
                  <a:srgbClr val="FD2919"/>
                </a:solidFill>
              </a:rPr>
              <a:t>+1, </a:t>
            </a:r>
            <a:r>
              <a:rPr lang="en-US" b="1" i="1" dirty="0" err="1">
                <a:solidFill>
                  <a:srgbClr val="FD2919"/>
                </a:solidFill>
              </a:rPr>
              <a:t>y</a:t>
            </a:r>
            <a:r>
              <a:rPr lang="en-US" b="1" i="1" baseline="-25000" dirty="0" err="1">
                <a:solidFill>
                  <a:srgbClr val="FD2919"/>
                </a:solidFill>
              </a:rPr>
              <a:t>i</a:t>
            </a:r>
            <a:r>
              <a:rPr lang="en-US" b="1" dirty="0">
                <a:solidFill>
                  <a:srgbClr val="FD2919"/>
                </a:solidFill>
              </a:rPr>
              <a:t> – 1).</a:t>
            </a:r>
          </a:p>
          <a:p>
            <a:pPr algn="l">
              <a:spcAft>
                <a:spcPts val="600"/>
              </a:spcAft>
            </a:pPr>
            <a:r>
              <a:rPr lang="en-US" b="1" dirty="0">
                <a:solidFill>
                  <a:srgbClr val="3817FF"/>
                </a:solidFill>
              </a:rPr>
              <a:t>- The one that is closer to the circle.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9809"/>
            <a:ext cx="7543800" cy="879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Midpoint Circle Algorithm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295400"/>
            <a:ext cx="7377113" cy="4899025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decision parameter is the circle at the midpoint between the pixels </a:t>
            </a:r>
            <a:r>
              <a:rPr lang="en-US" sz="2400" i="1" dirty="0" err="1">
                <a:solidFill>
                  <a:srgbClr val="3817FF"/>
                </a:solidFill>
              </a:rPr>
              <a:t>y</a:t>
            </a:r>
            <a:r>
              <a:rPr lang="en-US" sz="2400" i="1" baseline="-25000" dirty="0" err="1">
                <a:solidFill>
                  <a:srgbClr val="3817FF"/>
                </a:solidFill>
              </a:rPr>
              <a:t>i</a:t>
            </a:r>
            <a:r>
              <a:rPr lang="en-US" sz="2400" dirty="0"/>
              <a:t> and </a:t>
            </a:r>
            <a:r>
              <a:rPr lang="en-US" sz="2400" i="1" dirty="0" err="1">
                <a:solidFill>
                  <a:srgbClr val="3817FF"/>
                </a:solidFill>
              </a:rPr>
              <a:t>y</a:t>
            </a:r>
            <a:r>
              <a:rPr lang="en-US" sz="2400" i="1" baseline="-25000" dirty="0" err="1">
                <a:solidFill>
                  <a:srgbClr val="3817FF"/>
                </a:solidFill>
              </a:rPr>
              <a:t>i</a:t>
            </a:r>
            <a:r>
              <a:rPr lang="en-US" sz="2400" dirty="0">
                <a:solidFill>
                  <a:srgbClr val="3817FF"/>
                </a:solidFill>
              </a:rPr>
              <a:t> – 1</a:t>
            </a:r>
            <a:r>
              <a:rPr lang="en-US" sz="2400" dirty="0"/>
              <a:t>.</a:t>
            </a: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cs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If </a:t>
            </a:r>
            <a:r>
              <a:rPr lang="en-US" sz="2400" i="1" dirty="0"/>
              <a:t>p</a:t>
            </a:r>
            <a:r>
              <a:rPr lang="en-US" sz="2400" i="1" baseline="-25000" dirty="0"/>
              <a:t>i</a:t>
            </a:r>
            <a:r>
              <a:rPr lang="en-US" sz="2400" dirty="0"/>
              <a:t> &lt; 0, the midpoint is inside the circle and the pixel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 is closer to the circle boundary.</a:t>
            </a: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If </a:t>
            </a:r>
            <a:r>
              <a:rPr lang="en-US" sz="2400" i="1" dirty="0"/>
              <a:t>p</a:t>
            </a:r>
            <a:r>
              <a:rPr lang="en-US" sz="2400" i="1" baseline="-25000" dirty="0"/>
              <a:t>i</a:t>
            </a:r>
            <a:r>
              <a:rPr lang="en-US" sz="2400" dirty="0"/>
              <a:t> </a:t>
            </a:r>
            <a:r>
              <a:rPr lang="en-US" sz="2400" dirty="0">
                <a:cs typeface="Times New Roman" pitchFamily="18" charset="0"/>
              </a:rPr>
              <a:t>≥</a:t>
            </a:r>
            <a:r>
              <a:rPr lang="en-US" sz="2400" dirty="0"/>
              <a:t> 0, the midpoint is outside the circle and the pixel </a:t>
            </a:r>
            <a:r>
              <a:rPr lang="en-US" sz="2400" i="1" dirty="0" err="1"/>
              <a:t>y</a:t>
            </a:r>
            <a:r>
              <a:rPr lang="en-US" sz="2400" i="1" baseline="-25000" dirty="0" err="1"/>
              <a:t>i</a:t>
            </a:r>
            <a:r>
              <a:rPr lang="en-US" sz="2400" dirty="0"/>
              <a:t> - 1 is closer to the circle boundary.</a:t>
            </a:r>
          </a:p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graphicFrame>
        <p:nvGraphicFramePr>
          <p:cNvPr id="10242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132138" y="2546350"/>
          <a:ext cx="37338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8" name="Equation" r:id="rId4" imgW="1676160" imgH="482400" progId="">
                  <p:embed/>
                </p:oleObj>
              </mc:Choice>
              <mc:Fallback>
                <p:oleObj name="Equation" r:id="rId4" imgW="1676160" imgH="4824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546350"/>
                        <a:ext cx="3733800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03542"/>
            <a:ext cx="7543800" cy="8080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Decision Parameters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4237" y="1295400"/>
            <a:ext cx="7593013" cy="53276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dirty="0"/>
              <a:t>Decision Parameters are obtained using incremental calculations</a:t>
            </a:r>
          </a:p>
          <a:p>
            <a:pPr algn="just" eaLnBrk="1" hangingPunct="1"/>
            <a:endParaRPr lang="en-US" sz="2800" dirty="0"/>
          </a:p>
          <a:p>
            <a:pPr algn="just" eaLnBrk="1" hangingPunct="1"/>
            <a:endParaRPr lang="en-US" sz="2800" dirty="0"/>
          </a:p>
          <a:p>
            <a:pPr algn="just" eaLnBrk="1" hangingPunct="1"/>
            <a:endParaRPr lang="en-US" sz="2800" dirty="0"/>
          </a:p>
          <a:p>
            <a:pPr lvl="2" algn="just" eaLnBrk="1" hangingPunct="1">
              <a:buFontTx/>
              <a:buNone/>
            </a:pPr>
            <a:r>
              <a:rPr lang="en-US" sz="2000" dirty="0">
                <a:solidFill>
                  <a:srgbClr val="3817FF"/>
                </a:solidFill>
              </a:rPr>
              <a:t>OR</a:t>
            </a:r>
          </a:p>
          <a:p>
            <a:pPr lvl="2" algn="just" eaLnBrk="1" hangingPunct="1">
              <a:buFontTx/>
              <a:buNone/>
            </a:pPr>
            <a:endParaRPr lang="en-US" sz="2000" dirty="0">
              <a:solidFill>
                <a:srgbClr val="FD2919"/>
              </a:solidFill>
            </a:endParaRPr>
          </a:p>
          <a:p>
            <a:pPr lvl="2" algn="just" eaLnBrk="1" hangingPunct="1">
              <a:buFontTx/>
              <a:buNone/>
            </a:pPr>
            <a:endParaRPr lang="en-US" sz="2000" dirty="0">
              <a:solidFill>
                <a:srgbClr val="FD2919"/>
              </a:solidFill>
            </a:endParaRPr>
          </a:p>
          <a:p>
            <a:pPr lvl="2" algn="just" eaLnBrk="1" hangingPunct="1">
              <a:buFontTx/>
              <a:buNone/>
            </a:pPr>
            <a:endParaRPr lang="en-US" sz="2000" dirty="0">
              <a:solidFill>
                <a:srgbClr val="FD2919"/>
              </a:solidFill>
            </a:endParaRPr>
          </a:p>
          <a:p>
            <a:pPr lvl="2" algn="just" eaLnBrk="1" hangingPunct="1">
              <a:buFontTx/>
              <a:buNone/>
            </a:pPr>
            <a:r>
              <a:rPr lang="en-US" sz="2000" dirty="0">
                <a:solidFill>
                  <a:srgbClr val="3817FF"/>
                </a:solidFill>
              </a:rPr>
              <a:t>where </a:t>
            </a:r>
            <a:r>
              <a:rPr lang="en-US" sz="2000" i="1" dirty="0">
                <a:solidFill>
                  <a:srgbClr val="3817FF"/>
                </a:solidFill>
              </a:rPr>
              <a:t>y</a:t>
            </a:r>
            <a:r>
              <a:rPr lang="en-US" sz="2000" i="1" baseline="-25000" dirty="0">
                <a:solidFill>
                  <a:srgbClr val="3817FF"/>
                </a:solidFill>
              </a:rPr>
              <a:t>i</a:t>
            </a:r>
            <a:r>
              <a:rPr lang="en-US" sz="2000" baseline="-25000" dirty="0">
                <a:solidFill>
                  <a:srgbClr val="3817FF"/>
                </a:solidFill>
              </a:rPr>
              <a:t>+1</a:t>
            </a:r>
            <a:r>
              <a:rPr lang="en-US" sz="2000" dirty="0">
                <a:solidFill>
                  <a:srgbClr val="3817FF"/>
                </a:solidFill>
              </a:rPr>
              <a:t> is either </a:t>
            </a:r>
            <a:r>
              <a:rPr lang="en-US" sz="2000" i="1" dirty="0" err="1">
                <a:solidFill>
                  <a:srgbClr val="3817FF"/>
                </a:solidFill>
              </a:rPr>
              <a:t>y</a:t>
            </a:r>
            <a:r>
              <a:rPr lang="en-US" sz="2000" i="1" baseline="-25000" dirty="0" err="1">
                <a:solidFill>
                  <a:srgbClr val="3817FF"/>
                </a:solidFill>
              </a:rPr>
              <a:t>i</a:t>
            </a:r>
            <a:r>
              <a:rPr lang="en-US" sz="2000" dirty="0">
                <a:solidFill>
                  <a:srgbClr val="3817FF"/>
                </a:solidFill>
              </a:rPr>
              <a:t> or </a:t>
            </a:r>
            <a:r>
              <a:rPr lang="en-US" sz="2000" i="1" dirty="0">
                <a:solidFill>
                  <a:srgbClr val="3817FF"/>
                </a:solidFill>
              </a:rPr>
              <a:t>y</a:t>
            </a:r>
            <a:r>
              <a:rPr lang="en-US" sz="2000" i="1" baseline="-25000" dirty="0">
                <a:solidFill>
                  <a:srgbClr val="3817FF"/>
                </a:solidFill>
              </a:rPr>
              <a:t>i</a:t>
            </a:r>
            <a:r>
              <a:rPr lang="en-US" sz="2000" dirty="0">
                <a:solidFill>
                  <a:srgbClr val="3817FF"/>
                </a:solidFill>
              </a:rPr>
              <a:t>-1 depending on the sign of </a:t>
            </a:r>
            <a:r>
              <a:rPr lang="en-US" sz="2000" i="1" dirty="0">
                <a:solidFill>
                  <a:srgbClr val="3817FF"/>
                </a:solidFill>
              </a:rPr>
              <a:t>p</a:t>
            </a:r>
            <a:r>
              <a:rPr lang="en-US" sz="2000" i="1" baseline="-25000" dirty="0">
                <a:solidFill>
                  <a:srgbClr val="3817FF"/>
                </a:solidFill>
              </a:rPr>
              <a:t>i</a:t>
            </a:r>
            <a:endParaRPr lang="en-US" sz="2000" dirty="0">
              <a:solidFill>
                <a:srgbClr val="3817FF"/>
              </a:solidFill>
            </a:endParaRPr>
          </a:p>
        </p:txBody>
      </p:sp>
      <p:graphicFrame>
        <p:nvGraphicFramePr>
          <p:cNvPr id="11266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68538" y="2205038"/>
          <a:ext cx="4824412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Equation" r:id="rId4" imgW="1904760" imgH="482400" progId="">
                  <p:embed/>
                </p:oleObj>
              </mc:Choice>
              <mc:Fallback>
                <p:oleObj name="Equation" r:id="rId4" imgW="1904760" imgH="4824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205038"/>
                        <a:ext cx="4824412" cy="122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39975" y="4076700"/>
          <a:ext cx="59769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Equation" r:id="rId6" imgW="2869920" imgH="241200" progId="">
                  <p:embed/>
                </p:oleObj>
              </mc:Choice>
              <mc:Fallback>
                <p:oleObj name="Equation" r:id="rId6" imgW="2869920" imgH="24120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76700"/>
                        <a:ext cx="5976938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AutoShape 10"/>
          <p:cNvSpPr>
            <a:spLocks noChangeArrowheads="1"/>
          </p:cNvSpPr>
          <p:nvPr/>
        </p:nvSpPr>
        <p:spPr bwMode="auto">
          <a:xfrm>
            <a:off x="7092951" y="1916114"/>
            <a:ext cx="1655763" cy="935037"/>
          </a:xfrm>
          <a:prstGeom prst="wedgeRoundRectCallout">
            <a:avLst>
              <a:gd name="adj1" fmla="val -84806"/>
              <a:gd name="adj2" fmla="val -15194"/>
              <a:gd name="adj3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r>
              <a:rPr lang="en-US"/>
              <a:t>Note:</a:t>
            </a:r>
          </a:p>
          <a:p>
            <a:r>
              <a:rPr lang="en-US" i="1"/>
              <a:t>x</a:t>
            </a:r>
            <a:r>
              <a:rPr lang="en-US" i="1" baseline="-25000"/>
              <a:t>i</a:t>
            </a:r>
            <a:r>
              <a:rPr lang="en-US" baseline="-25000"/>
              <a:t>+1</a:t>
            </a:r>
            <a:r>
              <a:rPr lang="en-US"/>
              <a:t> = </a:t>
            </a:r>
            <a:r>
              <a:rPr lang="en-US" i="1"/>
              <a:t>x</a:t>
            </a:r>
            <a:r>
              <a:rPr lang="en-US" baseline="-25000"/>
              <a:t>i</a:t>
            </a:r>
            <a:r>
              <a:rPr lang="en-US"/>
              <a:t> +1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5105400" cy="7350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Algorithm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2800" y="990600"/>
            <a:ext cx="7772400" cy="60594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C00000"/>
                </a:solidFill>
              </a:rPr>
              <a:t>1.     </a:t>
            </a:r>
            <a:r>
              <a:rPr lang="en-US" sz="2000" dirty="0"/>
              <a:t>Initial values:- point (0 , </a:t>
            </a:r>
            <a:r>
              <a:rPr lang="en-US" sz="2000" i="1" dirty="0"/>
              <a:t>r</a:t>
            </a:r>
            <a:r>
              <a:rPr lang="en-US" sz="2000" dirty="0"/>
              <a:t>)  [ </a:t>
            </a:r>
            <a:r>
              <a:rPr lang="en-US" sz="1400" i="1" dirty="0"/>
              <a:t>x</a:t>
            </a:r>
            <a:r>
              <a:rPr lang="en-US" sz="1400" baseline="-25000" dirty="0"/>
              <a:t>0</a:t>
            </a:r>
            <a:r>
              <a:rPr lang="en-US" sz="1400" dirty="0"/>
              <a:t> = 0    </a:t>
            </a:r>
            <a:r>
              <a:rPr lang="en-US" sz="1400" i="1" dirty="0"/>
              <a:t>y</a:t>
            </a:r>
            <a:r>
              <a:rPr lang="en-US" sz="1400" baseline="-25000" dirty="0"/>
              <a:t>0</a:t>
            </a:r>
            <a:r>
              <a:rPr lang="en-US" sz="1400" dirty="0"/>
              <a:t> = </a:t>
            </a:r>
            <a:r>
              <a:rPr lang="en-US" sz="1400" i="1" dirty="0"/>
              <a:t>r </a:t>
            </a:r>
            <a:r>
              <a:rPr lang="en-US" dirty="0"/>
              <a:t>]</a:t>
            </a:r>
            <a:r>
              <a:rPr lang="en-US" sz="1400" i="1" dirty="0"/>
              <a:t> 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C00000"/>
                </a:solidFill>
              </a:rPr>
              <a:t>2.     </a:t>
            </a:r>
            <a:r>
              <a:rPr lang="en-US" sz="2000" dirty="0"/>
              <a:t>Initial decision parameter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/>
          </a:p>
          <a:p>
            <a:pPr marL="457200" indent="-45720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AutoNum type="arabicPeriod" startAt="3"/>
            </a:pPr>
            <a:r>
              <a:rPr lang="en-US" sz="2000" dirty="0"/>
              <a:t>At each </a:t>
            </a:r>
            <a:r>
              <a:rPr lang="en-US" sz="2000" i="1" dirty="0"/>
              <a:t>x</a:t>
            </a:r>
            <a:r>
              <a:rPr lang="en-US" sz="2000" i="1" baseline="-25000" dirty="0"/>
              <a:t>i</a:t>
            </a:r>
            <a:r>
              <a:rPr lang="en-US" sz="2000" dirty="0"/>
              <a:t> position, starting at </a:t>
            </a:r>
            <a:r>
              <a:rPr lang="en-US" sz="2000" i="1" dirty="0" err="1"/>
              <a:t>i</a:t>
            </a:r>
            <a:r>
              <a:rPr lang="en-US" sz="2000" i="1" dirty="0"/>
              <a:t> </a:t>
            </a:r>
            <a:r>
              <a:rPr lang="en-US" sz="2000" dirty="0"/>
              <a:t>= 0 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/>
              <a:t>         if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&lt; 0, the next point is (</a:t>
            </a:r>
            <a:r>
              <a:rPr lang="en-US" sz="2000" i="1" dirty="0"/>
              <a:t>x</a:t>
            </a:r>
            <a:r>
              <a:rPr lang="en-US" sz="2000" i="1" baseline="-25000" dirty="0"/>
              <a:t>i</a:t>
            </a:r>
            <a:r>
              <a:rPr lang="en-US" sz="2000" dirty="0"/>
              <a:t> + 1, </a:t>
            </a:r>
            <a:r>
              <a:rPr lang="en-US" sz="2000" i="1" dirty="0" err="1"/>
              <a:t>y</a:t>
            </a:r>
            <a:r>
              <a:rPr lang="en-US" sz="2000" i="1" baseline="-25000" dirty="0" err="1"/>
              <a:t>i</a:t>
            </a:r>
            <a:r>
              <a:rPr lang="en-US" sz="2000" dirty="0"/>
              <a:t>) and</a:t>
            </a:r>
          </a:p>
          <a:p>
            <a:pPr marL="1371600" lvl="2" indent="-45720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800" i="1" dirty="0">
                <a:solidFill>
                  <a:srgbClr val="00B0F0"/>
                </a:solidFill>
              </a:rPr>
              <a:t>p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baseline="-25000" dirty="0">
                <a:solidFill>
                  <a:srgbClr val="00B0F0"/>
                </a:solidFill>
              </a:rPr>
              <a:t>+1</a:t>
            </a:r>
            <a:r>
              <a:rPr lang="en-US" sz="1800" dirty="0">
                <a:solidFill>
                  <a:srgbClr val="00B0F0"/>
                </a:solidFill>
              </a:rPr>
              <a:t> = </a:t>
            </a:r>
            <a:r>
              <a:rPr lang="en-US" sz="1800" i="1" dirty="0">
                <a:solidFill>
                  <a:srgbClr val="00B0F0"/>
                </a:solidFill>
              </a:rPr>
              <a:t>p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dirty="0">
                <a:solidFill>
                  <a:srgbClr val="00B0F0"/>
                </a:solidFill>
              </a:rPr>
              <a:t> + 2</a:t>
            </a:r>
            <a:r>
              <a:rPr lang="en-US" sz="1800" i="1" dirty="0">
                <a:solidFill>
                  <a:srgbClr val="00B0F0"/>
                </a:solidFill>
              </a:rPr>
              <a:t>x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baseline="-25000" dirty="0">
                <a:solidFill>
                  <a:srgbClr val="00B0F0"/>
                </a:solidFill>
              </a:rPr>
              <a:t>+1</a:t>
            </a:r>
            <a:r>
              <a:rPr lang="en-US" sz="1800" dirty="0">
                <a:solidFill>
                  <a:srgbClr val="00B0F0"/>
                </a:solidFill>
              </a:rPr>
              <a:t> + 1</a:t>
            </a:r>
          </a:p>
          <a:p>
            <a:pPr marL="990600" lvl="1" indent="-53340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dirty="0"/>
              <a:t>  if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</a:t>
            </a:r>
            <a:r>
              <a:rPr lang="en-US" sz="2000" dirty="0">
                <a:cs typeface="Times New Roman" pitchFamily="18" charset="0"/>
              </a:rPr>
              <a:t>≥ 0, the next point is (</a:t>
            </a:r>
            <a:r>
              <a:rPr lang="en-US" sz="2000" i="1" dirty="0">
                <a:cs typeface="Times New Roman" pitchFamily="18" charset="0"/>
              </a:rPr>
              <a:t>x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+1, </a:t>
            </a:r>
            <a:r>
              <a:rPr lang="en-US" sz="2000" i="1" dirty="0">
                <a:cs typeface="Times New Roman" pitchFamily="18" charset="0"/>
              </a:rPr>
              <a:t>y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-1) and</a:t>
            </a:r>
          </a:p>
          <a:p>
            <a:pPr marL="1371600" lvl="2" indent="-45720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800" i="1" dirty="0">
                <a:solidFill>
                  <a:srgbClr val="00B0F0"/>
                </a:solidFill>
              </a:rPr>
              <a:t>p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baseline="-25000" dirty="0">
                <a:solidFill>
                  <a:srgbClr val="00B0F0"/>
                </a:solidFill>
              </a:rPr>
              <a:t>+1</a:t>
            </a:r>
            <a:r>
              <a:rPr lang="en-US" sz="1800" dirty="0">
                <a:solidFill>
                  <a:srgbClr val="00B0F0"/>
                </a:solidFill>
              </a:rPr>
              <a:t> = </a:t>
            </a:r>
            <a:r>
              <a:rPr lang="en-US" sz="1800" i="1" dirty="0">
                <a:solidFill>
                  <a:srgbClr val="00B0F0"/>
                </a:solidFill>
              </a:rPr>
              <a:t>p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dirty="0">
                <a:solidFill>
                  <a:srgbClr val="00B0F0"/>
                </a:solidFill>
              </a:rPr>
              <a:t> + 2</a:t>
            </a:r>
            <a:r>
              <a:rPr lang="en-US" sz="1800" i="1" dirty="0">
                <a:solidFill>
                  <a:srgbClr val="00B0F0"/>
                </a:solidFill>
              </a:rPr>
              <a:t>x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baseline="-25000" dirty="0">
                <a:solidFill>
                  <a:srgbClr val="00B0F0"/>
                </a:solidFill>
              </a:rPr>
              <a:t>+1</a:t>
            </a:r>
            <a:r>
              <a:rPr lang="en-US" sz="1800" dirty="0">
                <a:solidFill>
                  <a:srgbClr val="00B0F0"/>
                </a:solidFill>
              </a:rPr>
              <a:t> + 1 – 2</a:t>
            </a:r>
            <a:r>
              <a:rPr lang="en-US" sz="1800" i="1" dirty="0">
                <a:solidFill>
                  <a:srgbClr val="00B0F0"/>
                </a:solidFill>
              </a:rPr>
              <a:t>y</a:t>
            </a:r>
            <a:r>
              <a:rPr lang="en-US" sz="1800" i="1" baseline="-25000" dirty="0">
                <a:solidFill>
                  <a:srgbClr val="00B0F0"/>
                </a:solidFill>
              </a:rPr>
              <a:t>i</a:t>
            </a:r>
            <a:r>
              <a:rPr lang="en-US" sz="1800" baseline="-25000" dirty="0">
                <a:solidFill>
                  <a:srgbClr val="00B0F0"/>
                </a:solidFill>
              </a:rPr>
              <a:t>+1</a:t>
            </a:r>
          </a:p>
          <a:p>
            <a:pPr marL="990600" lvl="1" indent="-53340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2000" dirty="0">
                <a:cs typeface="Times New Roman" pitchFamily="18" charset="0"/>
              </a:rPr>
              <a:t>  where 2</a:t>
            </a:r>
            <a:r>
              <a:rPr lang="en-US" sz="2000" i="1" dirty="0">
                <a:cs typeface="Times New Roman" pitchFamily="18" charset="0"/>
              </a:rPr>
              <a:t>x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baseline="-25000" dirty="0">
                <a:cs typeface="Times New Roman" pitchFamily="18" charset="0"/>
              </a:rPr>
              <a:t>+1</a:t>
            </a:r>
            <a:r>
              <a:rPr lang="en-US" sz="2000" dirty="0">
                <a:cs typeface="Times New Roman" pitchFamily="18" charset="0"/>
              </a:rPr>
              <a:t> = 2</a:t>
            </a:r>
            <a:r>
              <a:rPr lang="en-US" sz="2000" i="1" dirty="0">
                <a:cs typeface="Times New Roman" pitchFamily="18" charset="0"/>
              </a:rPr>
              <a:t>x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+ 2 and 2</a:t>
            </a:r>
            <a:r>
              <a:rPr lang="en-US" sz="2000" i="1" dirty="0">
                <a:cs typeface="Times New Roman" pitchFamily="18" charset="0"/>
              </a:rPr>
              <a:t>y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baseline="-25000" dirty="0">
                <a:cs typeface="Times New Roman" pitchFamily="18" charset="0"/>
              </a:rPr>
              <a:t>+1</a:t>
            </a:r>
            <a:r>
              <a:rPr lang="en-US" sz="2000" dirty="0">
                <a:cs typeface="Times New Roman" pitchFamily="18" charset="0"/>
              </a:rPr>
              <a:t> = 2</a:t>
            </a:r>
            <a:r>
              <a:rPr lang="en-US" sz="2000" i="1" dirty="0">
                <a:cs typeface="Times New Roman" pitchFamily="18" charset="0"/>
              </a:rPr>
              <a:t>y</a:t>
            </a:r>
            <a:r>
              <a:rPr lang="en-US" sz="2000" i="1" baseline="-25000" dirty="0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– 2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rgbClr val="C00000"/>
                </a:solidFill>
                <a:cs typeface="Times New Roman" pitchFamily="18" charset="0"/>
              </a:rPr>
              <a:t>4.     </a:t>
            </a:r>
            <a:r>
              <a:rPr lang="en-US" sz="2000" dirty="0">
                <a:cs typeface="Times New Roman" pitchFamily="18" charset="0"/>
              </a:rPr>
              <a:t>Determine symmetry points in the other octants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5</a:t>
            </a:r>
            <a:r>
              <a:rPr lang="en-US" sz="2000" dirty="0">
                <a:solidFill>
                  <a:srgbClr val="C00000"/>
                </a:solidFill>
                <a:cs typeface="Times New Roman" pitchFamily="18" charset="0"/>
              </a:rPr>
              <a:t>.     </a:t>
            </a:r>
            <a:r>
              <a:rPr lang="en-US" sz="2000" dirty="0">
                <a:cs typeface="Times New Roman" pitchFamily="18" charset="0"/>
              </a:rPr>
              <a:t>Repeat 3 – 4 until </a:t>
            </a:r>
            <a:r>
              <a:rPr lang="en-US" sz="2000" i="1" dirty="0">
                <a:cs typeface="Times New Roman" pitchFamily="18" charset="0"/>
              </a:rPr>
              <a:t>x</a:t>
            </a:r>
            <a:r>
              <a:rPr lang="en-US" i="1" dirty="0">
                <a:cs typeface="Times New Roman" pitchFamily="18" charset="0"/>
              </a:rPr>
              <a:t> becomes greater or equal to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i="1" dirty="0">
                <a:cs typeface="Times New Roman" pitchFamily="18" charset="0"/>
              </a:rPr>
              <a:t>y</a:t>
            </a:r>
          </a:p>
        </p:txBody>
      </p:sp>
      <p:graphicFrame>
        <p:nvGraphicFramePr>
          <p:cNvPr id="12290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0335893"/>
              </p:ext>
            </p:extLst>
          </p:nvPr>
        </p:nvGraphicFramePr>
        <p:xfrm>
          <a:off x="2225675" y="2057400"/>
          <a:ext cx="46926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4" imgW="2603160" imgH="241200" progId="">
                  <p:embed/>
                </p:oleObj>
              </mc:Choice>
              <mc:Fallback>
                <p:oleObj name="Equation" r:id="rId4" imgW="2603160" imgH="2412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5" y="2057400"/>
                        <a:ext cx="4692650" cy="434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9247" name="Group 119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34909654"/>
              </p:ext>
            </p:extLst>
          </p:nvPr>
        </p:nvGraphicFramePr>
        <p:xfrm>
          <a:off x="4343400" y="2071687"/>
          <a:ext cx="4424362" cy="4439288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  <a:sym typeface="Webdings" pitchFamily="18" charset="2"/>
                        </a:rPr>
                        <a:t>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  <a:sym typeface="Webdings" pitchFamily="18" charset="2"/>
                      </a:endParaRPr>
                    </a:p>
                  </a:txBody>
                  <a:tcPr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59244" name="Group 11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15049"/>
              </p:ext>
            </p:extLst>
          </p:nvPr>
        </p:nvGraphicFramePr>
        <p:xfrm>
          <a:off x="762000" y="2057400"/>
          <a:ext cx="3352799" cy="4648198"/>
        </p:xfrm>
        <a:graphic>
          <a:graphicData uri="http://schemas.openxmlformats.org/drawingml/2006/table">
            <a:tbl>
              <a:tblPr/>
              <a:tblGrid>
                <a:gridCol w="446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0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4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endParaRPr kumimoji="0" lang="en-US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FD291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</a:rPr>
                        <a:t>Next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US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r>
                        <a:rPr kumimoji="0" lang="en-US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D2919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(1, 10)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(2, 10)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(3, 10)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(4, 9)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(5, 9)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(6, 8)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817FF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(7, 7)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3817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817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9851" name="Text Box 1197"/>
          <p:cNvSpPr txBox="1">
            <a:spLocks noChangeArrowheads="1"/>
          </p:cNvSpPr>
          <p:nvPr/>
        </p:nvSpPr>
        <p:spPr bwMode="auto">
          <a:xfrm>
            <a:off x="609600" y="507712"/>
            <a:ext cx="5732317" cy="163121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i="1" dirty="0">
                <a:solidFill>
                  <a:srgbClr val="3817FF"/>
                </a:solidFill>
              </a:rPr>
              <a:t>r </a:t>
            </a:r>
            <a:r>
              <a:rPr lang="en-US" sz="2000" dirty="0">
                <a:solidFill>
                  <a:srgbClr val="3817FF"/>
                </a:solidFill>
              </a:rPr>
              <a:t>= 10</a:t>
            </a:r>
          </a:p>
          <a:p>
            <a:pPr algn="l"/>
            <a:r>
              <a:rPr lang="en-US" sz="2000" i="1" dirty="0">
                <a:solidFill>
                  <a:srgbClr val="3817FF"/>
                </a:solidFill>
              </a:rPr>
              <a:t>p</a:t>
            </a:r>
            <a:r>
              <a:rPr lang="en-US" sz="2000" baseline="-25000" dirty="0">
                <a:solidFill>
                  <a:srgbClr val="3817FF"/>
                </a:solidFill>
              </a:rPr>
              <a:t>0</a:t>
            </a:r>
            <a:r>
              <a:rPr lang="en-US" sz="2000" dirty="0">
                <a:solidFill>
                  <a:srgbClr val="3817FF"/>
                </a:solidFill>
              </a:rPr>
              <a:t> = 1 – </a:t>
            </a:r>
            <a:r>
              <a:rPr lang="en-US" sz="2000" i="1" dirty="0">
                <a:solidFill>
                  <a:srgbClr val="3817FF"/>
                </a:solidFill>
              </a:rPr>
              <a:t>r </a:t>
            </a:r>
            <a:r>
              <a:rPr lang="en-US" sz="2000" dirty="0">
                <a:solidFill>
                  <a:srgbClr val="3817FF"/>
                </a:solidFill>
              </a:rPr>
              <a:t>= -9</a:t>
            </a:r>
            <a:r>
              <a:rPr lang="en-US" sz="2000" dirty="0"/>
              <a:t> (if </a:t>
            </a:r>
            <a:r>
              <a:rPr lang="en-US" sz="2000" i="1" dirty="0"/>
              <a:t>r</a:t>
            </a:r>
            <a:r>
              <a:rPr lang="en-US" sz="2000" dirty="0"/>
              <a:t> is integer, then consider </a:t>
            </a:r>
            <a:r>
              <a:rPr lang="en-US" sz="2000" i="1" dirty="0"/>
              <a:t>p</a:t>
            </a:r>
            <a:r>
              <a:rPr lang="en-US" sz="2000" baseline="-25000" dirty="0"/>
              <a:t>0</a:t>
            </a:r>
            <a:r>
              <a:rPr lang="en-US" sz="2000" dirty="0"/>
              <a:t> = 1 – </a:t>
            </a:r>
            <a:r>
              <a:rPr lang="en-US" sz="2000" i="1" dirty="0"/>
              <a:t>r</a:t>
            </a:r>
            <a:r>
              <a:rPr lang="en-US" sz="2000" dirty="0"/>
              <a:t>)</a:t>
            </a:r>
          </a:p>
          <a:p>
            <a:pPr algn="l"/>
            <a:r>
              <a:rPr lang="en-US" sz="2000" dirty="0"/>
              <a:t>Initial point </a:t>
            </a:r>
            <a:r>
              <a:rPr lang="en-US" sz="2000" dirty="0">
                <a:solidFill>
                  <a:srgbClr val="3817FF"/>
                </a:solidFill>
              </a:rPr>
              <a:t>(</a:t>
            </a:r>
            <a:r>
              <a:rPr lang="en-US" sz="2000" i="1" dirty="0">
                <a:solidFill>
                  <a:srgbClr val="3817FF"/>
                </a:solidFill>
              </a:rPr>
              <a:t>x</a:t>
            </a:r>
            <a:r>
              <a:rPr lang="en-US" sz="2000" baseline="-25000" dirty="0">
                <a:solidFill>
                  <a:srgbClr val="3817FF"/>
                </a:solidFill>
              </a:rPr>
              <a:t>0</a:t>
            </a:r>
            <a:r>
              <a:rPr lang="en-US" sz="2000" dirty="0">
                <a:solidFill>
                  <a:srgbClr val="3817FF"/>
                </a:solidFill>
              </a:rPr>
              <a:t>, </a:t>
            </a:r>
            <a:r>
              <a:rPr lang="en-US" sz="2000" i="1" dirty="0">
                <a:solidFill>
                  <a:srgbClr val="3817FF"/>
                </a:solidFill>
              </a:rPr>
              <a:t>y</a:t>
            </a:r>
            <a:r>
              <a:rPr lang="en-US" sz="2000" baseline="-25000" dirty="0">
                <a:solidFill>
                  <a:srgbClr val="3817FF"/>
                </a:solidFill>
              </a:rPr>
              <a:t>0</a:t>
            </a:r>
            <a:r>
              <a:rPr lang="en-US" sz="2000" dirty="0">
                <a:solidFill>
                  <a:srgbClr val="3817FF"/>
                </a:solidFill>
              </a:rPr>
              <a:t>) = (0, 10)</a:t>
            </a:r>
          </a:p>
          <a:p>
            <a:r>
              <a:rPr lang="en-US" sz="2000" dirty="0">
                <a:solidFill>
                  <a:srgbClr val="00B0F0"/>
                </a:solidFill>
                <a:cs typeface="Times New Roman" pitchFamily="18" charset="0"/>
              </a:rPr>
              <a:t>2</a:t>
            </a:r>
            <a:r>
              <a:rPr lang="en-US" sz="2000" i="1" dirty="0">
                <a:solidFill>
                  <a:srgbClr val="00B0F0"/>
                </a:solidFill>
                <a:cs typeface="Times New Roman" pitchFamily="18" charset="0"/>
              </a:rPr>
              <a:t>x</a:t>
            </a:r>
            <a:r>
              <a:rPr lang="en-US" sz="2000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sz="2000" baseline="-25000" dirty="0">
                <a:solidFill>
                  <a:srgbClr val="00B0F0"/>
                </a:solidFill>
                <a:cs typeface="Times New Roman" pitchFamily="18" charset="0"/>
              </a:rPr>
              <a:t>+1</a:t>
            </a:r>
            <a:r>
              <a:rPr lang="en-US" sz="2000" dirty="0">
                <a:solidFill>
                  <a:srgbClr val="00B0F0"/>
                </a:solidFill>
                <a:cs typeface="Times New Roman" pitchFamily="18" charset="0"/>
              </a:rPr>
              <a:t> = 2</a:t>
            </a:r>
            <a:r>
              <a:rPr lang="en-US" sz="2000" i="1" dirty="0">
                <a:solidFill>
                  <a:srgbClr val="00B0F0"/>
                </a:solidFill>
                <a:cs typeface="Times New Roman" pitchFamily="18" charset="0"/>
              </a:rPr>
              <a:t>x</a:t>
            </a:r>
            <a:r>
              <a:rPr lang="en-US" sz="2000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B0F0"/>
                </a:solidFill>
                <a:cs typeface="Times New Roman" pitchFamily="18" charset="0"/>
              </a:rPr>
              <a:t> + 2 and 2</a:t>
            </a:r>
            <a:r>
              <a:rPr lang="en-US" sz="2000" i="1" dirty="0">
                <a:solidFill>
                  <a:srgbClr val="00B0F0"/>
                </a:solidFill>
                <a:cs typeface="Times New Roman" pitchFamily="18" charset="0"/>
              </a:rPr>
              <a:t>y</a:t>
            </a:r>
            <a:r>
              <a:rPr lang="en-US" sz="2000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sz="2000" baseline="-25000" dirty="0">
                <a:solidFill>
                  <a:srgbClr val="00B0F0"/>
                </a:solidFill>
                <a:cs typeface="Times New Roman" pitchFamily="18" charset="0"/>
              </a:rPr>
              <a:t>+1</a:t>
            </a:r>
            <a:r>
              <a:rPr lang="en-US" sz="2000" dirty="0">
                <a:solidFill>
                  <a:srgbClr val="00B0F0"/>
                </a:solidFill>
                <a:cs typeface="Times New Roman" pitchFamily="18" charset="0"/>
              </a:rPr>
              <a:t> = 2</a:t>
            </a:r>
            <a:r>
              <a:rPr lang="en-US" sz="2000" i="1" dirty="0">
                <a:solidFill>
                  <a:srgbClr val="00B0F0"/>
                </a:solidFill>
                <a:cs typeface="Times New Roman" pitchFamily="18" charset="0"/>
              </a:rPr>
              <a:t>y</a:t>
            </a:r>
            <a:r>
              <a:rPr lang="en-US" sz="2000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B0F0"/>
                </a:solidFill>
                <a:cs typeface="Times New Roman" pitchFamily="18" charset="0"/>
              </a:rPr>
              <a:t> – 2</a:t>
            </a:r>
          </a:p>
          <a:p>
            <a:pPr algn="l"/>
            <a:endParaRPr lang="en-US" sz="2000" dirty="0">
              <a:solidFill>
                <a:srgbClr val="3817FF"/>
              </a:solidFill>
            </a:endParaRPr>
          </a:p>
        </p:txBody>
      </p:sp>
      <p:sp>
        <p:nvSpPr>
          <p:cNvPr id="259248" name="Line 1200"/>
          <p:cNvSpPr>
            <a:spLocks noChangeShapeType="1"/>
          </p:cNvSpPr>
          <p:nvPr/>
        </p:nvSpPr>
        <p:spPr bwMode="auto">
          <a:xfrm flipV="1">
            <a:off x="4706937" y="2057400"/>
            <a:ext cx="4110039" cy="37449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51E3E1-73AA-4AB1-B9E4-31C09617AAD7}"/>
              </a:ext>
            </a:extLst>
          </p:cNvPr>
          <p:cNvSpPr txBox="1"/>
          <p:nvPr/>
        </p:nvSpPr>
        <p:spPr>
          <a:xfrm>
            <a:off x="6310312" y="491549"/>
            <a:ext cx="2824163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If (p &lt; 0) </a:t>
            </a:r>
            <a:r>
              <a:rPr lang="en-US" dirty="0">
                <a:solidFill>
                  <a:srgbClr val="00B0F0"/>
                </a:solidFill>
              </a:rPr>
              <a:t>=&gt; (</a:t>
            </a:r>
            <a:r>
              <a:rPr lang="en-US" i="1" dirty="0">
                <a:solidFill>
                  <a:srgbClr val="00B0F0"/>
                </a:solidFill>
              </a:rPr>
              <a:t>x</a:t>
            </a:r>
            <a:r>
              <a:rPr lang="en-US" i="1" baseline="-25000" dirty="0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 + 1, </a:t>
            </a:r>
            <a:r>
              <a:rPr lang="en-US" i="1" dirty="0" err="1">
                <a:solidFill>
                  <a:srgbClr val="00B0F0"/>
                </a:solidFill>
              </a:rPr>
              <a:t>y</a:t>
            </a:r>
            <a:r>
              <a:rPr lang="en-US" i="1" baseline="-25000" dirty="0" err="1">
                <a:solidFill>
                  <a:srgbClr val="00B0F0"/>
                </a:solidFill>
              </a:rPr>
              <a:t>i</a:t>
            </a:r>
            <a:r>
              <a:rPr lang="en-US" dirty="0">
                <a:solidFill>
                  <a:srgbClr val="00B0F0"/>
                </a:solidFill>
              </a:rPr>
              <a:t>) </a:t>
            </a:r>
          </a:p>
          <a:p>
            <a:r>
              <a:rPr lang="en-US" i="1" dirty="0"/>
              <a:t>    p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+ 2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 + 1</a:t>
            </a:r>
          </a:p>
          <a:p>
            <a:r>
              <a:rPr lang="en-US" dirty="0"/>
              <a:t>Else if (p&gt;=0) </a:t>
            </a:r>
            <a:r>
              <a:rPr lang="en-US" dirty="0">
                <a:solidFill>
                  <a:srgbClr val="00B0F0"/>
                </a:solidFill>
              </a:rPr>
              <a:t>=&gt; </a:t>
            </a:r>
            <a:r>
              <a:rPr lang="en-US" dirty="0">
                <a:solidFill>
                  <a:srgbClr val="00B0F0"/>
                </a:solidFill>
                <a:cs typeface="Times New Roman" pitchFamily="18" charset="0"/>
              </a:rPr>
              <a:t>(</a:t>
            </a:r>
            <a:r>
              <a:rPr lang="en-US" i="1" dirty="0">
                <a:solidFill>
                  <a:srgbClr val="00B0F0"/>
                </a:solidFill>
                <a:cs typeface="Times New Roman" pitchFamily="18" charset="0"/>
              </a:rPr>
              <a:t>x</a:t>
            </a:r>
            <a:r>
              <a:rPr lang="en-US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B0F0"/>
                </a:solidFill>
                <a:cs typeface="Times New Roman" pitchFamily="18" charset="0"/>
              </a:rPr>
              <a:t>+1, </a:t>
            </a:r>
            <a:r>
              <a:rPr lang="en-US" i="1" dirty="0">
                <a:solidFill>
                  <a:srgbClr val="00B0F0"/>
                </a:solidFill>
                <a:cs typeface="Times New Roman" pitchFamily="18" charset="0"/>
              </a:rPr>
              <a:t>y</a:t>
            </a:r>
            <a:r>
              <a:rPr lang="en-US" i="1" baseline="-25000" dirty="0">
                <a:solidFill>
                  <a:srgbClr val="00B0F0"/>
                </a:solidFill>
                <a:cs typeface="Times New Roman" pitchFamily="18" charset="0"/>
              </a:rPr>
              <a:t>i</a:t>
            </a:r>
            <a:r>
              <a:rPr lang="en-US" dirty="0">
                <a:solidFill>
                  <a:srgbClr val="00B0F0"/>
                </a:solidFill>
                <a:cs typeface="Times New Roman" pitchFamily="18" charset="0"/>
              </a:rPr>
              <a:t>-1)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/>
              <a:t>   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+ 2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  <a:r>
              <a:rPr lang="en-US" dirty="0"/>
              <a:t> + 1 – 2</a:t>
            </a:r>
            <a:r>
              <a:rPr lang="en-US" i="1" dirty="0"/>
              <a:t>y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6893"/>
            <a:ext cx="7543800" cy="6635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Midpoint function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7620000" cy="6021387"/>
          </a:xfrm>
        </p:spPr>
        <p:txBody>
          <a:bodyPr>
            <a:normAutofit/>
          </a:bodyPr>
          <a:lstStyle/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plotpoints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x,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y)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xcenter+x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ycenter+y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</a:t>
            </a:r>
            <a:r>
              <a:rPr lang="en-US" sz="1600" dirty="0">
                <a:latin typeface="Courier New" pitchFamily="49" charset="0"/>
              </a:rPr>
              <a:t>-x, </a:t>
            </a:r>
            <a:r>
              <a:rPr lang="en-US" sz="1600" dirty="0" err="1">
                <a:latin typeface="Courier New" pitchFamily="49" charset="0"/>
              </a:rPr>
              <a:t>ycenter+y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xcenter+x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ycenter</a:t>
            </a:r>
            <a:r>
              <a:rPr lang="en-US" sz="1600" dirty="0">
                <a:latin typeface="Courier New" pitchFamily="49" charset="0"/>
              </a:rPr>
              <a:t>-y);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</a:t>
            </a:r>
            <a:r>
              <a:rPr lang="en-US" sz="1600" dirty="0">
                <a:latin typeface="Courier New" pitchFamily="49" charset="0"/>
              </a:rPr>
              <a:t>-x, </a:t>
            </a:r>
            <a:r>
              <a:rPr lang="en-US" sz="1600" dirty="0" err="1">
                <a:latin typeface="Courier New" pitchFamily="49" charset="0"/>
              </a:rPr>
              <a:t>ycenter</a:t>
            </a:r>
            <a:r>
              <a:rPr lang="en-US" sz="1600" dirty="0">
                <a:latin typeface="Courier New" pitchFamily="49" charset="0"/>
              </a:rPr>
              <a:t>-y);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xcenter+y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ycenter+x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</a:t>
            </a:r>
            <a:r>
              <a:rPr lang="en-US" sz="1600" dirty="0">
                <a:latin typeface="Courier New" pitchFamily="49" charset="0"/>
              </a:rPr>
              <a:t>-y, </a:t>
            </a:r>
            <a:r>
              <a:rPr lang="en-US" sz="1600" dirty="0" err="1">
                <a:latin typeface="Courier New" pitchFamily="49" charset="0"/>
              </a:rPr>
              <a:t>ycenter+x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xcenter+y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ycenter</a:t>
            </a:r>
            <a:r>
              <a:rPr lang="en-US" sz="1600" dirty="0">
                <a:latin typeface="Courier New" pitchFamily="49" charset="0"/>
              </a:rPr>
              <a:t>-x);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setpixel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xcenter</a:t>
            </a:r>
            <a:r>
              <a:rPr lang="en-US" sz="1600" dirty="0">
                <a:latin typeface="Courier New" pitchFamily="49" charset="0"/>
              </a:rPr>
              <a:t>-y, </a:t>
            </a:r>
            <a:r>
              <a:rPr lang="en-US" sz="1600" dirty="0" err="1">
                <a:latin typeface="Courier New" pitchFamily="49" charset="0"/>
              </a:rPr>
              <a:t>ycenter</a:t>
            </a:r>
            <a:r>
              <a:rPr lang="en-US" sz="1600" dirty="0">
                <a:latin typeface="Courier New" pitchFamily="49" charset="0"/>
              </a:rPr>
              <a:t>-x);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endParaRPr lang="en-US" sz="1600" dirty="0">
              <a:latin typeface="Courier New" pitchFamily="49" charset="0"/>
            </a:endParaRP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void circle(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r)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x = 0, y = r;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plotpoints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x,y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p = 1 – r;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while (x&lt;y) {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x++;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if (p&lt;0) p += 2*x + 2;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else {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	y--;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	p += 2*(x-y) + 1;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}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plotpoints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x,y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	}</a:t>
            </a:r>
          </a:p>
          <a:p>
            <a:pPr marL="465138" indent="-465138"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tabLst>
                <a:tab pos="914400" algn="l"/>
                <a:tab pos="14224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402</TotalTime>
  <Words>779</Words>
  <Application>Microsoft Office PowerPoint</Application>
  <PresentationFormat>On-screen Show (4:3)</PresentationFormat>
  <Paragraphs>175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Courier New</vt:lpstr>
      <vt:lpstr>Rockwell</vt:lpstr>
      <vt:lpstr>Rockwell Condensed</vt:lpstr>
      <vt:lpstr>Times New Roman</vt:lpstr>
      <vt:lpstr>Wingdings</vt:lpstr>
      <vt:lpstr>Wood Type</vt:lpstr>
      <vt:lpstr>Equation</vt:lpstr>
      <vt:lpstr>MID POINT Circle Algorithm</vt:lpstr>
      <vt:lpstr>Circle Algorithms</vt:lpstr>
      <vt:lpstr>Midpoint Circle Algorithm</vt:lpstr>
      <vt:lpstr>Midpoint Circle Algorithm</vt:lpstr>
      <vt:lpstr>Decision Parameters</vt:lpstr>
      <vt:lpstr>The Algorithm</vt:lpstr>
      <vt:lpstr>PowerPoint Presentation</vt:lpstr>
      <vt:lpstr>Midpoint function</vt:lpstr>
    </vt:vector>
  </TitlesOfParts>
  <Company>Wipro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Graphics</dc:title>
  <dc:creator>moorthy</dc:creator>
  <cp:lastModifiedBy>Tanvir Rahman</cp:lastModifiedBy>
  <cp:revision>75</cp:revision>
  <dcterms:created xsi:type="dcterms:W3CDTF">2013-11-14T05:16:53Z</dcterms:created>
  <dcterms:modified xsi:type="dcterms:W3CDTF">2020-06-30T07:15:51Z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632985723</vt:i4>
  </property>
  <property fmtid="{D5CDD505-2E9C-101B-9397-08002B2CF9AE}" pid="3" name="_NewReviewCycle">
    <vt:lpwstr/>
  </property>
  <property fmtid="{D5CDD505-2E9C-101B-9397-08002B2CF9AE}" pid="4" name="_EmailSubject">
    <vt:lpwstr>Check this</vt:lpwstr>
  </property>
  <property fmtid="{D5CDD505-2E9C-101B-9397-08002B2CF9AE}" pid="5" name="_AuthorEmail">
    <vt:lpwstr>shenbagamoorthy.a83@wipro.com</vt:lpwstr>
  </property>
  <property fmtid="{D5CDD505-2E9C-101B-9397-08002B2CF9AE}" pid="6" name="_AuthorEmailDisplayName">
    <vt:lpwstr>Shenbagamoorthy A (WT01 - Retail, CG, Transportation &amp; Government)</vt:lpwstr>
  </property>
</Properties>
</file>