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handoutMasterIdLst>
    <p:handoutMasterId r:id="rId32"/>
  </p:handoutMasterIdLst>
  <p:sldIdLst>
    <p:sldId id="370" r:id="rId2"/>
    <p:sldId id="371" r:id="rId3"/>
    <p:sldId id="380" r:id="rId4"/>
    <p:sldId id="381" r:id="rId5"/>
    <p:sldId id="382" r:id="rId6"/>
    <p:sldId id="383" r:id="rId7"/>
    <p:sldId id="384" r:id="rId8"/>
    <p:sldId id="386" r:id="rId9"/>
    <p:sldId id="387" r:id="rId10"/>
    <p:sldId id="388" r:id="rId11"/>
    <p:sldId id="389" r:id="rId12"/>
    <p:sldId id="390" r:id="rId13"/>
    <p:sldId id="391" r:id="rId14"/>
    <p:sldId id="392" r:id="rId15"/>
    <p:sldId id="393" r:id="rId16"/>
    <p:sldId id="394" r:id="rId17"/>
    <p:sldId id="395" r:id="rId18"/>
    <p:sldId id="396" r:id="rId19"/>
    <p:sldId id="372" r:id="rId20"/>
    <p:sldId id="373" r:id="rId21"/>
    <p:sldId id="374" r:id="rId22"/>
    <p:sldId id="375" r:id="rId23"/>
    <p:sldId id="376" r:id="rId24"/>
    <p:sldId id="377" r:id="rId25"/>
    <p:sldId id="378" r:id="rId26"/>
    <p:sldId id="397" r:id="rId27"/>
    <p:sldId id="379" r:id="rId28"/>
    <p:sldId id="368" r:id="rId29"/>
    <p:sldId id="319"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4660"/>
  </p:normalViewPr>
  <p:slideViewPr>
    <p:cSldViewPr>
      <p:cViewPr varScale="1">
        <p:scale>
          <a:sx n="63" d="100"/>
          <a:sy n="63" d="100"/>
        </p:scale>
        <p:origin x="1376" y="6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318100D0-CBF3-4E3E-BDE7-4CAE4CCE3C15}" type="datetimeFigureOut">
              <a:rPr lang="en-US"/>
              <a:pPr>
                <a:defRPr/>
              </a:pPr>
              <a:t>4/2/2021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C54EB75-6A87-4571-B6D8-36C0E748534B}" type="slidenum">
              <a:rPr lang="en-US" altLang="en-US"/>
              <a:pPr/>
              <a:t>‹#›</a:t>
            </a:fld>
            <a:endParaRPr lang="en-US" altLang="en-US"/>
          </a:p>
        </p:txBody>
      </p:sp>
    </p:spTree>
    <p:extLst>
      <p:ext uri="{BB962C8B-B14F-4D97-AF65-F5344CB8AC3E}">
        <p14:creationId xmlns:p14="http://schemas.microsoft.com/office/powerpoint/2010/main" val="36911270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CAA6E11-BF37-47EA-9C4A-9EFC709D3042}" type="datetimeFigureOut">
              <a:rPr lang="en-US"/>
              <a:pPr>
                <a:defRPr/>
              </a:pPr>
              <a:t>4/2/2021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3F99CEF-D653-4F4E-A42B-084C0880E4AC}" type="slidenum">
              <a:rPr lang="en-US" altLang="en-US"/>
              <a:pPr/>
              <a:t>‹#›</a:t>
            </a:fld>
            <a:endParaRPr lang="en-US" altLang="en-US"/>
          </a:p>
        </p:txBody>
      </p:sp>
    </p:spTree>
    <p:extLst>
      <p:ext uri="{BB962C8B-B14F-4D97-AF65-F5344CB8AC3E}">
        <p14:creationId xmlns:p14="http://schemas.microsoft.com/office/powerpoint/2010/main" val="10219337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963ADAD-310D-4A6A-B1BA-7C86DEEF39B3}" type="datetimeFigureOut">
              <a:rPr lang="en-US"/>
              <a:pPr>
                <a:defRPr/>
              </a:pPr>
              <a:t>4/2/2021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2B257DE-9184-474E-90D6-0C2BDBD9074E}" type="slidenum">
              <a:rPr lang="en-US" altLang="en-US"/>
              <a:pPr/>
              <a:t>‹#›</a:t>
            </a:fld>
            <a:endParaRPr lang="en-US" altLang="en-US"/>
          </a:p>
        </p:txBody>
      </p:sp>
    </p:spTree>
    <p:extLst>
      <p:ext uri="{BB962C8B-B14F-4D97-AF65-F5344CB8AC3E}">
        <p14:creationId xmlns:p14="http://schemas.microsoft.com/office/powerpoint/2010/main" val="2405246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F11F985-F3E6-45BD-8E92-48CCD3EC7C54}" type="datetimeFigureOut">
              <a:rPr lang="en-US"/>
              <a:pPr>
                <a:defRPr/>
              </a:pPr>
              <a:t>4/2/2021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3A1C681-6B39-490B-BD3D-AB4F6781C66A}" type="slidenum">
              <a:rPr lang="en-US" altLang="en-US"/>
              <a:pPr/>
              <a:t>‹#›</a:t>
            </a:fld>
            <a:endParaRPr lang="en-US" altLang="en-US"/>
          </a:p>
        </p:txBody>
      </p:sp>
    </p:spTree>
    <p:extLst>
      <p:ext uri="{BB962C8B-B14F-4D97-AF65-F5344CB8AC3E}">
        <p14:creationId xmlns:p14="http://schemas.microsoft.com/office/powerpoint/2010/main" val="723786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40306D3-BD6B-44E1-9BF3-563B4805F5A9}" type="datetimeFigureOut">
              <a:rPr lang="en-US"/>
              <a:pPr>
                <a:defRPr/>
              </a:pPr>
              <a:t>4/2/2021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0B4923A-DFE8-446A-9C09-F6CF6EC60AF8}" type="slidenum">
              <a:rPr lang="en-US" altLang="en-US"/>
              <a:pPr/>
              <a:t>‹#›</a:t>
            </a:fld>
            <a:endParaRPr lang="en-US" altLang="en-US"/>
          </a:p>
        </p:txBody>
      </p:sp>
    </p:spTree>
    <p:extLst>
      <p:ext uri="{BB962C8B-B14F-4D97-AF65-F5344CB8AC3E}">
        <p14:creationId xmlns:p14="http://schemas.microsoft.com/office/powerpoint/2010/main" val="1068453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80A1103-FC18-4826-BE39-02BB7A9C30C2}" type="datetimeFigureOut">
              <a:rPr lang="en-US"/>
              <a:pPr>
                <a:defRPr/>
              </a:pPr>
              <a:t>4/2/2021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521C233-92E5-4344-BCA6-83CBF0A785CA}" type="slidenum">
              <a:rPr lang="en-US" altLang="en-US"/>
              <a:pPr/>
              <a:t>‹#›</a:t>
            </a:fld>
            <a:endParaRPr lang="en-US" altLang="en-US"/>
          </a:p>
        </p:txBody>
      </p:sp>
    </p:spTree>
    <p:extLst>
      <p:ext uri="{BB962C8B-B14F-4D97-AF65-F5344CB8AC3E}">
        <p14:creationId xmlns:p14="http://schemas.microsoft.com/office/powerpoint/2010/main" val="2892443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80D4929-C007-4EB6-8798-58D98A8AA589}" type="datetimeFigureOut">
              <a:rPr lang="en-US"/>
              <a:pPr>
                <a:defRPr/>
              </a:pPr>
              <a:t>4/2/2021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7A70049-2571-4C98-9F60-73A0F1E5D60C}" type="slidenum">
              <a:rPr lang="en-US" altLang="en-US"/>
              <a:pPr/>
              <a:t>‹#›</a:t>
            </a:fld>
            <a:endParaRPr lang="en-US" altLang="en-US"/>
          </a:p>
        </p:txBody>
      </p:sp>
    </p:spTree>
    <p:extLst>
      <p:ext uri="{BB962C8B-B14F-4D97-AF65-F5344CB8AC3E}">
        <p14:creationId xmlns:p14="http://schemas.microsoft.com/office/powerpoint/2010/main" val="412575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294B3B8-C5BC-4A35-8240-60866184D07F}" type="datetimeFigureOut">
              <a:rPr lang="en-US"/>
              <a:pPr>
                <a:defRPr/>
              </a:pPr>
              <a:t>4/2/2021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A54A7AC-D85F-44C1-931F-8FB2B58714D5}" type="slidenum">
              <a:rPr lang="en-US" altLang="en-US"/>
              <a:pPr/>
              <a:t>‹#›</a:t>
            </a:fld>
            <a:endParaRPr lang="en-US" altLang="en-US"/>
          </a:p>
        </p:txBody>
      </p:sp>
    </p:spTree>
    <p:extLst>
      <p:ext uri="{BB962C8B-B14F-4D97-AF65-F5344CB8AC3E}">
        <p14:creationId xmlns:p14="http://schemas.microsoft.com/office/powerpoint/2010/main" val="1543092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B05EBEB-E684-4D91-93B7-9F5D89D98059}" type="datetimeFigureOut">
              <a:rPr lang="en-US"/>
              <a:pPr>
                <a:defRPr/>
              </a:pPr>
              <a:t>4/2/2021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FCDA3038-A94F-4B65-88C5-6600F6B75621}" type="slidenum">
              <a:rPr lang="en-US" altLang="en-US"/>
              <a:pPr/>
              <a:t>‹#›</a:t>
            </a:fld>
            <a:endParaRPr lang="en-US" altLang="en-US"/>
          </a:p>
        </p:txBody>
      </p:sp>
    </p:spTree>
    <p:extLst>
      <p:ext uri="{BB962C8B-B14F-4D97-AF65-F5344CB8AC3E}">
        <p14:creationId xmlns:p14="http://schemas.microsoft.com/office/powerpoint/2010/main" val="3381722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D914BB7-0782-483A-8F51-A75005692E96}" type="datetimeFigureOut">
              <a:rPr lang="en-US"/>
              <a:pPr>
                <a:defRPr/>
              </a:pPr>
              <a:t>4/2/2021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6861A213-262B-49B5-8F51-FB551E70CCF9}" type="slidenum">
              <a:rPr lang="en-US" altLang="en-US"/>
              <a:pPr/>
              <a:t>‹#›</a:t>
            </a:fld>
            <a:endParaRPr lang="en-US" altLang="en-US"/>
          </a:p>
        </p:txBody>
      </p:sp>
    </p:spTree>
    <p:extLst>
      <p:ext uri="{BB962C8B-B14F-4D97-AF65-F5344CB8AC3E}">
        <p14:creationId xmlns:p14="http://schemas.microsoft.com/office/powerpoint/2010/main" val="2999129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F1D375F-46C6-4F2E-B631-F3AFF62D54A4}" type="datetimeFigureOut">
              <a:rPr lang="en-US"/>
              <a:pPr>
                <a:defRPr/>
              </a:pPr>
              <a:t>4/2/2021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2C22DEF4-A93F-45BB-9D85-6C20B97AF333}" type="slidenum">
              <a:rPr lang="en-US" altLang="en-US"/>
              <a:pPr/>
              <a:t>‹#›</a:t>
            </a:fld>
            <a:endParaRPr lang="en-US" altLang="en-US"/>
          </a:p>
        </p:txBody>
      </p:sp>
    </p:spTree>
    <p:extLst>
      <p:ext uri="{BB962C8B-B14F-4D97-AF65-F5344CB8AC3E}">
        <p14:creationId xmlns:p14="http://schemas.microsoft.com/office/powerpoint/2010/main" val="2404502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BBFF5B2-902F-4165-98D0-765608C5C487}" type="datetimeFigureOut">
              <a:rPr lang="en-US"/>
              <a:pPr>
                <a:defRPr/>
              </a:pPr>
              <a:t>4/2/2021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0EA5DCC-017D-410D-B979-5CAF198CA83C}" type="slidenum">
              <a:rPr lang="en-US" altLang="en-US"/>
              <a:pPr/>
              <a:t>‹#›</a:t>
            </a:fld>
            <a:endParaRPr lang="en-US" altLang="en-US"/>
          </a:p>
        </p:txBody>
      </p:sp>
    </p:spTree>
    <p:extLst>
      <p:ext uri="{BB962C8B-B14F-4D97-AF65-F5344CB8AC3E}">
        <p14:creationId xmlns:p14="http://schemas.microsoft.com/office/powerpoint/2010/main" val="1608899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6B6A119-7033-4F19-8243-FAE5E0EBD6EC}" type="datetimeFigureOut">
              <a:rPr lang="en-US"/>
              <a:pPr>
                <a:defRPr/>
              </a:pPr>
              <a:t>4/2/2021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3ED3D62-1BC7-4FB9-B690-CDF9ADD8CEA0}" type="slidenum">
              <a:rPr lang="en-US" altLang="en-US"/>
              <a:pPr/>
              <a:t>‹#›</a:t>
            </a:fld>
            <a:endParaRPr lang="en-US" altLang="en-US"/>
          </a:p>
        </p:txBody>
      </p:sp>
    </p:spTree>
    <p:extLst>
      <p:ext uri="{BB962C8B-B14F-4D97-AF65-F5344CB8AC3E}">
        <p14:creationId xmlns:p14="http://schemas.microsoft.com/office/powerpoint/2010/main" val="2020605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Arial" charset="0"/>
              </a:defRPr>
            </a:lvl1pPr>
          </a:lstStyle>
          <a:p>
            <a:pPr>
              <a:defRPr/>
            </a:pPr>
            <a:fld id="{1115AC04-D7F3-459C-BDAE-55C9893FF429}" type="datetimeFigureOut">
              <a:rPr lang="en-US"/>
              <a:pPr>
                <a:defRPr/>
              </a:pPr>
              <a:t>4/2/2021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3DF608F4-0775-4C4B-845C-A243E463280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8600" y="305808"/>
            <a:ext cx="2621507" cy="762066"/>
          </a:xfrm>
          <a:prstGeom prst="rect">
            <a:avLst/>
          </a:prstGeom>
        </p:spPr>
      </p:pic>
      <p:sp>
        <p:nvSpPr>
          <p:cNvPr id="6" name="Rectangle 3"/>
          <p:cNvSpPr>
            <a:spLocks noGrp="1" noChangeArrowheads="1"/>
          </p:cNvSpPr>
          <p:nvPr>
            <p:ph type="subTitle" idx="1"/>
          </p:nvPr>
        </p:nvSpPr>
        <p:spPr>
          <a:xfrm>
            <a:off x="1181100" y="3720921"/>
            <a:ext cx="7505700" cy="2209800"/>
          </a:xfrm>
        </p:spPr>
        <p:txBody>
          <a:bodyPr>
            <a:normAutofit/>
          </a:bodyPr>
          <a:lstStyle/>
          <a:p>
            <a:pPr eaLnBrk="1" hangingPunct="1">
              <a:lnSpc>
                <a:spcPct val="90000"/>
              </a:lnSpc>
            </a:pPr>
            <a:endParaRPr lang="en-US" sz="2400" b="1" dirty="0"/>
          </a:p>
          <a:p>
            <a:pPr eaLnBrk="1" hangingPunct="1">
              <a:lnSpc>
                <a:spcPct val="90000"/>
              </a:lnSpc>
            </a:pPr>
            <a:r>
              <a:rPr lang="en-US" b="1" dirty="0" err="1">
                <a:solidFill>
                  <a:schemeClr val="accent4"/>
                </a:solidFill>
              </a:rPr>
              <a:t>Bakibillah</a:t>
            </a:r>
            <a:endParaRPr lang="en-US" b="1" dirty="0">
              <a:solidFill>
                <a:schemeClr val="accent4"/>
              </a:solidFill>
            </a:endParaRPr>
          </a:p>
        </p:txBody>
      </p:sp>
      <p:sp>
        <p:nvSpPr>
          <p:cNvPr id="9" name="Rectangle 2"/>
          <p:cNvSpPr txBox="1">
            <a:spLocks noChangeArrowheads="1"/>
          </p:cNvSpPr>
          <p:nvPr/>
        </p:nvSpPr>
        <p:spPr bwMode="auto">
          <a:xfrm>
            <a:off x="1447800" y="1131192"/>
            <a:ext cx="7239000" cy="1820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defRPr>
            </a:lvl5pPr>
            <a:lvl6pPr marL="457200" algn="l" rtl="0" fontAlgn="base">
              <a:spcBef>
                <a:spcPct val="0"/>
              </a:spcBef>
              <a:spcAft>
                <a:spcPct val="0"/>
              </a:spcAft>
              <a:defRPr sz="3600">
                <a:solidFill>
                  <a:schemeClr val="tx2"/>
                </a:solidFill>
                <a:latin typeface="Arial" panose="020B0604020202020204" pitchFamily="34" charset="0"/>
              </a:defRPr>
            </a:lvl6pPr>
            <a:lvl7pPr marL="914400" algn="l" rtl="0" fontAlgn="base">
              <a:spcBef>
                <a:spcPct val="0"/>
              </a:spcBef>
              <a:spcAft>
                <a:spcPct val="0"/>
              </a:spcAft>
              <a:defRPr sz="3600">
                <a:solidFill>
                  <a:schemeClr val="tx2"/>
                </a:solidFill>
                <a:latin typeface="Arial" panose="020B0604020202020204" pitchFamily="34" charset="0"/>
              </a:defRPr>
            </a:lvl7pPr>
            <a:lvl8pPr marL="1371600" algn="l" rtl="0" fontAlgn="base">
              <a:spcBef>
                <a:spcPct val="0"/>
              </a:spcBef>
              <a:spcAft>
                <a:spcPct val="0"/>
              </a:spcAft>
              <a:defRPr sz="3600">
                <a:solidFill>
                  <a:schemeClr val="tx2"/>
                </a:solidFill>
                <a:latin typeface="Arial" panose="020B0604020202020204" pitchFamily="34" charset="0"/>
              </a:defRPr>
            </a:lvl8pPr>
            <a:lvl9pPr marL="1828800" algn="l" rtl="0" fontAlgn="base">
              <a:spcBef>
                <a:spcPct val="0"/>
              </a:spcBef>
              <a:spcAft>
                <a:spcPct val="0"/>
              </a:spcAft>
              <a:defRPr sz="36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1" i="0" u="none" strike="noStrike" kern="1200" cap="none" spc="0" normalizeH="0" baseline="0" noProof="0" dirty="0">
                <a:ln>
                  <a:noFill/>
                </a:ln>
                <a:solidFill>
                  <a:srgbClr val="006666"/>
                </a:solidFill>
                <a:effectLst/>
                <a:uLnTx/>
                <a:uFillTx/>
                <a:latin typeface="Arial"/>
                <a:ea typeface="+mj-ea"/>
                <a:cs typeface="+mj-cs"/>
              </a:rPr>
              <a:t>Health Economics:</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1" i="0" u="none" strike="noStrike" kern="1200" cap="none" spc="0" normalizeH="0" baseline="0" noProof="0" dirty="0">
                <a:ln>
                  <a:noFill/>
                </a:ln>
                <a:solidFill>
                  <a:srgbClr val="0070C0"/>
                </a:solidFill>
                <a:effectLst/>
                <a:uLnTx/>
                <a:uFillTx/>
                <a:latin typeface="Arial"/>
                <a:ea typeface="+mj-ea"/>
                <a:cs typeface="+mj-cs"/>
              </a:rPr>
              <a:t>Health Insurance</a:t>
            </a:r>
          </a:p>
        </p:txBody>
      </p:sp>
    </p:spTree>
    <p:extLst>
      <p:ext uri="{BB962C8B-B14F-4D97-AF65-F5344CB8AC3E}">
        <p14:creationId xmlns:p14="http://schemas.microsoft.com/office/powerpoint/2010/main" val="2585780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ADC2B-BF1C-4B20-A5B5-5C0B30305995}"/>
              </a:ext>
            </a:extLst>
          </p:cNvPr>
          <p:cNvSpPr>
            <a:spLocks noGrp="1"/>
          </p:cNvSpPr>
          <p:nvPr>
            <p:ph type="title"/>
          </p:nvPr>
        </p:nvSpPr>
        <p:spPr/>
        <p:txBody>
          <a:bodyPr/>
          <a:lstStyle/>
          <a:p>
            <a:r>
              <a:rPr lang="en-US" b="1" dirty="0"/>
              <a:t>04. Injurious substances:</a:t>
            </a:r>
            <a:endParaRPr lang="en-US" dirty="0"/>
          </a:p>
        </p:txBody>
      </p:sp>
      <p:sp>
        <p:nvSpPr>
          <p:cNvPr id="3" name="Content Placeholder 2">
            <a:extLst>
              <a:ext uri="{FF2B5EF4-FFF2-40B4-BE49-F238E27FC236}">
                <a16:creationId xmlns:a16="http://schemas.microsoft.com/office/drawing/2014/main" id="{BA07B304-1B27-4192-8FD4-6A86323F952D}"/>
              </a:ext>
            </a:extLst>
          </p:cNvPr>
          <p:cNvSpPr>
            <a:spLocks noGrp="1"/>
          </p:cNvSpPr>
          <p:nvPr>
            <p:ph idx="1"/>
          </p:nvPr>
        </p:nvSpPr>
        <p:spPr/>
        <p:txBody>
          <a:bodyPr/>
          <a:lstStyle/>
          <a:p>
            <a:pPr marL="0" indent="0" algn="just">
              <a:buNone/>
            </a:pPr>
            <a:r>
              <a:rPr lang="en-US" dirty="0"/>
              <a:t>Most insurance companies increase their rates of premium for their insurance plans and at times even refuse to insure people who have the habit of smoking, chewing tobacco or snuff. Since they are most prone to getting life threatening diseases like cancer. Thereby affecting the rates of premium.</a:t>
            </a:r>
          </a:p>
          <a:p>
            <a:pPr algn="just"/>
            <a:endParaRPr lang="en-US" dirty="0"/>
          </a:p>
        </p:txBody>
      </p:sp>
    </p:spTree>
    <p:extLst>
      <p:ext uri="{BB962C8B-B14F-4D97-AF65-F5344CB8AC3E}">
        <p14:creationId xmlns:p14="http://schemas.microsoft.com/office/powerpoint/2010/main" val="2062574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E959C-E45E-4C95-9C8C-AB0C3D066038}"/>
              </a:ext>
            </a:extLst>
          </p:cNvPr>
          <p:cNvSpPr>
            <a:spLocks noGrp="1"/>
          </p:cNvSpPr>
          <p:nvPr>
            <p:ph type="title"/>
          </p:nvPr>
        </p:nvSpPr>
        <p:spPr/>
        <p:txBody>
          <a:bodyPr/>
          <a:lstStyle/>
          <a:p>
            <a:r>
              <a:rPr lang="en-US" dirty="0"/>
              <a:t>…….Continued </a:t>
            </a:r>
          </a:p>
        </p:txBody>
      </p:sp>
      <p:sp>
        <p:nvSpPr>
          <p:cNvPr id="3" name="Content Placeholder 2">
            <a:extLst>
              <a:ext uri="{FF2B5EF4-FFF2-40B4-BE49-F238E27FC236}">
                <a16:creationId xmlns:a16="http://schemas.microsoft.com/office/drawing/2014/main" id="{3AFA631D-735A-4CDE-8D23-85A0650D3F1C}"/>
              </a:ext>
            </a:extLst>
          </p:cNvPr>
          <p:cNvSpPr>
            <a:spLocks noGrp="1"/>
          </p:cNvSpPr>
          <p:nvPr>
            <p:ph idx="1"/>
          </p:nvPr>
        </p:nvSpPr>
        <p:spPr/>
        <p:txBody>
          <a:bodyPr/>
          <a:lstStyle/>
          <a:p>
            <a:pPr algn="just"/>
            <a:r>
              <a:rPr lang="en-US" b="1" dirty="0"/>
              <a:t>Gender: </a:t>
            </a:r>
            <a:r>
              <a:rPr lang="en-US" dirty="0"/>
              <a:t>Many policies have a difference in premium rates for men and women, the 3 reasons for this experts say are - Women are more likely to visit doctors, take prescriptions, and be subject to chronic diseases.</a:t>
            </a:r>
          </a:p>
          <a:p>
            <a:pPr marL="0" indent="0" algn="just">
              <a:buNone/>
            </a:pPr>
            <a:endParaRPr lang="en-US" dirty="0"/>
          </a:p>
        </p:txBody>
      </p:sp>
    </p:spTree>
    <p:extLst>
      <p:ext uri="{BB962C8B-B14F-4D97-AF65-F5344CB8AC3E}">
        <p14:creationId xmlns:p14="http://schemas.microsoft.com/office/powerpoint/2010/main" val="144685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5FDDD-C681-48DB-89D3-4B5054B3E2AF}"/>
              </a:ext>
            </a:extLst>
          </p:cNvPr>
          <p:cNvSpPr>
            <a:spLocks noGrp="1"/>
          </p:cNvSpPr>
          <p:nvPr>
            <p:ph type="title"/>
          </p:nvPr>
        </p:nvSpPr>
        <p:spPr/>
        <p:txBody>
          <a:bodyPr/>
          <a:lstStyle/>
          <a:p>
            <a:r>
              <a:rPr lang="en-US" dirty="0"/>
              <a:t>…….Continued </a:t>
            </a:r>
          </a:p>
        </p:txBody>
      </p:sp>
      <p:sp>
        <p:nvSpPr>
          <p:cNvPr id="3" name="Content Placeholder 2">
            <a:extLst>
              <a:ext uri="{FF2B5EF4-FFF2-40B4-BE49-F238E27FC236}">
                <a16:creationId xmlns:a16="http://schemas.microsoft.com/office/drawing/2014/main" id="{CEFD832A-AECB-4AF8-810F-262D52D4C9E1}"/>
              </a:ext>
            </a:extLst>
          </p:cNvPr>
          <p:cNvSpPr>
            <a:spLocks noGrp="1"/>
          </p:cNvSpPr>
          <p:nvPr>
            <p:ph idx="1"/>
          </p:nvPr>
        </p:nvSpPr>
        <p:spPr/>
        <p:txBody>
          <a:bodyPr/>
          <a:lstStyle/>
          <a:p>
            <a:pPr algn="just"/>
            <a:r>
              <a:rPr lang="en-US" b="1" dirty="0"/>
              <a:t>Age: </a:t>
            </a:r>
            <a:r>
              <a:rPr lang="en-US" dirty="0"/>
              <a:t>Most young individuals have premiums at much lower rates since they have fewer identified and unidentified diseases than older individuals. Young policyholders are less likely to have health problems and are more likely not to visit a doctor.</a:t>
            </a:r>
          </a:p>
          <a:p>
            <a:pPr marL="0" indent="0" algn="just">
              <a:buNone/>
            </a:pPr>
            <a:endParaRPr lang="en-US" dirty="0"/>
          </a:p>
        </p:txBody>
      </p:sp>
    </p:spTree>
    <p:extLst>
      <p:ext uri="{BB962C8B-B14F-4D97-AF65-F5344CB8AC3E}">
        <p14:creationId xmlns:p14="http://schemas.microsoft.com/office/powerpoint/2010/main" val="1284791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414F2-B4F5-45A1-96C1-47565362B298}"/>
              </a:ext>
            </a:extLst>
          </p:cNvPr>
          <p:cNvSpPr>
            <a:spLocks noGrp="1"/>
          </p:cNvSpPr>
          <p:nvPr>
            <p:ph type="title"/>
          </p:nvPr>
        </p:nvSpPr>
        <p:spPr/>
        <p:txBody>
          <a:bodyPr/>
          <a:lstStyle/>
          <a:p>
            <a:r>
              <a:rPr lang="en-US" dirty="0"/>
              <a:t>…….Continued </a:t>
            </a:r>
          </a:p>
        </p:txBody>
      </p:sp>
      <p:sp>
        <p:nvSpPr>
          <p:cNvPr id="3" name="Content Placeholder 2">
            <a:extLst>
              <a:ext uri="{FF2B5EF4-FFF2-40B4-BE49-F238E27FC236}">
                <a16:creationId xmlns:a16="http://schemas.microsoft.com/office/drawing/2014/main" id="{14C7BA36-60C6-4596-B197-A11D1423EFE7}"/>
              </a:ext>
            </a:extLst>
          </p:cNvPr>
          <p:cNvSpPr>
            <a:spLocks noGrp="1"/>
          </p:cNvSpPr>
          <p:nvPr>
            <p:ph idx="1"/>
          </p:nvPr>
        </p:nvSpPr>
        <p:spPr/>
        <p:txBody>
          <a:bodyPr/>
          <a:lstStyle/>
          <a:p>
            <a:pPr algn="just"/>
            <a:r>
              <a:rPr lang="en-US" b="1" dirty="0"/>
              <a:t>Choice of profession: </a:t>
            </a:r>
            <a:r>
              <a:rPr lang="en-US" dirty="0"/>
              <a:t>Policyholders working in environments with hazardous substances, radiation, chemicals, and jobs with high risk of injuries like constructions have to end up paying higher premiums as per insurance companies since they’re prone to risk of cardiovascular diseases.</a:t>
            </a:r>
          </a:p>
          <a:p>
            <a:pPr algn="just"/>
            <a:endParaRPr lang="en-US" dirty="0"/>
          </a:p>
        </p:txBody>
      </p:sp>
    </p:spTree>
    <p:extLst>
      <p:ext uri="{BB962C8B-B14F-4D97-AF65-F5344CB8AC3E}">
        <p14:creationId xmlns:p14="http://schemas.microsoft.com/office/powerpoint/2010/main" val="4102561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9BFEF-6420-47E0-93E5-36E6F5727DE7}"/>
              </a:ext>
            </a:extLst>
          </p:cNvPr>
          <p:cNvSpPr>
            <a:spLocks noGrp="1"/>
          </p:cNvSpPr>
          <p:nvPr>
            <p:ph type="title"/>
          </p:nvPr>
        </p:nvSpPr>
        <p:spPr/>
        <p:txBody>
          <a:bodyPr/>
          <a:lstStyle/>
          <a:p>
            <a:r>
              <a:rPr lang="en-US" dirty="0"/>
              <a:t>…….Continued </a:t>
            </a:r>
          </a:p>
        </p:txBody>
      </p:sp>
      <p:sp>
        <p:nvSpPr>
          <p:cNvPr id="3" name="Content Placeholder 2">
            <a:extLst>
              <a:ext uri="{FF2B5EF4-FFF2-40B4-BE49-F238E27FC236}">
                <a16:creationId xmlns:a16="http://schemas.microsoft.com/office/drawing/2014/main" id="{805A5C76-1522-4C1B-8690-F9EE429B1594}"/>
              </a:ext>
            </a:extLst>
          </p:cNvPr>
          <p:cNvSpPr>
            <a:spLocks noGrp="1"/>
          </p:cNvSpPr>
          <p:nvPr>
            <p:ph idx="1"/>
          </p:nvPr>
        </p:nvSpPr>
        <p:spPr/>
        <p:txBody>
          <a:bodyPr/>
          <a:lstStyle/>
          <a:p>
            <a:pPr algn="just"/>
            <a:r>
              <a:rPr lang="en-US" b="1" dirty="0"/>
              <a:t>Marital status: </a:t>
            </a:r>
            <a:r>
              <a:rPr lang="en-US" dirty="0"/>
              <a:t>It’s still unclear if married people live longer and healthier lives, but the insurance premiums generally lower in rates. The men generally reap better benefits with this status change.</a:t>
            </a:r>
          </a:p>
          <a:p>
            <a:pPr algn="just"/>
            <a:endParaRPr lang="en-US" dirty="0"/>
          </a:p>
        </p:txBody>
      </p:sp>
    </p:spTree>
    <p:extLst>
      <p:ext uri="{BB962C8B-B14F-4D97-AF65-F5344CB8AC3E}">
        <p14:creationId xmlns:p14="http://schemas.microsoft.com/office/powerpoint/2010/main" val="4271749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6687D-2E6E-4B0A-8B04-A639B37915DE}"/>
              </a:ext>
            </a:extLst>
          </p:cNvPr>
          <p:cNvSpPr>
            <a:spLocks noGrp="1"/>
          </p:cNvSpPr>
          <p:nvPr>
            <p:ph type="title"/>
          </p:nvPr>
        </p:nvSpPr>
        <p:spPr/>
        <p:txBody>
          <a:bodyPr/>
          <a:lstStyle/>
          <a:p>
            <a:r>
              <a:rPr lang="en-US" dirty="0"/>
              <a:t>…….Continued </a:t>
            </a:r>
          </a:p>
        </p:txBody>
      </p:sp>
      <p:sp>
        <p:nvSpPr>
          <p:cNvPr id="3" name="Content Placeholder 2">
            <a:extLst>
              <a:ext uri="{FF2B5EF4-FFF2-40B4-BE49-F238E27FC236}">
                <a16:creationId xmlns:a16="http://schemas.microsoft.com/office/drawing/2014/main" id="{5A64EAF4-A4D8-417A-8C7D-8D9AF0EBD738}"/>
              </a:ext>
            </a:extLst>
          </p:cNvPr>
          <p:cNvSpPr>
            <a:spLocks noGrp="1"/>
          </p:cNvSpPr>
          <p:nvPr>
            <p:ph idx="1"/>
          </p:nvPr>
        </p:nvSpPr>
        <p:spPr/>
        <p:txBody>
          <a:bodyPr/>
          <a:lstStyle/>
          <a:p>
            <a:pPr algn="just"/>
            <a:r>
              <a:rPr lang="en-US" b="1" dirty="0"/>
              <a:t>No insurance yet: </a:t>
            </a:r>
            <a:r>
              <a:rPr lang="en-US" dirty="0"/>
              <a:t>If you’re not previously insured, the insurance companies generally charge a higher rate of premium. The insurers believe that previously uninsured individuals would make frequent trips to doctors and hospitals to start reaping benefits of the health insurance policy. Therefore they increase the premium rates to cover all expenses.</a:t>
            </a:r>
          </a:p>
          <a:p>
            <a:pPr algn="just"/>
            <a:endParaRPr lang="en-US" dirty="0"/>
          </a:p>
        </p:txBody>
      </p:sp>
    </p:spTree>
    <p:extLst>
      <p:ext uri="{BB962C8B-B14F-4D97-AF65-F5344CB8AC3E}">
        <p14:creationId xmlns:p14="http://schemas.microsoft.com/office/powerpoint/2010/main" val="3658536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9C5E1-C9B7-4AB1-B6C6-F82ECF7292F5}"/>
              </a:ext>
            </a:extLst>
          </p:cNvPr>
          <p:cNvSpPr>
            <a:spLocks noGrp="1"/>
          </p:cNvSpPr>
          <p:nvPr>
            <p:ph type="title"/>
          </p:nvPr>
        </p:nvSpPr>
        <p:spPr/>
        <p:txBody>
          <a:bodyPr/>
          <a:lstStyle/>
          <a:p>
            <a:r>
              <a:rPr lang="en-US" dirty="0"/>
              <a:t>…….Continued </a:t>
            </a:r>
          </a:p>
        </p:txBody>
      </p:sp>
      <p:sp>
        <p:nvSpPr>
          <p:cNvPr id="3" name="Content Placeholder 2">
            <a:extLst>
              <a:ext uri="{FF2B5EF4-FFF2-40B4-BE49-F238E27FC236}">
                <a16:creationId xmlns:a16="http://schemas.microsoft.com/office/drawing/2014/main" id="{506653B9-D4B8-432D-81A0-79FE03F5F8C2}"/>
              </a:ext>
            </a:extLst>
          </p:cNvPr>
          <p:cNvSpPr>
            <a:spLocks noGrp="1"/>
          </p:cNvSpPr>
          <p:nvPr>
            <p:ph idx="1"/>
          </p:nvPr>
        </p:nvSpPr>
        <p:spPr/>
        <p:txBody>
          <a:bodyPr/>
          <a:lstStyle/>
          <a:p>
            <a:pPr algn="just"/>
            <a:r>
              <a:rPr lang="en-US" b="1" dirty="0"/>
              <a:t>Location of stay: </a:t>
            </a:r>
            <a:r>
              <a:rPr lang="en-US" dirty="0"/>
              <a:t>There are many insurance companies who base their premiums on the location in which the individual stays. Many companies feel that shared climate, lack of healthy food options, cultural aversion to exercise etc. often come from same areas. And therefore the similarities have lead companies to charge higher</a:t>
            </a:r>
          </a:p>
          <a:p>
            <a:pPr marL="0" indent="0" algn="just">
              <a:buNone/>
            </a:pPr>
            <a:endParaRPr lang="en-US" dirty="0"/>
          </a:p>
        </p:txBody>
      </p:sp>
    </p:spTree>
    <p:extLst>
      <p:ext uri="{BB962C8B-B14F-4D97-AF65-F5344CB8AC3E}">
        <p14:creationId xmlns:p14="http://schemas.microsoft.com/office/powerpoint/2010/main" val="1998496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8DBC8-F534-48A0-BECD-9FA2EDE49B5B}"/>
              </a:ext>
            </a:extLst>
          </p:cNvPr>
          <p:cNvSpPr>
            <a:spLocks noGrp="1"/>
          </p:cNvSpPr>
          <p:nvPr>
            <p:ph type="title"/>
          </p:nvPr>
        </p:nvSpPr>
        <p:spPr/>
        <p:txBody>
          <a:bodyPr/>
          <a:lstStyle/>
          <a:p>
            <a:r>
              <a:rPr lang="en-US" dirty="0"/>
              <a:t>Types of Health Insurance </a:t>
            </a:r>
          </a:p>
        </p:txBody>
      </p:sp>
      <p:sp>
        <p:nvSpPr>
          <p:cNvPr id="3" name="Content Placeholder 2">
            <a:extLst>
              <a:ext uri="{FF2B5EF4-FFF2-40B4-BE49-F238E27FC236}">
                <a16:creationId xmlns:a16="http://schemas.microsoft.com/office/drawing/2014/main" id="{92B3BCFC-D390-41CE-8B4F-40113A3F98BE}"/>
              </a:ext>
            </a:extLst>
          </p:cNvPr>
          <p:cNvSpPr>
            <a:spLocks noGrp="1"/>
          </p:cNvSpPr>
          <p:nvPr>
            <p:ph idx="1"/>
          </p:nvPr>
        </p:nvSpPr>
        <p:spPr>
          <a:xfrm>
            <a:off x="447040" y="1417638"/>
            <a:ext cx="8229600" cy="4525963"/>
          </a:xfrm>
        </p:spPr>
        <p:txBody>
          <a:bodyPr/>
          <a:lstStyle/>
          <a:p>
            <a:pPr marL="0" indent="0">
              <a:buNone/>
            </a:pPr>
            <a:r>
              <a:rPr lang="en-US" sz="3600" dirty="0"/>
              <a:t>Basically, There are two types of Health Insurance Policies in terms of Choice: </a:t>
            </a:r>
          </a:p>
          <a:p>
            <a:pPr marL="457200" lvl="1" indent="0">
              <a:buNone/>
            </a:pPr>
            <a:r>
              <a:rPr lang="en-US" sz="3200" dirty="0"/>
              <a:t>		1. Voluntary </a:t>
            </a:r>
          </a:p>
          <a:p>
            <a:pPr marL="0" indent="0">
              <a:buNone/>
            </a:pPr>
            <a:r>
              <a:rPr lang="en-US" sz="3600" dirty="0"/>
              <a:t>		2. Mandatory </a:t>
            </a:r>
          </a:p>
          <a:p>
            <a:pPr marL="0" indent="0">
              <a:buNone/>
            </a:pPr>
            <a:r>
              <a:rPr lang="en-US" sz="3600" dirty="0"/>
              <a:t>There are two types of Health Insurance Policies in terms of Number:</a:t>
            </a:r>
          </a:p>
          <a:p>
            <a:pPr marL="457200" lvl="1" indent="0">
              <a:buNone/>
            </a:pPr>
            <a:r>
              <a:rPr lang="en-US" sz="3200" dirty="0"/>
              <a:t>		1. Individual  </a:t>
            </a:r>
          </a:p>
          <a:p>
            <a:pPr marL="0" indent="0">
              <a:buNone/>
            </a:pPr>
            <a:r>
              <a:rPr lang="en-US" sz="3600" dirty="0"/>
              <a:t>		2. Group </a:t>
            </a:r>
          </a:p>
          <a:p>
            <a:pPr marL="0" indent="0">
              <a:buNone/>
            </a:pPr>
            <a:endParaRPr lang="en-US" sz="3600" b="1" dirty="0"/>
          </a:p>
        </p:txBody>
      </p:sp>
    </p:spTree>
    <p:extLst>
      <p:ext uri="{BB962C8B-B14F-4D97-AF65-F5344CB8AC3E}">
        <p14:creationId xmlns:p14="http://schemas.microsoft.com/office/powerpoint/2010/main" val="3109845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D00F9-8F3A-4397-BACB-0037A43E5AF7}"/>
              </a:ext>
            </a:extLst>
          </p:cNvPr>
          <p:cNvSpPr>
            <a:spLocks noGrp="1"/>
          </p:cNvSpPr>
          <p:nvPr>
            <p:ph type="title"/>
          </p:nvPr>
        </p:nvSpPr>
        <p:spPr/>
        <p:txBody>
          <a:bodyPr/>
          <a:lstStyle/>
          <a:p>
            <a:r>
              <a:rPr lang="en-US" dirty="0"/>
              <a:t>………..Continued </a:t>
            </a:r>
          </a:p>
        </p:txBody>
      </p:sp>
      <p:pic>
        <p:nvPicPr>
          <p:cNvPr id="5" name="Content Placeholder 4">
            <a:extLst>
              <a:ext uri="{FF2B5EF4-FFF2-40B4-BE49-F238E27FC236}">
                <a16:creationId xmlns:a16="http://schemas.microsoft.com/office/drawing/2014/main" id="{C37F8646-70DC-4A7E-A6DD-D65B4ADCB76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3875" y="1828800"/>
            <a:ext cx="8096250" cy="4572000"/>
          </a:xfrm>
        </p:spPr>
      </p:pic>
    </p:spTree>
    <p:extLst>
      <p:ext uri="{BB962C8B-B14F-4D97-AF65-F5344CB8AC3E}">
        <p14:creationId xmlns:p14="http://schemas.microsoft.com/office/powerpoint/2010/main" val="3367651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304800" y="2286000"/>
            <a:ext cx="8610600" cy="1828800"/>
          </a:xfrm>
        </p:spPr>
        <p:txBody>
          <a:bodyPr rtlCol="0">
            <a:normAutofit fontScale="90000"/>
          </a:bodyPr>
          <a:lstStyle/>
          <a:p>
            <a:pPr fontAlgn="auto">
              <a:spcAft>
                <a:spcPts val="0"/>
              </a:spcAft>
              <a:defRPr/>
            </a:pPr>
            <a:r>
              <a:rPr lang="en-US" sz="4800" b="1" dirty="0">
                <a:solidFill>
                  <a:srgbClr val="7030A0"/>
                </a:solidFill>
                <a:latin typeface="Courier New" pitchFamily="49" charset="0"/>
                <a:cs typeface="Times New Roman" pitchFamily="18" charset="0"/>
              </a:rPr>
              <a:t>Problems and prospects of insurance marketing in Bangladesh</a:t>
            </a:r>
            <a:endParaRPr lang="en-US" sz="4800" dirty="0">
              <a:solidFill>
                <a:srgbClr val="7030A0"/>
              </a:solidFill>
            </a:endParaRPr>
          </a:p>
        </p:txBody>
      </p:sp>
    </p:spTree>
    <p:extLst>
      <p:ext uri="{BB962C8B-B14F-4D97-AF65-F5344CB8AC3E}">
        <p14:creationId xmlns:p14="http://schemas.microsoft.com/office/powerpoint/2010/main" val="3068389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z="6000" b="1">
                <a:solidFill>
                  <a:srgbClr val="C00000"/>
                </a:solidFill>
              </a:rPr>
              <a:t>Insurance</a:t>
            </a:r>
          </a:p>
        </p:txBody>
      </p:sp>
      <p:sp>
        <p:nvSpPr>
          <p:cNvPr id="19459" name="Content Placeholder 2"/>
          <p:cNvSpPr>
            <a:spLocks noGrp="1"/>
          </p:cNvSpPr>
          <p:nvPr>
            <p:ph idx="1"/>
          </p:nvPr>
        </p:nvSpPr>
        <p:spPr/>
        <p:txBody>
          <a:bodyPr/>
          <a:lstStyle/>
          <a:p>
            <a:pPr algn="just"/>
            <a:r>
              <a:rPr lang="en-US" altLang="en-US" dirty="0"/>
              <a:t>An arrangement by which a company or the state undertakes to provide a guarantee of compensation for specified loss, damage, illness, or death in return for payment of a specified premium.</a:t>
            </a:r>
          </a:p>
        </p:txBody>
      </p:sp>
    </p:spTree>
    <p:extLst>
      <p:ext uri="{BB962C8B-B14F-4D97-AF65-F5344CB8AC3E}">
        <p14:creationId xmlns:p14="http://schemas.microsoft.com/office/powerpoint/2010/main" val="2372913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305800" cy="3962400"/>
          </a:xfrm>
        </p:spPr>
        <p:txBody>
          <a:bodyPr rtlCol="0">
            <a:normAutofit/>
          </a:bodyPr>
          <a:lstStyle/>
          <a:p>
            <a:pPr marL="0" algn="just" fontAlgn="auto">
              <a:lnSpc>
                <a:spcPct val="115000"/>
              </a:lnSpc>
              <a:spcBef>
                <a:spcPts val="0"/>
              </a:spcBef>
              <a:spcAft>
                <a:spcPts val="0"/>
              </a:spcAft>
              <a:defRPr/>
            </a:pPr>
            <a:r>
              <a:rPr lang="en-US" dirty="0">
                <a:latin typeface="Arial Black" pitchFamily="34" charset="0"/>
                <a:ea typeface="Times New Roman"/>
                <a:cs typeface="Times New Roman"/>
              </a:rPr>
              <a:t>For the development of economic infrastructure of a developing country like Bangladesh, there is a great role of insurance. But the insurance business in our country is not satisfactory. </a:t>
            </a:r>
            <a:endParaRPr lang="en-US" sz="2800" dirty="0">
              <a:latin typeface="Arial Black" pitchFamily="34" charset="0"/>
              <a:ea typeface="Calibri"/>
              <a:cs typeface="Times New Roman"/>
            </a:endParaRPr>
          </a:p>
          <a:p>
            <a:pPr fontAlgn="auto">
              <a:spcAft>
                <a:spcPts val="0"/>
              </a:spcAft>
              <a:defRPr/>
            </a:pPr>
            <a:endParaRPr lang="en-US" dirty="0">
              <a:latin typeface="Arial Black" pitchFamily="34" charset="0"/>
            </a:endParaRPr>
          </a:p>
        </p:txBody>
      </p:sp>
    </p:spTree>
    <p:extLst>
      <p:ext uri="{BB962C8B-B14F-4D97-AF65-F5344CB8AC3E}">
        <p14:creationId xmlns:p14="http://schemas.microsoft.com/office/powerpoint/2010/main" val="856012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457200"/>
            <a:ext cx="8229600" cy="1600200"/>
          </a:xfrm>
        </p:spPr>
        <p:txBody>
          <a:bodyPr/>
          <a:lstStyle/>
          <a:p>
            <a:r>
              <a:rPr lang="en-US" altLang="en-US" sz="3600" dirty="0">
                <a:latin typeface="Arial Black" panose="020B0A04020102020204" pitchFamily="34" charset="0"/>
                <a:cs typeface="Times New Roman" panose="02020603050405020304" pitchFamily="18" charset="0"/>
              </a:rPr>
              <a:t>Reasons behind Unsatisfactory Insurance in Bangladesh</a:t>
            </a:r>
            <a:endParaRPr lang="en-US" altLang="en-US" sz="3600" dirty="0"/>
          </a:p>
        </p:txBody>
      </p:sp>
      <p:sp>
        <p:nvSpPr>
          <p:cNvPr id="51203" name="Content Placeholder 2"/>
          <p:cNvSpPr>
            <a:spLocks noGrp="1"/>
          </p:cNvSpPr>
          <p:nvPr>
            <p:ph idx="1"/>
          </p:nvPr>
        </p:nvSpPr>
        <p:spPr>
          <a:xfrm>
            <a:off x="533400" y="1828800"/>
            <a:ext cx="8229600" cy="4572000"/>
          </a:xfrm>
        </p:spPr>
        <p:txBody>
          <a:bodyPr rtlCol="0">
            <a:normAutofit lnSpcReduction="10000"/>
          </a:bodyPr>
          <a:lstStyle/>
          <a:p>
            <a:pPr fontAlgn="auto">
              <a:spcAft>
                <a:spcPts val="0"/>
              </a:spcAft>
              <a:defRPr/>
            </a:pPr>
            <a:r>
              <a:rPr lang="en-US" dirty="0"/>
              <a:t>Problems of planning and administration</a:t>
            </a:r>
          </a:p>
          <a:p>
            <a:pPr fontAlgn="auto">
              <a:spcAft>
                <a:spcPts val="0"/>
              </a:spcAft>
              <a:defRPr/>
            </a:pPr>
            <a:r>
              <a:rPr lang="en-US" dirty="0"/>
              <a:t>Lack of skilled staff	</a:t>
            </a:r>
          </a:p>
          <a:p>
            <a:pPr fontAlgn="auto">
              <a:spcAft>
                <a:spcPts val="0"/>
              </a:spcAft>
              <a:defRPr/>
            </a:pPr>
            <a:r>
              <a:rPr lang="en-US" dirty="0"/>
              <a:t>Limitations of insurance knowledge	</a:t>
            </a:r>
          </a:p>
          <a:p>
            <a:pPr fontAlgn="auto">
              <a:spcAft>
                <a:spcPts val="0"/>
              </a:spcAft>
              <a:defRPr/>
            </a:pPr>
            <a:r>
              <a:rPr lang="en-US" dirty="0"/>
              <a:t>Lack of training	</a:t>
            </a:r>
          </a:p>
          <a:p>
            <a:pPr fontAlgn="auto">
              <a:spcAft>
                <a:spcPts val="0"/>
              </a:spcAft>
              <a:defRPr/>
            </a:pPr>
            <a:r>
              <a:rPr lang="en-US" dirty="0"/>
              <a:t>Insufficient service</a:t>
            </a:r>
          </a:p>
          <a:p>
            <a:pPr fontAlgn="auto">
              <a:spcAft>
                <a:spcPts val="0"/>
              </a:spcAft>
              <a:defRPr/>
            </a:pPr>
            <a:r>
              <a:rPr lang="en-US" dirty="0"/>
              <a:t>Delay in payments of claims</a:t>
            </a:r>
          </a:p>
          <a:p>
            <a:pPr fontAlgn="auto">
              <a:spcAft>
                <a:spcPts val="0"/>
              </a:spcAft>
              <a:defRPr/>
            </a:pPr>
            <a:r>
              <a:rPr lang="en-US" dirty="0"/>
              <a:t>Lack of motivation of public</a:t>
            </a:r>
          </a:p>
          <a:p>
            <a:pPr fontAlgn="auto">
              <a:spcAft>
                <a:spcPts val="0"/>
              </a:spcAft>
              <a:defRPr/>
            </a:pPr>
            <a:r>
              <a:rPr lang="en-US" dirty="0"/>
              <a:t>Traditional method</a:t>
            </a:r>
          </a:p>
        </p:txBody>
      </p:sp>
    </p:spTree>
    <p:extLst>
      <p:ext uri="{BB962C8B-B14F-4D97-AF65-F5344CB8AC3E}">
        <p14:creationId xmlns:p14="http://schemas.microsoft.com/office/powerpoint/2010/main" val="14549502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rtlCol="0">
            <a:normAutofit fontScale="90000"/>
          </a:bodyPr>
          <a:lstStyle/>
          <a:p>
            <a:pPr fontAlgn="auto">
              <a:spcAft>
                <a:spcPts val="0"/>
              </a:spcAft>
              <a:defRPr/>
            </a:pPr>
            <a:r>
              <a:rPr lang="en-US" b="1">
                <a:latin typeface="Courier New" pitchFamily="49" charset="0"/>
                <a:cs typeface="Times New Roman" pitchFamily="18" charset="0"/>
              </a:rPr>
              <a:t>Prospects of insurance marketing in Bangladesh:</a:t>
            </a:r>
            <a:endParaRPr lang="en-US" b="1"/>
          </a:p>
        </p:txBody>
      </p:sp>
      <p:sp>
        <p:nvSpPr>
          <p:cNvPr id="23555" name="Content Placeholder 2"/>
          <p:cNvSpPr>
            <a:spLocks noGrp="1"/>
          </p:cNvSpPr>
          <p:nvPr>
            <p:ph idx="1"/>
          </p:nvPr>
        </p:nvSpPr>
        <p:spPr>
          <a:xfrm>
            <a:off x="152400" y="1905000"/>
            <a:ext cx="8763000" cy="4876800"/>
          </a:xfrm>
        </p:spPr>
        <p:txBody>
          <a:bodyPr/>
          <a:lstStyle/>
          <a:p>
            <a:pPr algn="just"/>
            <a:r>
              <a:rPr lang="en-US" altLang="en-US" dirty="0"/>
              <a:t>At the very beginning of insurance business in Bangladesh, the people were not much aware about insurance. But now situation is gradually changing. We recommend some ways by which insurance can turn a leaf by which overcoming the existing problems. If it is possible to overcome, then a good time is waiting for insurance marketing in Bangladesh. These are as follows:</a:t>
            </a:r>
          </a:p>
        </p:txBody>
      </p:sp>
    </p:spTree>
    <p:extLst>
      <p:ext uri="{BB962C8B-B14F-4D97-AF65-F5344CB8AC3E}">
        <p14:creationId xmlns:p14="http://schemas.microsoft.com/office/powerpoint/2010/main" val="4787053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0" y="457200"/>
            <a:ext cx="9144000" cy="6400800"/>
          </a:xfrm>
        </p:spPr>
        <p:txBody>
          <a:bodyPr/>
          <a:lstStyle/>
          <a:p>
            <a:pPr algn="just"/>
            <a:r>
              <a:rPr lang="en-US" altLang="en-US" b="1" dirty="0"/>
              <a:t>Formulation of effective principle</a:t>
            </a:r>
            <a:r>
              <a:rPr lang="en-US" altLang="en-US" dirty="0"/>
              <a:t>: To run the insurance smoothly, it is mandatory to implement the principles strictly. If everyone follows principles and rules, achieving goal is possible.</a:t>
            </a:r>
          </a:p>
          <a:p>
            <a:pPr algn="just"/>
            <a:endParaRPr lang="en-US" altLang="en-US" dirty="0"/>
          </a:p>
          <a:p>
            <a:pPr algn="just"/>
            <a:r>
              <a:rPr lang="en-US" altLang="en-US" b="1" dirty="0"/>
              <a:t>To arrange training facilities</a:t>
            </a:r>
            <a:r>
              <a:rPr lang="en-US" altLang="en-US" dirty="0"/>
              <a:t>: Insurance business is very complex and technical. To perform this business properly, obviously it needs vast knowledge regarding its performance. To achieve vast knowledge training has no alternative. So training is very necessary to overcome problem in insurance.</a:t>
            </a:r>
          </a:p>
          <a:p>
            <a:pPr algn="just"/>
            <a:endParaRPr lang="en-US" altLang="en-US" dirty="0"/>
          </a:p>
        </p:txBody>
      </p:sp>
    </p:spTree>
    <p:extLst>
      <p:ext uri="{BB962C8B-B14F-4D97-AF65-F5344CB8AC3E}">
        <p14:creationId xmlns:p14="http://schemas.microsoft.com/office/powerpoint/2010/main" val="29179508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Content Placeholder 2"/>
          <p:cNvSpPr>
            <a:spLocks noGrp="1"/>
          </p:cNvSpPr>
          <p:nvPr>
            <p:ph idx="1"/>
          </p:nvPr>
        </p:nvSpPr>
        <p:spPr/>
        <p:txBody>
          <a:bodyPr/>
          <a:lstStyle/>
          <a:p>
            <a:pPr algn="just"/>
            <a:r>
              <a:rPr lang="en-US" altLang="en-US" sz="3600" b="1" dirty="0"/>
              <a:t>Publicity should be increased</a:t>
            </a:r>
            <a:r>
              <a:rPr lang="en-US" altLang="en-US" sz="3600" dirty="0"/>
              <a:t>: We know by proper publicity it is easy to market anything. Insurance is one type of unsought goods. So, people are not so much aware of it. High publicity and insurance knowledge can led the people to make insurance policy more and more.</a:t>
            </a:r>
          </a:p>
          <a:p>
            <a:pPr algn="just"/>
            <a:endParaRPr lang="en-US" altLang="en-US" sz="3600" dirty="0"/>
          </a:p>
        </p:txBody>
      </p:sp>
    </p:spTree>
    <p:extLst>
      <p:ext uri="{BB962C8B-B14F-4D97-AF65-F5344CB8AC3E}">
        <p14:creationId xmlns:p14="http://schemas.microsoft.com/office/powerpoint/2010/main" val="3503828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609600"/>
            <a:ext cx="8305800" cy="6019800"/>
          </a:xfrm>
        </p:spPr>
        <p:txBody>
          <a:bodyPr/>
          <a:lstStyle/>
          <a:p>
            <a:pPr algn="just"/>
            <a:r>
              <a:rPr lang="en-US" altLang="en-US" sz="3000" b="1" dirty="0"/>
              <a:t>Development of management</a:t>
            </a:r>
            <a:r>
              <a:rPr lang="en-US" altLang="en-US" sz="3000" dirty="0"/>
              <a:t>: Like every sector insurance is affected by mismanagement in Bangladesh. Management can play a vital role in the development of insurance business. When there will be coming good managerial environment in insurance then a good performance can be done easily.</a:t>
            </a:r>
          </a:p>
          <a:p>
            <a:pPr algn="just">
              <a:buFont typeface="Wingdings" panose="05000000000000000000" pitchFamily="2" charset="2"/>
              <a:buNone/>
            </a:pPr>
            <a:endParaRPr lang="en-US" altLang="en-US" sz="3000" dirty="0"/>
          </a:p>
          <a:p>
            <a:pPr marL="0" indent="0" algn="just">
              <a:buNone/>
            </a:pPr>
            <a:endParaRPr lang="en-US" altLang="en-US" sz="3000" dirty="0"/>
          </a:p>
        </p:txBody>
      </p:sp>
    </p:spTree>
    <p:extLst>
      <p:ext uri="{BB962C8B-B14F-4D97-AF65-F5344CB8AC3E}">
        <p14:creationId xmlns:p14="http://schemas.microsoft.com/office/powerpoint/2010/main" val="26961859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68199-426D-45CD-BA00-40919F1FC6E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6AB3740-95D6-4527-8F6E-A679004D5925}"/>
              </a:ext>
            </a:extLst>
          </p:cNvPr>
          <p:cNvSpPr>
            <a:spLocks noGrp="1"/>
          </p:cNvSpPr>
          <p:nvPr>
            <p:ph idx="1"/>
          </p:nvPr>
        </p:nvSpPr>
        <p:spPr/>
        <p:txBody>
          <a:bodyPr/>
          <a:lstStyle/>
          <a:p>
            <a:pPr algn="just"/>
            <a:r>
              <a:rPr lang="en-US" altLang="en-US" b="1" dirty="0"/>
              <a:t>Modernization of insurance business</a:t>
            </a:r>
            <a:r>
              <a:rPr lang="en-US" altLang="en-US" dirty="0"/>
              <a:t>: Modernization of insurance business means to make the business much more modern and suitable for new generation. New policies can be introduced if it is familiar to other world. Everyone try to improve the present condition and serve clients more properly. More modern insurance business must attract the clients.</a:t>
            </a:r>
          </a:p>
          <a:p>
            <a:pPr algn="just"/>
            <a:endParaRPr lang="en-US" dirty="0"/>
          </a:p>
        </p:txBody>
      </p:sp>
    </p:spTree>
    <p:extLst>
      <p:ext uri="{BB962C8B-B14F-4D97-AF65-F5344CB8AC3E}">
        <p14:creationId xmlns:p14="http://schemas.microsoft.com/office/powerpoint/2010/main" val="25608015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533400" y="457200"/>
            <a:ext cx="7696200" cy="6248400"/>
          </a:xfrm>
        </p:spPr>
        <p:txBody>
          <a:bodyPr/>
          <a:lstStyle/>
          <a:p>
            <a:pPr algn="just"/>
            <a:r>
              <a:rPr lang="en-US" altLang="en-US" sz="2800" b="1" dirty="0"/>
              <a:t>Govt. monitoring system: </a:t>
            </a:r>
            <a:r>
              <a:rPr lang="en-US" altLang="en-US" sz="2800" dirty="0"/>
              <a:t>The private insurance companies are not so much aware about the govt. rules and regulations. For this reason, sometimes unreal competition created in the market. So proper govt. monitoring system should be introduced.</a:t>
            </a:r>
          </a:p>
          <a:p>
            <a:pPr algn="just">
              <a:buFont typeface="Wingdings" panose="05000000000000000000" pitchFamily="2" charset="2"/>
              <a:buNone/>
            </a:pPr>
            <a:r>
              <a:rPr lang="en-US" altLang="en-US" sz="2800" dirty="0"/>
              <a:t>	</a:t>
            </a:r>
          </a:p>
          <a:p>
            <a:pPr algn="just"/>
            <a:r>
              <a:rPr lang="en-US" altLang="en-US" sz="2800" b="1" dirty="0"/>
              <a:t>Emphasize on economic development: </a:t>
            </a:r>
            <a:r>
              <a:rPr lang="en-US" altLang="en-US" sz="2800" dirty="0"/>
              <a:t>Insurance business development depends on the development of other sectors. So, it is possible to develop insurance sector by developing other sectors like, industry, mining, agriculture etc.</a:t>
            </a:r>
          </a:p>
          <a:p>
            <a:pPr algn="just"/>
            <a:endParaRPr lang="en-US" altLang="en-US" sz="2800" dirty="0"/>
          </a:p>
        </p:txBody>
      </p:sp>
    </p:spTree>
    <p:extLst>
      <p:ext uri="{BB962C8B-B14F-4D97-AF65-F5344CB8AC3E}">
        <p14:creationId xmlns:p14="http://schemas.microsoft.com/office/powerpoint/2010/main" val="29486404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52400" y="2514600"/>
            <a:ext cx="9296400" cy="1447800"/>
          </a:xfrm>
        </p:spPr>
        <p:txBody>
          <a:bodyPr/>
          <a:lstStyle/>
          <a:p>
            <a:r>
              <a:rPr lang="en-US" altLang="en-US" sz="9600" b="1">
                <a:solidFill>
                  <a:srgbClr val="7030A0"/>
                </a:solidFill>
              </a:rPr>
              <a:t>Question?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a:t>Thank   You</a:t>
            </a:r>
          </a:p>
        </p:txBody>
      </p:sp>
      <p:pic>
        <p:nvPicPr>
          <p:cNvPr id="17412" name="Picture 4" descr="I:\India\101MSDCF\DSC0273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743200" y="1981200"/>
            <a:ext cx="3932238" cy="2949575"/>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nodeType="clickEffect">
                                  <p:stCondLst>
                                    <p:cond delay="0"/>
                                  </p:stCondLst>
                                  <p:childTnLst>
                                    <p:animScale>
                                      <p:cBhvr>
                                        <p:cTn id="6" dur="2000" fill="hold"/>
                                        <p:tgtEl>
                                          <p:spTgt spid="1741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BC6E3-EA77-4F63-BF3D-D410EF330BDC}"/>
              </a:ext>
            </a:extLst>
          </p:cNvPr>
          <p:cNvSpPr>
            <a:spLocks noGrp="1"/>
          </p:cNvSpPr>
          <p:nvPr>
            <p:ph type="title"/>
          </p:nvPr>
        </p:nvSpPr>
        <p:spPr/>
        <p:txBody>
          <a:bodyPr/>
          <a:lstStyle/>
          <a:p>
            <a:r>
              <a:rPr lang="en-US" b="1" dirty="0">
                <a:solidFill>
                  <a:schemeClr val="accent1"/>
                </a:solidFill>
              </a:rPr>
              <a:t>Health Insurance </a:t>
            </a:r>
          </a:p>
        </p:txBody>
      </p:sp>
      <p:sp>
        <p:nvSpPr>
          <p:cNvPr id="3" name="Content Placeholder 2">
            <a:extLst>
              <a:ext uri="{FF2B5EF4-FFF2-40B4-BE49-F238E27FC236}">
                <a16:creationId xmlns:a16="http://schemas.microsoft.com/office/drawing/2014/main" id="{E06A6EC9-AEC6-4C93-B4ED-CB672A776664}"/>
              </a:ext>
            </a:extLst>
          </p:cNvPr>
          <p:cNvSpPr>
            <a:spLocks noGrp="1"/>
          </p:cNvSpPr>
          <p:nvPr>
            <p:ph idx="1"/>
          </p:nvPr>
        </p:nvSpPr>
        <p:spPr/>
        <p:txBody>
          <a:bodyPr/>
          <a:lstStyle/>
          <a:p>
            <a:pPr algn="just"/>
            <a:r>
              <a:rPr lang="en-US" dirty="0"/>
              <a:t>Health insurance is a way to pay for health care. It protects you from paying the full costs of medical services when you’re injured or sick. </a:t>
            </a:r>
          </a:p>
        </p:txBody>
      </p:sp>
    </p:spTree>
    <p:extLst>
      <p:ext uri="{BB962C8B-B14F-4D97-AF65-F5344CB8AC3E}">
        <p14:creationId xmlns:p14="http://schemas.microsoft.com/office/powerpoint/2010/main" val="1028400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7D3FC-1F6D-4CC3-AD12-67642E157B44}"/>
              </a:ext>
            </a:extLst>
          </p:cNvPr>
          <p:cNvSpPr>
            <a:spLocks noGrp="1"/>
          </p:cNvSpPr>
          <p:nvPr>
            <p:ph type="title"/>
          </p:nvPr>
        </p:nvSpPr>
        <p:spPr/>
        <p:txBody>
          <a:bodyPr/>
          <a:lstStyle/>
          <a:p>
            <a:r>
              <a:rPr lang="en-US" dirty="0"/>
              <a:t>……Continued </a:t>
            </a:r>
          </a:p>
        </p:txBody>
      </p:sp>
      <p:sp>
        <p:nvSpPr>
          <p:cNvPr id="3" name="Content Placeholder 2">
            <a:extLst>
              <a:ext uri="{FF2B5EF4-FFF2-40B4-BE49-F238E27FC236}">
                <a16:creationId xmlns:a16="http://schemas.microsoft.com/office/drawing/2014/main" id="{E5066566-EA0C-408A-BA0D-7F0B84E6D58D}"/>
              </a:ext>
            </a:extLst>
          </p:cNvPr>
          <p:cNvSpPr>
            <a:spLocks noGrp="1"/>
          </p:cNvSpPr>
          <p:nvPr>
            <p:ph idx="1"/>
          </p:nvPr>
        </p:nvSpPr>
        <p:spPr/>
        <p:txBody>
          <a:bodyPr/>
          <a:lstStyle/>
          <a:p>
            <a:pPr algn="just"/>
            <a:r>
              <a:rPr lang="en-US" dirty="0"/>
              <a:t>Just like car insurance or home insurance, you choose a plan and agree to pay a certain rate, or premium, each month. In return, your health insurer agrees to pay a portion of your covered medical costs. Payments by your health insurance are typically based on discounts they negotiate with doctors and hospitals.</a:t>
            </a:r>
          </a:p>
          <a:p>
            <a:endParaRPr lang="en-US" dirty="0"/>
          </a:p>
        </p:txBody>
      </p:sp>
    </p:spTree>
    <p:extLst>
      <p:ext uri="{BB962C8B-B14F-4D97-AF65-F5344CB8AC3E}">
        <p14:creationId xmlns:p14="http://schemas.microsoft.com/office/powerpoint/2010/main" val="220747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CBB4C-3C88-4E0B-9589-BE23D1027A6C}"/>
              </a:ext>
            </a:extLst>
          </p:cNvPr>
          <p:cNvSpPr>
            <a:spLocks noGrp="1"/>
          </p:cNvSpPr>
          <p:nvPr>
            <p:ph type="title"/>
          </p:nvPr>
        </p:nvSpPr>
        <p:spPr/>
        <p:txBody>
          <a:bodyPr/>
          <a:lstStyle/>
          <a:p>
            <a:r>
              <a:rPr lang="en-US" dirty="0"/>
              <a:t>Cost of Insurance </a:t>
            </a:r>
          </a:p>
        </p:txBody>
      </p:sp>
      <p:sp>
        <p:nvSpPr>
          <p:cNvPr id="3" name="Content Placeholder 2">
            <a:extLst>
              <a:ext uri="{FF2B5EF4-FFF2-40B4-BE49-F238E27FC236}">
                <a16:creationId xmlns:a16="http://schemas.microsoft.com/office/drawing/2014/main" id="{BD3AA720-22AB-4910-B972-1C1089121ADF}"/>
              </a:ext>
            </a:extLst>
          </p:cNvPr>
          <p:cNvSpPr>
            <a:spLocks noGrp="1"/>
          </p:cNvSpPr>
          <p:nvPr>
            <p:ph idx="1"/>
          </p:nvPr>
        </p:nvSpPr>
        <p:spPr/>
        <p:txBody>
          <a:bodyPr/>
          <a:lstStyle/>
          <a:p>
            <a:pPr algn="just"/>
            <a:r>
              <a:rPr lang="en-US" b="1" dirty="0"/>
              <a:t>Premium</a:t>
            </a:r>
            <a:r>
              <a:rPr lang="en-US" dirty="0"/>
              <a:t> is an amount paid periodically to the insurer by the insured for covering his risk. For taking this risk, the insurer charges an amount called the </a:t>
            </a:r>
            <a:r>
              <a:rPr lang="en-US" b="1" dirty="0"/>
              <a:t>premium</a:t>
            </a:r>
            <a:r>
              <a:rPr lang="en-US" dirty="0"/>
              <a:t>.</a:t>
            </a:r>
          </a:p>
        </p:txBody>
      </p:sp>
    </p:spTree>
    <p:extLst>
      <p:ext uri="{BB962C8B-B14F-4D97-AF65-F5344CB8AC3E}">
        <p14:creationId xmlns:p14="http://schemas.microsoft.com/office/powerpoint/2010/main" val="3853535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7395A-CEC6-4D8B-B272-8DBBD3D15DF9}"/>
              </a:ext>
            </a:extLst>
          </p:cNvPr>
          <p:cNvSpPr>
            <a:spLocks noGrp="1"/>
          </p:cNvSpPr>
          <p:nvPr>
            <p:ph type="title"/>
          </p:nvPr>
        </p:nvSpPr>
        <p:spPr/>
        <p:txBody>
          <a:bodyPr/>
          <a:lstStyle/>
          <a:p>
            <a:r>
              <a:rPr lang="en-US" b="1" dirty="0">
                <a:solidFill>
                  <a:schemeClr val="accent1"/>
                </a:solidFill>
              </a:rPr>
              <a:t>Factors Affecting Health Insurance Premium</a:t>
            </a:r>
            <a:endParaRPr lang="en-US" dirty="0">
              <a:solidFill>
                <a:schemeClr val="accent1"/>
              </a:solidFill>
            </a:endParaRPr>
          </a:p>
        </p:txBody>
      </p:sp>
      <p:sp>
        <p:nvSpPr>
          <p:cNvPr id="3" name="Content Placeholder 2">
            <a:extLst>
              <a:ext uri="{FF2B5EF4-FFF2-40B4-BE49-F238E27FC236}">
                <a16:creationId xmlns:a16="http://schemas.microsoft.com/office/drawing/2014/main" id="{283B8C13-C853-451B-8B0E-50CA0C1677E7}"/>
              </a:ext>
            </a:extLst>
          </p:cNvPr>
          <p:cNvSpPr>
            <a:spLocks noGrp="1"/>
          </p:cNvSpPr>
          <p:nvPr>
            <p:ph idx="1"/>
          </p:nvPr>
        </p:nvSpPr>
        <p:spPr/>
        <p:txBody>
          <a:bodyPr/>
          <a:lstStyle/>
          <a:p>
            <a:pPr algn="just"/>
            <a:r>
              <a:rPr lang="en-US" dirty="0"/>
              <a:t>While buying a health insurance plan, one should be aware of the factors that can affect his/her premiums. The factors include family medical history, pre-existing medical conditions, gender, age, Body Mass Index (BMI), marital status, etc.</a:t>
            </a:r>
          </a:p>
        </p:txBody>
      </p:sp>
    </p:spTree>
    <p:extLst>
      <p:ext uri="{BB962C8B-B14F-4D97-AF65-F5344CB8AC3E}">
        <p14:creationId xmlns:p14="http://schemas.microsoft.com/office/powerpoint/2010/main" val="3354225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FF1EF-C44D-4D15-AF01-BB54E4AD567F}"/>
              </a:ext>
            </a:extLst>
          </p:cNvPr>
          <p:cNvSpPr>
            <a:spLocks noGrp="1"/>
          </p:cNvSpPr>
          <p:nvPr>
            <p:ph type="title"/>
          </p:nvPr>
        </p:nvSpPr>
        <p:spPr>
          <a:xfrm>
            <a:off x="304800" y="274638"/>
            <a:ext cx="8382000" cy="1143000"/>
          </a:xfrm>
        </p:spPr>
        <p:txBody>
          <a:bodyPr/>
          <a:lstStyle/>
          <a:p>
            <a:r>
              <a:rPr lang="en-US" b="1" dirty="0">
                <a:solidFill>
                  <a:schemeClr val="accent6"/>
                </a:solidFill>
              </a:rPr>
              <a:t>01. Pre-existing medical conditions</a:t>
            </a:r>
          </a:p>
        </p:txBody>
      </p:sp>
      <p:sp>
        <p:nvSpPr>
          <p:cNvPr id="3" name="Content Placeholder 2">
            <a:extLst>
              <a:ext uri="{FF2B5EF4-FFF2-40B4-BE49-F238E27FC236}">
                <a16:creationId xmlns:a16="http://schemas.microsoft.com/office/drawing/2014/main" id="{3A82F9E7-4A1C-45F2-8ADB-515B61E73DE9}"/>
              </a:ext>
            </a:extLst>
          </p:cNvPr>
          <p:cNvSpPr>
            <a:spLocks noGrp="1"/>
          </p:cNvSpPr>
          <p:nvPr>
            <p:ph idx="1"/>
          </p:nvPr>
        </p:nvSpPr>
        <p:spPr>
          <a:xfrm>
            <a:off x="457200" y="1600200"/>
            <a:ext cx="8534400" cy="4525963"/>
          </a:xfrm>
        </p:spPr>
        <p:txBody>
          <a:bodyPr/>
          <a:lstStyle/>
          <a:p>
            <a:pPr algn="just"/>
            <a:r>
              <a:rPr lang="en-US" dirty="0"/>
              <a:t>The policyholder or applicant will need to provide your own health records to ensure there aren’t any pre-existing medical conditions. But if, you do have any pre -existing conditions, then the company can choose to allow it in their policies or can even decide not to cover it, and if the insurance company cannot cover it under the health insurance then the policyholder will need to bear the costs. Thereby increasing and affecting the premium.</a:t>
            </a:r>
          </a:p>
        </p:txBody>
      </p:sp>
    </p:spTree>
    <p:extLst>
      <p:ext uri="{BB962C8B-B14F-4D97-AF65-F5344CB8AC3E}">
        <p14:creationId xmlns:p14="http://schemas.microsoft.com/office/powerpoint/2010/main" val="3939496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FF1EF-C44D-4D15-AF01-BB54E4AD567F}"/>
              </a:ext>
            </a:extLst>
          </p:cNvPr>
          <p:cNvSpPr>
            <a:spLocks noGrp="1"/>
          </p:cNvSpPr>
          <p:nvPr>
            <p:ph type="title"/>
          </p:nvPr>
        </p:nvSpPr>
        <p:spPr>
          <a:xfrm>
            <a:off x="304800" y="274638"/>
            <a:ext cx="8382000" cy="1143000"/>
          </a:xfrm>
        </p:spPr>
        <p:txBody>
          <a:bodyPr/>
          <a:lstStyle/>
          <a:p>
            <a:r>
              <a:rPr lang="en-US" b="1" dirty="0">
                <a:solidFill>
                  <a:schemeClr val="accent6"/>
                </a:solidFill>
              </a:rPr>
              <a:t>02. Family Medical History: </a:t>
            </a:r>
          </a:p>
        </p:txBody>
      </p:sp>
      <p:sp>
        <p:nvSpPr>
          <p:cNvPr id="3" name="Content Placeholder 2">
            <a:extLst>
              <a:ext uri="{FF2B5EF4-FFF2-40B4-BE49-F238E27FC236}">
                <a16:creationId xmlns:a16="http://schemas.microsoft.com/office/drawing/2014/main" id="{3A82F9E7-4A1C-45F2-8ADB-515B61E73DE9}"/>
              </a:ext>
            </a:extLst>
          </p:cNvPr>
          <p:cNvSpPr>
            <a:spLocks noGrp="1"/>
          </p:cNvSpPr>
          <p:nvPr>
            <p:ph idx="1"/>
          </p:nvPr>
        </p:nvSpPr>
        <p:spPr>
          <a:xfrm>
            <a:off x="457200" y="1600200"/>
            <a:ext cx="8534400" cy="4525963"/>
          </a:xfrm>
        </p:spPr>
        <p:txBody>
          <a:bodyPr/>
          <a:lstStyle/>
          <a:p>
            <a:pPr algn="just"/>
            <a:r>
              <a:rPr lang="en-US" dirty="0"/>
              <a:t>If the policyholder’s family have certain medical ailments their premiums may be higher than others. No one can do anything with their genes. If the policyholder’s family has a medical history of illnesses such as heart diseases, cancer or any other, that puts you at a risk and it increases the individual’s rate of premium.</a:t>
            </a:r>
          </a:p>
        </p:txBody>
      </p:sp>
    </p:spTree>
    <p:extLst>
      <p:ext uri="{BB962C8B-B14F-4D97-AF65-F5344CB8AC3E}">
        <p14:creationId xmlns:p14="http://schemas.microsoft.com/office/powerpoint/2010/main" val="3822765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97584-409F-46B5-A595-72E0287623EB}"/>
              </a:ext>
            </a:extLst>
          </p:cNvPr>
          <p:cNvSpPr>
            <a:spLocks noGrp="1"/>
          </p:cNvSpPr>
          <p:nvPr>
            <p:ph type="title"/>
          </p:nvPr>
        </p:nvSpPr>
        <p:spPr/>
        <p:txBody>
          <a:bodyPr/>
          <a:lstStyle/>
          <a:p>
            <a:r>
              <a:rPr lang="en-US" dirty="0"/>
              <a:t>03. </a:t>
            </a:r>
            <a:r>
              <a:rPr lang="en-US" b="1" dirty="0"/>
              <a:t>Body Mass Index (BMI)*:</a:t>
            </a:r>
            <a:endParaRPr lang="en-US" dirty="0"/>
          </a:p>
        </p:txBody>
      </p:sp>
      <p:sp>
        <p:nvSpPr>
          <p:cNvPr id="3" name="Content Placeholder 2">
            <a:extLst>
              <a:ext uri="{FF2B5EF4-FFF2-40B4-BE49-F238E27FC236}">
                <a16:creationId xmlns:a16="http://schemas.microsoft.com/office/drawing/2014/main" id="{BF2ED156-CD4A-4518-954A-B00DEA5CA34D}"/>
              </a:ext>
            </a:extLst>
          </p:cNvPr>
          <p:cNvSpPr>
            <a:spLocks noGrp="1"/>
          </p:cNvSpPr>
          <p:nvPr>
            <p:ph idx="1"/>
          </p:nvPr>
        </p:nvSpPr>
        <p:spPr/>
        <p:txBody>
          <a:bodyPr/>
          <a:lstStyle/>
          <a:p>
            <a:pPr algn="just"/>
            <a:r>
              <a:rPr lang="en-US" dirty="0"/>
              <a:t>People with high BMI have a significantly higher rate of premium than people with normal BMI. The reason again being this can lead to various ailments such as heart problems, joint problems, diabetes, to name a few. People with higher BMI may even need specialized treatment, for normal procedures like pregnancy. </a:t>
            </a:r>
          </a:p>
          <a:p>
            <a:pPr marL="0" indent="0" algn="just">
              <a:buNone/>
            </a:pPr>
            <a:r>
              <a:rPr lang="en-US" dirty="0"/>
              <a:t>*</a:t>
            </a:r>
            <a:r>
              <a:rPr lang="en-US" sz="2800" i="1" dirty="0"/>
              <a:t>a measurement of a person's weight with respect to his or her height.</a:t>
            </a:r>
            <a:endParaRPr lang="en-US" i="1" dirty="0"/>
          </a:p>
        </p:txBody>
      </p:sp>
    </p:spTree>
    <p:extLst>
      <p:ext uri="{BB962C8B-B14F-4D97-AF65-F5344CB8AC3E}">
        <p14:creationId xmlns:p14="http://schemas.microsoft.com/office/powerpoint/2010/main" val="6367494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5185</TotalTime>
  <Words>935</Words>
  <Application>Microsoft Office PowerPoint</Application>
  <PresentationFormat>On-screen Show (4:3)</PresentationFormat>
  <Paragraphs>67</Paragraphs>
  <Slides>29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Arial Black</vt:lpstr>
      <vt:lpstr>Calibri</vt:lpstr>
      <vt:lpstr>Courier New</vt:lpstr>
      <vt:lpstr>Times New Roman</vt:lpstr>
      <vt:lpstr>Wingdings</vt:lpstr>
      <vt:lpstr>Office Theme</vt:lpstr>
      <vt:lpstr>PowerPoint Presentation</vt:lpstr>
      <vt:lpstr>Insurance</vt:lpstr>
      <vt:lpstr>Health Insurance </vt:lpstr>
      <vt:lpstr>……Continued </vt:lpstr>
      <vt:lpstr>Cost of Insurance </vt:lpstr>
      <vt:lpstr>Factors Affecting Health Insurance Premium</vt:lpstr>
      <vt:lpstr>01. Pre-existing medical conditions</vt:lpstr>
      <vt:lpstr>02. Family Medical History: </vt:lpstr>
      <vt:lpstr>03. Body Mass Index (BMI)*:</vt:lpstr>
      <vt:lpstr>04. Injurious substances:</vt:lpstr>
      <vt:lpstr>…….Continued </vt:lpstr>
      <vt:lpstr>…….Continued </vt:lpstr>
      <vt:lpstr>…….Continued </vt:lpstr>
      <vt:lpstr>…….Continued </vt:lpstr>
      <vt:lpstr>…….Continued </vt:lpstr>
      <vt:lpstr>…….Continued </vt:lpstr>
      <vt:lpstr>Types of Health Insurance </vt:lpstr>
      <vt:lpstr>………..Continued </vt:lpstr>
      <vt:lpstr>Problems and prospects of insurance marketing in Bangladesh</vt:lpstr>
      <vt:lpstr>PowerPoint Presentation</vt:lpstr>
      <vt:lpstr>Reasons behind Unsatisfactory Insurance in Bangladesh</vt:lpstr>
      <vt:lpstr>Prospects of insurance marketing in Bangladesh:</vt:lpstr>
      <vt:lpstr>PowerPoint Presentation</vt:lpstr>
      <vt:lpstr>PowerPoint Presentation</vt:lpstr>
      <vt:lpstr>PowerPoint Presentation</vt:lpstr>
      <vt:lpstr>PowerPoint Presentation</vt:lpstr>
      <vt:lpstr>PowerPoint Presentation</vt:lpstr>
      <vt:lpstr>Question?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Improvement Plan of Bangladesh</dc:title>
  <dc:creator>user</dc:creator>
  <cp:lastModifiedBy>Baki Billah</cp:lastModifiedBy>
  <cp:revision>621</cp:revision>
  <dcterms:created xsi:type="dcterms:W3CDTF">2012-09-25T13:52:36Z</dcterms:created>
  <dcterms:modified xsi:type="dcterms:W3CDTF">2021-04-02T07:02:28Z</dcterms:modified>
</cp:coreProperties>
</file>