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D80786F-3652-4630-9DCD-74E83FDA0079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97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161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022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99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688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175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0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77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0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7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29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95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40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80786F-3652-4630-9DCD-74E83FDA0079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7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2982" y="1690256"/>
            <a:ext cx="7384473" cy="983672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Optical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Properties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5049" y="3006436"/>
            <a:ext cx="6950366" cy="227214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Mousumi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Rahaman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Hashi</a:t>
            </a:r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Senior Lecturer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Dept. of Textile Engineering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Faculty of Engineering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165" y="2155151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en-US" sz="4600" b="1" dirty="0" smtClean="0">
                <a:solidFill>
                  <a:schemeClr val="accent4"/>
                </a:solidFill>
              </a:rPr>
              <a:t>Thank You All</a:t>
            </a:r>
            <a:endParaRPr lang="en-US" sz="4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28559"/>
          </a:xfrm>
        </p:spPr>
        <p:txBody>
          <a:bodyPr>
            <a:normAutofit/>
          </a:bodyPr>
          <a:lstStyle/>
          <a:p>
            <a:r>
              <a:rPr lang="en-US" b="1" dirty="0"/>
              <a:t>Optical </a:t>
            </a:r>
            <a:r>
              <a:rPr lang="en-US" b="1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836" y="2729345"/>
            <a:ext cx="8257309" cy="3146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The Optical properties of </a:t>
            </a:r>
            <a:r>
              <a:rPr lang="en-US" sz="2800" b="1" u="sng" dirty="0" err="1"/>
              <a:t>fibres</a:t>
            </a:r>
            <a:r>
              <a:rPr lang="en-US" sz="2800" b="1" u="sng" dirty="0"/>
              <a:t> </a:t>
            </a:r>
            <a:r>
              <a:rPr lang="en-US" sz="2800" b="1" u="sng" dirty="0" smtClean="0"/>
              <a:t>are:</a:t>
            </a:r>
          </a:p>
          <a:p>
            <a:pPr marL="0" lvl="0" indent="0">
              <a:buNone/>
            </a:pPr>
            <a:r>
              <a:rPr lang="en-US" sz="2800" dirty="0" smtClean="0"/>
              <a:t>1. Birefringence : </a:t>
            </a:r>
            <a:r>
              <a:rPr lang="en-US" sz="2800" dirty="0"/>
              <a:t>Basis on refraction/ Transmission</a:t>
            </a:r>
          </a:p>
          <a:p>
            <a:pPr marL="0" lvl="0" indent="0">
              <a:buNone/>
            </a:pPr>
            <a:r>
              <a:rPr lang="en-US" sz="2800" dirty="0" smtClean="0"/>
              <a:t>2. Dichroism : </a:t>
            </a:r>
            <a:r>
              <a:rPr lang="en-US" sz="2800" dirty="0"/>
              <a:t>Basis on absorption.</a:t>
            </a:r>
          </a:p>
          <a:p>
            <a:pPr marL="0" indent="0">
              <a:buNone/>
            </a:pPr>
            <a:r>
              <a:rPr lang="en-US" sz="2800" dirty="0" smtClean="0"/>
              <a:t>3. </a:t>
            </a:r>
            <a:r>
              <a:rPr lang="en-US" sz="2800" dirty="0" err="1" smtClean="0"/>
              <a:t>Lusture</a:t>
            </a:r>
            <a:r>
              <a:rPr lang="en-US" sz="2800" dirty="0" smtClean="0"/>
              <a:t> : </a:t>
            </a:r>
            <a:r>
              <a:rPr lang="en-US" sz="2800" dirty="0"/>
              <a:t>Basis on reflection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Birefrengence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10" y="2466109"/>
            <a:ext cx="10626436" cy="375458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 dirty="0"/>
              <a:t>When a beam of light falls on textile materials/</a:t>
            </a:r>
            <a:r>
              <a:rPr lang="en-US" sz="2350" dirty="0" err="1"/>
              <a:t>fibres</a:t>
            </a:r>
            <a:r>
              <a:rPr lang="en-US" sz="2350" dirty="0"/>
              <a:t>, it splits up into two refracted beam. One polarized parallel to the </a:t>
            </a:r>
            <a:r>
              <a:rPr lang="en-US" sz="2350" dirty="0" err="1"/>
              <a:t>fibre</a:t>
            </a:r>
            <a:r>
              <a:rPr lang="en-US" sz="2350" dirty="0"/>
              <a:t> axis and other polarized perpendicular to the </a:t>
            </a:r>
            <a:r>
              <a:rPr lang="en-US" sz="2350" dirty="0" err="1"/>
              <a:t>fibre</a:t>
            </a:r>
            <a:r>
              <a:rPr lang="en-US" sz="2350" dirty="0"/>
              <a:t> axis.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 dirty="0"/>
              <a:t>The difference between the refractive index for light, polarized parallel to the </a:t>
            </a:r>
            <a:r>
              <a:rPr lang="en-US" sz="2350" dirty="0" err="1"/>
              <a:t>fibre</a:t>
            </a:r>
            <a:r>
              <a:rPr lang="en-US" sz="2350" dirty="0"/>
              <a:t> axis and the refractive index for light, polarized perpendicular to the </a:t>
            </a:r>
            <a:r>
              <a:rPr lang="en-US" sz="2350" dirty="0" err="1"/>
              <a:t>fibre</a:t>
            </a:r>
            <a:r>
              <a:rPr lang="en-US" sz="2350" dirty="0"/>
              <a:t> axis is called Birefringence value of the </a:t>
            </a:r>
            <a:r>
              <a:rPr lang="en-US" sz="2350" dirty="0" err="1"/>
              <a:t>fibre</a:t>
            </a:r>
            <a:r>
              <a:rPr lang="en-US" sz="2350" dirty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 dirty="0"/>
              <a:t>Let, </a:t>
            </a:r>
            <a:r>
              <a:rPr lang="en-US" sz="2350" dirty="0" err="1"/>
              <a:t>n</a:t>
            </a:r>
            <a:r>
              <a:rPr lang="en-US" sz="2350" baseline="-25000" dirty="0" err="1"/>
              <a:t>II</a:t>
            </a:r>
            <a:r>
              <a:rPr lang="en-US" sz="2350" dirty="0"/>
              <a:t> and </a:t>
            </a:r>
            <a:r>
              <a:rPr lang="en-US" sz="2350" dirty="0" err="1"/>
              <a:t>n</a:t>
            </a:r>
            <a:r>
              <a:rPr lang="en-US" sz="2350" baseline="-25000" dirty="0" err="1"/>
              <a:t>L</a:t>
            </a:r>
            <a:r>
              <a:rPr lang="en-US" sz="2350" dirty="0"/>
              <a:t> are the refractive index for light, polarized parallel to the </a:t>
            </a:r>
            <a:r>
              <a:rPr lang="en-US" sz="2350" dirty="0" err="1"/>
              <a:t>fibre</a:t>
            </a:r>
            <a:r>
              <a:rPr lang="en-US" sz="2350" dirty="0"/>
              <a:t> axis and perpendicular to the </a:t>
            </a:r>
            <a:r>
              <a:rPr lang="en-US" sz="2350" dirty="0" err="1"/>
              <a:t>fibre</a:t>
            </a:r>
            <a:r>
              <a:rPr lang="en-US" sz="2350" dirty="0"/>
              <a:t> axis respectively.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 dirty="0"/>
              <a:t>So, the Birefringence value= </a:t>
            </a:r>
            <a:r>
              <a:rPr lang="en-US" sz="2350" dirty="0" err="1"/>
              <a:t>n</a:t>
            </a:r>
            <a:r>
              <a:rPr lang="en-US" sz="2350" baseline="-25000" dirty="0" err="1"/>
              <a:t>II</a:t>
            </a:r>
            <a:r>
              <a:rPr lang="en-US" sz="2350" dirty="0"/>
              <a:t> - </a:t>
            </a:r>
            <a:r>
              <a:rPr lang="en-US" sz="2350" dirty="0" err="1"/>
              <a:t>n</a:t>
            </a:r>
            <a:r>
              <a:rPr lang="en-US" sz="2350" baseline="-25000" dirty="0" err="1"/>
              <a:t>L</a:t>
            </a:r>
            <a:endParaRPr lang="en-US" sz="2350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 dirty="0"/>
              <a:t>Greatest values of Birefringence indicate the most of molecules are lined up parallel to the </a:t>
            </a:r>
            <a:r>
              <a:rPr lang="en-US" sz="2350" dirty="0" err="1"/>
              <a:t>fibre</a:t>
            </a:r>
            <a:r>
              <a:rPr lang="en-US" sz="2350" dirty="0"/>
              <a:t> axis. So, orientation is high.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71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Dichorism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24545"/>
            <a:ext cx="10626436" cy="37268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/>
              <a:t>The variation in the absorption of radiation by a colored fabric (Pre dyeing) with direction of polarization of light is called Dichroism, which may result in the difference of depth of shade or even in the actual </a:t>
            </a:r>
            <a:r>
              <a:rPr lang="en-US" dirty="0" err="1"/>
              <a:t>colour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/>
              <a:t>For dyed </a:t>
            </a:r>
            <a:r>
              <a:rPr lang="en-US" dirty="0" err="1"/>
              <a:t>fibre</a:t>
            </a:r>
            <a:r>
              <a:rPr lang="en-US" dirty="0"/>
              <a:t> exhibiting Dichroism, its magnitude is used as a measure of orientation of the molecules in the </a:t>
            </a:r>
            <a:r>
              <a:rPr lang="en-US" dirty="0" err="1"/>
              <a:t>fibre</a:t>
            </a:r>
            <a:r>
              <a:rPr lang="en-US" dirty="0"/>
              <a:t>. We get, Φ=K</a:t>
            </a:r>
            <a:r>
              <a:rPr lang="en-US" baseline="-25000" dirty="0"/>
              <a:t>II</a:t>
            </a:r>
            <a:r>
              <a:rPr lang="en-US" dirty="0"/>
              <a:t>/K</a:t>
            </a:r>
            <a:r>
              <a:rPr lang="en-US" baseline="-25000" dirty="0"/>
              <a:t>L.</a:t>
            </a: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	K</a:t>
            </a:r>
            <a:r>
              <a:rPr lang="en-US" baseline="-25000" dirty="0" smtClean="0"/>
              <a:t>II</a:t>
            </a:r>
            <a:r>
              <a:rPr lang="en-US" dirty="0"/>
              <a:t>= Absorption of co-efficient for light polarized parallel to the </a:t>
            </a:r>
            <a:r>
              <a:rPr lang="en-US" dirty="0" err="1"/>
              <a:t>fibre</a:t>
            </a:r>
            <a:r>
              <a:rPr lang="en-US" dirty="0"/>
              <a:t> axis.</a:t>
            </a:r>
          </a:p>
          <a:p>
            <a:pPr marL="0" indent="0" algn="just">
              <a:buNone/>
            </a:pPr>
            <a:r>
              <a:rPr lang="en-US" dirty="0" smtClean="0"/>
              <a:t>	K</a:t>
            </a:r>
            <a:r>
              <a:rPr lang="en-US" baseline="-25000" dirty="0" smtClean="0"/>
              <a:t>L</a:t>
            </a:r>
            <a:r>
              <a:rPr lang="en-US" dirty="0"/>
              <a:t>= Absorption of co-efficient for light polarized perpendicular to the </a:t>
            </a:r>
            <a:r>
              <a:rPr lang="en-US" dirty="0" err="1"/>
              <a:t>fibre</a:t>
            </a:r>
            <a:r>
              <a:rPr lang="en-US" dirty="0"/>
              <a:t> axis.</a:t>
            </a:r>
          </a:p>
          <a:p>
            <a:pPr marL="0" indent="0" algn="just">
              <a:buNone/>
            </a:pPr>
            <a:r>
              <a:rPr lang="en-US" dirty="0" smtClean="0"/>
              <a:t>	Φ</a:t>
            </a:r>
            <a:r>
              <a:rPr lang="en-US" dirty="0"/>
              <a:t>= </a:t>
            </a:r>
            <a:r>
              <a:rPr lang="en-US" dirty="0" err="1"/>
              <a:t>Dichric</a:t>
            </a:r>
            <a:r>
              <a:rPr lang="en-US" dirty="0"/>
              <a:t>/ Dichroitic </a:t>
            </a:r>
            <a:r>
              <a:rPr lang="en-US" dirty="0" smtClean="0"/>
              <a:t>constant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Requirement for </a:t>
            </a:r>
            <a:r>
              <a:rPr lang="en-US" b="1" dirty="0" err="1"/>
              <a:t>Dichorism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383" y="2556932"/>
            <a:ext cx="10335490" cy="305415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2800" dirty="0" smtClean="0"/>
              <a:t>1. The </a:t>
            </a:r>
            <a:r>
              <a:rPr lang="en-US" sz="2800" dirty="0"/>
              <a:t>dye molecule must be symmetrical so that its absorption of radiation varies with direction of the electric field.</a:t>
            </a:r>
          </a:p>
          <a:p>
            <a:pPr marL="0" lvl="0" indent="0" algn="just">
              <a:buNone/>
            </a:pPr>
            <a:r>
              <a:rPr lang="en-US" sz="2800" dirty="0" smtClean="0"/>
              <a:t>2. The </a:t>
            </a:r>
            <a:r>
              <a:rPr lang="en-US" sz="2800" dirty="0"/>
              <a:t>dye molecule must be absorbed into the </a:t>
            </a:r>
            <a:r>
              <a:rPr lang="en-US" sz="2800" dirty="0" err="1"/>
              <a:t>fibre</a:t>
            </a:r>
            <a:r>
              <a:rPr lang="en-US" sz="2800" dirty="0"/>
              <a:t> molecule in a particular direction so that all the dye molecules make the same angle with the axis of the chain </a:t>
            </a:r>
            <a:r>
              <a:rPr lang="en-US" sz="2800" dirty="0" smtClean="0"/>
              <a:t>molecules.</a:t>
            </a:r>
          </a:p>
          <a:p>
            <a:pPr marL="0" lvl="0" indent="0" algn="just">
              <a:buNone/>
            </a:pPr>
            <a:r>
              <a:rPr lang="en-US" sz="2800" dirty="0" smtClean="0"/>
              <a:t>3. The </a:t>
            </a:r>
            <a:r>
              <a:rPr lang="en-US" sz="2800" dirty="0"/>
              <a:t>chain molecule must be preferentially oriented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21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LUSTURE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418" y="2479964"/>
            <a:ext cx="10584873" cy="37545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700" dirty="0" err="1"/>
              <a:t>Lusture</a:t>
            </a:r>
            <a:r>
              <a:rPr lang="en-US" sz="2700" dirty="0"/>
              <a:t> is an important property of textile </a:t>
            </a:r>
            <a:r>
              <a:rPr lang="en-US" sz="2700" dirty="0" err="1"/>
              <a:t>fibres</a:t>
            </a:r>
            <a:r>
              <a:rPr lang="en-US" sz="2700" dirty="0"/>
              <a:t>. If a beam of light fall onto a </a:t>
            </a:r>
            <a:r>
              <a:rPr lang="en-US" sz="2700" dirty="0" err="1"/>
              <a:t>fibre</a:t>
            </a:r>
            <a:r>
              <a:rPr lang="en-US" sz="2700" dirty="0"/>
              <a:t> surface. The reflection may vary with the angle of incidence and with the </a:t>
            </a:r>
            <a:r>
              <a:rPr lang="en-US" sz="2700" dirty="0" err="1"/>
              <a:t>colour</a:t>
            </a:r>
            <a:r>
              <a:rPr lang="en-US" sz="2700" dirty="0"/>
              <a:t> and polarized of light. </a:t>
            </a:r>
            <a:r>
              <a:rPr lang="en-US" sz="2700" dirty="0" err="1"/>
              <a:t>Lusture</a:t>
            </a:r>
            <a:r>
              <a:rPr lang="en-US" sz="2700" dirty="0"/>
              <a:t> depends on the following factors</a:t>
            </a:r>
            <a:r>
              <a:rPr lang="en-US" sz="2700" dirty="0" smtClean="0"/>
              <a:t>:</a:t>
            </a:r>
          </a:p>
          <a:p>
            <a:pPr marL="0" indent="0" algn="just">
              <a:buNone/>
            </a:pPr>
            <a:r>
              <a:rPr lang="en-US" sz="2700" b="1" dirty="0" smtClean="0"/>
              <a:t>1. </a:t>
            </a:r>
            <a:r>
              <a:rPr lang="en-US" sz="2700" b="1" u="sng" dirty="0" smtClean="0"/>
              <a:t>Whether </a:t>
            </a:r>
            <a:r>
              <a:rPr lang="en-US" sz="2700" b="1" u="sng" dirty="0"/>
              <a:t>the light falls across the </a:t>
            </a:r>
            <a:r>
              <a:rPr lang="en-US" sz="2700" b="1" u="sng" dirty="0" err="1"/>
              <a:t>fibre</a:t>
            </a:r>
            <a:r>
              <a:rPr lang="en-US" sz="2700" b="1" u="sng" dirty="0"/>
              <a:t> or along the </a:t>
            </a:r>
            <a:r>
              <a:rPr lang="en-US" sz="2700" b="1" u="sng" dirty="0" err="1"/>
              <a:t>fibre</a:t>
            </a:r>
            <a:r>
              <a:rPr lang="en-US" sz="2700" b="1" u="sng" dirty="0"/>
              <a:t>:</a:t>
            </a:r>
            <a:endParaRPr lang="en-US" sz="2700" dirty="0"/>
          </a:p>
          <a:p>
            <a:pPr marL="0" indent="0" algn="just">
              <a:buNone/>
            </a:pPr>
            <a:r>
              <a:rPr lang="en-US" sz="2700" dirty="0"/>
              <a:t>If a </a:t>
            </a:r>
            <a:r>
              <a:rPr lang="en-US" sz="2700" dirty="0" err="1"/>
              <a:t>fibre</a:t>
            </a:r>
            <a:r>
              <a:rPr lang="en-US" sz="2700" dirty="0"/>
              <a:t> behaved as a perfect reflecting circular cylinder, it would reflect light. It is clear that if the light falls across the </a:t>
            </a:r>
            <a:r>
              <a:rPr lang="en-US" sz="2700" dirty="0" err="1"/>
              <a:t>fibre</a:t>
            </a:r>
            <a:r>
              <a:rPr lang="en-US" sz="2700" dirty="0"/>
              <a:t>, then it will be </a:t>
            </a:r>
            <a:r>
              <a:rPr lang="en-US" sz="2700" dirty="0" err="1"/>
              <a:t>i≠r</a:t>
            </a:r>
            <a:r>
              <a:rPr lang="en-US" sz="2700" dirty="0"/>
              <a:t> and it is reflected at various angles, where as if it falls along the </a:t>
            </a:r>
            <a:r>
              <a:rPr lang="en-US" sz="2700" dirty="0" err="1"/>
              <a:t>fibre</a:t>
            </a:r>
            <a:r>
              <a:rPr lang="en-US" sz="2700" dirty="0"/>
              <a:t>, it is reflected at a constant angle</a:t>
            </a:r>
            <a:r>
              <a:rPr lang="en-US" sz="2700" dirty="0" smtClean="0"/>
              <a:t>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8025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LUSTURE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2466109"/>
            <a:ext cx="10584871" cy="36991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 smtClean="0"/>
              <a:t>2</a:t>
            </a:r>
            <a:r>
              <a:rPr lang="en-US" b="1" dirty="0"/>
              <a:t>.	</a:t>
            </a:r>
            <a:r>
              <a:rPr lang="en-US" b="1" u="sng" dirty="0"/>
              <a:t>Whether </a:t>
            </a:r>
            <a:r>
              <a:rPr lang="en-US" b="1" u="sng" dirty="0" err="1"/>
              <a:t>fibre</a:t>
            </a:r>
            <a:r>
              <a:rPr lang="en-US" b="1" u="sng" dirty="0"/>
              <a:t> is finer or coarser: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For the same types of smoothness and regularities, the coarser </a:t>
            </a:r>
            <a:r>
              <a:rPr lang="en-US" dirty="0" err="1"/>
              <a:t>fibre</a:t>
            </a:r>
            <a:r>
              <a:rPr lang="en-US" dirty="0"/>
              <a:t> will have more </a:t>
            </a:r>
            <a:r>
              <a:rPr lang="en-US" dirty="0" err="1"/>
              <a:t>lusture</a:t>
            </a:r>
            <a:r>
              <a:rPr lang="en-US" dirty="0"/>
              <a:t> than the finer one.</a:t>
            </a:r>
          </a:p>
          <a:p>
            <a:pPr marL="0" indent="0" algn="just">
              <a:buNone/>
            </a:pPr>
            <a:r>
              <a:rPr lang="en-US" b="1" dirty="0"/>
              <a:t>3.	</a:t>
            </a:r>
            <a:r>
              <a:rPr lang="en-US" b="1" u="sng" dirty="0"/>
              <a:t>Irregularities of </a:t>
            </a:r>
            <a:r>
              <a:rPr lang="en-US" b="1" u="sng" dirty="0" err="1"/>
              <a:t>fibre</a:t>
            </a:r>
            <a:r>
              <a:rPr lang="en-US" b="1" u="sng" dirty="0"/>
              <a:t> surface: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Irregularities of surface and cross sectional shape will cause light to be reflected in various direction and will reduce the </a:t>
            </a:r>
            <a:r>
              <a:rPr lang="en-US" dirty="0" err="1"/>
              <a:t>lusture</a:t>
            </a:r>
            <a:r>
              <a:rPr lang="en-US" dirty="0"/>
              <a:t>. It is essential that the </a:t>
            </a:r>
            <a:r>
              <a:rPr lang="en-US" dirty="0" err="1"/>
              <a:t>fibre</a:t>
            </a:r>
            <a:r>
              <a:rPr lang="en-US" dirty="0"/>
              <a:t> should be uniform along its length. For this reason, </a:t>
            </a:r>
            <a:r>
              <a:rPr lang="en-US" dirty="0" err="1"/>
              <a:t>lusture</a:t>
            </a:r>
            <a:r>
              <a:rPr lang="en-US" dirty="0"/>
              <a:t> id greater in regular filament such as silk and manmade </a:t>
            </a:r>
            <a:r>
              <a:rPr lang="en-US" dirty="0" err="1" smtClean="0"/>
              <a:t>fibre</a:t>
            </a:r>
            <a:r>
              <a:rPr lang="en-US" dirty="0" smtClean="0"/>
              <a:t>. </a:t>
            </a:r>
            <a:r>
              <a:rPr lang="en-US" dirty="0" err="1" smtClean="0"/>
              <a:t>Lusture</a:t>
            </a:r>
            <a:r>
              <a:rPr lang="en-US" dirty="0" smtClean="0"/>
              <a:t> </a:t>
            </a:r>
            <a:r>
              <a:rPr lang="en-US" dirty="0"/>
              <a:t>must be more in smooth surface than in rough surface.</a:t>
            </a:r>
          </a:p>
        </p:txBody>
      </p:sp>
    </p:spTree>
    <p:extLst>
      <p:ext uri="{BB962C8B-B14F-4D97-AF65-F5344CB8AC3E}">
        <p14:creationId xmlns:p14="http://schemas.microsoft.com/office/powerpoint/2010/main" val="29453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LUSTURE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982" y="2410691"/>
            <a:ext cx="10446327" cy="397625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4.	</a:t>
            </a:r>
            <a:r>
              <a:rPr lang="en-US" b="1" u="sng" dirty="0"/>
              <a:t>Cross sectional shape:</a:t>
            </a:r>
            <a:endParaRPr lang="en-US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Fibre</a:t>
            </a:r>
            <a:r>
              <a:rPr lang="en-US" dirty="0"/>
              <a:t> shape is an important factor for </a:t>
            </a:r>
            <a:r>
              <a:rPr lang="en-US" dirty="0" err="1"/>
              <a:t>lusture</a:t>
            </a:r>
            <a:r>
              <a:rPr lang="en-US" dirty="0"/>
              <a:t>. The particular types of </a:t>
            </a:r>
            <a:r>
              <a:rPr lang="en-US" dirty="0" err="1"/>
              <a:t>lusture</a:t>
            </a:r>
            <a:r>
              <a:rPr lang="en-US" dirty="0"/>
              <a:t> associated with Nylon, Rayon, and Silk. It must be partly due to pattern of light reflection by their respective circular, serrated and triangular shapes.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Circular- More </a:t>
            </a:r>
            <a:r>
              <a:rPr lang="en-US" dirty="0" err="1"/>
              <a:t>lusture</a:t>
            </a:r>
            <a:r>
              <a:rPr lang="en-US" dirty="0"/>
              <a:t>, Serrated- Dull </a:t>
            </a:r>
            <a:r>
              <a:rPr lang="en-US" dirty="0" err="1"/>
              <a:t>Lusture</a:t>
            </a:r>
            <a:r>
              <a:rPr lang="en-US" dirty="0"/>
              <a:t>, Triangular- Less </a:t>
            </a:r>
            <a:r>
              <a:rPr lang="en-US" dirty="0" err="1"/>
              <a:t>lusture</a:t>
            </a:r>
            <a:r>
              <a:rPr lang="en-US" dirty="0" smtClean="0"/>
              <a:t>.</a:t>
            </a:r>
            <a:endParaRPr lang="en-US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5</a:t>
            </a:r>
            <a:r>
              <a:rPr lang="en-US" b="1" dirty="0"/>
              <a:t>.	</a:t>
            </a:r>
            <a:r>
              <a:rPr lang="en-US" b="1" u="sng" dirty="0"/>
              <a:t>Whether the </a:t>
            </a:r>
            <a:r>
              <a:rPr lang="en-US" b="1" u="sng" dirty="0" err="1"/>
              <a:t>fibre</a:t>
            </a:r>
            <a:r>
              <a:rPr lang="en-US" b="1" u="sng" dirty="0"/>
              <a:t> contains small particles like TiO</a:t>
            </a:r>
            <a:r>
              <a:rPr lang="en-US" b="1" u="sng" baseline="-25000" dirty="0"/>
              <a:t>2</a:t>
            </a:r>
            <a:r>
              <a:rPr lang="en-US" b="1" u="sng" dirty="0"/>
              <a:t>:</a:t>
            </a:r>
            <a:endParaRPr lang="en-US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When a beam of light falls on a </a:t>
            </a:r>
            <a:r>
              <a:rPr lang="en-US" dirty="0" err="1"/>
              <a:t>fibre</a:t>
            </a:r>
            <a:r>
              <a:rPr lang="en-US" dirty="0"/>
              <a:t> it is not only reflected but also is transmitted. Some of thin transmitted light will be reflected from the internal surface. If the </a:t>
            </a:r>
            <a:r>
              <a:rPr lang="en-US" dirty="0" err="1"/>
              <a:t>fibre</a:t>
            </a:r>
            <a:r>
              <a:rPr lang="en-US" dirty="0"/>
              <a:t> contains small particles like TiO</a:t>
            </a:r>
            <a:r>
              <a:rPr lang="en-US" baseline="-25000" dirty="0"/>
              <a:t>2</a:t>
            </a:r>
            <a:r>
              <a:rPr lang="en-US" dirty="0"/>
              <a:t>, this will scattered, transmitted light at varying angles and cause it to immerse as apparently diffuse reflection.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68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LUSTURE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436" y="2867890"/>
            <a:ext cx="9628909" cy="22305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6.	</a:t>
            </a:r>
            <a:r>
              <a:rPr lang="en-US" b="1" u="sng" dirty="0"/>
              <a:t>Maturity of </a:t>
            </a:r>
            <a:r>
              <a:rPr lang="en-US" b="1" u="sng" dirty="0" err="1"/>
              <a:t>Fibres</a:t>
            </a:r>
            <a:r>
              <a:rPr lang="en-US" b="1" u="sng" dirty="0"/>
              <a:t>: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If </a:t>
            </a:r>
            <a:r>
              <a:rPr lang="en-US" dirty="0" err="1"/>
              <a:t>fibres</a:t>
            </a:r>
            <a:r>
              <a:rPr lang="en-US" dirty="0"/>
              <a:t> maturity is high, then the </a:t>
            </a:r>
            <a:r>
              <a:rPr lang="en-US" dirty="0" err="1"/>
              <a:t>fibres</a:t>
            </a:r>
            <a:r>
              <a:rPr lang="en-US" dirty="0"/>
              <a:t> cross section will be near about circular. So, the reflection of the </a:t>
            </a:r>
            <a:r>
              <a:rPr lang="en-US" dirty="0" err="1"/>
              <a:t>fibre</a:t>
            </a:r>
            <a:r>
              <a:rPr lang="en-US" dirty="0"/>
              <a:t> will be better and </a:t>
            </a:r>
            <a:r>
              <a:rPr lang="en-US" dirty="0" err="1"/>
              <a:t>lusture</a:t>
            </a:r>
            <a:r>
              <a:rPr lang="en-US" dirty="0"/>
              <a:t> will be higher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450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Optical Properties</vt:lpstr>
      <vt:lpstr>Optical Properties</vt:lpstr>
      <vt:lpstr>Birefrengence</vt:lpstr>
      <vt:lpstr>Dichorism</vt:lpstr>
      <vt:lpstr>Requirement for Dichorism</vt:lpstr>
      <vt:lpstr>LUSTURE</vt:lpstr>
      <vt:lpstr>LUSTURE</vt:lpstr>
      <vt:lpstr>LUSTURE</vt:lpstr>
      <vt:lpstr>LUSTURE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Tanvir Ahmed Chowdhury</dc:creator>
  <cp:lastModifiedBy>Tanvir Ahmed Chowdhury</cp:lastModifiedBy>
  <cp:revision>134</cp:revision>
  <dcterms:created xsi:type="dcterms:W3CDTF">2020-12-28T05:15:28Z</dcterms:created>
  <dcterms:modified xsi:type="dcterms:W3CDTF">2020-12-28T07:10:41Z</dcterms:modified>
</cp:coreProperties>
</file>