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 id="2147483674" r:id="rId2"/>
    <p:sldMasterId id="2147483686" r:id="rId3"/>
    <p:sldMasterId id="2147483698" r:id="rId4"/>
  </p:sldMasterIdLst>
  <p:notesMasterIdLst>
    <p:notesMasterId r:id="rId19"/>
  </p:notesMasterIdLst>
  <p:sldIdLst>
    <p:sldId id="256" r:id="rId5"/>
    <p:sldId id="257" r:id="rId6"/>
    <p:sldId id="279" r:id="rId7"/>
    <p:sldId id="281" r:id="rId8"/>
    <p:sldId id="282" r:id="rId9"/>
    <p:sldId id="260" r:id="rId10"/>
    <p:sldId id="263" r:id="rId11"/>
    <p:sldId id="278" r:id="rId12"/>
    <p:sldId id="275" r:id="rId13"/>
    <p:sldId id="276" r:id="rId14"/>
    <p:sldId id="277" r:id="rId15"/>
    <p:sldId id="267" r:id="rId16"/>
    <p:sldId id="280" r:id="rId17"/>
    <p:sldId id="283" r:id="rId18"/>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charset="0"/>
        <a:ea typeface="+mn-ea"/>
        <a:cs typeface="+mn-cs"/>
      </a:defRPr>
    </a:lvl1pPr>
    <a:lvl2pPr marL="457200" algn="l" rtl="0" eaLnBrk="0" fontAlgn="base" hangingPunct="0">
      <a:spcBef>
        <a:spcPct val="0"/>
      </a:spcBef>
      <a:spcAft>
        <a:spcPct val="0"/>
      </a:spcAft>
      <a:defRPr sz="2000" kern="1200">
        <a:solidFill>
          <a:schemeClr val="tx1"/>
        </a:solidFill>
        <a:latin typeface="Arial" charset="0"/>
        <a:ea typeface="+mn-ea"/>
        <a:cs typeface="+mn-cs"/>
      </a:defRPr>
    </a:lvl2pPr>
    <a:lvl3pPr marL="914400" algn="l" rtl="0" eaLnBrk="0" fontAlgn="base" hangingPunct="0">
      <a:spcBef>
        <a:spcPct val="0"/>
      </a:spcBef>
      <a:spcAft>
        <a:spcPct val="0"/>
      </a:spcAft>
      <a:defRPr sz="2000" kern="1200">
        <a:solidFill>
          <a:schemeClr val="tx1"/>
        </a:solidFill>
        <a:latin typeface="Arial" charset="0"/>
        <a:ea typeface="+mn-ea"/>
        <a:cs typeface="+mn-cs"/>
      </a:defRPr>
    </a:lvl3pPr>
    <a:lvl4pPr marL="1371600" algn="l" rtl="0" eaLnBrk="0" fontAlgn="base" hangingPunct="0">
      <a:spcBef>
        <a:spcPct val="0"/>
      </a:spcBef>
      <a:spcAft>
        <a:spcPct val="0"/>
      </a:spcAft>
      <a:defRPr sz="2000" kern="1200">
        <a:solidFill>
          <a:schemeClr val="tx1"/>
        </a:solidFill>
        <a:latin typeface="Arial" charset="0"/>
        <a:ea typeface="+mn-ea"/>
        <a:cs typeface="+mn-cs"/>
      </a:defRPr>
    </a:lvl4pPr>
    <a:lvl5pPr marL="1828800" algn="l" rtl="0" eaLnBrk="0" fontAlgn="base" hangingPunct="0">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96" autoAdjust="0"/>
    <p:restoredTop sz="94660"/>
  </p:normalViewPr>
  <p:slideViewPr>
    <p:cSldViewPr>
      <p:cViewPr varScale="1">
        <p:scale>
          <a:sx n="62" d="100"/>
          <a:sy n="62" d="100"/>
        </p:scale>
        <p:origin x="-162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EC59887A-F7C9-4223-AA2B-1B4A99EC0B38}" type="slidenum">
              <a:rPr lang="en-US"/>
              <a:pPr/>
              <a:t>‹#›</a:t>
            </a:fld>
            <a:endParaRPr lang="en-US"/>
          </a:p>
        </p:txBody>
      </p:sp>
    </p:spTree>
    <p:extLst>
      <p:ext uri="{BB962C8B-B14F-4D97-AF65-F5344CB8AC3E}">
        <p14:creationId xmlns:p14="http://schemas.microsoft.com/office/powerpoint/2010/main" xmlns="" val="1843068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313B33-FA65-4399-94E6-07F644FE8B21}" type="slidenum">
              <a:rPr lang="en-US"/>
              <a:pPr/>
              <a:t>1</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r>
              <a:rPr lang="en-US"/>
              <a:t>A common assignment in all disciplines is to compare and contrast two or more things to discover how they are alike and/or how they are different. In U.S. History students might be asked to compare Jackson and Jefferson, in science students might compare and contrast the results of two similar labs, in music students might compare different pieces of music and their interpretation, in FTA students might compare elementary students to high school students etc. Besides its value in organizing an essay, comparison/contrast is also useful as a technique to structure a paragraph, to define a complex idea, to think about one thing in terms of another (vertebrates vs. invertebrates, World War I vs. World War II, etc.,</a:t>
            </a:r>
            <a:r>
              <a:rPr lang="en-US" b="1"/>
              <a:t> </a:t>
            </a:r>
            <a:r>
              <a:rPr lang="en-US"/>
              <a:t>and to make an evaluation. Only similar items can be compared and/or contrasted. The comparison/contrast must be supported by examples.</a:t>
            </a:r>
          </a:p>
          <a:p>
            <a:r>
              <a:rPr lang="en-US"/>
              <a:t>This Power Point will focus on two organizational patterns for this type of writing assignment, but as with all assignments, you should follow the directions as outlined by your instructor. </a:t>
            </a:r>
          </a:p>
        </p:txBody>
      </p:sp>
    </p:spTree>
    <p:extLst>
      <p:ext uri="{BB962C8B-B14F-4D97-AF65-F5344CB8AC3E}">
        <p14:creationId xmlns:p14="http://schemas.microsoft.com/office/powerpoint/2010/main" xmlns="" val="3943568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695DE6-7918-424D-9C97-751AFEC15699}" type="slidenum">
              <a:rPr lang="en-US"/>
              <a:pPr/>
              <a:t>2</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a:t>You must have a purpose for writing the essay—why are you writing the essay? What is your point? When you are getting ready to buy a car you might have specific criteria to compare and contrast. (</a:t>
            </a:r>
            <a:r>
              <a:rPr lang="en-US" b="1"/>
              <a:t>Teachers</a:t>
            </a:r>
            <a:r>
              <a:rPr lang="en-US"/>
              <a:t>-Ask students to generate a list of things they might look for when buying a car.) The purpose of the comparison/contrast might be to get the best value for your dollar, to meet the needs of your budget, to plan for your future etc. As you plan for which college you may want to attend, you’ll compare and contrast specific criteria to make an informed decision. </a:t>
            </a:r>
          </a:p>
          <a:p>
            <a:r>
              <a:rPr lang="en-US"/>
              <a:t>Writing a solid essay takes planning. Remember the </a:t>
            </a:r>
            <a:r>
              <a:rPr lang="en-US" b="1"/>
              <a:t>Rhetorical Square</a:t>
            </a:r>
            <a:r>
              <a:rPr lang="en-US"/>
              <a:t>. If you don’t have a clear idea of why you are comparing or contrasting two things, then you will have difficulty writing a focused paper.</a:t>
            </a:r>
          </a:p>
          <a:p>
            <a:endParaRPr lang="en-US"/>
          </a:p>
        </p:txBody>
      </p:sp>
    </p:spTree>
    <p:extLst>
      <p:ext uri="{BB962C8B-B14F-4D97-AF65-F5344CB8AC3E}">
        <p14:creationId xmlns:p14="http://schemas.microsoft.com/office/powerpoint/2010/main" xmlns="" val="49055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71E835-82A3-4AEB-95A2-51026C39CE75}" type="slidenum">
              <a:rPr lang="en-US"/>
              <a:pPr/>
              <a:t>6</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t>Some teachers may ask for a specific thesis pattern and others may allow you to have some freedom in developing your thesis. Also, your ideas may not be completely balanced between comparison and contrast; you may have more similarities than differences or vice versa.</a:t>
            </a:r>
          </a:p>
        </p:txBody>
      </p:sp>
    </p:spTree>
    <p:extLst>
      <p:ext uri="{BB962C8B-B14F-4D97-AF65-F5344CB8AC3E}">
        <p14:creationId xmlns:p14="http://schemas.microsoft.com/office/powerpoint/2010/main" xmlns="" val="1094771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91DFF-62D6-4D1F-9359-40A95CAA29C9}" type="slidenum">
              <a:rPr lang="en-US"/>
              <a:pPr/>
              <a:t>7</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r>
              <a:rPr lang="en-US"/>
              <a:t>This statement lets the reader know the specific points of comparison/contrast and how the information will be used.</a:t>
            </a:r>
          </a:p>
        </p:txBody>
      </p:sp>
    </p:spTree>
    <p:extLst>
      <p:ext uri="{BB962C8B-B14F-4D97-AF65-F5344CB8AC3E}">
        <p14:creationId xmlns:p14="http://schemas.microsoft.com/office/powerpoint/2010/main" xmlns="" val="3096520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5C1F57-3564-44FE-9101-C2B696E595E9}" type="slidenum">
              <a:rPr lang="en-US"/>
              <a:pPr/>
              <a:t>8</a:t>
            </a:fld>
            <a:endParaRPr lang="en-US"/>
          </a:p>
        </p:txBody>
      </p:sp>
      <p:sp>
        <p:nvSpPr>
          <p:cNvPr id="164866" name="Rectangle 2"/>
          <p:cNvSpPr>
            <a:spLocks noGrp="1" noRot="1" noChangeAspect="1" noChangeArrowheads="1" noTextEdit="1"/>
          </p:cNvSpPr>
          <p:nvPr>
            <p:ph type="sldImg"/>
          </p:nvPr>
        </p:nvSpPr>
        <p:spPr>
          <a:ln/>
        </p:spPr>
      </p:sp>
      <p:sp>
        <p:nvSpPr>
          <p:cNvPr id="164867" name="Rectangle 3"/>
          <p:cNvSpPr>
            <a:spLocks noGrp="1" noChangeArrowheads="1"/>
          </p:cNvSpPr>
          <p:nvPr>
            <p:ph type="body" idx="1"/>
          </p:nvPr>
        </p:nvSpPr>
        <p:spPr/>
        <p:txBody>
          <a:bodyPr/>
          <a:lstStyle/>
          <a:p>
            <a:r>
              <a:rPr lang="en-US"/>
              <a:t>You may have too much information to put all of the details in one paragraph. This is another possibility for the BLOCK method.</a:t>
            </a:r>
          </a:p>
        </p:txBody>
      </p:sp>
    </p:spTree>
    <p:extLst>
      <p:ext uri="{BB962C8B-B14F-4D97-AF65-F5344CB8AC3E}">
        <p14:creationId xmlns:p14="http://schemas.microsoft.com/office/powerpoint/2010/main" xmlns="" val="895248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6D194E-552C-49E2-9D02-3DD4D3FAB8EA}" type="slidenum">
              <a:rPr lang="en-US"/>
              <a:pPr/>
              <a:t>9</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r>
              <a:rPr lang="en-US"/>
              <a:t>Another way of organizing the paragraphs for Point by Point.</a:t>
            </a:r>
          </a:p>
        </p:txBody>
      </p:sp>
    </p:spTree>
    <p:extLst>
      <p:ext uri="{BB962C8B-B14F-4D97-AF65-F5344CB8AC3E}">
        <p14:creationId xmlns:p14="http://schemas.microsoft.com/office/powerpoint/2010/main" xmlns="" val="234501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DD76F3-B55C-423F-8D78-846B2E21E816}" type="slidenum">
              <a:rPr lang="en-US"/>
              <a:pPr/>
              <a:t>10</a:t>
            </a:fld>
            <a:endParaRPr lang="en-US"/>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r>
              <a:rPr lang="en-US"/>
              <a:t>This method is also referred to as </a:t>
            </a:r>
            <a:r>
              <a:rPr lang="en-US" b="1"/>
              <a:t>Subject by Subject</a:t>
            </a:r>
            <a:r>
              <a:rPr lang="en-US"/>
              <a:t> or </a:t>
            </a:r>
            <a:r>
              <a:rPr lang="en-US" b="1"/>
              <a:t>Whole to Whole</a:t>
            </a:r>
            <a:r>
              <a:rPr lang="en-US"/>
              <a:t>. With this pattern (</a:t>
            </a:r>
            <a:r>
              <a:rPr lang="en-US" b="1" i="1"/>
              <a:t>AB,AAA,BBB,AB</a:t>
            </a:r>
            <a:r>
              <a:rPr lang="en-US" b="1"/>
              <a:t> A = Person or Place, Thing, Idea #1 and B = Person or Place, Thing, Idea  # 2 ) </a:t>
            </a:r>
            <a:r>
              <a:rPr lang="en-US"/>
              <a:t>you first discuss all of the details for one subject, in this case the BMW, and then all of the details for the second subject, the Honda Civic. The conclusion will reach some sort of final evaluation about the items you have chosen for your paper. If you were writing about cars, you might conclude your paper by making a selection based on the criteria. For example: Based on the excellent mileage, the low cost of insurance, and the price of the vehicle, the Honda Civic will definitely be my choice when I buy a new car. </a:t>
            </a:r>
          </a:p>
        </p:txBody>
      </p:sp>
    </p:spTree>
    <p:extLst>
      <p:ext uri="{BB962C8B-B14F-4D97-AF65-F5344CB8AC3E}">
        <p14:creationId xmlns:p14="http://schemas.microsoft.com/office/powerpoint/2010/main" xmlns="" val="82938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F2A83E-EB59-40B4-89F1-1AC258358F56}" type="slidenum">
              <a:rPr lang="en-US"/>
              <a:pPr/>
              <a:t>11</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r>
              <a:rPr lang="en-US"/>
              <a:t>In this pattern AB, AB, AB, AB you provide details about both your subjects in each paragraph. You should follow the same order in each paragraph as well. For example if you begin by discussing the BMW each subsequent paragraph should begin with the details for the BMW. Another pattern, also known as Modified Block (AB, SSS, DDD, AB) introduces the two persons or things in the first paragraph, then focuses on their similarities in the second paragraph, then focus on their differences in the third paragraph, and finally returns to summarize the comparison and contrast. Choose a pattern that fits your topic and the length of the paper and stick with it. </a:t>
            </a:r>
          </a:p>
        </p:txBody>
      </p:sp>
    </p:spTree>
    <p:extLst>
      <p:ext uri="{BB962C8B-B14F-4D97-AF65-F5344CB8AC3E}">
        <p14:creationId xmlns:p14="http://schemas.microsoft.com/office/powerpoint/2010/main" xmlns="" val="3939681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C0B99D-E303-4A85-9264-ACC58C3091B5}" type="slidenum">
              <a:rPr lang="en-US"/>
              <a:pPr/>
              <a:t>12</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t>These transitions words will help to guide your reader through your comparisons and contrasts. </a:t>
            </a:r>
          </a:p>
        </p:txBody>
      </p:sp>
    </p:spTree>
    <p:extLst>
      <p:ext uri="{BB962C8B-B14F-4D97-AF65-F5344CB8AC3E}">
        <p14:creationId xmlns:p14="http://schemas.microsoft.com/office/powerpoint/2010/main" xmlns="" val="4080693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96258" name="Group 2"/>
          <p:cNvGrpSpPr>
            <a:grpSpLocks/>
          </p:cNvGrpSpPr>
          <p:nvPr/>
        </p:nvGrpSpPr>
        <p:grpSpPr bwMode="auto">
          <a:xfrm>
            <a:off x="0" y="2438400"/>
            <a:ext cx="9009063" cy="1052513"/>
            <a:chOff x="0" y="1536"/>
            <a:chExt cx="5675" cy="663"/>
          </a:xfrm>
        </p:grpSpPr>
        <p:grpSp>
          <p:nvGrpSpPr>
            <p:cNvPr id="96259" name="Group 3"/>
            <p:cNvGrpSpPr>
              <a:grpSpLocks/>
            </p:cNvGrpSpPr>
            <p:nvPr/>
          </p:nvGrpSpPr>
          <p:grpSpPr bwMode="auto">
            <a:xfrm>
              <a:off x="183" y="1604"/>
              <a:ext cx="448" cy="299"/>
              <a:chOff x="720" y="336"/>
              <a:chExt cx="624" cy="432"/>
            </a:xfrm>
          </p:grpSpPr>
          <p:sp>
            <p:nvSpPr>
              <p:cNvPr id="96260"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96261"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96262" name="Group 6"/>
            <p:cNvGrpSpPr>
              <a:grpSpLocks/>
            </p:cNvGrpSpPr>
            <p:nvPr/>
          </p:nvGrpSpPr>
          <p:grpSpPr bwMode="auto">
            <a:xfrm>
              <a:off x="261" y="1870"/>
              <a:ext cx="465" cy="299"/>
              <a:chOff x="912" y="2640"/>
              <a:chExt cx="672" cy="432"/>
            </a:xfrm>
          </p:grpSpPr>
          <p:sp>
            <p:nvSpPr>
              <p:cNvPr id="96263"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96264"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96265"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96266"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96267"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96268"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9626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6270"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p>
        </p:txBody>
      </p:sp>
      <p:sp>
        <p:nvSpPr>
          <p:cNvPr id="96271"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p>
        </p:txBody>
      </p:sp>
      <p:sp>
        <p:nvSpPr>
          <p:cNvPr id="96272"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AF9C38C1-E906-4432-B256-322A94FA9621}"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26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9" grpId="0" build="p">
        <p:tmplLst>
          <p:tmpl lvl="1">
            <p:tnLst>
              <p:par>
                <p:cTn presetID="1" presetClass="entr" presetSubtype="0" fill="hold" nodeType="clickEffect">
                  <p:stCondLst>
                    <p:cond delay="0"/>
                  </p:stCondLst>
                  <p:childTnLst>
                    <p:set>
                      <p:cBhvr>
                        <p:cTn dur="1" fill="hold">
                          <p:stCondLst>
                            <p:cond delay="0"/>
                          </p:stCondLst>
                        </p:cTn>
                        <p:tgtEl>
                          <p:spTgt spid="96269"/>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8B50A1-C192-4980-93F8-A51E94CDB9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468828-B7D5-49DD-9130-AC2E3948EF92}"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02402" name="Group 2"/>
          <p:cNvGrpSpPr>
            <a:grpSpLocks/>
          </p:cNvGrpSpPr>
          <p:nvPr/>
        </p:nvGrpSpPr>
        <p:grpSpPr bwMode="auto">
          <a:xfrm>
            <a:off x="0" y="0"/>
            <a:ext cx="9144000" cy="6856413"/>
            <a:chOff x="0" y="0"/>
            <a:chExt cx="5760" cy="4319"/>
          </a:xfrm>
        </p:grpSpPr>
        <p:sp>
          <p:nvSpPr>
            <p:cNvPr id="10240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10240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10240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10240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10240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10240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10240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10241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10241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10241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10241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10241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10241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10241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10241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10241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10241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10242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10242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10242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10242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10242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10242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10242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10242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10242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10242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10243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10243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10243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10243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10243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10243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10243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10243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10243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102439" name="Group 39"/>
            <p:cNvGrpSpPr>
              <a:grpSpLocks/>
            </p:cNvGrpSpPr>
            <p:nvPr userDrawn="1"/>
          </p:nvGrpSpPr>
          <p:grpSpPr bwMode="auto">
            <a:xfrm>
              <a:off x="0" y="1632"/>
              <a:ext cx="5758" cy="1858"/>
              <a:chOff x="0" y="1632"/>
              <a:chExt cx="5758" cy="1858"/>
            </a:xfrm>
          </p:grpSpPr>
          <p:sp>
            <p:nvSpPr>
              <p:cNvPr id="10244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10244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102442"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0244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102444" name="Rectangle 44"/>
          <p:cNvSpPr>
            <a:spLocks noGrp="1" noChangeArrowheads="1"/>
          </p:cNvSpPr>
          <p:nvPr>
            <p:ph type="dt" sz="quarter" idx="2"/>
          </p:nvPr>
        </p:nvSpPr>
        <p:spPr/>
        <p:txBody>
          <a:bodyPr/>
          <a:lstStyle>
            <a:lvl1pPr>
              <a:defRPr/>
            </a:lvl1pPr>
          </a:lstStyle>
          <a:p>
            <a:endParaRPr lang="en-US"/>
          </a:p>
        </p:txBody>
      </p:sp>
      <p:sp>
        <p:nvSpPr>
          <p:cNvPr id="102445" name="Rectangle 45"/>
          <p:cNvSpPr>
            <a:spLocks noGrp="1" noChangeArrowheads="1"/>
          </p:cNvSpPr>
          <p:nvPr>
            <p:ph type="ftr" sz="quarter" idx="3"/>
          </p:nvPr>
        </p:nvSpPr>
        <p:spPr/>
        <p:txBody>
          <a:bodyPr/>
          <a:lstStyle>
            <a:lvl1pPr>
              <a:defRPr/>
            </a:lvl1pPr>
          </a:lstStyle>
          <a:p>
            <a:endParaRPr lang="en-US"/>
          </a:p>
        </p:txBody>
      </p:sp>
      <p:sp>
        <p:nvSpPr>
          <p:cNvPr id="102446" name="Rectangle 46"/>
          <p:cNvSpPr>
            <a:spLocks noGrp="1" noChangeArrowheads="1"/>
          </p:cNvSpPr>
          <p:nvPr>
            <p:ph type="sldNum" sz="quarter" idx="4"/>
          </p:nvPr>
        </p:nvSpPr>
        <p:spPr/>
        <p:txBody>
          <a:bodyPr/>
          <a:lstStyle>
            <a:lvl1pPr>
              <a:defRPr/>
            </a:lvl1pPr>
          </a:lstStyle>
          <a:p>
            <a:fld id="{6413D24A-7790-4636-AABE-23E1DF5E6646}"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4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3" grpId="0" build="p">
        <p:tmplLst>
          <p:tmpl lvl="1">
            <p:tnLst>
              <p:par>
                <p:cTn presetID="1" presetClass="entr" presetSubtype="0" fill="hold" nodeType="clickEffect">
                  <p:stCondLst>
                    <p:cond delay="0"/>
                  </p:stCondLst>
                  <p:childTnLst>
                    <p:set>
                      <p:cBhvr>
                        <p:cTn dur="1" fill="hold">
                          <p:stCondLst>
                            <p:cond delay="0"/>
                          </p:stCondLst>
                        </p:cTn>
                        <p:tgtEl>
                          <p:spTgt spid="102443"/>
                        </p:tgtEl>
                        <p:attrNameLst>
                          <p:attrName>style.visibility</p:attrName>
                        </p:attrNameLst>
                      </p:cBhvr>
                      <p:to>
                        <p:strVal val="visible"/>
                      </p:to>
                    </p:se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B572B77-213A-481A-BA5B-FA35C93AB1DB}"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80F8740-9134-486A-BB32-A024FE52D6A2}"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5D24A58-B2F7-4F3F-972F-91948E11E5C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24A4E19-3DDA-4D8F-9E12-2EA77AE1BE60}"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077D234-3841-402B-B24A-55F483C2C31B}"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703493F-65AD-4FB1-BDF4-D83AEA269BD7}"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93B7B8-A946-4DE1-98FA-FAB4B48B451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1F8F3BD-D68C-44FC-AF07-0113B0E498F3}"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2CD04E3-C27C-4AC3-9AAA-126C9EF325F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9971D5-7DD2-4C89-8485-BE065E4A0425}"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D3A891-6ED4-4D22-849D-A614985BC599}"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CE2C2D79-3B81-4AAC-AD2F-EF986AE342F8}"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17762" name="Group 2"/>
          <p:cNvGrpSpPr>
            <a:grpSpLocks/>
          </p:cNvGrpSpPr>
          <p:nvPr/>
        </p:nvGrpSpPr>
        <p:grpSpPr bwMode="auto">
          <a:xfrm>
            <a:off x="0" y="0"/>
            <a:ext cx="9140825" cy="6851650"/>
            <a:chOff x="0" y="0"/>
            <a:chExt cx="5758" cy="4316"/>
          </a:xfrm>
        </p:grpSpPr>
        <p:sp>
          <p:nvSpPr>
            <p:cNvPr id="117763"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64"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65"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66"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n-US"/>
            </a:p>
          </p:txBody>
        </p:sp>
        <p:sp>
          <p:nvSpPr>
            <p:cNvPr id="117767"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68"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69"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70"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71"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72"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n-US"/>
            </a:p>
          </p:txBody>
        </p:sp>
        <p:sp>
          <p:nvSpPr>
            <p:cNvPr id="117773"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sp>
          <p:nvSpPr>
            <p:cNvPr id="117774"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grpSp>
          <p:nvGrpSpPr>
            <p:cNvPr id="117775" name="Group 15"/>
            <p:cNvGrpSpPr>
              <a:grpSpLocks/>
            </p:cNvGrpSpPr>
            <p:nvPr/>
          </p:nvGrpSpPr>
          <p:grpSpPr bwMode="auto">
            <a:xfrm>
              <a:off x="192" y="2284"/>
              <a:ext cx="1254" cy="923"/>
              <a:chOff x="192" y="2284"/>
              <a:chExt cx="1254" cy="923"/>
            </a:xfrm>
          </p:grpSpPr>
          <p:sp>
            <p:nvSpPr>
              <p:cNvPr id="117776"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n-US"/>
              </a:p>
            </p:txBody>
          </p:sp>
          <p:sp>
            <p:nvSpPr>
              <p:cNvPr id="117777"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78"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n-US"/>
              </a:p>
            </p:txBody>
          </p:sp>
          <p:sp>
            <p:nvSpPr>
              <p:cNvPr id="117779"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0"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1"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2"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3"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4"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5"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6"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7"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8"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89"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90"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91"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92"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93"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94"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95"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7796"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n-US"/>
              </a:p>
            </p:txBody>
          </p:sp>
          <p:sp>
            <p:nvSpPr>
              <p:cNvPr id="117797"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n-US"/>
              </a:p>
            </p:txBody>
          </p:sp>
          <p:sp>
            <p:nvSpPr>
              <p:cNvPr id="117798"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n-US"/>
              </a:p>
            </p:txBody>
          </p:sp>
          <p:sp>
            <p:nvSpPr>
              <p:cNvPr id="117799"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n-US"/>
              </a:p>
            </p:txBody>
          </p:sp>
          <p:sp>
            <p:nvSpPr>
              <p:cNvPr id="117800"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n-US"/>
              </a:p>
            </p:txBody>
          </p:sp>
        </p:grpSp>
      </p:grpSp>
      <p:sp>
        <p:nvSpPr>
          <p:cNvPr id="117801" name="Rectangle 41"/>
          <p:cNvSpPr>
            <a:spLocks noGrp="1" noChangeArrowheads="1"/>
          </p:cNvSpPr>
          <p:nvPr>
            <p:ph type="ctrTitle"/>
          </p:nvPr>
        </p:nvSpPr>
        <p:spPr>
          <a:xfrm>
            <a:off x="685800" y="1447800"/>
            <a:ext cx="7772400" cy="1470025"/>
          </a:xfrm>
        </p:spPr>
        <p:txBody>
          <a:bodyPr/>
          <a:lstStyle>
            <a:lvl1pPr>
              <a:defRPr/>
            </a:lvl1pPr>
          </a:lstStyle>
          <a:p>
            <a:r>
              <a:rPr lang="en-US"/>
              <a:t>Click to edit Master title style</a:t>
            </a:r>
          </a:p>
        </p:txBody>
      </p:sp>
      <p:sp>
        <p:nvSpPr>
          <p:cNvPr id="117802" name="Rectangle 42"/>
          <p:cNvSpPr>
            <a:spLocks noGrp="1" noChangeArrowheads="1"/>
          </p:cNvSpPr>
          <p:nvPr>
            <p:ph type="subTitle" idx="1"/>
          </p:nvPr>
        </p:nvSpPr>
        <p:spPr>
          <a:xfrm>
            <a:off x="1371600" y="3203575"/>
            <a:ext cx="6400800" cy="1752600"/>
          </a:xfrm>
        </p:spPr>
        <p:txBody>
          <a:bodyPr/>
          <a:lstStyle>
            <a:lvl1pPr marL="0" indent="0" algn="ctr">
              <a:buFont typeface="Wingdings" pitchFamily="2" charset="2"/>
              <a:buNone/>
              <a:defRPr/>
            </a:lvl1pPr>
          </a:lstStyle>
          <a:p>
            <a:r>
              <a:rPr lang="en-US"/>
              <a:t>Click to edit Master subtitle style</a:t>
            </a:r>
          </a:p>
        </p:txBody>
      </p:sp>
      <p:sp>
        <p:nvSpPr>
          <p:cNvPr id="117803" name="Rectangle 43"/>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117804" name="Rectangle 44"/>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117805" name="Rectangle 45"/>
          <p:cNvSpPr>
            <a:spLocks noGrp="1" noChangeArrowheads="1"/>
          </p:cNvSpPr>
          <p:nvPr>
            <p:ph type="sldNum" sz="quarter" idx="4"/>
          </p:nvPr>
        </p:nvSpPr>
        <p:spPr>
          <a:xfrm>
            <a:off x="6553200" y="6245225"/>
            <a:ext cx="2133600" cy="476250"/>
          </a:xfrm>
        </p:spPr>
        <p:txBody>
          <a:bodyPr/>
          <a:lstStyle>
            <a:lvl1pPr>
              <a:defRPr/>
            </a:lvl1pPr>
          </a:lstStyle>
          <a:p>
            <a:fld id="{B301594F-ED47-4FD1-B6C4-AA91A31EC7A1}"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80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802" grpId="0" build="p">
        <p:tmplLst>
          <p:tmpl lvl="1">
            <p:tnLst>
              <p:par>
                <p:cTn presetID="1" presetClass="entr" presetSubtype="0" fill="hold" nodeType="clickEffect">
                  <p:stCondLst>
                    <p:cond delay="0"/>
                  </p:stCondLst>
                  <p:childTnLst>
                    <p:set>
                      <p:cBhvr>
                        <p:cTn dur="1" fill="hold">
                          <p:stCondLst>
                            <p:cond delay="0"/>
                          </p:stCondLst>
                        </p:cTn>
                        <p:tgtEl>
                          <p:spTgt spid="117802"/>
                        </p:tgtEl>
                        <p:attrNameLst>
                          <p:attrName>style.visibility</p:attrName>
                        </p:attrNameLst>
                      </p:cBhvr>
                      <p:to>
                        <p:strVal val="visible"/>
                      </p:to>
                    </p:set>
                  </p:childTnLst>
                </p:cTn>
              </p:par>
            </p:tnLst>
          </p:tmpl>
        </p:tmplLst>
      </p:bldP>
    </p:bld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E5E32C-98FE-4556-A8A0-C6AF3DA03FBE}"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14DD40-9C6D-4A9D-B8CE-C33C8B465239}"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BDF5155-7616-41AA-8B07-9F74D2EF145D}"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C8A080-1429-4B55-A720-648C1F2F82D8}"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803D022-8382-4929-A518-2DC5D5FAEEA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69F1B5A-2D6C-4A11-940D-EEAAC5CE5653}"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F0F5621-2539-4BFA-B1E3-00B3DEAFBC4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97EBE62-31CD-4044-B607-A666099619B4}"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8EAF777-9A0F-40E5-A68F-641B62AC4698}"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7E5D0A-6C38-48E2-A7F8-DEE1CE638090}" type="slidenum">
              <a:rPr lang="en-US"/>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91D33E-3219-468D-9F07-C81CD76AFE91}" type="slidenum">
              <a:rPr lang="en-US"/>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37218"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13721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137220" name="Rectangle 4"/>
          <p:cNvSpPr>
            <a:spLocks noGrp="1" noChangeArrowheads="1"/>
          </p:cNvSpPr>
          <p:nvPr>
            <p:ph type="dt" sz="half" idx="2"/>
          </p:nvPr>
        </p:nvSpPr>
        <p:spPr/>
        <p:txBody>
          <a:bodyPr/>
          <a:lstStyle>
            <a:lvl1pPr>
              <a:defRPr/>
            </a:lvl1pPr>
          </a:lstStyle>
          <a:p>
            <a:endParaRPr lang="en-US" altLang="en-US"/>
          </a:p>
        </p:txBody>
      </p:sp>
      <p:sp>
        <p:nvSpPr>
          <p:cNvPr id="137221"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137222" name="Rectangle 6"/>
          <p:cNvSpPr>
            <a:spLocks noGrp="1" noChangeArrowheads="1"/>
          </p:cNvSpPr>
          <p:nvPr>
            <p:ph type="sldNum" sz="quarter" idx="4"/>
          </p:nvPr>
        </p:nvSpPr>
        <p:spPr/>
        <p:txBody>
          <a:bodyPr/>
          <a:lstStyle>
            <a:lvl1pPr>
              <a:defRPr/>
            </a:lvl1pPr>
          </a:lstStyle>
          <a:p>
            <a:fld id="{736D188E-83AC-41AB-AF15-18613884B5B8}" type="slidenum">
              <a:rPr lang="en-US" altLang="en-US"/>
              <a:pPr/>
              <a:t>‹#›</a:t>
            </a:fld>
            <a:endParaRPr lang="en-US" altLang="en-US"/>
          </a:p>
        </p:txBody>
      </p:sp>
      <p:sp>
        <p:nvSpPr>
          <p:cNvPr id="13722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13722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tmplLst>
          <p:tmpl lvl="1">
            <p:tnLst>
              <p:par>
                <p:cTn presetID="1" presetClass="entr" presetSubtype="0" fill="hold" nodeType="clickEffect">
                  <p:stCondLst>
                    <p:cond delay="0"/>
                  </p:stCondLst>
                  <p:childTnLst>
                    <p:set>
                      <p:cBhvr>
                        <p:cTn dur="1" fill="hold">
                          <p:stCondLst>
                            <p:cond delay="0"/>
                          </p:stCondLst>
                        </p:cTn>
                        <p:tgtEl>
                          <p:spTgt spid="137219"/>
                        </p:tgtEl>
                        <p:attrNameLst>
                          <p:attrName>style.visibility</p:attrName>
                        </p:attrNameLst>
                      </p:cBhvr>
                      <p:to>
                        <p:strVal val="visible"/>
                      </p:to>
                    </p:set>
                  </p:childTnLst>
                </p:cTn>
              </p:par>
            </p:tnLst>
          </p:tmpl>
        </p:tmplLst>
      </p:bldP>
    </p:bld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8061EDF-4396-4D7A-A782-AFCDC69A310C}" type="slidenum">
              <a:rPr lang="en-US" altLang="en-US"/>
              <a:pPr/>
              <a:t>‹#›</a:t>
            </a:fld>
            <a:endParaRPr lang="en-US"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74ADD3C-657B-4625-A061-691655A57055}" type="slidenum">
              <a:rPr lang="en-US" altLang="en-US"/>
              <a:pPr/>
              <a:t>‹#›</a:t>
            </a:fld>
            <a:endParaRPr lang="en-US"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D185851-B832-443E-8B2B-8E100D985191}" type="slidenum">
              <a:rPr lang="en-US" altLang="en-US"/>
              <a:pPr/>
              <a:t>‹#›</a:t>
            </a:fld>
            <a:endParaRPr lang="en-US"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BE652F1-C770-4846-89B2-2CD03157ED35}"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68F8CE-CBA8-43FC-8424-A04DBC67C66C}" type="slidenum">
              <a:rPr lang="en-US"/>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6528D4E0-6568-4FB4-92D4-DE6823222027}" type="slidenum">
              <a:rPr lang="en-US" altLang="en-US"/>
              <a:pPr/>
              <a:t>‹#›</a:t>
            </a:fld>
            <a:endParaRPr lang="en-US"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F5347A6-C050-443F-951E-239D81069BD3}" type="slidenum">
              <a:rPr lang="en-US" altLang="en-US"/>
              <a:pPr/>
              <a:t>‹#›</a:t>
            </a:fld>
            <a:endParaRPr lang="en-US"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84524D9-0750-4E70-B6BC-E7572C31F8E6}" type="slidenum">
              <a:rPr lang="en-US" altLang="en-US"/>
              <a:pPr/>
              <a:t>‹#›</a:t>
            </a:fld>
            <a:endParaRPr lang="en-US"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7656A7E-53D9-4091-8D4A-8C69AB6AEAD9}" type="slidenum">
              <a:rPr lang="en-US" altLang="en-US"/>
              <a:pPr/>
              <a:t>‹#›</a:t>
            </a:fld>
            <a:endParaRPr lang="en-US"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A2B5D20-0099-44F5-B2F9-77234EB1F48A}" type="slidenum">
              <a:rPr lang="en-US" altLang="en-US"/>
              <a:pPr/>
              <a:t>‹#›</a:t>
            </a:fld>
            <a:endParaRPr lang="en-US"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F34211D-DE7D-4D24-8FB3-A8E8941F02AA}" type="slidenum">
              <a:rPr lang="en-US" altLang="en-US"/>
              <a:pPr/>
              <a:t>‹#›</a:t>
            </a:fld>
            <a:endParaRPr lang="en-US"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652C8EC3-21C6-48AA-94B3-13439D06F23E}"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5CD9C2D-F417-419D-822B-57A56AA8676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A3CCEA4-D321-4693-A06E-954E0F7CE2D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51BD138-E311-4708-A10D-BAA87F09627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78A9219-58F0-4E27-8CA0-718DE5D25B9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89D53A-D5C2-4CFD-9388-1E5F0AFE91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ahoma" charset="0"/>
            </a:endParaRPr>
          </a:p>
        </p:txBody>
      </p:sp>
      <p:sp>
        <p:nvSpPr>
          <p:cNvPr id="9523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latin typeface="Tahoma" charset="0"/>
            </a:endParaRPr>
          </a:p>
        </p:txBody>
      </p:sp>
      <p:sp>
        <p:nvSpPr>
          <p:cNvPr id="9523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latin typeface="Tahoma" charset="0"/>
            </a:endParaRPr>
          </a:p>
        </p:txBody>
      </p:sp>
      <p:sp>
        <p:nvSpPr>
          <p:cNvPr id="9523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latin typeface="Tahoma" charset="0"/>
            </a:endParaRPr>
          </a:p>
        </p:txBody>
      </p:sp>
      <p:sp>
        <p:nvSpPr>
          <p:cNvPr id="9523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latin typeface="Tahoma" charset="0"/>
            </a:endParaRPr>
          </a:p>
        </p:txBody>
      </p:sp>
      <p:sp>
        <p:nvSpPr>
          <p:cNvPr id="9523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latin typeface="Tahoma" charset="0"/>
            </a:endParaRPr>
          </a:p>
        </p:txBody>
      </p:sp>
      <p:sp>
        <p:nvSpPr>
          <p:cNvPr id="9524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latin typeface="Tahoma" charset="0"/>
            </a:endParaRPr>
          </a:p>
        </p:txBody>
      </p:sp>
      <p:sp>
        <p:nvSpPr>
          <p:cNvPr id="95241"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524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524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endParaRPr lang="en-US"/>
          </a:p>
        </p:txBody>
      </p:sp>
      <p:sp>
        <p:nvSpPr>
          <p:cNvPr id="9524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endParaRPr lang="en-US"/>
          </a:p>
        </p:txBody>
      </p:sp>
      <p:sp>
        <p:nvSpPr>
          <p:cNvPr id="9524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fld id="{583B0E7E-CDBC-450A-B0E0-3B88CF3A44A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24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524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524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524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524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42" grpId="0" build="p">
        <p:tmplLst>
          <p:tmpl lvl="1">
            <p:tnLst>
              <p:par>
                <p:cTn presetID="1" presetClass="entr" presetSubtype="0" fill="hold" nodeType="clickEffect">
                  <p:stCondLst>
                    <p:cond delay="0"/>
                  </p:stCondLst>
                  <p:childTnLst>
                    <p:set>
                      <p:cBhvr>
                        <p:cTn dur="1" fill="hold">
                          <p:stCondLst>
                            <p:cond delay="0"/>
                          </p:stCondLst>
                        </p:cTn>
                        <p:tgtEl>
                          <p:spTgt spid="95242"/>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95242"/>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95242"/>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95242"/>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95242"/>
                        </p:tgtEl>
                        <p:attrNameLst>
                          <p:attrName>style.visibility</p:attrName>
                        </p:attrNameLst>
                      </p:cBhvr>
                      <p:to>
                        <p:strVal val="visible"/>
                      </p:to>
                    </p:set>
                  </p:childTnLst>
                </p:cTn>
              </p:par>
            </p:tnLst>
          </p:tmpl>
        </p:tmplLst>
      </p:bldP>
    </p:bldLst>
  </p:timing>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defRPr>
      </a:lvl2pPr>
      <a:lvl3pPr algn="l" rtl="0" fontAlgn="base">
        <a:spcBef>
          <a:spcPct val="0"/>
        </a:spcBef>
        <a:spcAft>
          <a:spcPct val="0"/>
        </a:spcAft>
        <a:defRPr sz="4400">
          <a:solidFill>
            <a:schemeClr val="tx2"/>
          </a:solidFill>
          <a:latin typeface="Tahoma" charset="0"/>
        </a:defRPr>
      </a:lvl3pPr>
      <a:lvl4pPr algn="l" rtl="0" fontAlgn="base">
        <a:spcBef>
          <a:spcPct val="0"/>
        </a:spcBef>
        <a:spcAft>
          <a:spcPct val="0"/>
        </a:spcAft>
        <a:defRPr sz="4400">
          <a:solidFill>
            <a:schemeClr val="tx2"/>
          </a:solidFill>
          <a:latin typeface="Tahoma" charset="0"/>
        </a:defRPr>
      </a:lvl4pPr>
      <a:lvl5pPr algn="l" rtl="0" fontAlgn="base">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1378" name="Group 2"/>
          <p:cNvGrpSpPr>
            <a:grpSpLocks/>
          </p:cNvGrpSpPr>
          <p:nvPr/>
        </p:nvGrpSpPr>
        <p:grpSpPr bwMode="auto">
          <a:xfrm>
            <a:off x="0" y="0"/>
            <a:ext cx="9144000" cy="6856413"/>
            <a:chOff x="0" y="0"/>
            <a:chExt cx="5760" cy="4319"/>
          </a:xfrm>
        </p:grpSpPr>
        <p:sp>
          <p:nvSpPr>
            <p:cNvPr id="10137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US"/>
            </a:p>
          </p:txBody>
        </p:sp>
        <p:sp>
          <p:nvSpPr>
            <p:cNvPr id="10138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10138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US"/>
            </a:p>
          </p:txBody>
        </p:sp>
        <p:sp>
          <p:nvSpPr>
            <p:cNvPr id="101382"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10138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US"/>
            </a:p>
          </p:txBody>
        </p:sp>
        <p:sp>
          <p:nvSpPr>
            <p:cNvPr id="101384"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US"/>
            </a:p>
          </p:txBody>
        </p:sp>
        <p:sp>
          <p:nvSpPr>
            <p:cNvPr id="101385"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US"/>
            </a:p>
          </p:txBody>
        </p:sp>
        <p:sp>
          <p:nvSpPr>
            <p:cNvPr id="10138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101387"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US"/>
            </a:p>
          </p:txBody>
        </p:sp>
        <p:sp>
          <p:nvSpPr>
            <p:cNvPr id="10138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US"/>
            </a:p>
          </p:txBody>
        </p:sp>
        <p:sp>
          <p:nvSpPr>
            <p:cNvPr id="101389"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US"/>
            </a:p>
          </p:txBody>
        </p:sp>
        <p:sp>
          <p:nvSpPr>
            <p:cNvPr id="10139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US"/>
            </a:p>
          </p:txBody>
        </p:sp>
        <p:sp>
          <p:nvSpPr>
            <p:cNvPr id="101391"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sp>
          <p:nvSpPr>
            <p:cNvPr id="10139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US"/>
            </a:p>
          </p:txBody>
        </p:sp>
        <p:sp>
          <p:nvSpPr>
            <p:cNvPr id="10139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US"/>
            </a:p>
          </p:txBody>
        </p:sp>
        <p:sp>
          <p:nvSpPr>
            <p:cNvPr id="10139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US"/>
            </a:p>
          </p:txBody>
        </p:sp>
        <p:sp>
          <p:nvSpPr>
            <p:cNvPr id="101395"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US"/>
            </a:p>
          </p:txBody>
        </p:sp>
        <p:sp>
          <p:nvSpPr>
            <p:cNvPr id="10139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US"/>
            </a:p>
          </p:txBody>
        </p:sp>
        <p:sp>
          <p:nvSpPr>
            <p:cNvPr id="101397"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US"/>
            </a:p>
          </p:txBody>
        </p:sp>
        <p:sp>
          <p:nvSpPr>
            <p:cNvPr id="10139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US"/>
            </a:p>
          </p:txBody>
        </p:sp>
        <p:sp>
          <p:nvSpPr>
            <p:cNvPr id="10139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US"/>
            </a:p>
          </p:txBody>
        </p:sp>
        <p:sp>
          <p:nvSpPr>
            <p:cNvPr id="10140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US"/>
            </a:p>
          </p:txBody>
        </p:sp>
        <p:sp>
          <p:nvSpPr>
            <p:cNvPr id="101401"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US"/>
            </a:p>
          </p:txBody>
        </p:sp>
        <p:sp>
          <p:nvSpPr>
            <p:cNvPr id="10140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US"/>
            </a:p>
          </p:txBody>
        </p:sp>
        <p:sp>
          <p:nvSpPr>
            <p:cNvPr id="10140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US"/>
            </a:p>
          </p:txBody>
        </p:sp>
        <p:sp>
          <p:nvSpPr>
            <p:cNvPr id="101404"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US"/>
            </a:p>
          </p:txBody>
        </p:sp>
        <p:sp>
          <p:nvSpPr>
            <p:cNvPr id="10140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US"/>
            </a:p>
          </p:txBody>
        </p:sp>
        <p:sp>
          <p:nvSpPr>
            <p:cNvPr id="101406"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US"/>
            </a:p>
          </p:txBody>
        </p:sp>
        <p:sp>
          <p:nvSpPr>
            <p:cNvPr id="10140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US"/>
            </a:p>
          </p:txBody>
        </p:sp>
        <p:sp>
          <p:nvSpPr>
            <p:cNvPr id="10140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US"/>
            </a:p>
          </p:txBody>
        </p:sp>
        <p:sp>
          <p:nvSpPr>
            <p:cNvPr id="10140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US"/>
            </a:p>
          </p:txBody>
        </p:sp>
        <p:sp>
          <p:nvSpPr>
            <p:cNvPr id="10141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10141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US"/>
            </a:p>
          </p:txBody>
        </p:sp>
        <p:sp>
          <p:nvSpPr>
            <p:cNvPr id="10141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US"/>
            </a:p>
          </p:txBody>
        </p:sp>
        <p:sp>
          <p:nvSpPr>
            <p:cNvPr id="10141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US"/>
            </a:p>
          </p:txBody>
        </p:sp>
        <p:sp>
          <p:nvSpPr>
            <p:cNvPr id="10141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US"/>
            </a:p>
          </p:txBody>
        </p:sp>
        <p:grpSp>
          <p:nvGrpSpPr>
            <p:cNvPr id="101415" name="Group 39"/>
            <p:cNvGrpSpPr>
              <a:grpSpLocks/>
            </p:cNvGrpSpPr>
            <p:nvPr userDrawn="1"/>
          </p:nvGrpSpPr>
          <p:grpSpPr bwMode="auto">
            <a:xfrm>
              <a:off x="0" y="1632"/>
              <a:ext cx="5758" cy="1858"/>
              <a:chOff x="0" y="1632"/>
              <a:chExt cx="5758" cy="1858"/>
            </a:xfrm>
          </p:grpSpPr>
          <p:sp>
            <p:nvSpPr>
              <p:cNvPr id="10141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US"/>
              </a:p>
            </p:txBody>
          </p:sp>
          <p:sp>
            <p:nvSpPr>
              <p:cNvPr id="10141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US"/>
              </a:p>
            </p:txBody>
          </p:sp>
        </p:grpSp>
      </p:grpSp>
      <p:sp>
        <p:nvSpPr>
          <p:cNvPr id="10141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141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142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10142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10142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463EEBDE-C92C-45F2-8D1F-A13319AB4F4B}"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5"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60"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14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14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14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141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14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19" grpId="0" build="p">
        <p:tmplLst>
          <p:tmpl lvl="1">
            <p:tnLst>
              <p:par>
                <p:cTn presetID="1" presetClass="entr" presetSubtype="0" fill="hold" nodeType="clickEffect">
                  <p:stCondLst>
                    <p:cond delay="0"/>
                  </p:stCondLst>
                  <p:childTnLst>
                    <p:set>
                      <p:cBhvr>
                        <p:cTn dur="1" fill="hold">
                          <p:stCondLst>
                            <p:cond delay="0"/>
                          </p:stCondLst>
                        </p:cTn>
                        <p:tgtEl>
                          <p:spTgt spid="101419"/>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1419"/>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1419"/>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1419"/>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1419"/>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116738" name="Group 2"/>
          <p:cNvGrpSpPr>
            <a:grpSpLocks/>
          </p:cNvGrpSpPr>
          <p:nvPr/>
        </p:nvGrpSpPr>
        <p:grpSpPr bwMode="auto">
          <a:xfrm>
            <a:off x="0" y="0"/>
            <a:ext cx="9140825" cy="6851650"/>
            <a:chOff x="0" y="0"/>
            <a:chExt cx="5758" cy="4316"/>
          </a:xfrm>
        </p:grpSpPr>
        <p:sp>
          <p:nvSpPr>
            <p:cNvPr id="116739"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0"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1"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2"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endParaRPr lang="en-US"/>
            </a:p>
          </p:txBody>
        </p:sp>
        <p:sp>
          <p:nvSpPr>
            <p:cNvPr id="116743"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4"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5"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6"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7"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48"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endParaRPr lang="en-US"/>
            </a:p>
          </p:txBody>
        </p:sp>
        <p:sp>
          <p:nvSpPr>
            <p:cNvPr id="116749"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sp>
          <p:nvSpPr>
            <p:cNvPr id="116750"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endParaRPr lang="en-US"/>
            </a:p>
          </p:txBody>
        </p:sp>
        <p:grpSp>
          <p:nvGrpSpPr>
            <p:cNvPr id="116751" name="Group 15"/>
            <p:cNvGrpSpPr>
              <a:grpSpLocks/>
            </p:cNvGrpSpPr>
            <p:nvPr/>
          </p:nvGrpSpPr>
          <p:grpSpPr bwMode="auto">
            <a:xfrm>
              <a:off x="192" y="2284"/>
              <a:ext cx="1254" cy="923"/>
              <a:chOff x="192" y="2284"/>
              <a:chExt cx="1254" cy="923"/>
            </a:xfrm>
          </p:grpSpPr>
          <p:sp>
            <p:nvSpPr>
              <p:cNvPr id="116752"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endParaRPr lang="en-US"/>
              </a:p>
            </p:txBody>
          </p:sp>
          <p:sp>
            <p:nvSpPr>
              <p:cNvPr id="116753"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54"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endParaRPr lang="en-US"/>
              </a:p>
            </p:txBody>
          </p:sp>
          <p:sp>
            <p:nvSpPr>
              <p:cNvPr id="116755"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56"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57"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58"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59"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0"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1"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2"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3"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4"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5"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6"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7"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8"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69"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70"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71"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endParaRPr lang="en-US"/>
              </a:p>
            </p:txBody>
          </p:sp>
          <p:sp>
            <p:nvSpPr>
              <p:cNvPr id="116772"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endParaRPr lang="en-US"/>
              </a:p>
            </p:txBody>
          </p:sp>
          <p:sp>
            <p:nvSpPr>
              <p:cNvPr id="116773"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endParaRPr lang="en-US"/>
              </a:p>
            </p:txBody>
          </p:sp>
          <p:sp>
            <p:nvSpPr>
              <p:cNvPr id="116774"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endParaRPr lang="en-US"/>
              </a:p>
            </p:txBody>
          </p:sp>
          <p:sp>
            <p:nvSpPr>
              <p:cNvPr id="116775"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endParaRPr lang="en-US"/>
              </a:p>
            </p:txBody>
          </p:sp>
          <p:sp>
            <p:nvSpPr>
              <p:cNvPr id="116776"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endParaRPr lang="en-US"/>
              </a:p>
            </p:txBody>
          </p:sp>
        </p:grpSp>
      </p:grpSp>
      <p:sp>
        <p:nvSpPr>
          <p:cNvPr id="116777"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16778"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6779"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mn-lt"/>
              </a:defRPr>
            </a:lvl1pPr>
          </a:lstStyle>
          <a:p>
            <a:endParaRPr lang="en-US"/>
          </a:p>
        </p:txBody>
      </p:sp>
      <p:sp>
        <p:nvSpPr>
          <p:cNvPr id="116780"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mn-lt"/>
              </a:defRPr>
            </a:lvl1pPr>
          </a:lstStyle>
          <a:p>
            <a:endParaRPr lang="en-US"/>
          </a:p>
        </p:txBody>
      </p:sp>
      <p:sp>
        <p:nvSpPr>
          <p:cNvPr id="116781"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mn-lt"/>
              </a:defRPr>
            </a:lvl1pPr>
          </a:lstStyle>
          <a:p>
            <a:fld id="{A7839E3C-1563-4147-928F-6D567BD3E4E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87"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677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677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677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677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67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78" grpId="0" build="p">
        <p:tmplLst>
          <p:tmpl lvl="1">
            <p:tnLst>
              <p:par>
                <p:cTn presetID="1" presetClass="entr" presetSubtype="0" fill="hold" nodeType="clickEffect">
                  <p:stCondLst>
                    <p:cond delay="0"/>
                  </p:stCondLst>
                  <p:childTnLst>
                    <p:set>
                      <p:cBhvr>
                        <p:cTn dur="1" fill="hold">
                          <p:stCondLst>
                            <p:cond delay="0"/>
                          </p:stCondLst>
                        </p:cTn>
                        <p:tgtEl>
                          <p:spTgt spid="11677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1677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1677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1677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16778"/>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3619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3619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endParaRPr lang="en-US" altLang="en-US"/>
          </a:p>
        </p:txBody>
      </p:sp>
      <p:sp>
        <p:nvSpPr>
          <p:cNvPr id="13619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endParaRPr lang="en-US" altLang="en-US"/>
          </a:p>
        </p:txBody>
      </p:sp>
      <p:sp>
        <p:nvSpPr>
          <p:cNvPr id="13619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mj-lt"/>
              </a:defRPr>
            </a:lvl1pPr>
          </a:lstStyle>
          <a:p>
            <a:fld id="{2134DE43-7B66-4643-8E6A-E7DB253E9F78}" type="slidenum">
              <a:rPr lang="en-US" altLang="en-US"/>
              <a:pPr/>
              <a:t>‹#›</a:t>
            </a:fld>
            <a:endParaRPr lang="en-US" altLang="en-US"/>
          </a:p>
        </p:txBody>
      </p:sp>
      <p:sp>
        <p:nvSpPr>
          <p:cNvPr id="13619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13620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9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1" r:id="rId12"/>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61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619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619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61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tmplLst>
          <p:tmpl lvl="1">
            <p:tnLst>
              <p:par>
                <p:cTn presetID="1" presetClass="entr" presetSubtype="0" fill="hold" nodeType="clickEffect">
                  <p:stCondLst>
                    <p:cond delay="0"/>
                  </p:stCondLst>
                  <p:childTnLst>
                    <p:set>
                      <p:cBhvr>
                        <p:cTn dur="1" fill="hold">
                          <p:stCondLst>
                            <p:cond delay="0"/>
                          </p:stCondLst>
                        </p:cTn>
                        <p:tgtEl>
                          <p:spTgt spid="136195"/>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6195"/>
                        </p:tgtEl>
                        <p:attrNameLst>
                          <p:attrName>style.visibility</p:attrName>
                        </p:attrNameLst>
                      </p:cBhvr>
                      <p:to>
                        <p:strVal val="visible"/>
                      </p:to>
                    </p:set>
                  </p:childTnLst>
                </p:cTn>
              </p:par>
            </p:tnLst>
          </p:tmpl>
        </p:tmplLst>
      </p:bldP>
    </p:bld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de.wikipedia.org/wiki/Bild:Male_silverback_Gorilla.JPG" TargetMode="External"/><Relationship Id="rId1" Type="http://schemas.openxmlformats.org/officeDocument/2006/relationships/slideLayout" Target="../slideLayouts/slideLayout13.xml"/><Relationship Id="rId6" Type="http://schemas.openxmlformats.org/officeDocument/2006/relationships/image" Target="http://www.ucmp.berkeley.edu/mammal/eutheria/chimp.jpg" TargetMode="External"/><Relationship Id="rId5" Type="http://schemas.openxmlformats.org/officeDocument/2006/relationships/image" Target="../media/image9.jpeg"/><Relationship Id="rId4" Type="http://schemas.openxmlformats.org/officeDocument/2006/relationships/image" Target="http://upload.wikimedia.org/wikipedia/commons/thumb/b/bc/Male_silverback_Gorilla.JPG/280px-Male_silverback_Gorilla.JP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762000"/>
            <a:ext cx="7848600" cy="4953000"/>
          </a:xfrm>
        </p:spPr>
        <p:txBody>
          <a:bodyPr/>
          <a:lstStyle/>
          <a:p>
            <a:r>
              <a:rPr lang="en-US" sz="8800"/>
              <a:t>Comparison </a:t>
            </a:r>
            <a:br>
              <a:rPr lang="en-US" sz="8800"/>
            </a:br>
            <a:r>
              <a:rPr lang="en-US" sz="8800"/>
              <a:t>and </a:t>
            </a:r>
            <a:br>
              <a:rPr lang="en-US" sz="8800"/>
            </a:br>
            <a:r>
              <a:rPr lang="en-US" sz="8800"/>
              <a:t>Contrast</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US"/>
              <a:t>Outline - Block Method</a:t>
            </a:r>
          </a:p>
        </p:txBody>
      </p:sp>
      <p:sp>
        <p:nvSpPr>
          <p:cNvPr id="157699" name="Rectangle 3"/>
          <p:cNvSpPr>
            <a:spLocks noGrp="1" noChangeArrowheads="1"/>
          </p:cNvSpPr>
          <p:nvPr>
            <p:ph type="body" sz="half" idx="1"/>
          </p:nvPr>
        </p:nvSpPr>
        <p:spPr>
          <a:xfrm>
            <a:off x="457200" y="1600200"/>
            <a:ext cx="4040188" cy="4530725"/>
          </a:xfrm>
        </p:spPr>
        <p:txBody>
          <a:bodyPr/>
          <a:lstStyle/>
          <a:p>
            <a:pPr marL="812800" indent="-812800">
              <a:lnSpc>
                <a:spcPct val="90000"/>
              </a:lnSpc>
              <a:buClr>
                <a:schemeClr val="tx1"/>
              </a:buClr>
              <a:buFont typeface="Wingdings" pitchFamily="2" charset="2"/>
              <a:buNone/>
            </a:pPr>
            <a:r>
              <a:rPr lang="en-US" sz="2600" dirty="0"/>
              <a:t>I.  </a:t>
            </a:r>
            <a:r>
              <a:rPr lang="en-US" sz="2600" dirty="0" smtClean="0"/>
              <a:t>Topic sentence</a:t>
            </a:r>
            <a:endParaRPr lang="en-US" sz="2600" dirty="0"/>
          </a:p>
          <a:p>
            <a:pPr marL="812800" indent="-812800">
              <a:lnSpc>
                <a:spcPct val="90000"/>
              </a:lnSpc>
              <a:buClr>
                <a:schemeClr val="tx1"/>
              </a:buClr>
              <a:buFont typeface="Wingdings" pitchFamily="2" charset="2"/>
              <a:buNone/>
            </a:pPr>
            <a:r>
              <a:rPr lang="en-US" sz="2600" b="1" dirty="0">
                <a:solidFill>
                  <a:schemeClr val="accent2"/>
                </a:solidFill>
              </a:rPr>
              <a:t>       </a:t>
            </a:r>
            <a:r>
              <a:rPr lang="en-US" sz="2200" b="1" dirty="0">
                <a:solidFill>
                  <a:schemeClr val="accent2"/>
                </a:solidFill>
              </a:rPr>
              <a:t>a)</a:t>
            </a:r>
            <a:r>
              <a:rPr lang="en-US" sz="2200" b="1" dirty="0"/>
              <a:t> Attention Getter or Hook</a:t>
            </a:r>
          </a:p>
          <a:p>
            <a:pPr marL="1168400" lvl="1" indent="-823913">
              <a:lnSpc>
                <a:spcPct val="90000"/>
              </a:lnSpc>
              <a:buClr>
                <a:schemeClr val="tx1"/>
              </a:buClr>
              <a:buFontTx/>
              <a:buNone/>
            </a:pPr>
            <a:r>
              <a:rPr lang="en-US" sz="2200" b="1" dirty="0" smtClean="0">
                <a:solidFill>
                  <a:schemeClr val="accent2"/>
                </a:solidFill>
              </a:rPr>
              <a:t>b</a:t>
            </a:r>
            <a:r>
              <a:rPr lang="en-US" sz="2200" b="1" dirty="0" smtClean="0">
                <a:solidFill>
                  <a:schemeClr val="accent2"/>
                </a:solidFill>
              </a:rPr>
              <a:t>)</a:t>
            </a:r>
            <a:r>
              <a:rPr lang="en-US" sz="2200" b="1" dirty="0" smtClean="0"/>
              <a:t> </a:t>
            </a:r>
            <a:r>
              <a:rPr lang="en-US" sz="2200" b="1" dirty="0"/>
              <a:t>Thesis</a:t>
            </a:r>
          </a:p>
          <a:p>
            <a:pPr marL="1168400" lvl="1" indent="-823913">
              <a:lnSpc>
                <a:spcPct val="90000"/>
              </a:lnSpc>
              <a:buClr>
                <a:schemeClr val="tx1"/>
              </a:buClr>
              <a:buFont typeface="Wingdings" pitchFamily="2" charset="2"/>
              <a:buNone/>
            </a:pPr>
            <a:endParaRPr lang="en-US" sz="2200" b="1" dirty="0"/>
          </a:p>
          <a:p>
            <a:pPr marL="812800" indent="-812800">
              <a:lnSpc>
                <a:spcPct val="90000"/>
              </a:lnSpc>
              <a:buClr>
                <a:schemeClr val="tx1"/>
              </a:buClr>
              <a:buFontTx/>
              <a:buNone/>
            </a:pPr>
            <a:r>
              <a:rPr lang="en-US" sz="2600" dirty="0"/>
              <a:t>II. BMW</a:t>
            </a:r>
          </a:p>
          <a:p>
            <a:pPr marL="1168400" lvl="1" indent="-823913">
              <a:lnSpc>
                <a:spcPct val="90000"/>
              </a:lnSpc>
              <a:buClr>
                <a:schemeClr val="tx1"/>
              </a:buClr>
              <a:buFontTx/>
              <a:buNone/>
            </a:pPr>
            <a:r>
              <a:rPr lang="en-US" sz="2200" b="1" dirty="0"/>
              <a:t>    </a:t>
            </a:r>
            <a:r>
              <a:rPr lang="en-US" sz="2200" b="1" dirty="0">
                <a:solidFill>
                  <a:schemeClr val="accent2"/>
                </a:solidFill>
              </a:rPr>
              <a:t>a)</a:t>
            </a:r>
            <a:r>
              <a:rPr lang="en-US" sz="2200" b="1" dirty="0"/>
              <a:t> Price</a:t>
            </a:r>
          </a:p>
          <a:p>
            <a:pPr marL="1168400" lvl="1" indent="-823913">
              <a:lnSpc>
                <a:spcPct val="90000"/>
              </a:lnSpc>
              <a:buClr>
                <a:schemeClr val="tx1"/>
              </a:buClr>
              <a:buFontTx/>
              <a:buNone/>
            </a:pPr>
            <a:r>
              <a:rPr lang="en-US" sz="2200" b="1" dirty="0"/>
              <a:t>    </a:t>
            </a:r>
            <a:r>
              <a:rPr lang="en-US" sz="2200" b="1" dirty="0">
                <a:solidFill>
                  <a:schemeClr val="accent2"/>
                </a:solidFill>
              </a:rPr>
              <a:t>b)</a:t>
            </a:r>
            <a:r>
              <a:rPr lang="en-US" sz="2200" b="1" dirty="0"/>
              <a:t> Mileage</a:t>
            </a:r>
          </a:p>
          <a:p>
            <a:pPr marL="1168400" lvl="1" indent="-823913">
              <a:lnSpc>
                <a:spcPct val="90000"/>
              </a:lnSpc>
              <a:buClr>
                <a:schemeClr val="tx1"/>
              </a:buClr>
              <a:buFontTx/>
              <a:buNone/>
            </a:pPr>
            <a:r>
              <a:rPr lang="en-US" sz="2200" b="1" dirty="0"/>
              <a:t>    </a:t>
            </a:r>
            <a:r>
              <a:rPr lang="en-US" sz="2200" b="1" dirty="0">
                <a:solidFill>
                  <a:schemeClr val="accent2"/>
                </a:solidFill>
              </a:rPr>
              <a:t>c)</a:t>
            </a:r>
            <a:r>
              <a:rPr lang="en-US" sz="2200" b="1" dirty="0"/>
              <a:t> Insurance</a:t>
            </a:r>
            <a:endParaRPr lang="en-US" sz="2200" dirty="0"/>
          </a:p>
          <a:p>
            <a:pPr marL="1168400" lvl="1" indent="-823913">
              <a:lnSpc>
                <a:spcPct val="90000"/>
              </a:lnSpc>
            </a:pPr>
            <a:endParaRPr lang="en-US" sz="2200" dirty="0"/>
          </a:p>
        </p:txBody>
      </p:sp>
      <p:sp>
        <p:nvSpPr>
          <p:cNvPr id="157700" name="Rectangle 4"/>
          <p:cNvSpPr>
            <a:spLocks noGrp="1" noChangeArrowheads="1"/>
          </p:cNvSpPr>
          <p:nvPr>
            <p:ph type="body" sz="half" idx="2"/>
          </p:nvPr>
        </p:nvSpPr>
        <p:spPr>
          <a:xfrm>
            <a:off x="4646613" y="1600200"/>
            <a:ext cx="4040187" cy="4530725"/>
          </a:xfrm>
        </p:spPr>
        <p:txBody>
          <a:bodyPr/>
          <a:lstStyle/>
          <a:p>
            <a:pPr marL="533400" indent="-533400">
              <a:lnSpc>
                <a:spcPct val="90000"/>
              </a:lnSpc>
              <a:buFont typeface="Wingdings" pitchFamily="2" charset="2"/>
              <a:buNone/>
            </a:pPr>
            <a:r>
              <a:rPr lang="en-US" sz="2600" dirty="0"/>
              <a:t>III. Honda Civic</a:t>
            </a:r>
          </a:p>
          <a:p>
            <a:pPr marL="533400" indent="-533400">
              <a:lnSpc>
                <a:spcPct val="90000"/>
              </a:lnSpc>
              <a:buFontTx/>
              <a:buNone/>
            </a:pPr>
            <a:r>
              <a:rPr lang="en-US" sz="2200" b="1" dirty="0"/>
              <a:t>	</a:t>
            </a:r>
            <a:r>
              <a:rPr lang="en-US" sz="2200" b="1" dirty="0">
                <a:solidFill>
                  <a:schemeClr val="tx2"/>
                </a:solidFill>
              </a:rPr>
              <a:t>a)</a:t>
            </a:r>
            <a:r>
              <a:rPr lang="en-US" sz="2200" b="1" dirty="0"/>
              <a:t> Price</a:t>
            </a:r>
          </a:p>
          <a:p>
            <a:pPr marL="533400" indent="-533400">
              <a:lnSpc>
                <a:spcPct val="90000"/>
              </a:lnSpc>
              <a:buFontTx/>
              <a:buNone/>
            </a:pPr>
            <a:r>
              <a:rPr lang="en-US" sz="2200" b="1" dirty="0"/>
              <a:t>	</a:t>
            </a:r>
            <a:r>
              <a:rPr lang="en-US" sz="2200" b="1" dirty="0">
                <a:solidFill>
                  <a:schemeClr val="tx2"/>
                </a:solidFill>
              </a:rPr>
              <a:t>b)</a:t>
            </a:r>
            <a:r>
              <a:rPr lang="en-US" sz="2200" b="1" dirty="0"/>
              <a:t> Mileage</a:t>
            </a:r>
          </a:p>
          <a:p>
            <a:pPr marL="533400" indent="-533400">
              <a:lnSpc>
                <a:spcPct val="90000"/>
              </a:lnSpc>
              <a:buFontTx/>
              <a:buNone/>
            </a:pPr>
            <a:r>
              <a:rPr lang="en-US" sz="2200" b="1" dirty="0"/>
              <a:t>	</a:t>
            </a:r>
            <a:r>
              <a:rPr lang="en-US" sz="2200" b="1" dirty="0">
                <a:solidFill>
                  <a:schemeClr val="tx2"/>
                </a:solidFill>
              </a:rPr>
              <a:t>c)</a:t>
            </a:r>
            <a:r>
              <a:rPr lang="en-US" sz="2200" b="1" dirty="0"/>
              <a:t> Insurance</a:t>
            </a:r>
          </a:p>
          <a:p>
            <a:pPr marL="533400" indent="-533400">
              <a:lnSpc>
                <a:spcPct val="90000"/>
              </a:lnSpc>
              <a:buFontTx/>
              <a:buChar char="•"/>
            </a:pPr>
            <a:endParaRPr lang="en-US" sz="2200" dirty="0"/>
          </a:p>
          <a:p>
            <a:pPr marL="533400" indent="-533400">
              <a:lnSpc>
                <a:spcPct val="90000"/>
              </a:lnSpc>
              <a:buFontTx/>
              <a:buNone/>
            </a:pPr>
            <a:r>
              <a:rPr lang="en-US" sz="2600" dirty="0"/>
              <a:t>IV. Conclusion</a:t>
            </a:r>
          </a:p>
          <a:p>
            <a:pPr marL="533400" indent="-533400">
              <a:lnSpc>
                <a:spcPct val="90000"/>
              </a:lnSpc>
              <a:buFontTx/>
              <a:buNone/>
            </a:pPr>
            <a:r>
              <a:rPr lang="en-US" sz="2200" b="1" dirty="0"/>
              <a:t>	</a:t>
            </a:r>
            <a:r>
              <a:rPr lang="en-US" sz="2200" b="1" dirty="0">
                <a:solidFill>
                  <a:schemeClr val="tx2"/>
                </a:solidFill>
              </a:rPr>
              <a:t>a)</a:t>
            </a:r>
            <a:r>
              <a:rPr lang="en-US" sz="2200" b="1" dirty="0"/>
              <a:t> Emphasize Major Ties</a:t>
            </a:r>
          </a:p>
          <a:p>
            <a:pPr marL="533400" indent="-533400">
              <a:lnSpc>
                <a:spcPct val="90000"/>
              </a:lnSpc>
              <a:buFontTx/>
              <a:buNone/>
            </a:pPr>
            <a:r>
              <a:rPr lang="en-US" sz="2200" b="1" dirty="0"/>
              <a:t>	</a:t>
            </a:r>
            <a:r>
              <a:rPr lang="en-US" sz="2200" b="1" dirty="0">
                <a:solidFill>
                  <a:schemeClr val="tx2"/>
                </a:solidFill>
              </a:rPr>
              <a:t>b)</a:t>
            </a:r>
            <a:r>
              <a:rPr lang="en-US" sz="2200" b="1" dirty="0"/>
              <a:t> So What?</a:t>
            </a:r>
          </a:p>
          <a:p>
            <a:pPr marL="533400" indent="-533400">
              <a:lnSpc>
                <a:spcPct val="90000"/>
              </a:lnSpc>
              <a:buFontTx/>
              <a:buNone/>
            </a:pPr>
            <a:r>
              <a:rPr lang="en-US" sz="2200" b="1" dirty="0"/>
              <a:t>	</a:t>
            </a:r>
            <a:r>
              <a:rPr lang="en-US" sz="2200" b="1" dirty="0">
                <a:solidFill>
                  <a:schemeClr val="tx2"/>
                </a:solidFill>
              </a:rPr>
              <a:t>c)</a:t>
            </a:r>
            <a:r>
              <a:rPr lang="en-US" sz="2200" b="1" dirty="0"/>
              <a:t> Evaluation</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en-US"/>
              <a:t>Outline - Point by Point</a:t>
            </a:r>
          </a:p>
        </p:txBody>
      </p:sp>
      <p:sp>
        <p:nvSpPr>
          <p:cNvPr id="159747" name="Rectangle 3"/>
          <p:cNvSpPr>
            <a:spLocks noGrp="1" noChangeArrowheads="1"/>
          </p:cNvSpPr>
          <p:nvPr>
            <p:ph type="body" sz="half" idx="1"/>
          </p:nvPr>
        </p:nvSpPr>
        <p:spPr>
          <a:xfrm>
            <a:off x="762000" y="1417638"/>
            <a:ext cx="4040188" cy="4530725"/>
          </a:xfrm>
        </p:spPr>
        <p:txBody>
          <a:bodyPr/>
          <a:lstStyle/>
          <a:p>
            <a:pPr marL="711200" indent="-711200">
              <a:lnSpc>
                <a:spcPct val="90000"/>
              </a:lnSpc>
              <a:buFont typeface="Wingdings" pitchFamily="2" charset="2"/>
              <a:buNone/>
            </a:pPr>
            <a:r>
              <a:rPr lang="en-US" sz="2200" dirty="0" err="1" smtClean="0"/>
              <a:t>I.Topic</a:t>
            </a:r>
            <a:r>
              <a:rPr lang="en-US" sz="2200" dirty="0" smtClean="0"/>
              <a:t> Sentence</a:t>
            </a:r>
            <a:endParaRPr lang="en-US" sz="2200" b="1" dirty="0"/>
          </a:p>
          <a:p>
            <a:pPr marL="1066800" lvl="1" indent="-722313">
              <a:lnSpc>
                <a:spcPct val="90000"/>
              </a:lnSpc>
              <a:buClr>
                <a:schemeClr val="tx1"/>
              </a:buClr>
              <a:buFont typeface="Wingdings" pitchFamily="2" charset="2"/>
              <a:buNone/>
            </a:pPr>
            <a:r>
              <a:rPr lang="en-US" sz="2200" b="1" dirty="0">
                <a:solidFill>
                  <a:schemeClr val="accent2"/>
                </a:solidFill>
              </a:rPr>
              <a:t>a) </a:t>
            </a:r>
            <a:r>
              <a:rPr lang="en-US" sz="2200" b="1" dirty="0"/>
              <a:t>Attention Getter or </a:t>
            </a:r>
            <a:r>
              <a:rPr lang="en-US" sz="2200" b="1" dirty="0" smtClean="0"/>
              <a:t>Hook</a:t>
            </a:r>
            <a:endParaRPr lang="en-US" sz="2200" b="1" dirty="0"/>
          </a:p>
          <a:p>
            <a:pPr marL="1066800" lvl="1" indent="-722313">
              <a:lnSpc>
                <a:spcPct val="90000"/>
              </a:lnSpc>
              <a:buClr>
                <a:schemeClr val="tx1"/>
              </a:buClr>
              <a:buFont typeface="Wingdings" pitchFamily="2" charset="2"/>
              <a:buNone/>
            </a:pPr>
            <a:r>
              <a:rPr lang="en-US" sz="2200" b="1" dirty="0">
                <a:solidFill>
                  <a:schemeClr val="accent2"/>
                </a:solidFill>
              </a:rPr>
              <a:t>b</a:t>
            </a:r>
            <a:r>
              <a:rPr lang="en-US" sz="2200" b="1" dirty="0" smtClean="0">
                <a:solidFill>
                  <a:schemeClr val="accent2"/>
                </a:solidFill>
              </a:rPr>
              <a:t>) </a:t>
            </a:r>
            <a:r>
              <a:rPr lang="en-US" sz="2200" b="1" dirty="0"/>
              <a:t>Thesis</a:t>
            </a:r>
          </a:p>
          <a:p>
            <a:pPr marL="711200" indent="-711200">
              <a:lnSpc>
                <a:spcPct val="90000"/>
              </a:lnSpc>
              <a:buClr>
                <a:schemeClr val="tx1"/>
              </a:buClr>
              <a:buFontTx/>
              <a:buNone/>
            </a:pPr>
            <a:r>
              <a:rPr lang="en-US" sz="2200" b="1" dirty="0"/>
              <a:t>II. Price</a:t>
            </a:r>
          </a:p>
          <a:p>
            <a:pPr marL="711200" indent="-711200">
              <a:lnSpc>
                <a:spcPct val="90000"/>
              </a:lnSpc>
              <a:buClr>
                <a:schemeClr val="tx1"/>
              </a:buClr>
              <a:buFontTx/>
              <a:buNone/>
            </a:pPr>
            <a:r>
              <a:rPr lang="en-US" sz="2200" b="1" dirty="0"/>
              <a:t>     </a:t>
            </a:r>
            <a:r>
              <a:rPr lang="en-US" sz="2200" b="1" dirty="0">
                <a:solidFill>
                  <a:schemeClr val="accent2"/>
                </a:solidFill>
              </a:rPr>
              <a:t>a)</a:t>
            </a:r>
            <a:r>
              <a:rPr lang="en-US" sz="2200" b="1" dirty="0"/>
              <a:t> BMW</a:t>
            </a:r>
          </a:p>
          <a:p>
            <a:pPr marL="711200" indent="-711200">
              <a:lnSpc>
                <a:spcPct val="90000"/>
              </a:lnSpc>
              <a:buClr>
                <a:schemeClr val="tx1"/>
              </a:buClr>
              <a:buFontTx/>
              <a:buNone/>
            </a:pPr>
            <a:r>
              <a:rPr lang="en-US" sz="2200" b="1" dirty="0">
                <a:solidFill>
                  <a:schemeClr val="accent2"/>
                </a:solidFill>
              </a:rPr>
              <a:t>     b)</a:t>
            </a:r>
            <a:r>
              <a:rPr lang="en-US" sz="2200" b="1" dirty="0"/>
              <a:t> Honda</a:t>
            </a:r>
          </a:p>
          <a:p>
            <a:pPr marL="711200" indent="-711200">
              <a:lnSpc>
                <a:spcPct val="90000"/>
              </a:lnSpc>
              <a:buClr>
                <a:schemeClr val="tx1"/>
              </a:buClr>
              <a:buFontTx/>
              <a:buNone/>
            </a:pPr>
            <a:r>
              <a:rPr lang="en-US" sz="2200" b="1" dirty="0"/>
              <a:t>III. Mileage</a:t>
            </a:r>
          </a:p>
          <a:p>
            <a:pPr marL="711200" indent="-711200">
              <a:lnSpc>
                <a:spcPct val="90000"/>
              </a:lnSpc>
              <a:buClr>
                <a:schemeClr val="tx1"/>
              </a:buClr>
              <a:buFontTx/>
              <a:buNone/>
            </a:pPr>
            <a:r>
              <a:rPr lang="en-US" sz="2200" b="1" dirty="0"/>
              <a:t>     </a:t>
            </a:r>
            <a:r>
              <a:rPr lang="en-US" sz="2200" b="1" dirty="0">
                <a:solidFill>
                  <a:schemeClr val="accent2"/>
                </a:solidFill>
              </a:rPr>
              <a:t>a)</a:t>
            </a:r>
            <a:r>
              <a:rPr lang="en-US" sz="2200" b="1" dirty="0"/>
              <a:t> BMW</a:t>
            </a:r>
          </a:p>
          <a:p>
            <a:pPr marL="711200" indent="-711200">
              <a:lnSpc>
                <a:spcPct val="90000"/>
              </a:lnSpc>
              <a:buClr>
                <a:schemeClr val="tx1"/>
              </a:buClr>
              <a:buFontTx/>
              <a:buNone/>
            </a:pPr>
            <a:r>
              <a:rPr lang="en-US" sz="2200" b="1" dirty="0"/>
              <a:t>     </a:t>
            </a:r>
            <a:r>
              <a:rPr lang="en-US" sz="2200" b="1" dirty="0">
                <a:solidFill>
                  <a:schemeClr val="accent2"/>
                </a:solidFill>
              </a:rPr>
              <a:t>b)</a:t>
            </a:r>
            <a:r>
              <a:rPr lang="en-US" sz="2200" b="1" dirty="0"/>
              <a:t> Honda</a:t>
            </a:r>
          </a:p>
          <a:p>
            <a:pPr marL="711200" indent="-711200">
              <a:lnSpc>
                <a:spcPct val="90000"/>
              </a:lnSpc>
              <a:buClr>
                <a:schemeClr val="tx1"/>
              </a:buClr>
            </a:pPr>
            <a:endParaRPr lang="en-US" sz="2200" b="1" dirty="0"/>
          </a:p>
        </p:txBody>
      </p:sp>
      <p:sp>
        <p:nvSpPr>
          <p:cNvPr id="159748" name="Rectangle 4"/>
          <p:cNvSpPr>
            <a:spLocks noGrp="1" noChangeArrowheads="1"/>
          </p:cNvSpPr>
          <p:nvPr>
            <p:ph type="body" sz="half" idx="2"/>
          </p:nvPr>
        </p:nvSpPr>
        <p:spPr>
          <a:xfrm>
            <a:off x="4646613" y="1600200"/>
            <a:ext cx="4040187" cy="4530725"/>
          </a:xfrm>
        </p:spPr>
        <p:txBody>
          <a:bodyPr/>
          <a:lstStyle/>
          <a:p>
            <a:pPr marL="533400" indent="-533400">
              <a:lnSpc>
                <a:spcPct val="80000"/>
              </a:lnSpc>
              <a:buFont typeface="Wingdings" pitchFamily="2" charset="2"/>
              <a:buNone/>
            </a:pPr>
            <a:r>
              <a:rPr lang="en-US" sz="2200" b="1" dirty="0"/>
              <a:t>IV. Insurance</a:t>
            </a:r>
          </a:p>
          <a:p>
            <a:pPr marL="533400" indent="-533400">
              <a:lnSpc>
                <a:spcPct val="80000"/>
              </a:lnSpc>
              <a:buFont typeface="Wingdings" pitchFamily="2" charset="2"/>
              <a:buNone/>
            </a:pPr>
            <a:r>
              <a:rPr lang="en-US" sz="2200" b="1" dirty="0">
                <a:solidFill>
                  <a:schemeClr val="accent2"/>
                </a:solidFill>
              </a:rPr>
              <a:t>      a)</a:t>
            </a:r>
            <a:r>
              <a:rPr lang="en-US" sz="2200" b="1" dirty="0"/>
              <a:t> BMW</a:t>
            </a:r>
          </a:p>
          <a:p>
            <a:pPr marL="533400" indent="-533400">
              <a:lnSpc>
                <a:spcPct val="80000"/>
              </a:lnSpc>
              <a:buFontTx/>
              <a:buNone/>
            </a:pPr>
            <a:r>
              <a:rPr lang="en-US" sz="2200" b="1" dirty="0"/>
              <a:t>      </a:t>
            </a:r>
            <a:r>
              <a:rPr lang="en-US" sz="2200" b="1" dirty="0">
                <a:solidFill>
                  <a:schemeClr val="accent2"/>
                </a:solidFill>
              </a:rPr>
              <a:t>b)</a:t>
            </a:r>
            <a:r>
              <a:rPr lang="en-US" sz="2200" b="1" dirty="0"/>
              <a:t> Honda</a:t>
            </a:r>
          </a:p>
          <a:p>
            <a:pPr marL="533400" indent="-533400">
              <a:lnSpc>
                <a:spcPct val="80000"/>
              </a:lnSpc>
              <a:buFont typeface="Wingdings" pitchFamily="2" charset="2"/>
              <a:buNone/>
            </a:pPr>
            <a:endParaRPr lang="en-US" sz="2200" b="1" dirty="0"/>
          </a:p>
          <a:p>
            <a:pPr marL="533400" indent="-533400">
              <a:lnSpc>
                <a:spcPct val="80000"/>
              </a:lnSpc>
              <a:buFont typeface="Wingdings" pitchFamily="2" charset="2"/>
              <a:buNone/>
            </a:pPr>
            <a:r>
              <a:rPr lang="en-US" sz="2200" b="1" dirty="0"/>
              <a:t>IV. Conclusion</a:t>
            </a:r>
          </a:p>
          <a:p>
            <a:pPr marL="533400" indent="-533400">
              <a:lnSpc>
                <a:spcPct val="80000"/>
              </a:lnSpc>
              <a:buFontTx/>
              <a:buNone/>
            </a:pPr>
            <a:r>
              <a:rPr lang="en-US" sz="2200" b="1" dirty="0"/>
              <a:t>      </a:t>
            </a:r>
            <a:r>
              <a:rPr lang="en-US" sz="2200" b="1" dirty="0">
                <a:solidFill>
                  <a:schemeClr val="accent2"/>
                </a:solidFill>
              </a:rPr>
              <a:t>a)</a:t>
            </a:r>
            <a:r>
              <a:rPr lang="en-US" sz="2200" b="1" dirty="0"/>
              <a:t> Emphasize Major Ties</a:t>
            </a:r>
          </a:p>
          <a:p>
            <a:pPr marL="533400" indent="-533400">
              <a:lnSpc>
                <a:spcPct val="80000"/>
              </a:lnSpc>
              <a:buFontTx/>
              <a:buNone/>
            </a:pPr>
            <a:r>
              <a:rPr lang="en-US" sz="2200" b="1" dirty="0"/>
              <a:t>      </a:t>
            </a:r>
            <a:r>
              <a:rPr lang="en-US" sz="2200" b="1" dirty="0">
                <a:solidFill>
                  <a:schemeClr val="accent2"/>
                </a:solidFill>
              </a:rPr>
              <a:t>b)</a:t>
            </a:r>
            <a:r>
              <a:rPr lang="en-US" sz="2200" b="1" dirty="0"/>
              <a:t> So What?</a:t>
            </a:r>
          </a:p>
          <a:p>
            <a:pPr marL="533400" indent="-533400">
              <a:lnSpc>
                <a:spcPct val="80000"/>
              </a:lnSpc>
              <a:buFontTx/>
              <a:buNone/>
            </a:pPr>
            <a:r>
              <a:rPr lang="en-US" sz="2200" b="1" dirty="0"/>
              <a:t>      </a:t>
            </a:r>
            <a:r>
              <a:rPr lang="en-US" sz="2200" b="1" dirty="0">
                <a:solidFill>
                  <a:schemeClr val="accent2"/>
                </a:solidFill>
              </a:rPr>
              <a:t>c)</a:t>
            </a:r>
            <a:r>
              <a:rPr lang="en-US" sz="2200" b="1" dirty="0"/>
              <a:t> Evaluation</a:t>
            </a:r>
          </a:p>
          <a:p>
            <a:pPr marL="533400" indent="-533400">
              <a:lnSpc>
                <a:spcPct val="80000"/>
              </a:lnSpc>
            </a:pPr>
            <a:endParaRPr lang="en-US" sz="2200" b="1"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Transitions</a:t>
            </a:r>
          </a:p>
        </p:txBody>
      </p:sp>
      <p:sp>
        <p:nvSpPr>
          <p:cNvPr id="34820" name="Rectangle 4"/>
          <p:cNvSpPr>
            <a:spLocks noGrp="1" noChangeArrowheads="1"/>
          </p:cNvSpPr>
          <p:nvPr>
            <p:ph type="body" sz="half" idx="1"/>
          </p:nvPr>
        </p:nvSpPr>
        <p:spPr>
          <a:xfrm>
            <a:off x="457200" y="1600200"/>
            <a:ext cx="4040188" cy="4530725"/>
          </a:xfrm>
        </p:spPr>
        <p:txBody>
          <a:bodyPr/>
          <a:lstStyle/>
          <a:p>
            <a:r>
              <a:rPr lang="en-US"/>
              <a:t>To Compare</a:t>
            </a:r>
          </a:p>
          <a:p>
            <a:pPr lvl="1"/>
            <a:r>
              <a:rPr lang="en-US" sz="2000"/>
              <a:t>also</a:t>
            </a:r>
          </a:p>
          <a:p>
            <a:pPr lvl="1"/>
            <a:r>
              <a:rPr lang="en-US" sz="2000"/>
              <a:t>as </a:t>
            </a:r>
          </a:p>
          <a:p>
            <a:pPr lvl="1"/>
            <a:r>
              <a:rPr lang="en-US" sz="2000"/>
              <a:t>in the same way</a:t>
            </a:r>
          </a:p>
          <a:p>
            <a:pPr lvl="1"/>
            <a:r>
              <a:rPr lang="en-US" sz="2000"/>
              <a:t>like</a:t>
            </a:r>
          </a:p>
          <a:p>
            <a:pPr lvl="1"/>
            <a:r>
              <a:rPr lang="en-US" sz="2000"/>
              <a:t>likewise</a:t>
            </a:r>
          </a:p>
          <a:p>
            <a:pPr lvl="1"/>
            <a:r>
              <a:rPr lang="en-US" sz="2000"/>
              <a:t>similarly</a:t>
            </a:r>
          </a:p>
          <a:p>
            <a:pPr lvl="1"/>
            <a:r>
              <a:rPr lang="en-US" sz="2000"/>
              <a:t>comparable</a:t>
            </a:r>
          </a:p>
          <a:p>
            <a:pPr lvl="1"/>
            <a:r>
              <a:rPr lang="en-US" sz="2000"/>
              <a:t>equally</a:t>
            </a:r>
          </a:p>
          <a:p>
            <a:pPr lvl="1"/>
            <a:r>
              <a:rPr lang="en-US" sz="2000"/>
              <a:t>in addition</a:t>
            </a:r>
          </a:p>
        </p:txBody>
      </p:sp>
      <p:sp>
        <p:nvSpPr>
          <p:cNvPr id="34821" name="Rectangle 5"/>
          <p:cNvSpPr>
            <a:spLocks noGrp="1" noChangeArrowheads="1"/>
          </p:cNvSpPr>
          <p:nvPr>
            <p:ph type="body" sz="half" idx="2"/>
          </p:nvPr>
        </p:nvSpPr>
        <p:spPr>
          <a:xfrm>
            <a:off x="4646613" y="1600200"/>
            <a:ext cx="4040187" cy="4530725"/>
          </a:xfrm>
        </p:spPr>
        <p:txBody>
          <a:bodyPr/>
          <a:lstStyle/>
          <a:p>
            <a:pPr>
              <a:lnSpc>
                <a:spcPct val="80000"/>
              </a:lnSpc>
            </a:pPr>
            <a:r>
              <a:rPr lang="en-US" sz="3200"/>
              <a:t>To Contrast</a:t>
            </a:r>
          </a:p>
          <a:p>
            <a:pPr>
              <a:lnSpc>
                <a:spcPct val="80000"/>
              </a:lnSpc>
              <a:buFont typeface="Wingdings" pitchFamily="2" charset="2"/>
              <a:buNone/>
            </a:pPr>
            <a:r>
              <a:rPr lang="en-US" sz="2400"/>
              <a:t>-</a:t>
            </a:r>
            <a:r>
              <a:rPr lang="en-US" sz="2000"/>
              <a:t>although</a:t>
            </a:r>
          </a:p>
          <a:p>
            <a:pPr>
              <a:lnSpc>
                <a:spcPct val="80000"/>
              </a:lnSpc>
              <a:buFont typeface="Wingdings" pitchFamily="2" charset="2"/>
              <a:buNone/>
            </a:pPr>
            <a:r>
              <a:rPr lang="en-US" sz="2000"/>
              <a:t>-but</a:t>
            </a:r>
          </a:p>
          <a:p>
            <a:pPr>
              <a:lnSpc>
                <a:spcPct val="80000"/>
              </a:lnSpc>
              <a:buFont typeface="Wingdings" pitchFamily="2" charset="2"/>
              <a:buNone/>
            </a:pPr>
            <a:r>
              <a:rPr lang="en-US" sz="2000"/>
              <a:t>-even though</a:t>
            </a:r>
          </a:p>
          <a:p>
            <a:pPr>
              <a:lnSpc>
                <a:spcPct val="80000"/>
              </a:lnSpc>
              <a:buFont typeface="Wingdings" pitchFamily="2" charset="2"/>
              <a:buNone/>
            </a:pPr>
            <a:r>
              <a:rPr lang="en-US" sz="2000"/>
              <a:t>-however</a:t>
            </a:r>
          </a:p>
          <a:p>
            <a:pPr>
              <a:lnSpc>
                <a:spcPct val="80000"/>
              </a:lnSpc>
              <a:buFont typeface="Wingdings" pitchFamily="2" charset="2"/>
              <a:buNone/>
            </a:pPr>
            <a:r>
              <a:rPr lang="en-US" sz="2000"/>
              <a:t>-on the other hand</a:t>
            </a:r>
          </a:p>
          <a:p>
            <a:pPr>
              <a:lnSpc>
                <a:spcPct val="80000"/>
              </a:lnSpc>
              <a:buFont typeface="Wingdings" pitchFamily="2" charset="2"/>
              <a:buNone/>
            </a:pPr>
            <a:r>
              <a:rPr lang="en-US" sz="2000"/>
              <a:t>-otherwise</a:t>
            </a:r>
          </a:p>
          <a:p>
            <a:pPr>
              <a:lnSpc>
                <a:spcPct val="80000"/>
              </a:lnSpc>
              <a:buFont typeface="Wingdings" pitchFamily="2" charset="2"/>
              <a:buNone/>
            </a:pPr>
            <a:r>
              <a:rPr lang="en-US" sz="2000"/>
              <a:t>-yet</a:t>
            </a:r>
          </a:p>
          <a:p>
            <a:pPr>
              <a:lnSpc>
                <a:spcPct val="80000"/>
              </a:lnSpc>
              <a:buFont typeface="Wingdings" pitchFamily="2" charset="2"/>
              <a:buNone/>
            </a:pPr>
            <a:r>
              <a:rPr lang="en-US" sz="2000"/>
              <a:t>-still</a:t>
            </a:r>
          </a:p>
          <a:p>
            <a:pPr>
              <a:lnSpc>
                <a:spcPct val="80000"/>
              </a:lnSpc>
              <a:buFont typeface="Wingdings" pitchFamily="2" charset="2"/>
              <a:buNone/>
            </a:pPr>
            <a:r>
              <a:rPr lang="en-US" sz="2000"/>
              <a:t>-conversely</a:t>
            </a:r>
          </a:p>
          <a:p>
            <a:pPr>
              <a:lnSpc>
                <a:spcPct val="80000"/>
              </a:lnSpc>
              <a:buFont typeface="Wingdings" pitchFamily="2" charset="2"/>
              <a:buNone/>
            </a:pPr>
            <a:r>
              <a:rPr lang="en-US" sz="2000"/>
              <a:t>-as opposed to </a:t>
            </a:r>
          </a:p>
          <a:p>
            <a:pPr>
              <a:lnSpc>
                <a:spcPct val="80000"/>
              </a:lnSpc>
              <a:buFont typeface="Wingdings" pitchFamily="2" charset="2"/>
              <a:buNone/>
            </a:pPr>
            <a:r>
              <a:rPr lang="en-US" sz="2000"/>
              <a:t>-different from</a:t>
            </a:r>
          </a:p>
          <a:p>
            <a:pPr>
              <a:lnSpc>
                <a:spcPct val="80000"/>
              </a:lnSpc>
              <a:buFont typeface="Wingdings" pitchFamily="2" charset="2"/>
              <a:buNone/>
            </a:pPr>
            <a:r>
              <a:rPr lang="en-US" sz="2000"/>
              <a:t>-whereas</a:t>
            </a:r>
          </a:p>
          <a:p>
            <a:pPr>
              <a:lnSpc>
                <a:spcPct val="80000"/>
              </a:lnSpc>
              <a:buFont typeface="Wingdings" pitchFamily="2" charset="2"/>
              <a:buNone/>
            </a:pPr>
            <a:endParaRPr lang="en-US" sz="2000"/>
          </a:p>
          <a:p>
            <a:pPr>
              <a:lnSpc>
                <a:spcPct val="80000"/>
              </a:lnSpc>
              <a:buFont typeface="Wingdings" pitchFamily="2" charset="2"/>
              <a:buNone/>
            </a:pPr>
            <a:endParaRPr lang="en-US" sz="2000"/>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Coherence through Vocabulary</a:t>
            </a:r>
          </a:p>
        </p:txBody>
      </p:sp>
      <p:sp>
        <p:nvSpPr>
          <p:cNvPr id="6147" name="Rectangle 3"/>
          <p:cNvSpPr>
            <a:spLocks noGrp="1" noChangeArrowheads="1"/>
          </p:cNvSpPr>
          <p:nvPr>
            <p:ph type="body" idx="1"/>
          </p:nvPr>
        </p:nvSpPr>
        <p:spPr>
          <a:xfrm>
            <a:off x="457200" y="1676400"/>
            <a:ext cx="3429000" cy="4525963"/>
          </a:xfrm>
        </p:spPr>
        <p:txBody>
          <a:bodyPr/>
          <a:lstStyle/>
          <a:p>
            <a:pPr eaLnBrk="1" hangingPunct="1">
              <a:lnSpc>
                <a:spcPct val="80000"/>
              </a:lnSpc>
              <a:buFontTx/>
              <a:buNone/>
            </a:pPr>
            <a:r>
              <a:rPr lang="en-US" sz="1600" b="1" dirty="0" smtClean="0"/>
              <a:t>Words to indicate Contrast</a:t>
            </a:r>
          </a:p>
          <a:p>
            <a:pPr eaLnBrk="1" hangingPunct="1">
              <a:lnSpc>
                <a:spcPct val="80000"/>
              </a:lnSpc>
              <a:buFontTx/>
              <a:buNone/>
            </a:pPr>
            <a:r>
              <a:rPr lang="en-US" sz="1600" b="1" dirty="0" smtClean="0"/>
              <a:t>Key Words:	</a:t>
            </a:r>
            <a:endParaRPr lang="en-US" sz="1600" dirty="0" smtClean="0"/>
          </a:p>
          <a:p>
            <a:pPr eaLnBrk="1" hangingPunct="1">
              <a:lnSpc>
                <a:spcPct val="80000"/>
              </a:lnSpc>
            </a:pPr>
            <a:r>
              <a:rPr lang="en-US" sz="1600" dirty="0" smtClean="0"/>
              <a:t>Unlike</a:t>
            </a:r>
          </a:p>
          <a:p>
            <a:pPr eaLnBrk="1" hangingPunct="1">
              <a:lnSpc>
                <a:spcPct val="80000"/>
              </a:lnSpc>
            </a:pPr>
            <a:r>
              <a:rPr lang="en-US" sz="1600" dirty="0" smtClean="0"/>
              <a:t>Different from</a:t>
            </a:r>
          </a:p>
          <a:p>
            <a:pPr eaLnBrk="1" hangingPunct="1">
              <a:lnSpc>
                <a:spcPct val="80000"/>
              </a:lnSpc>
            </a:pPr>
            <a:r>
              <a:rPr lang="en-US" sz="1600" dirty="0" smtClean="0"/>
              <a:t>Despite</a:t>
            </a:r>
            <a:endParaRPr lang="en-US" sz="1600" b="1" dirty="0" smtClean="0"/>
          </a:p>
          <a:p>
            <a:pPr eaLnBrk="1" hangingPunct="1">
              <a:lnSpc>
                <a:spcPct val="80000"/>
              </a:lnSpc>
              <a:buFontTx/>
              <a:buNone/>
            </a:pPr>
            <a:r>
              <a:rPr lang="en-US" sz="1600" b="1" dirty="0" smtClean="0"/>
              <a:t>Coordinators:</a:t>
            </a:r>
            <a:endParaRPr lang="en-US" sz="1600" dirty="0" smtClean="0"/>
          </a:p>
          <a:p>
            <a:pPr eaLnBrk="1" hangingPunct="1">
              <a:lnSpc>
                <a:spcPct val="80000"/>
              </a:lnSpc>
            </a:pPr>
            <a:r>
              <a:rPr lang="en-US" sz="1600" dirty="0" smtClean="0"/>
              <a:t>But</a:t>
            </a:r>
          </a:p>
          <a:p>
            <a:pPr eaLnBrk="1" hangingPunct="1">
              <a:lnSpc>
                <a:spcPct val="80000"/>
              </a:lnSpc>
            </a:pPr>
            <a:r>
              <a:rPr lang="en-US" sz="1600" dirty="0" smtClean="0"/>
              <a:t>Yet</a:t>
            </a:r>
            <a:endParaRPr lang="en-US" sz="1600" b="1" dirty="0" smtClean="0"/>
          </a:p>
          <a:p>
            <a:pPr eaLnBrk="1" hangingPunct="1">
              <a:lnSpc>
                <a:spcPct val="80000"/>
              </a:lnSpc>
              <a:buFontTx/>
              <a:buNone/>
            </a:pPr>
            <a:r>
              <a:rPr lang="en-US" sz="1600" b="1" dirty="0" smtClean="0"/>
              <a:t>Transitional Words:</a:t>
            </a:r>
            <a:endParaRPr lang="en-US" sz="1600" dirty="0" smtClean="0"/>
          </a:p>
          <a:p>
            <a:pPr eaLnBrk="1" hangingPunct="1">
              <a:lnSpc>
                <a:spcPct val="80000"/>
              </a:lnSpc>
            </a:pPr>
            <a:r>
              <a:rPr lang="en-US" sz="1600" dirty="0" smtClean="0"/>
              <a:t>However</a:t>
            </a:r>
          </a:p>
          <a:p>
            <a:pPr eaLnBrk="1" hangingPunct="1">
              <a:lnSpc>
                <a:spcPct val="80000"/>
              </a:lnSpc>
            </a:pPr>
            <a:r>
              <a:rPr lang="en-US" sz="1600" dirty="0" smtClean="0"/>
              <a:t>Nevertheless</a:t>
            </a:r>
          </a:p>
          <a:p>
            <a:pPr eaLnBrk="1" hangingPunct="1">
              <a:lnSpc>
                <a:spcPct val="80000"/>
              </a:lnSpc>
            </a:pPr>
            <a:r>
              <a:rPr lang="en-US" sz="1600" dirty="0" smtClean="0"/>
              <a:t>In contrast</a:t>
            </a:r>
          </a:p>
          <a:p>
            <a:pPr eaLnBrk="1" hangingPunct="1">
              <a:lnSpc>
                <a:spcPct val="80000"/>
              </a:lnSpc>
            </a:pPr>
            <a:r>
              <a:rPr lang="en-US" sz="1600" dirty="0" smtClean="0"/>
              <a:t>On the other hand</a:t>
            </a:r>
            <a:endParaRPr lang="en-US" sz="1600" b="1" dirty="0" smtClean="0"/>
          </a:p>
          <a:p>
            <a:pPr eaLnBrk="1" hangingPunct="1">
              <a:lnSpc>
                <a:spcPct val="80000"/>
              </a:lnSpc>
              <a:buFontTx/>
              <a:buNone/>
            </a:pPr>
            <a:r>
              <a:rPr lang="en-US" sz="1600" b="1" dirty="0" smtClean="0"/>
              <a:t>Subordinators:</a:t>
            </a:r>
            <a:endParaRPr lang="en-US" sz="1600" dirty="0" smtClean="0"/>
          </a:p>
          <a:p>
            <a:pPr eaLnBrk="1" hangingPunct="1">
              <a:lnSpc>
                <a:spcPct val="80000"/>
              </a:lnSpc>
            </a:pPr>
            <a:r>
              <a:rPr lang="en-US" sz="1600" dirty="0" smtClean="0"/>
              <a:t>Although</a:t>
            </a:r>
          </a:p>
          <a:p>
            <a:pPr eaLnBrk="1" hangingPunct="1">
              <a:lnSpc>
                <a:spcPct val="80000"/>
              </a:lnSpc>
            </a:pPr>
            <a:r>
              <a:rPr lang="en-US" sz="1600" dirty="0" smtClean="0"/>
              <a:t>Even though</a:t>
            </a:r>
          </a:p>
          <a:p>
            <a:pPr eaLnBrk="1" hangingPunct="1">
              <a:lnSpc>
                <a:spcPct val="80000"/>
              </a:lnSpc>
            </a:pPr>
            <a:r>
              <a:rPr lang="en-US" sz="1600" dirty="0" smtClean="0"/>
              <a:t>While</a:t>
            </a:r>
          </a:p>
          <a:p>
            <a:pPr eaLnBrk="1" hangingPunct="1">
              <a:lnSpc>
                <a:spcPct val="80000"/>
              </a:lnSpc>
            </a:pPr>
            <a:r>
              <a:rPr lang="en-US" sz="1600" dirty="0" smtClean="0"/>
              <a:t>Whereas</a:t>
            </a:r>
            <a:endParaRPr lang="en-US" sz="1600" b="1" dirty="0" smtClean="0"/>
          </a:p>
          <a:p>
            <a:pPr eaLnBrk="1" hangingPunct="1">
              <a:lnSpc>
                <a:spcPct val="80000"/>
              </a:lnSpc>
            </a:pPr>
            <a:endParaRPr lang="en-US" sz="1600" dirty="0" smtClean="0"/>
          </a:p>
        </p:txBody>
      </p:sp>
      <p:sp>
        <p:nvSpPr>
          <p:cNvPr id="6148" name="Rectangle 4"/>
          <p:cNvSpPr>
            <a:spLocks noChangeArrowheads="1"/>
          </p:cNvSpPr>
          <p:nvPr/>
        </p:nvSpPr>
        <p:spPr bwMode="auto">
          <a:xfrm>
            <a:off x="5257800" y="1600200"/>
            <a:ext cx="3429000" cy="4525963"/>
          </a:xfrm>
          <a:prstGeom prst="rect">
            <a:avLst/>
          </a:prstGeom>
          <a:noFill/>
          <a:ln w="9525">
            <a:noFill/>
            <a:miter lim="800000"/>
            <a:headEnd/>
            <a:tailEnd/>
          </a:ln>
        </p:spPr>
        <p:txBody>
          <a:bodyPr/>
          <a:lstStyle/>
          <a:p>
            <a:pPr marL="342900" indent="-342900" algn="r">
              <a:spcBef>
                <a:spcPct val="20000"/>
              </a:spcBef>
            </a:pPr>
            <a:r>
              <a:rPr lang="en-US" sz="1600" b="1" dirty="0"/>
              <a:t>Words to indicate Comparison</a:t>
            </a:r>
          </a:p>
          <a:p>
            <a:pPr marL="342900" indent="-342900" algn="r">
              <a:spcBef>
                <a:spcPct val="20000"/>
              </a:spcBef>
            </a:pPr>
            <a:r>
              <a:rPr lang="en-US" sz="1600" b="1" dirty="0"/>
              <a:t>Key Words:</a:t>
            </a:r>
            <a:endParaRPr lang="en-US" sz="1600" dirty="0"/>
          </a:p>
          <a:p>
            <a:pPr marL="342900" indent="-342900" algn="r">
              <a:spcBef>
                <a:spcPct val="20000"/>
              </a:spcBef>
              <a:buFontTx/>
              <a:buChar char="•"/>
            </a:pPr>
            <a:r>
              <a:rPr lang="en-US" sz="1600" dirty="0"/>
              <a:t>Like</a:t>
            </a:r>
          </a:p>
          <a:p>
            <a:pPr marL="342900" indent="-342900" algn="r">
              <a:spcBef>
                <a:spcPct val="20000"/>
              </a:spcBef>
              <a:buFontTx/>
              <a:buChar char="•"/>
            </a:pPr>
            <a:r>
              <a:rPr lang="en-US" sz="1600" dirty="0"/>
              <a:t>Similar to</a:t>
            </a:r>
          </a:p>
          <a:p>
            <a:pPr marL="342900" indent="-342900" algn="r">
              <a:spcBef>
                <a:spcPct val="20000"/>
              </a:spcBef>
              <a:buFontTx/>
              <a:buChar char="•"/>
            </a:pPr>
            <a:r>
              <a:rPr lang="en-US" sz="1600" dirty="0"/>
              <a:t>Just like</a:t>
            </a:r>
          </a:p>
          <a:p>
            <a:pPr marL="342900" indent="-342900" algn="r">
              <a:spcBef>
                <a:spcPct val="20000"/>
              </a:spcBef>
              <a:buFontTx/>
              <a:buChar char="•"/>
            </a:pPr>
            <a:r>
              <a:rPr lang="en-US" sz="1600" dirty="0"/>
              <a:t>Be the same as</a:t>
            </a:r>
          </a:p>
          <a:p>
            <a:pPr marL="342900" indent="-342900" algn="r">
              <a:spcBef>
                <a:spcPct val="20000"/>
              </a:spcBef>
              <a:buFontTx/>
              <a:buChar char="•"/>
            </a:pPr>
            <a:r>
              <a:rPr lang="en-US" sz="1600" dirty="0"/>
              <a:t>Both</a:t>
            </a:r>
          </a:p>
          <a:p>
            <a:pPr marL="342900" indent="-342900" algn="r">
              <a:spcBef>
                <a:spcPct val="20000"/>
              </a:spcBef>
              <a:buFontTx/>
              <a:buChar char="•"/>
            </a:pPr>
            <a:r>
              <a:rPr lang="en-US" sz="1600" dirty="0"/>
              <a:t>Neither (negative similarity)</a:t>
            </a:r>
            <a:endParaRPr lang="en-US" sz="1600" b="1" dirty="0"/>
          </a:p>
          <a:p>
            <a:pPr marL="342900" indent="-342900" algn="r">
              <a:spcBef>
                <a:spcPct val="20000"/>
              </a:spcBef>
            </a:pPr>
            <a:r>
              <a:rPr lang="en-US" sz="1600" b="1" dirty="0"/>
              <a:t>Coordinators:</a:t>
            </a:r>
            <a:endParaRPr lang="en-US" sz="1600" dirty="0"/>
          </a:p>
          <a:p>
            <a:pPr marL="342900" indent="-342900" algn="r">
              <a:spcBef>
                <a:spcPct val="20000"/>
              </a:spcBef>
              <a:buFontTx/>
              <a:buChar char="•"/>
            </a:pPr>
            <a:r>
              <a:rPr lang="en-US" sz="1600" dirty="0"/>
              <a:t>And</a:t>
            </a:r>
            <a:endParaRPr lang="en-US" sz="1600" b="1" dirty="0"/>
          </a:p>
          <a:p>
            <a:pPr marL="342900" indent="-342900" algn="r">
              <a:spcBef>
                <a:spcPct val="20000"/>
              </a:spcBef>
            </a:pPr>
            <a:r>
              <a:rPr lang="en-US" sz="1600" b="1" dirty="0"/>
              <a:t>Transitional Words:</a:t>
            </a:r>
            <a:endParaRPr lang="en-US" sz="1600" dirty="0"/>
          </a:p>
          <a:p>
            <a:pPr marL="342900" indent="-342900" algn="r">
              <a:spcBef>
                <a:spcPct val="20000"/>
              </a:spcBef>
              <a:buFontTx/>
              <a:buChar char="•"/>
            </a:pPr>
            <a:r>
              <a:rPr lang="en-US" sz="1600" dirty="0"/>
              <a:t>Similarly</a:t>
            </a:r>
          </a:p>
          <a:p>
            <a:pPr marL="342900" indent="-342900" algn="r">
              <a:spcBef>
                <a:spcPct val="20000"/>
              </a:spcBef>
              <a:buFontTx/>
              <a:buChar char="•"/>
            </a:pPr>
            <a:r>
              <a:rPr lang="en-US" sz="1600" dirty="0"/>
              <a:t>Likewise</a:t>
            </a:r>
          </a:p>
          <a:p>
            <a:pPr marL="342900" indent="-342900" algn="r">
              <a:spcBef>
                <a:spcPct val="20000"/>
              </a:spcBef>
              <a:buFontTx/>
              <a:buChar char="•"/>
            </a:pPr>
            <a:r>
              <a:rPr lang="en-US" sz="1600" dirty="0"/>
              <a:t>In the same way</a:t>
            </a:r>
            <a:endParaRPr lang="en-US" sz="1600" b="1" dirty="0"/>
          </a:p>
          <a:p>
            <a:pPr marL="342900" indent="-342900" algn="r">
              <a:spcBef>
                <a:spcPct val="20000"/>
              </a:spcBef>
            </a:pPr>
            <a:r>
              <a:rPr lang="en-US" sz="1600" b="1" dirty="0"/>
              <a:t>Subordinators:</a:t>
            </a:r>
            <a:endParaRPr lang="en-US" sz="1600" dirty="0"/>
          </a:p>
          <a:p>
            <a:pPr marL="342900" indent="-342900" algn="r">
              <a:spcBef>
                <a:spcPct val="20000"/>
              </a:spcBef>
              <a:buFontTx/>
              <a:buChar char="•"/>
            </a:pPr>
            <a:r>
              <a:rPr lang="en-US" sz="1600" dirty="0"/>
              <a:t>Just as</a:t>
            </a:r>
          </a:p>
        </p:txBody>
      </p:sp>
      <p:pic>
        <p:nvPicPr>
          <p:cNvPr id="6149" name="Picture 8" descr="MCj04347520000[1]"/>
          <p:cNvPicPr>
            <a:picLocks noChangeAspect="1" noChangeArrowheads="1"/>
          </p:cNvPicPr>
          <p:nvPr/>
        </p:nvPicPr>
        <p:blipFill>
          <a:blip r:embed="rId2"/>
          <a:srcRect/>
          <a:stretch>
            <a:fillRect/>
          </a:stretch>
        </p:blipFill>
        <p:spPr bwMode="auto">
          <a:xfrm>
            <a:off x="3276600" y="2514600"/>
            <a:ext cx="2286000" cy="2286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Männlicher Westlicher Flachlandgorilla (Gorilla gorilla gorilla)">
            <a:hlinkClick r:id="rId2" tooltip="&quot;Männlicher Westlicher Flachlandgorilla (Gorilla gorilla gorilla)&quot;"/>
          </p:cNvPr>
          <p:cNvPicPr>
            <a:picLocks noChangeAspect="1" noChangeArrowheads="1"/>
          </p:cNvPicPr>
          <p:nvPr/>
        </p:nvPicPr>
        <p:blipFill>
          <a:blip r:embed="rId3" r:link="rId4"/>
          <a:srcRect/>
          <a:stretch>
            <a:fillRect/>
          </a:stretch>
        </p:blipFill>
        <p:spPr bwMode="auto">
          <a:xfrm>
            <a:off x="304800" y="0"/>
            <a:ext cx="1752600" cy="1524000"/>
          </a:xfrm>
          <a:prstGeom prst="rect">
            <a:avLst/>
          </a:prstGeom>
          <a:noFill/>
          <a:ln w="9525">
            <a:noFill/>
            <a:miter lim="800000"/>
            <a:headEnd/>
            <a:tailEnd/>
          </a:ln>
        </p:spPr>
      </p:pic>
      <p:pic>
        <p:nvPicPr>
          <p:cNvPr id="8195" name="Picture 6" descr="Chimpanzee"/>
          <p:cNvPicPr>
            <a:picLocks noChangeAspect="1" noChangeArrowheads="1"/>
          </p:cNvPicPr>
          <p:nvPr/>
        </p:nvPicPr>
        <p:blipFill>
          <a:blip r:embed="rId5" r:link="rId6"/>
          <a:srcRect/>
          <a:stretch>
            <a:fillRect/>
          </a:stretch>
        </p:blipFill>
        <p:spPr bwMode="auto">
          <a:xfrm>
            <a:off x="7010400" y="1"/>
            <a:ext cx="2590800" cy="1600199"/>
          </a:xfrm>
          <a:prstGeom prst="rect">
            <a:avLst/>
          </a:prstGeom>
          <a:noFill/>
          <a:ln w="9525">
            <a:noFill/>
            <a:miter lim="800000"/>
            <a:headEnd/>
            <a:tailEnd/>
          </a:ln>
        </p:spPr>
      </p:pic>
      <p:sp>
        <p:nvSpPr>
          <p:cNvPr id="8196" name="Rectangle 2"/>
          <p:cNvSpPr>
            <a:spLocks noGrp="1" noChangeArrowheads="1"/>
          </p:cNvSpPr>
          <p:nvPr>
            <p:ph type="title"/>
          </p:nvPr>
        </p:nvSpPr>
        <p:spPr>
          <a:xfrm>
            <a:off x="3124200" y="304800"/>
            <a:ext cx="2971800" cy="792163"/>
          </a:xfrm>
        </p:spPr>
        <p:txBody>
          <a:bodyPr/>
          <a:lstStyle/>
          <a:p>
            <a:pPr eaLnBrk="1" hangingPunct="1"/>
            <a:r>
              <a:rPr lang="en-US" sz="2000" smtClean="0"/>
              <a:t>Example Paragraph</a:t>
            </a:r>
          </a:p>
        </p:txBody>
      </p:sp>
      <p:sp>
        <p:nvSpPr>
          <p:cNvPr id="8197" name="Rectangle 3"/>
          <p:cNvSpPr>
            <a:spLocks noGrp="1" noChangeArrowheads="1"/>
          </p:cNvSpPr>
          <p:nvPr>
            <p:ph type="body" idx="1"/>
          </p:nvPr>
        </p:nvSpPr>
        <p:spPr>
          <a:xfrm>
            <a:off x="0" y="1447800"/>
            <a:ext cx="9144000" cy="5029200"/>
          </a:xfrm>
        </p:spPr>
        <p:txBody>
          <a:bodyPr/>
          <a:lstStyle/>
          <a:p>
            <a:pPr algn="ctr" eaLnBrk="1" hangingPunct="1">
              <a:lnSpc>
                <a:spcPct val="80000"/>
              </a:lnSpc>
              <a:buFontTx/>
              <a:buNone/>
            </a:pPr>
            <a:r>
              <a:rPr lang="en-US" sz="2000" dirty="0" smtClean="0">
                <a:latin typeface="Times New Roman" pitchFamily="18" charset="0"/>
                <a:cs typeface="Times New Roman" pitchFamily="18" charset="0"/>
              </a:rPr>
              <a:t>Gorillas and Chimpanzees</a:t>
            </a:r>
          </a:p>
          <a:p>
            <a:pPr eaLnBrk="1" hangingPunct="1">
              <a:lnSpc>
                <a:spcPct val="80000"/>
              </a:lnSpc>
              <a:buFontTx/>
              <a:buNone/>
            </a:pPr>
            <a:r>
              <a:rPr lang="en-US" sz="2000" dirty="0" smtClean="0">
                <a:latin typeface="Times New Roman" pitchFamily="18" charset="0"/>
                <a:cs typeface="Times New Roman" pitchFamily="18" charset="0"/>
              </a:rPr>
              <a:t>		</a:t>
            </a:r>
            <a:r>
              <a:rPr lang="en-US" sz="2000" dirty="0" smtClean="0">
                <a:solidFill>
                  <a:schemeClr val="tx2"/>
                </a:solidFill>
                <a:latin typeface="Times New Roman" pitchFamily="18" charset="0"/>
                <a:cs typeface="Times New Roman" pitchFamily="18" charset="0"/>
              </a:rPr>
              <a:t>Though gorillas and chimpanzees differ in their weight, they have other physical similarities, as well as behaviors in common.  Both belong to the highest order of mammals, the primates.  This means that their genetic makeup is very similar.  Additionally, these primates are similar in height.  Adult male gorillas and chimps are generally 5 feet tall; however, it should be noted that they appear in size because their weight is radically different.   Another physical similarity is that these primates have opposable digits on both the hands and feet.  This similarity leads </a:t>
            </a:r>
            <a:r>
              <a:rPr lang="en-US" sz="2000" dirty="0" smtClean="0">
                <a:latin typeface="Times New Roman" pitchFamily="18" charset="0"/>
                <a:cs typeface="Times New Roman" pitchFamily="18" charset="0"/>
              </a:rPr>
              <a:t>to one of their behaviors in common.  Because these digits make the primates able to grasp and manipulate objects, gorillas and chimps are able to provide shelter for their families.   Chimps use their hands to collect twigs and leaves to create soft nests in trees for their family groups.  Likewise, female and baby gorillas also sleep in trees in homemade twig nests.  Male gorillas are too heavy to sleep in the trees so they sleep at the base of the tree that holds their family. Diet is another similarity between the two primate groups.  The image of the fierce gorilla is softened when it is realized that they, like chimps, prefer a diet of fruit, nuts and vegetables.  These physical and behavioral similarities highlight some of the links between two members of the primate family. </a:t>
            </a:r>
          </a:p>
        </p:txBody>
      </p:sp>
      <p:sp>
        <p:nvSpPr>
          <p:cNvPr id="8198" name="Text Box 4"/>
          <p:cNvSpPr txBox="1">
            <a:spLocks noChangeArrowheads="1"/>
          </p:cNvSpPr>
          <p:nvPr/>
        </p:nvSpPr>
        <p:spPr bwMode="auto">
          <a:xfrm>
            <a:off x="457200" y="6019800"/>
            <a:ext cx="8229600" cy="623888"/>
          </a:xfrm>
          <a:prstGeom prst="rect">
            <a:avLst/>
          </a:prstGeom>
          <a:noFill/>
          <a:ln w="9525">
            <a:noFill/>
            <a:miter lim="800000"/>
            <a:headEnd/>
            <a:tailEnd/>
          </a:ln>
        </p:spPr>
        <p:txBody>
          <a:bodyPr>
            <a:spAutoFit/>
          </a:bodyPr>
          <a:lstStyle/>
          <a:p>
            <a:pPr algn="ctr">
              <a:spcBef>
                <a:spcPct val="50000"/>
              </a:spcBef>
            </a:pPr>
            <a:r>
              <a:rPr lang="en-US" sz="1400" i="1"/>
              <a:t>Is this a comparison or contrast paragraph?  What are the points? </a:t>
            </a:r>
          </a:p>
          <a:p>
            <a:pPr algn="ctr">
              <a:spcBef>
                <a:spcPct val="50000"/>
              </a:spcBef>
            </a:pPr>
            <a:r>
              <a:rPr lang="en-US" sz="1400" i="1"/>
              <a:t>How is this paragraph organized?  What are the words used to add to the coherence?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What is the Purpose?</a:t>
            </a:r>
          </a:p>
        </p:txBody>
      </p:sp>
      <p:sp>
        <p:nvSpPr>
          <p:cNvPr id="3077" name="Rectangle 5"/>
          <p:cNvSpPr>
            <a:spLocks noGrp="1" noChangeArrowheads="1"/>
          </p:cNvSpPr>
          <p:nvPr>
            <p:ph type="body" sz="half" idx="1"/>
          </p:nvPr>
        </p:nvSpPr>
        <p:spPr>
          <a:xfrm>
            <a:off x="1182688" y="2017713"/>
            <a:ext cx="3816350" cy="4114800"/>
          </a:xfrm>
        </p:spPr>
        <p:txBody>
          <a:bodyPr/>
          <a:lstStyle/>
          <a:p>
            <a:r>
              <a:rPr lang="en-US" sz="2400"/>
              <a:t>To show the similarities between at least two things</a:t>
            </a:r>
          </a:p>
          <a:p>
            <a:endParaRPr lang="en-US" sz="2400"/>
          </a:p>
          <a:p>
            <a:pPr>
              <a:buFont typeface="Wingdings" pitchFamily="2" charset="2"/>
              <a:buNone/>
            </a:pPr>
            <a:r>
              <a:rPr lang="en-US" sz="2400"/>
              <a:t>		and/or</a:t>
            </a:r>
          </a:p>
          <a:p>
            <a:pPr>
              <a:buFont typeface="Wingdings" pitchFamily="2" charset="2"/>
              <a:buNone/>
            </a:pPr>
            <a:endParaRPr lang="en-US" sz="2400"/>
          </a:p>
          <a:p>
            <a:r>
              <a:rPr lang="en-US" sz="2400"/>
              <a:t>To show the difference between two things</a:t>
            </a:r>
          </a:p>
          <a:p>
            <a:pPr lvl="1">
              <a:buFont typeface="Wingdings" pitchFamily="2" charset="2"/>
              <a:buNone/>
            </a:pPr>
            <a:r>
              <a:rPr lang="en-US" sz="2000"/>
              <a:t>      </a:t>
            </a:r>
          </a:p>
          <a:p>
            <a:pPr lvl="1">
              <a:buFont typeface="Wingdings" pitchFamily="2" charset="2"/>
              <a:buNone/>
            </a:pPr>
            <a:endParaRPr lang="en-US" sz="2000"/>
          </a:p>
        </p:txBody>
      </p:sp>
      <p:sp>
        <p:nvSpPr>
          <p:cNvPr id="3078" name="Rectangle 6"/>
          <p:cNvSpPr>
            <a:spLocks noGrp="1" noChangeArrowheads="1"/>
          </p:cNvSpPr>
          <p:nvPr>
            <p:ph type="body" sz="half" idx="2"/>
          </p:nvPr>
        </p:nvSpPr>
        <p:spPr>
          <a:xfrm>
            <a:off x="5138738" y="2017713"/>
            <a:ext cx="3816350" cy="4114800"/>
          </a:xfrm>
          <a:noFill/>
          <a:ln/>
        </p:spPr>
        <p:txBody>
          <a:bodyPr/>
          <a:lstStyle/>
          <a:p>
            <a:r>
              <a:rPr lang="en-US" sz="2400"/>
              <a:t>To inform</a:t>
            </a:r>
          </a:p>
          <a:p>
            <a:endParaRPr lang="en-US" sz="2400"/>
          </a:p>
          <a:p>
            <a:r>
              <a:rPr lang="en-US" sz="2400"/>
              <a:t>To explain</a:t>
            </a:r>
          </a:p>
          <a:p>
            <a:endParaRPr lang="en-US" sz="2400"/>
          </a:p>
          <a:p>
            <a:r>
              <a:rPr lang="en-US" sz="2400"/>
              <a:t>To analyze</a:t>
            </a:r>
          </a:p>
          <a:p>
            <a:endParaRPr lang="en-US" sz="2400"/>
          </a:p>
          <a:p>
            <a:r>
              <a:rPr lang="en-US" sz="2400"/>
              <a:t>To evaluate</a:t>
            </a:r>
          </a:p>
          <a:p>
            <a:endParaRPr lang="en-US"/>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Century Gothic" pitchFamily="34" charset="0"/>
              </a:rPr>
              <a:t>Brainstorming</a:t>
            </a:r>
          </a:p>
        </p:txBody>
      </p:sp>
      <p:sp>
        <p:nvSpPr>
          <p:cNvPr id="10243" name="Rectangle 3"/>
          <p:cNvSpPr>
            <a:spLocks noGrp="1" noChangeArrowheads="1"/>
          </p:cNvSpPr>
          <p:nvPr>
            <p:ph type="body" idx="1"/>
          </p:nvPr>
        </p:nvSpPr>
        <p:spPr/>
        <p:txBody>
          <a:bodyPr/>
          <a:lstStyle/>
          <a:p>
            <a:pPr eaLnBrk="1" hangingPunct="1"/>
            <a:r>
              <a:rPr lang="en-US" smtClean="0">
                <a:latin typeface="Century Gothic" pitchFamily="34" charset="0"/>
              </a:rPr>
              <a:t>Use a Venn Diagram to discover your ideas.</a:t>
            </a:r>
          </a:p>
        </p:txBody>
      </p:sp>
      <p:sp>
        <p:nvSpPr>
          <p:cNvPr id="10244" name="Oval 4"/>
          <p:cNvSpPr>
            <a:spLocks noChangeArrowheads="1"/>
          </p:cNvSpPr>
          <p:nvPr/>
        </p:nvSpPr>
        <p:spPr bwMode="auto">
          <a:xfrm>
            <a:off x="1295400" y="2895600"/>
            <a:ext cx="4495800" cy="3124200"/>
          </a:xfrm>
          <a:prstGeom prst="ellipse">
            <a:avLst/>
          </a:prstGeom>
          <a:noFill/>
          <a:ln w="9525">
            <a:solidFill>
              <a:schemeClr val="tx1"/>
            </a:solidFill>
            <a:round/>
            <a:headEnd/>
            <a:tailEnd/>
          </a:ln>
        </p:spPr>
        <p:txBody>
          <a:bodyPr wrap="none" anchor="ctr"/>
          <a:lstStyle/>
          <a:p>
            <a:endParaRPr lang="en-US"/>
          </a:p>
        </p:txBody>
      </p:sp>
      <p:sp>
        <p:nvSpPr>
          <p:cNvPr id="10245" name="Oval 5"/>
          <p:cNvSpPr>
            <a:spLocks noChangeArrowheads="1"/>
          </p:cNvSpPr>
          <p:nvPr/>
        </p:nvSpPr>
        <p:spPr bwMode="auto">
          <a:xfrm>
            <a:off x="3276600" y="2895600"/>
            <a:ext cx="4495800" cy="3124200"/>
          </a:xfrm>
          <a:prstGeom prst="ellipse">
            <a:avLst/>
          </a:prstGeom>
          <a:noFill/>
          <a:ln w="9525">
            <a:solidFill>
              <a:schemeClr val="tx1"/>
            </a:solidFill>
            <a:round/>
            <a:headEnd/>
            <a:tailEnd/>
          </a:ln>
        </p:spPr>
        <p:txBody>
          <a:bodyPr wrap="none" anchor="ctr"/>
          <a:lstStyle/>
          <a:p>
            <a:endParaRPr lang="en-US"/>
          </a:p>
        </p:txBody>
      </p:sp>
      <p:sp>
        <p:nvSpPr>
          <p:cNvPr id="10246" name="WordArt 6"/>
          <p:cNvSpPr>
            <a:spLocks noChangeArrowheads="1" noChangeShapeType="1" noTextEdit="1"/>
          </p:cNvSpPr>
          <p:nvPr/>
        </p:nvSpPr>
        <p:spPr bwMode="auto">
          <a:xfrm rot="-1174594">
            <a:off x="1676400" y="2743200"/>
            <a:ext cx="1828800" cy="914400"/>
          </a:xfrm>
          <a:prstGeom prst="rect">
            <a:avLst/>
          </a:prstGeom>
        </p:spPr>
        <p:txBody>
          <a:bodyPr spcFirstLastPara="1" wrap="none" fromWordArt="1">
            <a:prstTxWarp prst="textArchUp">
              <a:avLst>
                <a:gd name="adj" fmla="val 12227756"/>
              </a:avLst>
            </a:prstTxWarp>
          </a:bodyPr>
          <a:lstStyle/>
          <a:p>
            <a:pPr algn="ctr"/>
            <a:r>
              <a:rPr lang="en-US" sz="3600" kern="10">
                <a:ln w="9525">
                  <a:solidFill>
                    <a:srgbClr val="000000"/>
                  </a:solidFill>
                  <a:round/>
                  <a:headEnd/>
                  <a:tailEnd/>
                </a:ln>
                <a:solidFill>
                  <a:srgbClr val="000000"/>
                </a:solidFill>
                <a:latin typeface="Arial Black"/>
              </a:rPr>
              <a:t>Topic 1</a:t>
            </a:r>
          </a:p>
        </p:txBody>
      </p:sp>
      <p:sp>
        <p:nvSpPr>
          <p:cNvPr id="10247" name="WordArt 7"/>
          <p:cNvSpPr>
            <a:spLocks noChangeArrowheads="1" noChangeShapeType="1" noTextEdit="1"/>
          </p:cNvSpPr>
          <p:nvPr/>
        </p:nvSpPr>
        <p:spPr bwMode="auto">
          <a:xfrm rot="1323419">
            <a:off x="6019800" y="2895600"/>
            <a:ext cx="1776413" cy="415925"/>
          </a:xfrm>
          <a:prstGeom prst="rect">
            <a:avLst/>
          </a:prstGeom>
        </p:spPr>
        <p:txBody>
          <a:bodyPr spcFirstLastPara="1" wrap="none" fromWordArt="1">
            <a:prstTxWarp prst="textArchUp">
              <a:avLst>
                <a:gd name="adj" fmla="val 11496476"/>
              </a:avLst>
            </a:prstTxWarp>
          </a:bodyPr>
          <a:lstStyle/>
          <a:p>
            <a:pPr algn="ctr"/>
            <a:r>
              <a:rPr lang="en-US" sz="3600" kern="10">
                <a:ln w="9525">
                  <a:solidFill>
                    <a:srgbClr val="000000"/>
                  </a:solidFill>
                  <a:round/>
                  <a:headEnd/>
                  <a:tailEnd/>
                </a:ln>
                <a:solidFill>
                  <a:srgbClr val="000000"/>
                </a:solidFill>
                <a:latin typeface="Arial Black"/>
              </a:rPr>
              <a:t>Topic 2</a:t>
            </a:r>
          </a:p>
        </p:txBody>
      </p:sp>
      <p:sp>
        <p:nvSpPr>
          <p:cNvPr id="10248" name="WordArt 8"/>
          <p:cNvSpPr>
            <a:spLocks noChangeArrowheads="1" noChangeShapeType="1" noTextEdit="1"/>
          </p:cNvSpPr>
          <p:nvPr/>
        </p:nvSpPr>
        <p:spPr bwMode="auto">
          <a:xfrm>
            <a:off x="3733800" y="4114800"/>
            <a:ext cx="1671638" cy="457200"/>
          </a:xfrm>
          <a:prstGeom prst="rect">
            <a:avLst/>
          </a:prstGeom>
        </p:spPr>
        <p:txBody>
          <a:bodyPr wrap="none" fromWordArt="1">
            <a:prstTxWarp prst="textFadeUp">
              <a:avLst>
                <a:gd name="adj" fmla="val 9991"/>
              </a:avLst>
            </a:prstTxWarp>
          </a:bodyPr>
          <a:lstStyle/>
          <a:p>
            <a:pPr algn="ctr"/>
            <a:r>
              <a:rPr lang="en-US" sz="3600" kern="10">
                <a:ln w="12700">
                  <a:solidFill>
                    <a:srgbClr val="B2B2B2"/>
                  </a:solidFill>
                  <a:round/>
                  <a:headEnd/>
                  <a:tailEnd/>
                </a:ln>
                <a:gradFill rotWithShape="1">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Similarities</a:t>
            </a:r>
          </a:p>
        </p:txBody>
      </p:sp>
      <p:sp>
        <p:nvSpPr>
          <p:cNvPr id="10249" name="WordArt 9"/>
          <p:cNvSpPr>
            <a:spLocks noChangeArrowheads="1" noChangeShapeType="1" noTextEdit="1"/>
          </p:cNvSpPr>
          <p:nvPr/>
        </p:nvSpPr>
        <p:spPr bwMode="auto">
          <a:xfrm>
            <a:off x="1752600" y="3962400"/>
            <a:ext cx="1295400" cy="493713"/>
          </a:xfrm>
          <a:prstGeom prst="rect">
            <a:avLst/>
          </a:prstGeom>
        </p:spPr>
        <p:txBody>
          <a:bodyPr wrap="none" fromWordArt="1">
            <a:prstTxWarp prst="textCascadeUp">
              <a:avLst>
                <a:gd name="adj" fmla="val 51125"/>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rPr>
              <a:t>Differences</a:t>
            </a:r>
          </a:p>
        </p:txBody>
      </p:sp>
      <p:sp>
        <p:nvSpPr>
          <p:cNvPr id="10250" name="WordArt 11"/>
          <p:cNvSpPr>
            <a:spLocks noChangeArrowheads="1" noChangeShapeType="1" noTextEdit="1"/>
          </p:cNvSpPr>
          <p:nvPr/>
        </p:nvSpPr>
        <p:spPr bwMode="auto">
          <a:xfrm>
            <a:off x="5943600" y="3962400"/>
            <a:ext cx="1295400" cy="493713"/>
          </a:xfrm>
          <a:prstGeom prst="rect">
            <a:avLst/>
          </a:prstGeom>
        </p:spPr>
        <p:txBody>
          <a:bodyPr wrap="none" fromWordArt="1">
            <a:prstTxWarp prst="textCascadeUp">
              <a:avLst>
                <a:gd name="adj" fmla="val 51125"/>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rPr>
              <a:t>Differences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MPj04225770000[1]"/>
          <p:cNvPicPr>
            <a:picLocks noChangeAspect="1" noChangeArrowheads="1"/>
          </p:cNvPicPr>
          <p:nvPr/>
        </p:nvPicPr>
        <p:blipFill>
          <a:blip r:embed="rId2">
            <a:lum bright="70000" contrast="-70000"/>
          </a:blip>
          <a:srcRect/>
          <a:stretch>
            <a:fillRect/>
          </a:stretch>
        </p:blipFill>
        <p:spPr bwMode="auto">
          <a:xfrm>
            <a:off x="609600" y="609600"/>
            <a:ext cx="7848600" cy="5360988"/>
          </a:xfrm>
          <a:prstGeom prst="rect">
            <a:avLst/>
          </a:prstGeom>
          <a:noFill/>
          <a:ln w="9525">
            <a:noFill/>
            <a:miter lim="800000"/>
            <a:headEnd/>
            <a:tailEnd/>
          </a:ln>
        </p:spPr>
      </p:pic>
      <p:sp>
        <p:nvSpPr>
          <p:cNvPr id="4099" name="Rectangle 2"/>
          <p:cNvSpPr>
            <a:spLocks noGrp="1" noChangeArrowheads="1"/>
          </p:cNvSpPr>
          <p:nvPr>
            <p:ph type="title"/>
          </p:nvPr>
        </p:nvSpPr>
        <p:spPr/>
        <p:txBody>
          <a:bodyPr/>
          <a:lstStyle/>
          <a:p>
            <a:pPr eaLnBrk="1" hangingPunct="1"/>
            <a:r>
              <a:rPr lang="en-US" smtClean="0">
                <a:latin typeface="Century Gothic" pitchFamily="34" charset="0"/>
              </a:rPr>
              <a:t>Comparison Paragraph	</a:t>
            </a:r>
          </a:p>
        </p:txBody>
      </p:sp>
      <p:sp>
        <p:nvSpPr>
          <p:cNvPr id="4100" name="Rectangle 3"/>
          <p:cNvSpPr>
            <a:spLocks noGrp="1" noChangeArrowheads="1"/>
          </p:cNvSpPr>
          <p:nvPr>
            <p:ph type="body" idx="1"/>
          </p:nvPr>
        </p:nvSpPr>
        <p:spPr/>
        <p:txBody>
          <a:bodyPr/>
          <a:lstStyle/>
          <a:p>
            <a:pPr eaLnBrk="1" hangingPunct="1">
              <a:lnSpc>
                <a:spcPct val="90000"/>
              </a:lnSpc>
            </a:pPr>
            <a:r>
              <a:rPr lang="en-US" smtClean="0">
                <a:latin typeface="Century Gothic" pitchFamily="34" charset="0"/>
              </a:rPr>
              <a:t>Focus on similarities between the two topics</a:t>
            </a:r>
          </a:p>
          <a:p>
            <a:pPr eaLnBrk="1" hangingPunct="1">
              <a:lnSpc>
                <a:spcPct val="90000"/>
              </a:lnSpc>
            </a:pPr>
            <a:r>
              <a:rPr lang="en-US" smtClean="0">
                <a:latin typeface="Century Gothic" pitchFamily="34" charset="0"/>
              </a:rPr>
              <a:t>Unity:</a:t>
            </a:r>
          </a:p>
          <a:p>
            <a:pPr lvl="1" eaLnBrk="1" hangingPunct="1">
              <a:lnSpc>
                <a:spcPct val="90000"/>
              </a:lnSpc>
            </a:pPr>
            <a:r>
              <a:rPr lang="en-US" smtClean="0">
                <a:latin typeface="Century Gothic" pitchFamily="34" charset="0"/>
              </a:rPr>
              <a:t>choose logical topics to compare</a:t>
            </a:r>
          </a:p>
          <a:p>
            <a:pPr lvl="1" eaLnBrk="1" hangingPunct="1">
              <a:lnSpc>
                <a:spcPct val="90000"/>
              </a:lnSpc>
            </a:pPr>
            <a:r>
              <a:rPr lang="en-US" smtClean="0">
                <a:latin typeface="Century Gothic" pitchFamily="34" charset="0"/>
              </a:rPr>
              <a:t>discuss only similarities</a:t>
            </a:r>
          </a:p>
          <a:p>
            <a:pPr eaLnBrk="1" hangingPunct="1">
              <a:lnSpc>
                <a:spcPct val="90000"/>
              </a:lnSpc>
            </a:pPr>
            <a:r>
              <a:rPr lang="en-US" smtClean="0">
                <a:latin typeface="Century Gothic" pitchFamily="34" charset="0"/>
              </a:rPr>
              <a:t>Coherence:</a:t>
            </a:r>
          </a:p>
          <a:p>
            <a:pPr lvl="1" eaLnBrk="1" hangingPunct="1">
              <a:lnSpc>
                <a:spcPct val="90000"/>
              </a:lnSpc>
            </a:pPr>
            <a:r>
              <a:rPr lang="en-US" smtClean="0">
                <a:latin typeface="Century Gothic" pitchFamily="34" charset="0"/>
              </a:rPr>
              <a:t>Create with transitions and word usage that indicate meaning</a:t>
            </a:r>
          </a:p>
          <a:p>
            <a:pPr lvl="1" eaLnBrk="1" hangingPunct="1">
              <a:lnSpc>
                <a:spcPct val="90000"/>
              </a:lnSpc>
            </a:pPr>
            <a:r>
              <a:rPr lang="en-US" smtClean="0">
                <a:latin typeface="Century Gothic" pitchFamily="34" charset="0"/>
              </a:rPr>
              <a:t>Decide on organization method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MPj04001820000[1]"/>
          <p:cNvPicPr>
            <a:picLocks noChangeAspect="1" noChangeArrowheads="1"/>
          </p:cNvPicPr>
          <p:nvPr/>
        </p:nvPicPr>
        <p:blipFill>
          <a:blip r:embed="rId2">
            <a:lum bright="70000" contrast="-70000"/>
          </a:blip>
          <a:srcRect/>
          <a:stretch>
            <a:fillRect/>
          </a:stretch>
        </p:blipFill>
        <p:spPr bwMode="auto">
          <a:xfrm>
            <a:off x="533400" y="457200"/>
            <a:ext cx="8153400" cy="5435600"/>
          </a:xfrm>
          <a:prstGeom prst="rect">
            <a:avLst/>
          </a:prstGeom>
          <a:noFill/>
          <a:ln w="9525">
            <a:noFill/>
            <a:miter lim="800000"/>
            <a:headEnd/>
            <a:tailEnd/>
          </a:ln>
        </p:spPr>
      </p:pic>
      <p:sp>
        <p:nvSpPr>
          <p:cNvPr id="5123" name="Rectangle 2"/>
          <p:cNvSpPr>
            <a:spLocks noGrp="1" noChangeArrowheads="1"/>
          </p:cNvSpPr>
          <p:nvPr>
            <p:ph type="title"/>
          </p:nvPr>
        </p:nvSpPr>
        <p:spPr/>
        <p:txBody>
          <a:bodyPr/>
          <a:lstStyle/>
          <a:p>
            <a:pPr eaLnBrk="1" hangingPunct="1"/>
            <a:r>
              <a:rPr lang="en-US" smtClean="0">
                <a:solidFill>
                  <a:schemeClr val="tx1"/>
                </a:solidFill>
                <a:latin typeface="Century Gothic" pitchFamily="34" charset="0"/>
              </a:rPr>
              <a:t>Contrast Paragraph	</a:t>
            </a:r>
          </a:p>
        </p:txBody>
      </p:sp>
      <p:sp>
        <p:nvSpPr>
          <p:cNvPr id="5124" name="Rectangle 3"/>
          <p:cNvSpPr>
            <a:spLocks noGrp="1" noChangeArrowheads="1"/>
          </p:cNvSpPr>
          <p:nvPr>
            <p:ph type="body" idx="1"/>
          </p:nvPr>
        </p:nvSpPr>
        <p:spPr/>
        <p:txBody>
          <a:bodyPr/>
          <a:lstStyle/>
          <a:p>
            <a:pPr eaLnBrk="1" hangingPunct="1">
              <a:lnSpc>
                <a:spcPct val="90000"/>
              </a:lnSpc>
            </a:pPr>
            <a:r>
              <a:rPr lang="en-US" smtClean="0">
                <a:latin typeface="Century Gothic" pitchFamily="34" charset="0"/>
              </a:rPr>
              <a:t>Focus on differences between the two topics</a:t>
            </a:r>
          </a:p>
          <a:p>
            <a:pPr eaLnBrk="1" hangingPunct="1">
              <a:lnSpc>
                <a:spcPct val="90000"/>
              </a:lnSpc>
            </a:pPr>
            <a:r>
              <a:rPr lang="en-US" smtClean="0">
                <a:latin typeface="Century Gothic" pitchFamily="34" charset="0"/>
              </a:rPr>
              <a:t>Unity:</a:t>
            </a:r>
          </a:p>
          <a:p>
            <a:pPr lvl="1" eaLnBrk="1" hangingPunct="1">
              <a:lnSpc>
                <a:spcPct val="90000"/>
              </a:lnSpc>
            </a:pPr>
            <a:r>
              <a:rPr lang="en-US" smtClean="0">
                <a:latin typeface="Century Gothic" pitchFamily="34" charset="0"/>
              </a:rPr>
              <a:t>choose logical topics to contrast</a:t>
            </a:r>
          </a:p>
          <a:p>
            <a:pPr lvl="1" eaLnBrk="1" hangingPunct="1">
              <a:lnSpc>
                <a:spcPct val="90000"/>
              </a:lnSpc>
            </a:pPr>
            <a:r>
              <a:rPr lang="en-US" smtClean="0">
                <a:latin typeface="Century Gothic" pitchFamily="34" charset="0"/>
              </a:rPr>
              <a:t>discuss only differences</a:t>
            </a:r>
          </a:p>
          <a:p>
            <a:pPr eaLnBrk="1" hangingPunct="1">
              <a:lnSpc>
                <a:spcPct val="90000"/>
              </a:lnSpc>
            </a:pPr>
            <a:r>
              <a:rPr lang="en-US" smtClean="0">
                <a:latin typeface="Century Gothic" pitchFamily="34" charset="0"/>
              </a:rPr>
              <a:t>Coherence:</a:t>
            </a:r>
          </a:p>
          <a:p>
            <a:pPr lvl="1" eaLnBrk="1" hangingPunct="1">
              <a:lnSpc>
                <a:spcPct val="90000"/>
              </a:lnSpc>
            </a:pPr>
            <a:r>
              <a:rPr lang="en-US" smtClean="0">
                <a:latin typeface="Century Gothic" pitchFamily="34" charset="0"/>
              </a:rPr>
              <a:t>Create with transitions and word usage that indicate meaning</a:t>
            </a:r>
          </a:p>
          <a:p>
            <a:pPr lvl="1" eaLnBrk="1" hangingPunct="1">
              <a:lnSpc>
                <a:spcPct val="90000"/>
              </a:lnSpc>
            </a:pPr>
            <a:r>
              <a:rPr lang="en-US" smtClean="0">
                <a:latin typeface="Century Gothic" pitchFamily="34" charset="0"/>
              </a:rPr>
              <a:t>Decide on organization method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Writing a Thesis Statement</a:t>
            </a:r>
          </a:p>
        </p:txBody>
      </p:sp>
      <p:sp>
        <p:nvSpPr>
          <p:cNvPr id="17411" name="Rectangle 3"/>
          <p:cNvSpPr>
            <a:spLocks noGrp="1" noChangeArrowheads="1"/>
          </p:cNvSpPr>
          <p:nvPr>
            <p:ph type="body" idx="1"/>
          </p:nvPr>
        </p:nvSpPr>
        <p:spPr/>
        <p:txBody>
          <a:bodyPr/>
          <a:lstStyle/>
          <a:p>
            <a:r>
              <a:rPr lang="en-US"/>
              <a:t>Review your data</a:t>
            </a:r>
          </a:p>
          <a:p>
            <a:r>
              <a:rPr lang="en-US"/>
              <a:t>Decide to what extent you will stress the similarities between your subjects and to what extent you will stress their differences</a:t>
            </a:r>
          </a:p>
          <a:p>
            <a:r>
              <a:rPr lang="en-US"/>
              <a:t>Create a thesis statement that reflects that decision </a:t>
            </a:r>
          </a:p>
          <a:p>
            <a:endParaRPr lang="en-US"/>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457200"/>
            <a:ext cx="8077200" cy="1447800"/>
          </a:xfrm>
        </p:spPr>
        <p:txBody>
          <a:bodyPr/>
          <a:lstStyle/>
          <a:p>
            <a:r>
              <a:rPr lang="en-US"/>
              <a:t>Sample Thesis Statement for Honda/BMW Comparison/Contrast</a:t>
            </a:r>
          </a:p>
        </p:txBody>
      </p:sp>
      <p:sp>
        <p:nvSpPr>
          <p:cNvPr id="21507" name="Rectangle 3"/>
          <p:cNvSpPr>
            <a:spLocks noGrp="1" noChangeArrowheads="1"/>
          </p:cNvSpPr>
          <p:nvPr>
            <p:ph type="body" idx="1"/>
          </p:nvPr>
        </p:nvSpPr>
        <p:spPr>
          <a:xfrm>
            <a:off x="533400" y="2971800"/>
            <a:ext cx="8229600" cy="3616325"/>
          </a:xfrm>
        </p:spPr>
        <p:txBody>
          <a:bodyPr/>
          <a:lstStyle/>
          <a:p>
            <a:r>
              <a:rPr lang="en-US"/>
              <a:t>In order to make a decision between the Honda Civic and the BMW, I used the following criteria: price of the vehicle, average mileage, and price of insurance.</a:t>
            </a: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en-US"/>
              <a:t>Paragraph Organization--BLOCK</a:t>
            </a:r>
          </a:p>
        </p:txBody>
      </p:sp>
      <p:graphicFrame>
        <p:nvGraphicFramePr>
          <p:cNvPr id="163844" name="Group 4"/>
          <p:cNvGraphicFramePr>
            <a:graphicFrameLocks noGrp="1"/>
          </p:cNvGraphicFramePr>
          <p:nvPr>
            <p:ph sz="half" idx="2"/>
          </p:nvPr>
        </p:nvGraphicFramePr>
        <p:xfrm>
          <a:off x="1143000" y="1828800"/>
          <a:ext cx="6934200" cy="3996055"/>
        </p:xfrm>
        <a:graphic>
          <a:graphicData uri="http://schemas.openxmlformats.org/drawingml/2006/table">
            <a:tbl>
              <a:tblPr/>
              <a:tblGrid>
                <a:gridCol w="1066800"/>
                <a:gridCol w="1828800"/>
                <a:gridCol w="2057400"/>
                <a:gridCol w="1981200"/>
              </a:tblGrid>
              <a:tr h="5588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       Price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        Mileage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     Insurance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79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BMW</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a:t>
                      </a:r>
                      <a:r>
                        <a:rPr kumimoji="0" lang="en-US" sz="2600" b="0" i="0" u="none" strike="noStrike" cap="none" normalizeH="0" baseline="30000" dirty="0" smtClean="0">
                          <a:ln>
                            <a:noFill/>
                          </a:ln>
                          <a:solidFill>
                            <a:schemeClr val="tx1"/>
                          </a:solidFill>
                          <a:effectLst/>
                          <a:latin typeface="Arial" charset="0"/>
                        </a:rPr>
                        <a:t>n</a:t>
                      </a: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3</a:t>
                      </a:r>
                      <a:r>
                        <a:rPr kumimoji="0" lang="en-US" sz="2600" b="0" i="0" u="none" strike="noStrike" cap="none" normalizeH="0" baseline="30000" dirty="0" smtClean="0">
                          <a:ln>
                            <a:noFill/>
                          </a:ln>
                          <a:solidFill>
                            <a:schemeClr val="tx1"/>
                          </a:solidFill>
                          <a:effectLst/>
                          <a:latin typeface="Arial" charset="0"/>
                        </a:rPr>
                        <a:t>rd</a:t>
                      </a: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4</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970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Honda</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Civic</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5</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6</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7</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sz="3800"/>
              <a:t>Paragraph Organization—Point by Point</a:t>
            </a:r>
          </a:p>
        </p:txBody>
      </p:sp>
      <p:sp>
        <p:nvSpPr>
          <p:cNvPr id="144387" name="Rectangle 3"/>
          <p:cNvSpPr>
            <a:spLocks noGrp="1" noChangeArrowheads="1"/>
          </p:cNvSpPr>
          <p:nvPr>
            <p:ph type="body" sz="half" idx="1"/>
          </p:nvPr>
        </p:nvSpPr>
        <p:spPr>
          <a:xfrm>
            <a:off x="381000" y="1143000"/>
            <a:ext cx="4040188" cy="4530725"/>
          </a:xfrm>
        </p:spPr>
        <p:txBody>
          <a:bodyPr/>
          <a:lstStyle/>
          <a:p>
            <a:pPr>
              <a:buFont typeface="Wingdings" pitchFamily="2" charset="2"/>
              <a:buNone/>
            </a:pPr>
            <a:endParaRPr lang="en-US" sz="2600"/>
          </a:p>
          <a:p>
            <a:endParaRPr lang="en-US" sz="2600"/>
          </a:p>
          <a:p>
            <a:pPr>
              <a:buFont typeface="Wingdings" pitchFamily="2" charset="2"/>
              <a:buNone/>
            </a:pPr>
            <a:r>
              <a:rPr lang="en-US" sz="2600"/>
              <a:t>  </a:t>
            </a:r>
          </a:p>
        </p:txBody>
      </p:sp>
      <p:graphicFrame>
        <p:nvGraphicFramePr>
          <p:cNvPr id="144414" name="Group 30"/>
          <p:cNvGraphicFramePr>
            <a:graphicFrameLocks noGrp="1"/>
          </p:cNvGraphicFramePr>
          <p:nvPr>
            <p:ph sz="half" idx="2"/>
          </p:nvPr>
        </p:nvGraphicFramePr>
        <p:xfrm>
          <a:off x="1143000" y="1795145"/>
          <a:ext cx="6934200" cy="3996055"/>
        </p:xfrm>
        <a:graphic>
          <a:graphicData uri="http://schemas.openxmlformats.org/drawingml/2006/table">
            <a:tbl>
              <a:tblPr/>
              <a:tblGrid>
                <a:gridCol w="1066800"/>
                <a:gridCol w="1828800"/>
                <a:gridCol w="2057400"/>
                <a:gridCol w="1981200"/>
              </a:tblGrid>
              <a:tr h="5588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       Price</a:t>
                      </a:r>
                      <a:r>
                        <a:rPr kumimoji="0" lang="en-US" sz="2000" b="0" i="0" u="none" strike="noStrike" cap="none" normalizeH="0" baseline="0" smtClean="0">
                          <a:ln>
                            <a:noFill/>
                          </a:ln>
                          <a:solidFill>
                            <a:schemeClr val="tx1"/>
                          </a:solidFill>
                          <a:effectLst/>
                          <a:latin typeface="Arial"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        Mileage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     Insurance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79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BMW</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       2</a:t>
                      </a:r>
                      <a:r>
                        <a:rPr kumimoji="0" lang="en-US" sz="2600" b="0" i="0" u="none" strike="noStrike" cap="none" normalizeH="0" baseline="30000" dirty="0" smtClean="0">
                          <a:ln>
                            <a:noFill/>
                          </a:ln>
                          <a:solidFill>
                            <a:schemeClr val="tx1"/>
                          </a:solidFill>
                          <a:effectLst/>
                          <a:latin typeface="Arial" charset="0"/>
                        </a:rPr>
                        <a:t>nd</a:t>
                      </a:r>
                      <a:r>
                        <a:rPr kumimoji="0" lang="en-US" sz="2600" b="0" i="0" u="none" strike="noStrike" cap="none" normalizeH="0" baseline="0" dirty="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         </a:t>
                      </a:r>
                      <a:r>
                        <a:rPr kumimoji="0" lang="en-US" sz="2600" b="0" i="0" u="none" strike="noStrike" cap="none" normalizeH="0" baseline="0" dirty="0" smtClean="0">
                          <a:ln>
                            <a:noFill/>
                          </a:ln>
                          <a:solidFill>
                            <a:schemeClr val="tx1"/>
                          </a:solidFill>
                          <a:effectLst/>
                          <a:latin typeface="Arial" charset="0"/>
                        </a:rPr>
                        <a:t>4</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        </a:t>
                      </a:r>
                      <a:r>
                        <a:rPr kumimoji="0" lang="en-US" sz="2600" b="0" i="0" u="none" strike="noStrike" cap="none" normalizeH="0" baseline="0" dirty="0" smtClean="0">
                          <a:ln>
                            <a:noFill/>
                          </a:ln>
                          <a:solidFill>
                            <a:schemeClr val="tx1"/>
                          </a:solidFill>
                          <a:effectLst/>
                          <a:latin typeface="Arial" charset="0"/>
                        </a:rPr>
                        <a:t>6</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970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Honda</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Civic</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       3</a:t>
                      </a:r>
                      <a:r>
                        <a:rPr kumimoji="0" lang="en-US" sz="2600" b="0" i="0" u="none" strike="noStrike" cap="none" normalizeH="0" baseline="30000" dirty="0" smtClean="0">
                          <a:ln>
                            <a:noFill/>
                          </a:ln>
                          <a:solidFill>
                            <a:schemeClr val="tx1"/>
                          </a:solidFill>
                          <a:effectLst/>
                          <a:latin typeface="Arial" charset="0"/>
                        </a:rPr>
                        <a:t>rd</a:t>
                      </a:r>
                      <a:r>
                        <a:rPr kumimoji="0" lang="en-US" sz="2600" b="0" i="0" u="none" strike="noStrike" cap="none" normalizeH="0" baseline="0" dirty="0" smtClean="0">
                          <a:ln>
                            <a:noFill/>
                          </a:ln>
                          <a:solidFill>
                            <a:schemeClr val="tx1"/>
                          </a:solidFill>
                          <a:effectLst/>
                          <a:latin typeface="Arial" charset="0"/>
                        </a:rPr>
                        <a:t> </a:t>
                      </a:r>
                      <a:endParaRPr kumimoji="0" lang="en-US" sz="2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5</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7</a:t>
                      </a:r>
                      <a:r>
                        <a:rPr kumimoji="0" lang="en-US" sz="2600" b="0" i="0" u="none" strike="noStrike" cap="none" normalizeH="0" baseline="30000" dirty="0" smtClean="0">
                          <a:ln>
                            <a:noFill/>
                          </a:ln>
                          <a:solidFill>
                            <a:schemeClr val="tx1"/>
                          </a:solidFill>
                          <a:effectLst/>
                          <a:latin typeface="Arial" charset="0"/>
                        </a:rPr>
                        <a:t>th</a:t>
                      </a:r>
                      <a:endParaRPr kumimoji="0" lang="en-US" sz="26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4412" name="Text Box 28"/>
          <p:cNvSpPr txBox="1">
            <a:spLocks noChangeArrowheads="1"/>
          </p:cNvSpPr>
          <p:nvPr/>
        </p:nvSpPr>
        <p:spPr bwMode="auto">
          <a:xfrm>
            <a:off x="4038600" y="1219200"/>
            <a:ext cx="1219200" cy="366713"/>
          </a:xfrm>
          <a:prstGeom prst="rect">
            <a:avLst/>
          </a:prstGeom>
          <a:noFill/>
          <a:ln w="9525">
            <a:noFill/>
            <a:miter lim="800000"/>
            <a:headEnd/>
            <a:tailEnd/>
          </a:ln>
          <a:effectLst/>
        </p:spPr>
        <p:txBody>
          <a:bodyPr>
            <a:spAutoFit/>
          </a:bodyPr>
          <a:lstStyle/>
          <a:p>
            <a:pPr>
              <a:spcBef>
                <a:spcPct val="50000"/>
              </a:spcBef>
            </a:pPr>
            <a:endParaRPr lang="en-US" sz="1800"/>
          </a:p>
        </p:txBody>
      </p:sp>
    </p:spTree>
  </p:cSld>
  <p:clrMapOvr>
    <a:masterClrMapping/>
  </p:clrMapOvr>
  <p:transition>
    <p:wheel/>
  </p:transition>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mpetition">
  <a:themeElements>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fontScheme name="Competition">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564</TotalTime>
  <Words>1214</Words>
  <Application>Microsoft Office PowerPoint</Application>
  <PresentationFormat>On-screen Show (4:3)</PresentationFormat>
  <Paragraphs>201</Paragraphs>
  <Slides>14</Slides>
  <Notes>9</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Blends</vt:lpstr>
      <vt:lpstr>Beam</vt:lpstr>
      <vt:lpstr>Competition</vt:lpstr>
      <vt:lpstr>Edge</vt:lpstr>
      <vt:lpstr>Comparison  and  Contrast</vt:lpstr>
      <vt:lpstr>What is the Purpose?</vt:lpstr>
      <vt:lpstr>Brainstorming</vt:lpstr>
      <vt:lpstr>Comparison Paragraph </vt:lpstr>
      <vt:lpstr>Contrast Paragraph </vt:lpstr>
      <vt:lpstr>Writing a Thesis Statement</vt:lpstr>
      <vt:lpstr>Sample Thesis Statement for Honda/BMW Comparison/Contrast</vt:lpstr>
      <vt:lpstr>Paragraph Organization--BLOCK</vt:lpstr>
      <vt:lpstr>Paragraph Organization—Point by Point</vt:lpstr>
      <vt:lpstr>Outline - Block Method</vt:lpstr>
      <vt:lpstr>Outline - Point by Point</vt:lpstr>
      <vt:lpstr>Transitions</vt:lpstr>
      <vt:lpstr>Coherence through Vocabulary</vt:lpstr>
      <vt:lpstr>Example Paragraph</vt:lpstr>
    </vt:vector>
  </TitlesOfParts>
  <Company>El Dorado Union High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and Contrast</dc:title>
  <dc:creator>aclark</dc:creator>
  <cp:lastModifiedBy>Fujitsu</cp:lastModifiedBy>
  <cp:revision>40</cp:revision>
  <dcterms:created xsi:type="dcterms:W3CDTF">2003-05-06T15:59:59Z</dcterms:created>
  <dcterms:modified xsi:type="dcterms:W3CDTF">2015-06-24T02:21:02Z</dcterms:modified>
</cp:coreProperties>
</file>