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F85371-0A72-499D-B9D9-13749606EC16}"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85371-0A72-499D-B9D9-13749606EC16}"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85371-0A72-499D-B9D9-13749606EC16}"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F85371-0A72-499D-B9D9-13749606EC16}"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F85371-0A72-499D-B9D9-13749606EC16}" type="datetimeFigureOut">
              <a:rPr lang="en-US" smtClean="0"/>
              <a:t>4/8/2019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F85371-0A72-499D-B9D9-13749606EC16}" type="datetimeFigureOut">
              <a:rPr lang="en-US" smtClean="0"/>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F85371-0A72-499D-B9D9-13749606EC16}" type="datetimeFigureOut">
              <a:rPr lang="en-US" smtClean="0"/>
              <a:t>4/8/2019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F85371-0A72-499D-B9D9-13749606EC16}" type="datetimeFigureOut">
              <a:rPr lang="en-US" smtClean="0"/>
              <a:t>4/8/2019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85371-0A72-499D-B9D9-13749606EC16}" type="datetimeFigureOut">
              <a:rPr lang="en-US" smtClean="0"/>
              <a:t>4/8/2019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85371-0A72-499D-B9D9-13749606EC16}" type="datetimeFigureOut">
              <a:rPr lang="en-US" smtClean="0"/>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F85371-0A72-499D-B9D9-13749606EC16}" type="datetimeFigureOut">
              <a:rPr lang="en-US" smtClean="0"/>
              <a:t>4/8/2019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728305-AF13-4FCA-B290-FA8B66B3A94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F85371-0A72-499D-B9D9-13749606EC16}" type="datetimeFigureOut">
              <a:rPr lang="en-US" smtClean="0"/>
              <a:t>4/8/2019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728305-AF13-4FCA-B290-FA8B66B3A9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Normalization</a:t>
            </a:r>
            <a:endParaRPr lang="en-US" dirty="0"/>
          </a:p>
        </p:txBody>
      </p:sp>
      <p:sp>
        <p:nvSpPr>
          <p:cNvPr id="3" name="Subtitle 2"/>
          <p:cNvSpPr>
            <a:spLocks noGrp="1"/>
          </p:cNvSpPr>
          <p:nvPr>
            <p:ph type="subTitle" idx="1"/>
          </p:nvPr>
        </p:nvSpPr>
        <p:spPr/>
        <p:txBody>
          <a:bodyPr/>
          <a:lstStyle/>
          <a:p>
            <a:endParaRPr lang="en-US" dirty="0" smtClean="0"/>
          </a:p>
          <a:p>
            <a:r>
              <a:rPr lang="en-US" dirty="0" err="1" smtClean="0"/>
              <a:t>Saif</a:t>
            </a:r>
            <a:r>
              <a:rPr lang="en-US" dirty="0" smtClean="0"/>
              <a:t> Mahmud </a:t>
            </a:r>
            <a:r>
              <a:rPr lang="en-US" dirty="0" err="1" smtClean="0"/>
              <a:t>Parvez</a:t>
            </a:r>
            <a:endParaRPr lang="en-US" dirty="0" smtClean="0"/>
          </a:p>
          <a:p>
            <a:r>
              <a:rPr lang="en-US" smtClean="0"/>
              <a:t>Lecturer, CSE, DIU,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Normal Form</a:t>
            </a:r>
          </a:p>
        </p:txBody>
      </p:sp>
      <p:sp>
        <p:nvSpPr>
          <p:cNvPr id="3" name="Content Placeholder 2"/>
          <p:cNvSpPr>
            <a:spLocks noGrp="1"/>
          </p:cNvSpPr>
          <p:nvPr>
            <p:ph idx="1"/>
          </p:nvPr>
        </p:nvSpPr>
        <p:spPr/>
        <p:txBody>
          <a:bodyPr>
            <a:normAutofit lnSpcReduction="10000"/>
          </a:bodyPr>
          <a:lstStyle/>
          <a:p>
            <a:r>
              <a:rPr lang="en-US" dirty="0"/>
              <a:t>For a relation to be in Third Normal Form, it must be in Second Normal form and the following must satisfy −</a:t>
            </a:r>
          </a:p>
          <a:p>
            <a:r>
              <a:rPr lang="en-US" dirty="0"/>
              <a:t>No non-prime attribute is transitively dependent on prime key attribute.</a:t>
            </a:r>
          </a:p>
          <a:p>
            <a:r>
              <a:rPr lang="en-US" dirty="0"/>
              <a:t>For any non-trivial functional dependency, X → A, then either −</a:t>
            </a:r>
          </a:p>
          <a:p>
            <a:pPr lvl="1"/>
            <a:r>
              <a:rPr lang="en-US" dirty="0"/>
              <a:t>X is a </a:t>
            </a:r>
            <a:r>
              <a:rPr lang="en-US" dirty="0" err="1"/>
              <a:t>superkey</a:t>
            </a:r>
            <a:r>
              <a:rPr lang="en-US" dirty="0"/>
              <a:t> or,</a:t>
            </a:r>
          </a:p>
          <a:p>
            <a:pPr lvl="1"/>
            <a:r>
              <a:rPr lang="en-US" dirty="0"/>
              <a:t>A is prime attribute.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Normal Form</a:t>
            </a:r>
            <a:endParaRPr lang="en-US" dirty="0"/>
          </a:p>
        </p:txBody>
      </p:sp>
      <p:pic>
        <p:nvPicPr>
          <p:cNvPr id="4" name="Content Placeholder 3" descr="image1.png"/>
          <p:cNvPicPr>
            <a:picLocks noGrp="1" noChangeAspect="1"/>
          </p:cNvPicPr>
          <p:nvPr>
            <p:ph idx="1"/>
          </p:nvPr>
        </p:nvPicPr>
        <p:blipFill>
          <a:blip r:embed="rId2"/>
          <a:stretch>
            <a:fillRect/>
          </a:stretch>
        </p:blipFill>
        <p:spPr>
          <a:xfrm>
            <a:off x="2133600" y="1828800"/>
            <a:ext cx="5172797" cy="1247949"/>
          </a:xfrm>
        </p:spPr>
      </p:pic>
      <p:sp>
        <p:nvSpPr>
          <p:cNvPr id="5" name="Rectangle 4"/>
          <p:cNvSpPr/>
          <p:nvPr/>
        </p:nvSpPr>
        <p:spPr>
          <a:xfrm>
            <a:off x="1143000" y="3429000"/>
            <a:ext cx="6629400" cy="1477328"/>
          </a:xfrm>
          <a:prstGeom prst="rect">
            <a:avLst/>
          </a:prstGeom>
        </p:spPr>
        <p:txBody>
          <a:bodyPr wrap="square">
            <a:spAutoFit/>
          </a:bodyPr>
          <a:lstStyle/>
          <a:p>
            <a:r>
              <a:rPr lang="en-US" dirty="0"/>
              <a:t>We find that in the above </a:t>
            </a:r>
            <a:r>
              <a:rPr lang="en-US" dirty="0" err="1"/>
              <a:t>Student_detail</a:t>
            </a:r>
            <a:r>
              <a:rPr lang="en-US" dirty="0"/>
              <a:t> relation, </a:t>
            </a:r>
            <a:r>
              <a:rPr lang="en-US" dirty="0" err="1"/>
              <a:t>Stu_ID</a:t>
            </a:r>
            <a:r>
              <a:rPr lang="en-US" dirty="0"/>
              <a:t> is the key and only prime key attribute. We find that City can be identified by </a:t>
            </a:r>
            <a:r>
              <a:rPr lang="en-US" dirty="0" err="1"/>
              <a:t>Stu_ID</a:t>
            </a:r>
            <a:r>
              <a:rPr lang="en-US" dirty="0"/>
              <a:t> as well as Zip itself. Neither Zip is a </a:t>
            </a:r>
            <a:r>
              <a:rPr lang="en-US" dirty="0" err="1"/>
              <a:t>superkey</a:t>
            </a:r>
            <a:r>
              <a:rPr lang="en-US" dirty="0"/>
              <a:t> nor is City a prime attribute. Additionally, </a:t>
            </a:r>
            <a:r>
              <a:rPr lang="en-US" dirty="0" err="1"/>
              <a:t>Stu_ID</a:t>
            </a:r>
            <a:r>
              <a:rPr lang="en-US" dirty="0"/>
              <a:t> → Zip → City, so there exists </a:t>
            </a:r>
            <a:r>
              <a:rPr lang="en-US" b="1" dirty="0"/>
              <a:t>transitive dependency</a:t>
            </a:r>
            <a:r>
              <a:rPr lang="en-US"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Third Normal Form</a:t>
            </a:r>
            <a:endParaRPr lang="en-US" dirty="0"/>
          </a:p>
        </p:txBody>
      </p:sp>
      <p:pic>
        <p:nvPicPr>
          <p:cNvPr id="4" name="Content Placeholder 3" descr="image1.png"/>
          <p:cNvPicPr>
            <a:picLocks noGrp="1" noChangeAspect="1"/>
          </p:cNvPicPr>
          <p:nvPr>
            <p:ph idx="1"/>
          </p:nvPr>
        </p:nvPicPr>
        <p:blipFill>
          <a:blip r:embed="rId2"/>
          <a:stretch>
            <a:fillRect/>
          </a:stretch>
        </p:blipFill>
        <p:spPr>
          <a:xfrm>
            <a:off x="2495260" y="3001048"/>
            <a:ext cx="4153480" cy="1724266"/>
          </a:xfrm>
        </p:spPr>
      </p:pic>
      <p:sp>
        <p:nvSpPr>
          <p:cNvPr id="5" name="Rectangle 4"/>
          <p:cNvSpPr/>
          <p:nvPr/>
        </p:nvSpPr>
        <p:spPr>
          <a:xfrm>
            <a:off x="1524000" y="1676400"/>
            <a:ext cx="6553200" cy="646331"/>
          </a:xfrm>
          <a:prstGeom prst="rect">
            <a:avLst/>
          </a:prstGeom>
        </p:spPr>
        <p:txBody>
          <a:bodyPr wrap="square">
            <a:spAutoFit/>
          </a:bodyPr>
          <a:lstStyle/>
          <a:p>
            <a:r>
              <a:rPr lang="en-US" dirty="0"/>
              <a:t>To bring this relation into third normal form, we break the relation into two relations as follows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Boyce-</a:t>
            </a:r>
            <a:r>
              <a:rPr lang="en-US" dirty="0" err="1"/>
              <a:t>Codd</a:t>
            </a:r>
            <a:r>
              <a:rPr lang="en-US" dirty="0"/>
              <a:t> Normal </a:t>
            </a:r>
            <a:r>
              <a:rPr lang="en-US" dirty="0" smtClean="0"/>
              <a:t>Form</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a:t>Boyce-</a:t>
            </a:r>
            <a:r>
              <a:rPr lang="en-US" dirty="0" err="1"/>
              <a:t>Codd</a:t>
            </a:r>
            <a:r>
              <a:rPr lang="en-US" dirty="0"/>
              <a:t> Normal Form (BCNF) is an extension of Third Normal Form on strict terms. BCNF states that −</a:t>
            </a:r>
          </a:p>
          <a:p>
            <a:r>
              <a:rPr lang="en-US" dirty="0"/>
              <a:t>For any non-trivial functional dependency, X → A, X must be a super-key.</a:t>
            </a:r>
          </a:p>
          <a:p>
            <a:r>
              <a:rPr lang="en-US" dirty="0"/>
              <a:t>In the </a:t>
            </a:r>
            <a:r>
              <a:rPr lang="en-US" dirty="0" smtClean="0"/>
              <a:t>Last slide </a:t>
            </a:r>
            <a:r>
              <a:rPr lang="en-US" dirty="0"/>
              <a:t>image, </a:t>
            </a:r>
            <a:r>
              <a:rPr lang="en-US" dirty="0" err="1"/>
              <a:t>Stu_ID</a:t>
            </a:r>
            <a:r>
              <a:rPr lang="en-US" dirty="0"/>
              <a:t> is the super-key in the relation </a:t>
            </a:r>
            <a:r>
              <a:rPr lang="en-US" dirty="0" err="1"/>
              <a:t>Student_Detail</a:t>
            </a:r>
            <a:r>
              <a:rPr lang="en-US" dirty="0"/>
              <a:t> and Zip is the super-key in the relation </a:t>
            </a:r>
            <a:r>
              <a:rPr lang="en-US" dirty="0" err="1"/>
              <a:t>ZipCodes</a:t>
            </a:r>
            <a:r>
              <a:rPr lang="en-US" dirty="0"/>
              <a:t>. So,</a:t>
            </a:r>
          </a:p>
          <a:p>
            <a:pPr>
              <a:buNone/>
            </a:pPr>
            <a:r>
              <a:rPr lang="en-US" dirty="0" smtClean="0"/>
              <a:t>			</a:t>
            </a:r>
            <a:r>
              <a:rPr lang="en-US" dirty="0" err="1" smtClean="0"/>
              <a:t>Stu_ID</a:t>
            </a:r>
            <a:r>
              <a:rPr lang="en-US" dirty="0" smtClean="0"/>
              <a:t> </a:t>
            </a:r>
            <a:r>
              <a:rPr lang="en-US" dirty="0"/>
              <a:t>→ </a:t>
            </a:r>
            <a:r>
              <a:rPr lang="en-US" dirty="0" err="1"/>
              <a:t>Stu_Name</a:t>
            </a:r>
            <a:r>
              <a:rPr lang="en-US" dirty="0"/>
              <a:t>, </a:t>
            </a:r>
            <a:r>
              <a:rPr lang="en-US" dirty="0" smtClean="0"/>
              <a:t>Zip      and</a:t>
            </a:r>
            <a:endParaRPr lang="en-US" dirty="0"/>
          </a:p>
          <a:p>
            <a:pPr>
              <a:buNone/>
            </a:pPr>
            <a:r>
              <a:rPr lang="en-US" dirty="0" smtClean="0"/>
              <a:t>				Zip </a:t>
            </a:r>
            <a:r>
              <a:rPr lang="en-US" dirty="0"/>
              <a:t>→ City</a:t>
            </a:r>
          </a:p>
          <a:p>
            <a:pPr>
              <a:buNone/>
            </a:pPr>
            <a:r>
              <a:rPr lang="en-US" dirty="0"/>
              <a:t>Which confirms that both the relations are in BCNF</a:t>
            </a:r>
            <a:r>
              <a:rPr lang="en-US" dirty="0" smtClean="0"/>
              <a: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a:p>
          <a:p>
            <a:pPr>
              <a:buNone/>
            </a:pPr>
            <a:endParaRPr lang="en-US" dirty="0" smtClean="0"/>
          </a:p>
          <a:p>
            <a:pPr>
              <a:buNone/>
            </a:pPr>
            <a:r>
              <a:rPr lang="en-US" dirty="0"/>
              <a:t> </a:t>
            </a:r>
            <a:r>
              <a:rPr lang="en-US" dirty="0" smtClean="0"/>
              <a:t>                              Thanks To All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Normalization</a:t>
            </a:r>
            <a:r>
              <a:rPr lang="en-US" dirty="0" smtClean="0"/>
              <a:t>??</a:t>
            </a:r>
            <a:endParaRPr lang="en-US" dirty="0"/>
          </a:p>
        </p:txBody>
      </p:sp>
      <p:sp>
        <p:nvSpPr>
          <p:cNvPr id="3" name="Content Placeholder 2"/>
          <p:cNvSpPr>
            <a:spLocks noGrp="1"/>
          </p:cNvSpPr>
          <p:nvPr>
            <p:ph idx="1"/>
          </p:nvPr>
        </p:nvSpPr>
        <p:spPr/>
        <p:txBody>
          <a:bodyPr>
            <a:normAutofit fontScale="85000" lnSpcReduction="10000"/>
          </a:bodyPr>
          <a:lstStyle/>
          <a:p>
            <a:r>
              <a:rPr lang="en-US" dirty="0"/>
              <a:t>Database </a:t>
            </a:r>
            <a:r>
              <a:rPr lang="en-US" dirty="0" smtClean="0"/>
              <a:t>Normalization </a:t>
            </a:r>
            <a:r>
              <a:rPr lang="en-US" dirty="0"/>
              <a:t>is a technique of organizing the data in the database. Normalization is a systematic approach of decomposing tables to eliminate data redundancy and undesirable characteristics like Insertion, Update and Deletion </a:t>
            </a:r>
            <a:r>
              <a:rPr lang="en-US" dirty="0" err="1"/>
              <a:t>Anamolies</a:t>
            </a:r>
            <a:r>
              <a:rPr lang="en-US" dirty="0"/>
              <a:t>. It is a multi-step process that puts data into tabular form by removing duplicated data from the relation tables.</a:t>
            </a:r>
          </a:p>
          <a:p>
            <a:pPr>
              <a:buNone/>
            </a:pPr>
            <a:r>
              <a:rPr lang="en-US" dirty="0" smtClean="0"/>
              <a:t>	Normalization </a:t>
            </a:r>
            <a:r>
              <a:rPr lang="en-US" dirty="0"/>
              <a:t>is used for mainly two purpose,</a:t>
            </a:r>
          </a:p>
          <a:p>
            <a:r>
              <a:rPr lang="en-US" dirty="0"/>
              <a:t>Eliminating </a:t>
            </a:r>
            <a:r>
              <a:rPr lang="en-US" dirty="0" err="1"/>
              <a:t>reduntant</a:t>
            </a:r>
            <a:r>
              <a:rPr lang="en-US" dirty="0"/>
              <a:t>(useless) data.</a:t>
            </a:r>
          </a:p>
          <a:p>
            <a:r>
              <a:rPr lang="en-US" dirty="0"/>
              <a:t>Ensuring data dependencies make sense </a:t>
            </a:r>
            <a:r>
              <a:rPr lang="en-US" dirty="0" err="1"/>
              <a:t>i.e</a:t>
            </a:r>
            <a:r>
              <a:rPr lang="en-US" dirty="0"/>
              <a:t> data is logically stored.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Normalization</a:t>
            </a:r>
            <a:r>
              <a:rPr lang="en-US" dirty="0" smtClean="0"/>
              <a:t>??</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a:t>If a database design is not perfect, it may contain anomalies, which are like a bad dream for any database administrator. Managing a database with anomalies is next to impossible.</a:t>
            </a:r>
          </a:p>
          <a:p>
            <a:r>
              <a:rPr lang="en-US" b="1" dirty="0"/>
              <a:t>Update anomalies</a:t>
            </a:r>
            <a:r>
              <a:rPr lang="en-US" dirty="0"/>
              <a:t> − If data items are scattered and are not linked to each other properly, then it could lead to strange situations. For example, when we try to update one data item having its copies scattered over several places, a few instances get updated properly while a few others are left with old values. Such instances leave the database in an inconsistent state.</a:t>
            </a:r>
          </a:p>
          <a:p>
            <a:r>
              <a:rPr lang="en-US" b="1" dirty="0"/>
              <a:t>Deletion anomalies</a:t>
            </a:r>
            <a:r>
              <a:rPr lang="en-US" dirty="0"/>
              <a:t> − We tried to delete a record, but parts of it was left undeleted because of unawareness, the data is also saved somewhere else.</a:t>
            </a:r>
          </a:p>
          <a:p>
            <a:r>
              <a:rPr lang="en-US" b="1" dirty="0"/>
              <a:t>Insert anomalies</a:t>
            </a:r>
            <a:r>
              <a:rPr lang="en-US" dirty="0"/>
              <a:t> − We tried to insert data in a record that does not exist at all.</a:t>
            </a:r>
          </a:p>
          <a:p>
            <a:r>
              <a:rPr lang="en-US" dirty="0"/>
              <a:t>Normalization is a method to remove all these anomalies and bring the database to a consistent state.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smtClean="0"/>
              <a:t>Normalization </a:t>
            </a:r>
            <a:endParaRPr lang="en-US" dirty="0"/>
          </a:p>
        </p:txBody>
      </p:sp>
      <p:sp>
        <p:nvSpPr>
          <p:cNvPr id="3" name="Content Placeholder 2"/>
          <p:cNvSpPr>
            <a:spLocks noGrp="1"/>
          </p:cNvSpPr>
          <p:nvPr>
            <p:ph idx="1"/>
          </p:nvPr>
        </p:nvSpPr>
        <p:spPr/>
        <p:txBody>
          <a:bodyPr/>
          <a:lstStyle/>
          <a:p>
            <a:r>
              <a:rPr lang="en-US" dirty="0" smtClean="0"/>
              <a:t>1</a:t>
            </a:r>
            <a:r>
              <a:rPr lang="en-US" baseline="30000" dirty="0" smtClean="0"/>
              <a:t>st</a:t>
            </a:r>
            <a:r>
              <a:rPr lang="en-US" dirty="0" smtClean="0"/>
              <a:t> Normal Form</a:t>
            </a:r>
          </a:p>
          <a:p>
            <a:r>
              <a:rPr lang="en-US" dirty="0" smtClean="0"/>
              <a:t>2</a:t>
            </a:r>
            <a:r>
              <a:rPr lang="en-US" baseline="30000" dirty="0" smtClean="0"/>
              <a:t>nd</a:t>
            </a:r>
            <a:r>
              <a:rPr lang="en-US" dirty="0" smtClean="0"/>
              <a:t> Normal Form</a:t>
            </a:r>
          </a:p>
          <a:p>
            <a:r>
              <a:rPr lang="en-US" dirty="0" smtClean="0"/>
              <a:t>3</a:t>
            </a:r>
            <a:r>
              <a:rPr lang="en-US" baseline="30000" dirty="0" smtClean="0"/>
              <a:t>rd</a:t>
            </a:r>
            <a:r>
              <a:rPr lang="en-US" dirty="0" smtClean="0"/>
              <a:t> Normal Form</a:t>
            </a:r>
          </a:p>
          <a:p>
            <a:r>
              <a:rPr lang="en-US" dirty="0" smtClean="0"/>
              <a:t>Boyce Code Normal Form</a:t>
            </a:r>
          </a:p>
          <a:p>
            <a:r>
              <a:rPr lang="en-US" dirty="0" smtClean="0"/>
              <a:t>4</a:t>
            </a:r>
            <a:r>
              <a:rPr lang="en-US" baseline="30000" dirty="0" smtClean="0"/>
              <a:t>th</a:t>
            </a:r>
            <a:r>
              <a:rPr lang="en-US" dirty="0" smtClean="0"/>
              <a:t> Normal Form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First Normal </a:t>
            </a:r>
            <a:r>
              <a:rPr lang="en-US" dirty="0" smtClean="0"/>
              <a:t>Form</a:t>
            </a:r>
            <a:endParaRPr lang="en-US" dirty="0"/>
          </a:p>
        </p:txBody>
      </p:sp>
      <p:sp>
        <p:nvSpPr>
          <p:cNvPr id="3" name="Content Placeholder 2"/>
          <p:cNvSpPr>
            <a:spLocks noGrp="1"/>
          </p:cNvSpPr>
          <p:nvPr>
            <p:ph idx="1"/>
          </p:nvPr>
        </p:nvSpPr>
        <p:spPr/>
        <p:txBody>
          <a:bodyPr/>
          <a:lstStyle/>
          <a:p>
            <a:r>
              <a:rPr lang="en-US" dirty="0"/>
              <a:t>First Normal Form is defined in the definition of relations (tables) itself. This rule defines that all the attributes in a relation must have atomic domains. The values in an atomic domain are indivisible units</a:t>
            </a:r>
            <a:r>
              <a:rPr lang="en-US" dirty="0" smtClean="0"/>
              <a:t>.</a:t>
            </a:r>
          </a:p>
          <a:p>
            <a:endParaRPr lang="en-US" dirty="0"/>
          </a:p>
        </p:txBody>
      </p:sp>
      <p:pic>
        <p:nvPicPr>
          <p:cNvPr id="4" name="Picture 3" descr="image1.png"/>
          <p:cNvPicPr>
            <a:picLocks noChangeAspect="1"/>
          </p:cNvPicPr>
          <p:nvPr/>
        </p:nvPicPr>
        <p:blipFill>
          <a:blip r:embed="rId2"/>
          <a:stretch>
            <a:fillRect/>
          </a:stretch>
        </p:blipFill>
        <p:spPr>
          <a:xfrm>
            <a:off x="2209799" y="4191000"/>
            <a:ext cx="4455731" cy="14478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Normal Form</a:t>
            </a:r>
            <a:endParaRPr lang="en-US" dirty="0"/>
          </a:p>
        </p:txBody>
      </p:sp>
      <p:sp>
        <p:nvSpPr>
          <p:cNvPr id="3" name="Content Placeholder 2"/>
          <p:cNvSpPr>
            <a:spLocks noGrp="1"/>
          </p:cNvSpPr>
          <p:nvPr>
            <p:ph idx="1"/>
          </p:nvPr>
        </p:nvSpPr>
        <p:spPr/>
        <p:txBody>
          <a:bodyPr/>
          <a:lstStyle/>
          <a:p>
            <a:r>
              <a:rPr lang="en-US" dirty="0"/>
              <a:t>We re-arrange the relation (table) as below, to convert it to First Normal Form</a:t>
            </a:r>
            <a:r>
              <a:rPr lang="en-US" dirty="0" smtClean="0"/>
              <a:t>.</a:t>
            </a:r>
          </a:p>
          <a:p>
            <a:endParaRPr lang="en-US" dirty="0" smtClean="0"/>
          </a:p>
          <a:p>
            <a:endParaRPr lang="en-US" dirty="0"/>
          </a:p>
          <a:p>
            <a:endParaRPr lang="en-US" dirty="0" smtClean="0"/>
          </a:p>
          <a:p>
            <a:endParaRPr lang="en-US" dirty="0"/>
          </a:p>
          <a:p>
            <a:r>
              <a:rPr lang="en-US" dirty="0" smtClean="0"/>
              <a:t>Each </a:t>
            </a:r>
            <a:r>
              <a:rPr lang="en-US" dirty="0"/>
              <a:t>attribute must contain only a single value from its pre-defined domain.</a:t>
            </a:r>
            <a:endParaRPr lang="en-US" dirty="0" smtClean="0"/>
          </a:p>
          <a:p>
            <a:endParaRPr lang="en-US" dirty="0"/>
          </a:p>
        </p:txBody>
      </p:sp>
      <p:pic>
        <p:nvPicPr>
          <p:cNvPr id="4" name="Picture 3" descr="image1.png"/>
          <p:cNvPicPr>
            <a:picLocks noChangeAspect="1"/>
          </p:cNvPicPr>
          <p:nvPr/>
        </p:nvPicPr>
        <p:blipFill>
          <a:blip r:embed="rId2"/>
          <a:stretch>
            <a:fillRect/>
          </a:stretch>
        </p:blipFill>
        <p:spPr>
          <a:xfrm>
            <a:off x="2209800" y="2528620"/>
            <a:ext cx="4481385" cy="265298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Second Normal </a:t>
            </a:r>
            <a:r>
              <a:rPr lang="en-US" dirty="0" smtClean="0"/>
              <a:t>Form</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a:t>Before we learn about the second normal form, we need to understand the following −</a:t>
            </a:r>
          </a:p>
          <a:p>
            <a:r>
              <a:rPr lang="en-US" b="1" dirty="0"/>
              <a:t>Prime attribute</a:t>
            </a:r>
            <a:r>
              <a:rPr lang="en-US" dirty="0"/>
              <a:t> − An attribute, which is a part of the prime-key, is known as a prime attribute.</a:t>
            </a:r>
          </a:p>
          <a:p>
            <a:r>
              <a:rPr lang="en-US" b="1" dirty="0"/>
              <a:t>Non-prime attribute</a:t>
            </a:r>
            <a:r>
              <a:rPr lang="en-US" dirty="0"/>
              <a:t> − An attribute, which is not a part of the prime-key, is said to be a non-prime attribute.</a:t>
            </a:r>
          </a:p>
          <a:p>
            <a:r>
              <a:rPr lang="en-US" dirty="0"/>
              <a:t>If we follow second normal form, then every non-prime attribute should be fully functionally dependent on prime key attribute. That is, if X → A holds, then there should not be any proper subset Y of X, for which Y → A also holds true.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Normal Form</a:t>
            </a:r>
            <a:endParaRPr lang="en-US" dirty="0"/>
          </a:p>
        </p:txBody>
      </p:sp>
      <p:pic>
        <p:nvPicPr>
          <p:cNvPr id="4" name="Content Placeholder 3" descr="image1.png"/>
          <p:cNvPicPr>
            <a:picLocks noGrp="1" noChangeAspect="1"/>
          </p:cNvPicPr>
          <p:nvPr>
            <p:ph idx="1"/>
          </p:nvPr>
        </p:nvPicPr>
        <p:blipFill>
          <a:blip r:embed="rId2"/>
          <a:stretch>
            <a:fillRect/>
          </a:stretch>
        </p:blipFill>
        <p:spPr>
          <a:xfrm>
            <a:off x="1905000" y="1600200"/>
            <a:ext cx="5220429" cy="1448002"/>
          </a:xfrm>
        </p:spPr>
      </p:pic>
      <p:sp>
        <p:nvSpPr>
          <p:cNvPr id="5" name="Content Placeholder 2"/>
          <p:cNvSpPr txBox="1">
            <a:spLocks/>
          </p:cNvSpPr>
          <p:nvPr/>
        </p:nvSpPr>
        <p:spPr>
          <a:xfrm>
            <a:off x="457200" y="3352800"/>
            <a:ext cx="8229600" cy="2773363"/>
          </a:xfrm>
          <a:prstGeom prst="rect">
            <a:avLst/>
          </a:prstGeom>
        </p:spPr>
        <p:txBody>
          <a:bodyPr vert="horz" lIns="91440" tIns="45720" rIns="91440" bIns="45720" rtlCol="0">
            <a:normAutofit fontScale="92500" lnSpcReduction="20000"/>
          </a:bodyPr>
          <a:lstStyle/>
          <a:p>
            <a:pPr marL="342900" lvl="0" indent="-342900">
              <a:spcBef>
                <a:spcPct val="20000"/>
              </a:spcBef>
            </a:pPr>
            <a:r>
              <a:rPr lang="en-US" sz="2800" dirty="0"/>
              <a:t>We see here in </a:t>
            </a:r>
            <a:r>
              <a:rPr lang="en-US" sz="2800" dirty="0" err="1"/>
              <a:t>Student_Project</a:t>
            </a:r>
            <a:r>
              <a:rPr lang="en-US" sz="2800" dirty="0"/>
              <a:t> relation that the </a:t>
            </a:r>
            <a:r>
              <a:rPr lang="en-US" sz="2800" b="1" dirty="0"/>
              <a:t>prime key attributes</a:t>
            </a:r>
            <a:r>
              <a:rPr lang="en-US" sz="2800" dirty="0"/>
              <a:t> </a:t>
            </a:r>
            <a:r>
              <a:rPr lang="en-US" sz="2800" b="1" dirty="0"/>
              <a:t>are </a:t>
            </a:r>
            <a:r>
              <a:rPr lang="en-US" sz="2800" b="1" dirty="0" err="1"/>
              <a:t>Stu_ID</a:t>
            </a:r>
            <a:r>
              <a:rPr lang="en-US" sz="2800" b="1" dirty="0"/>
              <a:t> and </a:t>
            </a:r>
            <a:r>
              <a:rPr lang="en-US" sz="2800" b="1" dirty="0" err="1"/>
              <a:t>Proj_ID</a:t>
            </a:r>
            <a:r>
              <a:rPr lang="en-US" sz="2800" dirty="0"/>
              <a:t>. According to the rule, </a:t>
            </a:r>
            <a:r>
              <a:rPr lang="en-US" sz="2800" b="1" dirty="0"/>
              <a:t>non-key attributes</a:t>
            </a:r>
            <a:r>
              <a:rPr lang="en-US" sz="2800" dirty="0"/>
              <a:t>, i.e. </a:t>
            </a:r>
            <a:r>
              <a:rPr lang="en-US" sz="2800" b="1" dirty="0" err="1"/>
              <a:t>Stu_Name</a:t>
            </a:r>
            <a:r>
              <a:rPr lang="en-US" sz="2800" b="1" dirty="0"/>
              <a:t> and </a:t>
            </a:r>
            <a:r>
              <a:rPr lang="en-US" sz="2800" b="1" dirty="0" err="1"/>
              <a:t>Proj_Name</a:t>
            </a:r>
            <a:r>
              <a:rPr lang="en-US" sz="2800" b="1" dirty="0"/>
              <a:t> </a:t>
            </a:r>
            <a:r>
              <a:rPr lang="en-US" sz="2800" dirty="0"/>
              <a:t>must be dependent upon both and not on any of the prime key attribute individually. But we find that </a:t>
            </a:r>
            <a:r>
              <a:rPr lang="en-US" sz="2800" dirty="0" err="1"/>
              <a:t>Stu_Name</a:t>
            </a:r>
            <a:r>
              <a:rPr lang="en-US" sz="2800" dirty="0"/>
              <a:t> can be identified by </a:t>
            </a:r>
            <a:r>
              <a:rPr lang="en-US" sz="2800" dirty="0" err="1"/>
              <a:t>Stu_ID</a:t>
            </a:r>
            <a:r>
              <a:rPr lang="en-US" sz="2800" dirty="0"/>
              <a:t> and </a:t>
            </a:r>
            <a:r>
              <a:rPr lang="en-US" sz="2800" dirty="0" err="1"/>
              <a:t>Proj_Name</a:t>
            </a:r>
            <a:r>
              <a:rPr lang="en-US" sz="2800" dirty="0"/>
              <a:t> can be identified by </a:t>
            </a:r>
            <a:r>
              <a:rPr lang="en-US" sz="2800" dirty="0" err="1"/>
              <a:t>Proj_ID</a:t>
            </a:r>
            <a:r>
              <a:rPr lang="en-US" sz="2800" dirty="0"/>
              <a:t> independently. This is </a:t>
            </a:r>
            <a:r>
              <a:rPr lang="en-US" sz="2800" dirty="0" smtClean="0"/>
              <a:t>called </a:t>
            </a:r>
            <a:r>
              <a:rPr lang="en-US" sz="2800" b="1" dirty="0" smtClean="0"/>
              <a:t>partial </a:t>
            </a:r>
            <a:r>
              <a:rPr lang="en-US" sz="2800" b="1" dirty="0"/>
              <a:t>dependency</a:t>
            </a:r>
            <a:r>
              <a:rPr lang="en-US" sz="2800" dirty="0"/>
              <a:t>, which is </a:t>
            </a:r>
            <a:r>
              <a:rPr lang="en-US" sz="2800" b="1" dirty="0"/>
              <a:t>not allowed </a:t>
            </a:r>
            <a:r>
              <a:rPr lang="en-US" sz="2800" dirty="0"/>
              <a:t>in Second Normal Form.</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Normal Form</a:t>
            </a:r>
            <a:endParaRPr lang="en-US" dirty="0"/>
          </a:p>
        </p:txBody>
      </p:sp>
      <p:pic>
        <p:nvPicPr>
          <p:cNvPr id="4" name="Content Placeholder 3" descr="image1.png"/>
          <p:cNvPicPr>
            <a:picLocks noGrp="1" noChangeAspect="1"/>
          </p:cNvPicPr>
          <p:nvPr>
            <p:ph idx="1"/>
          </p:nvPr>
        </p:nvPicPr>
        <p:blipFill>
          <a:blip r:embed="rId2"/>
          <a:stretch>
            <a:fillRect/>
          </a:stretch>
        </p:blipFill>
        <p:spPr>
          <a:xfrm>
            <a:off x="2514600" y="1676400"/>
            <a:ext cx="4163006" cy="1790950"/>
          </a:xfrm>
        </p:spPr>
      </p:pic>
      <p:sp>
        <p:nvSpPr>
          <p:cNvPr id="5" name="Rectangle 4"/>
          <p:cNvSpPr/>
          <p:nvPr/>
        </p:nvSpPr>
        <p:spPr>
          <a:xfrm>
            <a:off x="838200" y="4191000"/>
            <a:ext cx="7391400" cy="646331"/>
          </a:xfrm>
          <a:prstGeom prst="rect">
            <a:avLst/>
          </a:prstGeom>
        </p:spPr>
        <p:txBody>
          <a:bodyPr wrap="square">
            <a:spAutoFit/>
          </a:bodyPr>
          <a:lstStyle/>
          <a:p>
            <a:r>
              <a:rPr lang="en-US" dirty="0"/>
              <a:t>We broke the relation in two as depicted in the above picture. So there exists no partial dependency.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1431</TotalTime>
  <Words>541</Words>
  <Application>Microsoft Office PowerPoint</Application>
  <PresentationFormat>On-screen Show (4:3)</PresentationFormat>
  <Paragraphs>60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Normalization</vt:lpstr>
      <vt:lpstr>Normalization??</vt:lpstr>
      <vt:lpstr>Normalization??</vt:lpstr>
      <vt:lpstr>Types of Normalization </vt:lpstr>
      <vt:lpstr>First Normal Form</vt:lpstr>
      <vt:lpstr>First Normal Form</vt:lpstr>
      <vt:lpstr>Second Normal Form</vt:lpstr>
      <vt:lpstr>Second Normal Form</vt:lpstr>
      <vt:lpstr>Second Normal Form</vt:lpstr>
      <vt:lpstr>Third Normal Form</vt:lpstr>
      <vt:lpstr>Third Normal Form</vt:lpstr>
      <vt:lpstr>Third Normal Form</vt:lpstr>
      <vt:lpstr>Boyce-Codd Normal Form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Normalisation</dc:title>
  <dc:creator>DIU</dc:creator>
  <cp:lastModifiedBy>Windows User</cp:lastModifiedBy>
  <cp:revision>153</cp:revision>
  <dcterms:created xsi:type="dcterms:W3CDTF">2015-11-28T10:11:14Z</dcterms:created>
  <dcterms:modified xsi:type="dcterms:W3CDTF">2019-04-08T06:03:45Z</dcterms:modified>
</cp:coreProperties>
</file>