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6858000" cx="11887200"/>
  <p:notesSz cx="6858000" cy="9144000"/>
  <p:embeddedFontLst>
    <p:embeddedFont>
      <p:font typeface="Century Gothic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744">
          <p15:clr>
            <a:srgbClr val="000000"/>
          </p15:clr>
        </p15:guide>
      </p15:sldGuideLst>
    </p:ext>
    <p:ext uri="GoogleSlidesCustomDataVersion2">
      <go:slidesCustomData xmlns:go="http://customooxmlschemas.google.com/" r:id="rId33" roundtripDataSignature="AMtx7mjysyZhyXpSshbatyxXBhHLc1H/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74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CenturyGothic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CenturyGothic-italic.fntdata"/><Relationship Id="rId30" Type="http://schemas.openxmlformats.org/officeDocument/2006/relationships/font" Target="fonts/CenturyGothic-bold.fntdata"/><Relationship Id="rId11" Type="http://schemas.openxmlformats.org/officeDocument/2006/relationships/slide" Target="slides/slide6.xml"/><Relationship Id="rId33" Type="http://customschemas.google.com/relationships/presentationmetadata" Target="metadata"/><Relationship Id="rId10" Type="http://schemas.openxmlformats.org/officeDocument/2006/relationships/slide" Target="slides/slide5.xml"/><Relationship Id="rId32" Type="http://schemas.openxmlformats.org/officeDocument/2006/relationships/font" Target="fonts/CenturyGothic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25"/>
          <p:cNvGrpSpPr/>
          <p:nvPr/>
        </p:nvGrpSpPr>
        <p:grpSpPr>
          <a:xfrm>
            <a:off x="-838446" y="0"/>
            <a:ext cx="13596249" cy="7117071"/>
            <a:chOff x="-644959" y="0"/>
            <a:chExt cx="10458653" cy="7117071"/>
          </a:xfrm>
        </p:grpSpPr>
        <p:grpSp>
          <p:nvGrpSpPr>
            <p:cNvPr id="55" name="Google Shape;55;p25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6" name="Google Shape;56;p25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57" name="Google Shape;57;p25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58" name="Google Shape;58;p2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59" name="Google Shape;59;p2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60" name="Google Shape;60;p2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61" name="Google Shape;61;p25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2" name="Google Shape;62;p2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3" name="Google Shape;63;p2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64" name="Google Shape;64;p25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65" name="Google Shape;65;p25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6" name="Google Shape;66;p2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7" name="Google Shape;67;p2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68" name="Google Shape;68;p25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69" name="Google Shape;69;p2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0" name="Google Shape;70;p2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71" name="Google Shape;71;p25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2" name="Google Shape;72;p25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3" name="Google Shape;73;p25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4" name="Google Shape;74;p25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5" name="Google Shape;75;p25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6" name="Google Shape;76;p25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7" name="Google Shape;77;p25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8" name="Google Shape;78;p25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9" name="Google Shape;79;p2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0" name="Google Shape;80;p2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1" name="Google Shape;81;p25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2" name="Google Shape;82;p2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3" name="Google Shape;83;p25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4" name="Google Shape;84;p2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5" name="Google Shape;85;p25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25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7" name="Google Shape;87;p2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8" name="Google Shape;88;p2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9" name="Google Shape;89;p2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" name="Google Shape;90;p25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" name="Google Shape;91;p25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" name="Google Shape;92;p25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93" name="Google Shape;93;p25"/>
          <p:cNvSpPr/>
          <p:nvPr/>
        </p:nvSpPr>
        <p:spPr>
          <a:xfrm>
            <a:off x="5929614" y="-21511"/>
            <a:ext cx="4782851" cy="6271840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25"/>
          <p:cNvSpPr/>
          <p:nvPr/>
        </p:nvSpPr>
        <p:spPr>
          <a:xfrm>
            <a:off x="6043825" y="-21511"/>
            <a:ext cx="455676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5" name="Google Shape;95;p25"/>
          <p:cNvSpPr txBox="1"/>
          <p:nvPr>
            <p:ph type="ctrTitle"/>
          </p:nvPr>
        </p:nvSpPr>
        <p:spPr>
          <a:xfrm>
            <a:off x="6153375" y="2708476"/>
            <a:ext cx="4307362" cy="1702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5"/>
          <p:cNvSpPr txBox="1"/>
          <p:nvPr>
            <p:ph idx="1" type="subTitle"/>
          </p:nvPr>
        </p:nvSpPr>
        <p:spPr>
          <a:xfrm>
            <a:off x="6153375" y="4421081"/>
            <a:ext cx="4302744" cy="12606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424242"/>
                </a:solidFill>
              </a:defRPr>
            </a:lvl1pPr>
            <a:lvl2pPr lvl="1" algn="ctr">
              <a:spcBef>
                <a:spcPts val="440"/>
              </a:spcBef>
              <a:spcAft>
                <a:spcPts val="0"/>
              </a:spcAft>
              <a:buSzPts val="16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SzPts val="15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368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SzPts val="1216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7" name="Google Shape;97;p25"/>
          <p:cNvSpPr txBox="1"/>
          <p:nvPr>
            <p:ph idx="10" type="dt"/>
          </p:nvPr>
        </p:nvSpPr>
        <p:spPr>
          <a:xfrm>
            <a:off x="6160367" y="1516829"/>
            <a:ext cx="2773680" cy="7509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5"/>
          <p:cNvSpPr/>
          <p:nvPr/>
        </p:nvSpPr>
        <p:spPr>
          <a:xfrm>
            <a:off x="6046156" y="6088284"/>
            <a:ext cx="455676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9" name="Google Shape;99;p25"/>
          <p:cNvSpPr txBox="1"/>
          <p:nvPr>
            <p:ph idx="11" type="ftr"/>
          </p:nvPr>
        </p:nvSpPr>
        <p:spPr>
          <a:xfrm>
            <a:off x="6894576" y="5719967"/>
            <a:ext cx="368107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5"/>
          <p:cNvSpPr txBox="1"/>
          <p:nvPr>
            <p:ph idx="12" type="sldNum"/>
          </p:nvPr>
        </p:nvSpPr>
        <p:spPr>
          <a:xfrm>
            <a:off x="6043825" y="5719967"/>
            <a:ext cx="8367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1" name="Google Shape;101;p25"/>
          <p:cNvSpPr/>
          <p:nvPr/>
        </p:nvSpPr>
        <p:spPr>
          <a:xfrm>
            <a:off x="6046156" y="6088284"/>
            <a:ext cx="455676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4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1" name="Google Shape;241;p34"/>
          <p:cNvSpPr txBox="1"/>
          <p:nvPr>
            <p:ph idx="1" type="body"/>
          </p:nvPr>
        </p:nvSpPr>
        <p:spPr>
          <a:xfrm rot="5400000">
            <a:off x="4007308" y="-327115"/>
            <a:ext cx="3508977" cy="881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indent="-315468" lvl="1" marL="914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indent="-315467" lvl="4" marL="22860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indent="-315467" lvl="5" marL="2743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indent="-315467" lvl="6" marL="3200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indent="-315467" lvl="7" marL="3657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indent="-315467" lvl="8" marL="4114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/>
        </p:txBody>
      </p:sp>
      <p:sp>
        <p:nvSpPr>
          <p:cNvPr id="242" name="Google Shape;242;p34"/>
          <p:cNvSpPr txBox="1"/>
          <p:nvPr>
            <p:ph idx="10" type="dt"/>
          </p:nvPr>
        </p:nvSpPr>
        <p:spPr>
          <a:xfrm>
            <a:off x="7796604" y="224493"/>
            <a:ext cx="2773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3" name="Google Shape;243;p34"/>
          <p:cNvSpPr txBox="1"/>
          <p:nvPr>
            <p:ph idx="11" type="ftr"/>
          </p:nvPr>
        </p:nvSpPr>
        <p:spPr>
          <a:xfrm>
            <a:off x="6033882" y="5852161"/>
            <a:ext cx="45527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4" name="Google Shape;244;p34"/>
          <p:cNvSpPr txBox="1"/>
          <p:nvPr>
            <p:ph idx="12" type="sldNum"/>
          </p:nvPr>
        </p:nvSpPr>
        <p:spPr>
          <a:xfrm>
            <a:off x="6043825" y="224492"/>
            <a:ext cx="1731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5"/>
          <p:cNvSpPr txBox="1"/>
          <p:nvPr>
            <p:ph type="title"/>
          </p:nvPr>
        </p:nvSpPr>
        <p:spPr>
          <a:xfrm rot="5400000">
            <a:off x="7192944" y="2455425"/>
            <a:ext cx="4780344" cy="1929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7" name="Google Shape;247;p35"/>
          <p:cNvSpPr txBox="1"/>
          <p:nvPr>
            <p:ph idx="1" type="body"/>
          </p:nvPr>
        </p:nvSpPr>
        <p:spPr>
          <a:xfrm rot="5400000">
            <a:off x="2504521" y="-105088"/>
            <a:ext cx="4780344" cy="7050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indent="-315468" lvl="1" marL="914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indent="-315467" lvl="4" marL="22860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indent="-315467" lvl="5" marL="2743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indent="-315467" lvl="6" marL="3200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indent="-315467" lvl="7" marL="3657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indent="-315467" lvl="8" marL="4114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/>
        </p:txBody>
      </p:sp>
      <p:sp>
        <p:nvSpPr>
          <p:cNvPr id="248" name="Google Shape;248;p35"/>
          <p:cNvSpPr txBox="1"/>
          <p:nvPr>
            <p:ph idx="10" type="dt"/>
          </p:nvPr>
        </p:nvSpPr>
        <p:spPr>
          <a:xfrm>
            <a:off x="7796604" y="224493"/>
            <a:ext cx="2773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35"/>
          <p:cNvSpPr txBox="1"/>
          <p:nvPr>
            <p:ph idx="11" type="ftr"/>
          </p:nvPr>
        </p:nvSpPr>
        <p:spPr>
          <a:xfrm>
            <a:off x="6033882" y="5852161"/>
            <a:ext cx="45527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0" name="Google Shape;250;p35"/>
          <p:cNvSpPr txBox="1"/>
          <p:nvPr>
            <p:ph idx="12" type="sldNum"/>
          </p:nvPr>
        </p:nvSpPr>
        <p:spPr>
          <a:xfrm>
            <a:off x="6043825" y="224492"/>
            <a:ext cx="1731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6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indent="-315468" lvl="1" marL="914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indent="-315467" lvl="4" marL="22860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indent="-315467" lvl="5" marL="2743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indent="-315467" lvl="6" marL="3200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indent="-315467" lvl="7" marL="3657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indent="-315467" lvl="8" marL="4114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/>
        </p:txBody>
      </p:sp>
      <p:sp>
        <p:nvSpPr>
          <p:cNvPr id="105" name="Google Shape;105;p26"/>
          <p:cNvSpPr txBox="1"/>
          <p:nvPr>
            <p:ph idx="10" type="dt"/>
          </p:nvPr>
        </p:nvSpPr>
        <p:spPr>
          <a:xfrm>
            <a:off x="7796604" y="224493"/>
            <a:ext cx="2773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6"/>
          <p:cNvSpPr txBox="1"/>
          <p:nvPr>
            <p:ph idx="11" type="ftr"/>
          </p:nvPr>
        </p:nvSpPr>
        <p:spPr>
          <a:xfrm>
            <a:off x="6033882" y="5852161"/>
            <a:ext cx="45527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6"/>
          <p:cNvSpPr txBox="1"/>
          <p:nvPr>
            <p:ph idx="12" type="sldNum"/>
          </p:nvPr>
        </p:nvSpPr>
        <p:spPr>
          <a:xfrm>
            <a:off x="6043825" y="224492"/>
            <a:ext cx="1731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7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7"/>
          <p:cNvSpPr txBox="1"/>
          <p:nvPr>
            <p:ph idx="1" type="body"/>
          </p:nvPr>
        </p:nvSpPr>
        <p:spPr>
          <a:xfrm>
            <a:off x="1835744" y="2316009"/>
            <a:ext cx="3974292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824"/>
              <a:buNone/>
              <a:defRPr b="1"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52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368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9pPr>
          </a:lstStyle>
          <a:p/>
        </p:txBody>
      </p:sp>
      <p:sp>
        <p:nvSpPr>
          <p:cNvPr id="111" name="Google Shape;111;p27"/>
          <p:cNvSpPr txBox="1"/>
          <p:nvPr>
            <p:ph idx="2" type="body"/>
          </p:nvPr>
        </p:nvSpPr>
        <p:spPr>
          <a:xfrm>
            <a:off x="1354237" y="2974695"/>
            <a:ext cx="4445813" cy="28357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4424" lvl="0" marL="457200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indent="-325119" lvl="1" marL="9144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3pPr>
            <a:lvl4pPr indent="-305816" lvl="3" marL="18288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4pPr>
            <a:lvl5pPr indent="-305816" lvl="4" marL="22860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indent="-305816" lvl="5" marL="27432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6pPr>
            <a:lvl7pPr indent="-305816" lvl="6" marL="32004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7pPr>
            <a:lvl8pPr indent="-305815" lvl="7" marL="36576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8pPr>
            <a:lvl9pPr indent="-305815" lvl="8" marL="41148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9pPr>
          </a:lstStyle>
          <a:p/>
        </p:txBody>
      </p:sp>
      <p:sp>
        <p:nvSpPr>
          <p:cNvPr id="112" name="Google Shape;112;p27"/>
          <p:cNvSpPr txBox="1"/>
          <p:nvPr>
            <p:ph idx="3" type="body"/>
          </p:nvPr>
        </p:nvSpPr>
        <p:spPr>
          <a:xfrm>
            <a:off x="6515389" y="2316010"/>
            <a:ext cx="3972432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824"/>
              <a:buNone/>
              <a:defRPr b="1"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52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368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9pPr>
          </a:lstStyle>
          <a:p/>
        </p:txBody>
      </p:sp>
      <p:sp>
        <p:nvSpPr>
          <p:cNvPr id="113" name="Google Shape;113;p27"/>
          <p:cNvSpPr txBox="1"/>
          <p:nvPr>
            <p:ph idx="4" type="body"/>
          </p:nvPr>
        </p:nvSpPr>
        <p:spPr>
          <a:xfrm>
            <a:off x="6038697" y="2974695"/>
            <a:ext cx="4445813" cy="28357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4424" lvl="0" marL="457200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indent="-325119" lvl="1" marL="9144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3pPr>
            <a:lvl4pPr indent="-305816" lvl="3" marL="18288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4pPr>
            <a:lvl5pPr indent="-305816" lvl="4" marL="22860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indent="-305816" lvl="5" marL="27432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6pPr>
            <a:lvl7pPr indent="-305816" lvl="6" marL="32004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7pPr>
            <a:lvl8pPr indent="-305815" lvl="7" marL="36576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8pPr>
            <a:lvl9pPr indent="-305815" lvl="8" marL="41148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9pPr>
          </a:lstStyle>
          <a:p/>
        </p:txBody>
      </p:sp>
      <p:sp>
        <p:nvSpPr>
          <p:cNvPr id="114" name="Google Shape;114;p27"/>
          <p:cNvSpPr txBox="1"/>
          <p:nvPr>
            <p:ph idx="10" type="dt"/>
          </p:nvPr>
        </p:nvSpPr>
        <p:spPr>
          <a:xfrm>
            <a:off x="7796604" y="224493"/>
            <a:ext cx="2773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7"/>
          <p:cNvSpPr txBox="1"/>
          <p:nvPr>
            <p:ph idx="11" type="ftr"/>
          </p:nvPr>
        </p:nvSpPr>
        <p:spPr>
          <a:xfrm>
            <a:off x="6033882" y="5852161"/>
            <a:ext cx="45527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7"/>
          <p:cNvSpPr txBox="1"/>
          <p:nvPr>
            <p:ph idx="12" type="sldNum"/>
          </p:nvPr>
        </p:nvSpPr>
        <p:spPr>
          <a:xfrm>
            <a:off x="6043825" y="224492"/>
            <a:ext cx="1731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8"/>
          <p:cNvSpPr txBox="1"/>
          <p:nvPr>
            <p:ph type="title"/>
          </p:nvPr>
        </p:nvSpPr>
        <p:spPr>
          <a:xfrm>
            <a:off x="1636239" y="2900830"/>
            <a:ext cx="8628708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8"/>
          <p:cNvSpPr txBox="1"/>
          <p:nvPr>
            <p:ph idx="1" type="body"/>
          </p:nvPr>
        </p:nvSpPr>
        <p:spPr>
          <a:xfrm>
            <a:off x="1636239" y="4267201"/>
            <a:ext cx="8628707" cy="15204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52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0" name="Google Shape;120;p28"/>
          <p:cNvSpPr txBox="1"/>
          <p:nvPr>
            <p:ph idx="10" type="dt"/>
          </p:nvPr>
        </p:nvSpPr>
        <p:spPr>
          <a:xfrm>
            <a:off x="7796604" y="224493"/>
            <a:ext cx="2773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8"/>
          <p:cNvSpPr txBox="1"/>
          <p:nvPr>
            <p:ph idx="11" type="ftr"/>
          </p:nvPr>
        </p:nvSpPr>
        <p:spPr>
          <a:xfrm>
            <a:off x="6033882" y="5852161"/>
            <a:ext cx="45527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8"/>
          <p:cNvSpPr txBox="1"/>
          <p:nvPr>
            <p:ph idx="12" type="sldNum"/>
          </p:nvPr>
        </p:nvSpPr>
        <p:spPr>
          <a:xfrm>
            <a:off x="6043825" y="224492"/>
            <a:ext cx="1731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9"/>
          <p:cNvSpPr txBox="1"/>
          <p:nvPr>
            <p:ph idx="10" type="dt"/>
          </p:nvPr>
        </p:nvSpPr>
        <p:spPr>
          <a:xfrm>
            <a:off x="7796604" y="224493"/>
            <a:ext cx="2773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9"/>
          <p:cNvSpPr txBox="1"/>
          <p:nvPr>
            <p:ph idx="11" type="ftr"/>
          </p:nvPr>
        </p:nvSpPr>
        <p:spPr>
          <a:xfrm>
            <a:off x="6033882" y="5852161"/>
            <a:ext cx="45527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9"/>
          <p:cNvSpPr txBox="1"/>
          <p:nvPr>
            <p:ph idx="12" type="sldNum"/>
          </p:nvPr>
        </p:nvSpPr>
        <p:spPr>
          <a:xfrm>
            <a:off x="6043825" y="224492"/>
            <a:ext cx="1731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8" name="Google Shape;128;p29"/>
          <p:cNvSpPr txBox="1"/>
          <p:nvPr>
            <p:ph idx="1" type="body"/>
          </p:nvPr>
        </p:nvSpPr>
        <p:spPr>
          <a:xfrm>
            <a:off x="1355141" y="2313432"/>
            <a:ext cx="4445813" cy="34930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indent="-315468" lvl="1" marL="914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indent="-315467" lvl="4" marL="22860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indent="-315467" lvl="5" marL="2743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indent="-315467" lvl="6" marL="3200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indent="-315467" lvl="7" marL="3657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indent="-315467" lvl="8" marL="4114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/>
        </p:txBody>
      </p:sp>
      <p:sp>
        <p:nvSpPr>
          <p:cNvPr id="129" name="Google Shape;129;p29"/>
          <p:cNvSpPr txBox="1"/>
          <p:nvPr>
            <p:ph idx="2" type="body"/>
          </p:nvPr>
        </p:nvSpPr>
        <p:spPr>
          <a:xfrm>
            <a:off x="6038697" y="2313431"/>
            <a:ext cx="4445813" cy="34930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indent="-315468" lvl="1" marL="914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indent="-315467" lvl="4" marL="22860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indent="-315467" lvl="5" marL="2743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indent="-315467" lvl="6" marL="3200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indent="-315467" lvl="7" marL="3657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indent="-315467" lvl="8" marL="4114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0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0"/>
          <p:cNvSpPr txBox="1"/>
          <p:nvPr>
            <p:ph idx="10" type="dt"/>
          </p:nvPr>
        </p:nvSpPr>
        <p:spPr>
          <a:xfrm>
            <a:off x="7796604" y="224493"/>
            <a:ext cx="2773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0"/>
          <p:cNvSpPr txBox="1"/>
          <p:nvPr>
            <p:ph idx="11" type="ftr"/>
          </p:nvPr>
        </p:nvSpPr>
        <p:spPr>
          <a:xfrm>
            <a:off x="6033882" y="5852161"/>
            <a:ext cx="45527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0"/>
          <p:cNvSpPr txBox="1"/>
          <p:nvPr>
            <p:ph idx="12" type="sldNum"/>
          </p:nvPr>
        </p:nvSpPr>
        <p:spPr>
          <a:xfrm>
            <a:off x="6043825" y="224492"/>
            <a:ext cx="1731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1"/>
          <p:cNvSpPr txBox="1"/>
          <p:nvPr>
            <p:ph idx="10" type="dt"/>
          </p:nvPr>
        </p:nvSpPr>
        <p:spPr>
          <a:xfrm>
            <a:off x="7796604" y="224493"/>
            <a:ext cx="2773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1"/>
          <p:cNvSpPr txBox="1"/>
          <p:nvPr>
            <p:ph idx="11" type="ftr"/>
          </p:nvPr>
        </p:nvSpPr>
        <p:spPr>
          <a:xfrm>
            <a:off x="6033882" y="5852161"/>
            <a:ext cx="45527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1"/>
          <p:cNvSpPr txBox="1"/>
          <p:nvPr>
            <p:ph idx="12" type="sldNum"/>
          </p:nvPr>
        </p:nvSpPr>
        <p:spPr>
          <a:xfrm>
            <a:off x="6043825" y="224492"/>
            <a:ext cx="1731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32"/>
          <p:cNvGrpSpPr/>
          <p:nvPr/>
        </p:nvGrpSpPr>
        <p:grpSpPr>
          <a:xfrm>
            <a:off x="-838446" y="0"/>
            <a:ext cx="13596249" cy="7117071"/>
            <a:chOff x="-644959" y="0"/>
            <a:chExt cx="10458653" cy="7117071"/>
          </a:xfrm>
        </p:grpSpPr>
        <p:grpSp>
          <p:nvGrpSpPr>
            <p:cNvPr id="141" name="Google Shape;141;p3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42" name="Google Shape;142;p32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43" name="Google Shape;143;p3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4" name="Google Shape;144;p3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5" name="Google Shape;145;p3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46" name="Google Shape;146;p32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47" name="Google Shape;147;p3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8" name="Google Shape;148;p3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9" name="Google Shape;149;p3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50" name="Google Shape;150;p32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1" name="Google Shape;151;p3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2" name="Google Shape;152;p3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3" name="Google Shape;153;p3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154" name="Google Shape;154;p32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55" name="Google Shape;155;p32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56" name="Google Shape;156;p32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157" name="Google Shape;157;p32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8" name="Google Shape;158;p32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9" name="Google Shape;159;p32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0" name="Google Shape;160;p32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1" name="Google Shape;161;p32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2" name="Google Shape;162;p3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3" name="Google Shape;163;p3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4" name="Google Shape;164;p32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5" name="Google Shape;165;p3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6" name="Google Shape;166;p32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7" name="Google Shape;167;p3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8" name="Google Shape;168;p32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9" name="Google Shape;169;p32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0" name="Google Shape;170;p3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1" name="Google Shape;171;p32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2" name="Google Shape;172;p3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3" name="Google Shape;173;p32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4" name="Google Shape;174;p32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5" name="Google Shape;175;p32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6" name="Google Shape;176;p32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7" name="Google Shape;177;p3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8" name="Google Shape;178;p32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79" name="Google Shape;179;p32"/>
          <p:cNvSpPr/>
          <p:nvPr/>
        </p:nvSpPr>
        <p:spPr>
          <a:xfrm>
            <a:off x="5929614" y="-21511"/>
            <a:ext cx="4782851" cy="6271840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0" name="Google Shape;180;p32"/>
          <p:cNvSpPr/>
          <p:nvPr/>
        </p:nvSpPr>
        <p:spPr>
          <a:xfrm>
            <a:off x="6043825" y="-21510"/>
            <a:ext cx="455676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32"/>
          <p:cNvSpPr txBox="1"/>
          <p:nvPr>
            <p:ph idx="10" type="dt"/>
          </p:nvPr>
        </p:nvSpPr>
        <p:spPr>
          <a:xfrm>
            <a:off x="7796604" y="224493"/>
            <a:ext cx="2773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32"/>
          <p:cNvSpPr txBox="1"/>
          <p:nvPr>
            <p:ph idx="12" type="sldNum"/>
          </p:nvPr>
        </p:nvSpPr>
        <p:spPr>
          <a:xfrm>
            <a:off x="6043825" y="224492"/>
            <a:ext cx="1731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3" name="Google Shape;183;p32"/>
          <p:cNvSpPr/>
          <p:nvPr/>
        </p:nvSpPr>
        <p:spPr>
          <a:xfrm>
            <a:off x="1177243" y="601884"/>
            <a:ext cx="4630934" cy="564844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4" name="Google Shape;184;p32"/>
          <p:cNvSpPr txBox="1"/>
          <p:nvPr>
            <p:ph idx="1" type="body"/>
          </p:nvPr>
        </p:nvSpPr>
        <p:spPr>
          <a:xfrm>
            <a:off x="1489662" y="856527"/>
            <a:ext cx="4017572" cy="5150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4424" lvl="0" marL="457200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indent="-334772" lvl="1" marL="914400" algn="l">
              <a:spcBef>
                <a:spcPts val="440"/>
              </a:spcBef>
              <a:spcAft>
                <a:spcPts val="0"/>
              </a:spcAft>
              <a:buSzPts val="1672"/>
              <a:buChar char="🞇"/>
              <a:defRPr sz="2200"/>
            </a:lvl2pPr>
            <a:lvl3pPr indent="-325119" lvl="2" marL="13716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4pPr>
            <a:lvl5pPr indent="-305816" lvl="4" marL="22860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indent="-325120" lvl="5" marL="27432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6pPr>
            <a:lvl7pPr indent="-325120" lvl="6" marL="32004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7pPr>
            <a:lvl8pPr indent="-325120" lvl="7" marL="36576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8pPr>
            <a:lvl9pPr indent="-325120" lvl="8" marL="41148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9pPr>
          </a:lstStyle>
          <a:p/>
        </p:txBody>
      </p:sp>
      <p:sp>
        <p:nvSpPr>
          <p:cNvPr id="185" name="Google Shape;185;p32"/>
          <p:cNvSpPr/>
          <p:nvPr/>
        </p:nvSpPr>
        <p:spPr>
          <a:xfrm>
            <a:off x="6046156" y="6088284"/>
            <a:ext cx="455676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6" name="Google Shape;186;p32"/>
          <p:cNvSpPr txBox="1"/>
          <p:nvPr>
            <p:ph idx="11" type="ftr"/>
          </p:nvPr>
        </p:nvSpPr>
        <p:spPr>
          <a:xfrm>
            <a:off x="6033883" y="5724836"/>
            <a:ext cx="454176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32"/>
          <p:cNvSpPr txBox="1"/>
          <p:nvPr>
            <p:ph type="title"/>
          </p:nvPr>
        </p:nvSpPr>
        <p:spPr>
          <a:xfrm>
            <a:off x="6161783" y="2657435"/>
            <a:ext cx="4295944" cy="14631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32"/>
          <p:cNvSpPr txBox="1"/>
          <p:nvPr>
            <p:ph idx="2" type="body"/>
          </p:nvPr>
        </p:nvSpPr>
        <p:spPr>
          <a:xfrm>
            <a:off x="6157570" y="4136994"/>
            <a:ext cx="4288419" cy="15179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33"/>
          <p:cNvGrpSpPr/>
          <p:nvPr/>
        </p:nvGrpSpPr>
        <p:grpSpPr>
          <a:xfrm>
            <a:off x="-838446" y="0"/>
            <a:ext cx="13596249" cy="7117071"/>
            <a:chOff x="-644959" y="0"/>
            <a:chExt cx="10458653" cy="7117071"/>
          </a:xfrm>
        </p:grpSpPr>
        <p:grpSp>
          <p:nvGrpSpPr>
            <p:cNvPr id="191" name="Google Shape;191;p33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92" name="Google Shape;192;p33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93" name="Google Shape;193;p3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4" name="Google Shape;194;p33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5" name="Google Shape;195;p3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96" name="Google Shape;196;p33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97" name="Google Shape;197;p3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8" name="Google Shape;198;p33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9" name="Google Shape;199;p3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200" name="Google Shape;200;p33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201" name="Google Shape;201;p3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02" name="Google Shape;202;p33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03" name="Google Shape;203;p3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204" name="Google Shape;204;p3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5" name="Google Shape;205;p33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6" name="Google Shape;206;p33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07" name="Google Shape;207;p33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2" name="Google Shape;212;p33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3" name="Google Shape;213;p3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4" name="Google Shape;214;p3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5" name="Google Shape;215;p33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6" name="Google Shape;216;p3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7" name="Google Shape;217;p33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8" name="Google Shape;218;p3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9" name="Google Shape;219;p33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0" name="Google Shape;220;p33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1" name="Google Shape;221;p3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2" name="Google Shape;222;p33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3" name="Google Shape;223;p3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4" name="Google Shape;224;p33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5" name="Google Shape;225;p33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6" name="Google Shape;226;p33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7" name="Google Shape;227;p33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8" name="Google Shape;228;p3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29" name="Google Shape;229;p33"/>
          <p:cNvSpPr/>
          <p:nvPr/>
        </p:nvSpPr>
        <p:spPr>
          <a:xfrm>
            <a:off x="5929614" y="-21511"/>
            <a:ext cx="4782851" cy="6271840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0" name="Google Shape;230;p33"/>
          <p:cNvSpPr/>
          <p:nvPr/>
        </p:nvSpPr>
        <p:spPr>
          <a:xfrm>
            <a:off x="6043825" y="-21510"/>
            <a:ext cx="455676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1" name="Google Shape;231;p33"/>
          <p:cNvSpPr/>
          <p:nvPr/>
        </p:nvSpPr>
        <p:spPr>
          <a:xfrm>
            <a:off x="1177243" y="601884"/>
            <a:ext cx="4630934" cy="5648445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1E1E1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2" name="Google Shape;232;p33"/>
          <p:cNvSpPr/>
          <p:nvPr/>
        </p:nvSpPr>
        <p:spPr>
          <a:xfrm>
            <a:off x="6046156" y="6088284"/>
            <a:ext cx="455676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3" name="Google Shape;233;p33"/>
          <p:cNvSpPr txBox="1"/>
          <p:nvPr>
            <p:ph type="title"/>
          </p:nvPr>
        </p:nvSpPr>
        <p:spPr>
          <a:xfrm>
            <a:off x="6154751" y="2660904"/>
            <a:ext cx="4291279" cy="1463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4" name="Google Shape;234;p33"/>
          <p:cNvSpPr/>
          <p:nvPr>
            <p:ph idx="2" type="pic"/>
          </p:nvPr>
        </p:nvSpPr>
        <p:spPr>
          <a:xfrm>
            <a:off x="1306771" y="693795"/>
            <a:ext cx="4367510" cy="5468112"/>
          </a:xfrm>
          <a:prstGeom prst="rect">
            <a:avLst/>
          </a:prstGeom>
          <a:noFill/>
          <a:ln>
            <a:noFill/>
          </a:ln>
        </p:spPr>
      </p:sp>
      <p:sp>
        <p:nvSpPr>
          <p:cNvPr id="235" name="Google Shape;235;p33"/>
          <p:cNvSpPr txBox="1"/>
          <p:nvPr>
            <p:ph idx="1" type="body"/>
          </p:nvPr>
        </p:nvSpPr>
        <p:spPr>
          <a:xfrm>
            <a:off x="6155020" y="4133089"/>
            <a:ext cx="4290745" cy="15195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/>
        </p:txBody>
      </p:sp>
      <p:sp>
        <p:nvSpPr>
          <p:cNvPr id="236" name="Google Shape;236;p33"/>
          <p:cNvSpPr txBox="1"/>
          <p:nvPr>
            <p:ph idx="10" type="dt"/>
          </p:nvPr>
        </p:nvSpPr>
        <p:spPr>
          <a:xfrm>
            <a:off x="7796604" y="224493"/>
            <a:ext cx="2773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7" name="Google Shape;237;p33"/>
          <p:cNvSpPr txBox="1"/>
          <p:nvPr>
            <p:ph idx="11" type="ftr"/>
          </p:nvPr>
        </p:nvSpPr>
        <p:spPr>
          <a:xfrm>
            <a:off x="6033883" y="5724836"/>
            <a:ext cx="454176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8" name="Google Shape;238;p33"/>
          <p:cNvSpPr txBox="1"/>
          <p:nvPr>
            <p:ph idx="12" type="sldNum"/>
          </p:nvPr>
        </p:nvSpPr>
        <p:spPr>
          <a:xfrm>
            <a:off x="6043825" y="224492"/>
            <a:ext cx="1731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C1F15E"/>
            </a:gs>
            <a:gs pos="62000">
              <a:srgbClr val="90BA3F"/>
            </a:gs>
            <a:gs pos="100000">
              <a:srgbClr val="7FA03E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4"/>
          <p:cNvGrpSpPr/>
          <p:nvPr/>
        </p:nvGrpSpPr>
        <p:grpSpPr>
          <a:xfrm>
            <a:off x="-737561" y="0"/>
            <a:ext cx="13596249" cy="7117071"/>
            <a:chOff x="-644959" y="0"/>
            <a:chExt cx="10458653" cy="7117071"/>
          </a:xfrm>
        </p:grpSpPr>
        <p:grpSp>
          <p:nvGrpSpPr>
            <p:cNvPr id="7" name="Google Shape;7;p2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8" name="Google Shape;8;p2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9" name="Google Shape;9;p2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0" name="Google Shape;10;p2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1" name="Google Shape;11;p24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2" name="Google Shape;12;p24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3" name="Google Shape;13;p2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" name="Google Shape;14;p2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" name="Google Shape;15;p24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6" name="Google Shape;16;p24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7" name="Google Shape;17;p2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8" name="Google Shape;18;p2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" name="Google Shape;19;p24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20" name="Google Shape;20;p2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" name="Google Shape;21;p2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" name="Google Shape;22;p24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3" name="Google Shape;23;p24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4" name="Google Shape;24;p24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" name="Google Shape;25;p24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" name="Google Shape;26;p24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" name="Google Shape;27;p24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" name="Google Shape;28;p24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9" name="Google Shape;29;p24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" name="Google Shape;30;p2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1" name="Google Shape;31;p2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2" name="Google Shape;32;p24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3" name="Google Shape;33;p2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4" name="Google Shape;34;p24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5" name="Google Shape;35;p2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6" name="Google Shape;36;p24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7" name="Google Shape;37;p24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" name="Google Shape;38;p2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9" name="Google Shape;39;p2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0" name="Google Shape;40;p2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1" name="Google Shape;41;p24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" name="Google Shape;42;p24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" name="Google Shape;43;p24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" name="Google Shape;44;p24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5" name="Google Shape;45;p24"/>
          <p:cNvSpPr/>
          <p:nvPr/>
        </p:nvSpPr>
        <p:spPr>
          <a:xfrm>
            <a:off x="594360" y="333488"/>
            <a:ext cx="10698480" cy="618564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6" name="Google Shape;46;p24"/>
          <p:cNvSpPr/>
          <p:nvPr/>
        </p:nvSpPr>
        <p:spPr>
          <a:xfrm>
            <a:off x="5929614" y="-21511"/>
            <a:ext cx="4782851" cy="699244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7" name="Google Shape;47;p24"/>
          <p:cNvSpPr/>
          <p:nvPr/>
        </p:nvSpPr>
        <p:spPr>
          <a:xfrm>
            <a:off x="6043825" y="-21510"/>
            <a:ext cx="455676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8" name="Google Shape;48;p24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b="0" i="0" sz="4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24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4424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🞇"/>
              <a:defRPr b="0" i="0" sz="24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4772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🞇"/>
              <a:defRPr b="0" i="0" sz="2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5119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🞇"/>
              <a:defRPr b="0" i="0" sz="20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5467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🞇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5816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🞇"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6164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b="0" i="0" sz="14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6164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b="0" i="0" sz="14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6164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b="0" i="0" sz="14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6164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b="0" i="0" sz="14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0" name="Google Shape;50;p24"/>
          <p:cNvSpPr txBox="1"/>
          <p:nvPr>
            <p:ph idx="10" type="dt"/>
          </p:nvPr>
        </p:nvSpPr>
        <p:spPr>
          <a:xfrm>
            <a:off x="7796604" y="224493"/>
            <a:ext cx="2773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1" name="Google Shape;51;p24"/>
          <p:cNvSpPr txBox="1"/>
          <p:nvPr>
            <p:ph idx="11" type="ftr"/>
          </p:nvPr>
        </p:nvSpPr>
        <p:spPr>
          <a:xfrm>
            <a:off x="6033882" y="5852161"/>
            <a:ext cx="45527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2" name="Google Shape;52;p24"/>
          <p:cNvSpPr txBox="1"/>
          <p:nvPr>
            <p:ph idx="12" type="sldNum"/>
          </p:nvPr>
        </p:nvSpPr>
        <p:spPr>
          <a:xfrm>
            <a:off x="6043825" y="224492"/>
            <a:ext cx="1731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"/>
          <p:cNvSpPr txBox="1"/>
          <p:nvPr>
            <p:ph type="ctrTitle"/>
          </p:nvPr>
        </p:nvSpPr>
        <p:spPr>
          <a:xfrm>
            <a:off x="6153374" y="2708476"/>
            <a:ext cx="4590825" cy="1702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entury Gothic"/>
              <a:buNone/>
            </a:pPr>
            <a:r>
              <a:rPr b="1" lang="en-US"/>
              <a:t>SENTENCE FRAGMENTS &amp; </a:t>
            </a:r>
            <a:br>
              <a:rPr b="1" lang="en-US"/>
            </a:br>
            <a:r>
              <a:rPr b="1" lang="en-US"/>
              <a:t>RUN-ON</a:t>
            </a:r>
            <a:endParaRPr b="1"/>
          </a:p>
        </p:txBody>
      </p:sp>
      <p:sp>
        <p:nvSpPr>
          <p:cNvPr id="256" name="Google Shape;256;p1"/>
          <p:cNvSpPr txBox="1"/>
          <p:nvPr>
            <p:ph idx="1" type="subTitle"/>
          </p:nvPr>
        </p:nvSpPr>
        <p:spPr>
          <a:xfrm>
            <a:off x="6153375" y="4421081"/>
            <a:ext cx="4302744" cy="12606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rPr lang="en-US"/>
              <a:t>How to Recognize and Correct Them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0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Fixing Sentence Fragment 2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(Missing Verb Fragment):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0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24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We can fix these types of fragments by adding a verb.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My little sister </a:t>
            </a:r>
            <a:r>
              <a:rPr i="1" lang="en-US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stands </a:t>
            </a:r>
            <a:r>
              <a:rPr i="1"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first in the exam.</a:t>
            </a:r>
            <a:endParaRPr/>
          </a:p>
          <a:p>
            <a:pPr indent="0" lvl="0" marL="0" rtl="0" algn="ctr">
              <a:spcBef>
                <a:spcPts val="400"/>
              </a:spcBef>
              <a:spcAft>
                <a:spcPts val="0"/>
              </a:spcAft>
              <a:buSzPts val="152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(Now we know what my little sister did/is)</a:t>
            </a:r>
            <a:endParaRPr/>
          </a:p>
          <a:p>
            <a:pPr indent="0" lvl="0" marL="0" rtl="0" algn="ctr">
              <a:spcBef>
                <a:spcPts val="400"/>
              </a:spcBef>
              <a:spcAft>
                <a:spcPts val="0"/>
              </a:spcAft>
              <a:buSzPts val="1520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My cute little cat </a:t>
            </a:r>
            <a:r>
              <a:rPr i="1" lang="en-US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is</a:t>
            </a:r>
            <a:r>
              <a:rPr i="1"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cuddly.</a:t>
            </a:r>
            <a:endParaRPr/>
          </a:p>
          <a:p>
            <a:pPr indent="0" lvl="0" marL="0" rtl="0" algn="ctr">
              <a:spcBef>
                <a:spcPts val="400"/>
              </a:spcBef>
              <a:spcAft>
                <a:spcPts val="0"/>
              </a:spcAft>
              <a:buSzPts val="1520"/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(Now we know what the cute little cat did/is)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1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Sentence Fragment 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(Missing Subject and Verb):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1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19" lvl="0" marL="342900" rtl="0" algn="l">
              <a:spcBef>
                <a:spcPts val="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Some fragments are missing both subjects and verbs. That means that we don't know whom the sentence is about or what they did or are.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On the table.</a:t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 i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Over there.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2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Fixing Sentence Fragment 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(Missing Subject and Verb Fragments):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12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24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We need to add a subject and a verb to these prepositional phrases in order to make them complete sentences.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i="1" lang="en-US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The corn </a:t>
            </a: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(subject)</a:t>
            </a:r>
            <a:r>
              <a:rPr i="1" lang="en-US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is </a:t>
            </a: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(verb)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on the table.</a:t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 i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i="1" lang="en-US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My doggie </a:t>
            </a: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(subject)</a:t>
            </a:r>
            <a:r>
              <a:rPr i="1" lang="en-US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ran </a:t>
            </a: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(verb)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over there.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3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Sentence Fragment 4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(Dependent Clause Fragments):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13"/>
          <p:cNvSpPr txBox="1"/>
          <p:nvPr>
            <p:ph idx="1" type="body"/>
          </p:nvPr>
        </p:nvSpPr>
        <p:spPr>
          <a:xfrm>
            <a:off x="1219200" y="2362200"/>
            <a:ext cx="9601200" cy="40009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19" lvl="0" marL="342900" rtl="0" algn="l">
              <a:spcBef>
                <a:spcPts val="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Dependent clauses are groups of words that have a subject and a verb, but don't express a complete thought on their own. They are sentence fragments and dependent upon an independent clause.</a:t>
            </a:r>
            <a:endParaRPr/>
          </a:p>
          <a:p>
            <a:pPr indent="-274319" lvl="0" marL="342900" rtl="0" algn="l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Clause fragments are the most difficult to spot, because it seems long enough to be sentences.</a:t>
            </a:r>
            <a:endParaRPr/>
          </a:p>
          <a:p>
            <a:pPr indent="-158496" lvl="0" marL="34290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4319" lvl="0" marL="342900" rtl="0" algn="l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i="1" lang="en-US">
                <a:latin typeface="Arial"/>
                <a:ea typeface="Arial"/>
                <a:cs typeface="Arial"/>
                <a:sym typeface="Arial"/>
              </a:rPr>
              <a:t>Examples: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Whenever I walk the dog.</a:t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 i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Until my little sister walks into the room.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4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Fixing Sentence Fragment 4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(Dependent Clause Fragment):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4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24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You can fix these kinds of fragments by connecting the dependent clause to an independent clause (a group of words with a subject and a verb that expresses a complete thought).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You can add the independent clause to the beginning or the end of the dependent clause.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Whenever I walk the dog, </a:t>
            </a:r>
            <a:r>
              <a:rPr i="1" lang="en-US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 feel great.</a:t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 i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i="1" lang="en-US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 will stay here </a:t>
            </a: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until my little sister walks into the room.</a:t>
            </a:r>
            <a:endParaRPr i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5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 is a Run-on Sentence?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15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19" lvl="0" marL="342900" rtl="0" algn="l">
              <a:spcBef>
                <a:spcPts val="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run-on sentence occurs </a:t>
            </a:r>
            <a:endParaRPr/>
          </a:p>
          <a:p>
            <a:pPr indent="-274320" lvl="1" marL="640080" rtl="0" algn="l">
              <a:spcBef>
                <a:spcPts val="400"/>
              </a:spcBef>
              <a:spcAft>
                <a:spcPts val="0"/>
              </a:spcAft>
              <a:buSzPts val="1520"/>
              <a:buFont typeface="Noto Sans Symbols"/>
              <a:buChar char="⮚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when two complete sentences are squashed together without using a coordinating conjunction or proper punctuation, such as a period or a semicolon.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4319" lvl="0" marL="342900" rtl="0" algn="l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Therefore, a reader cannot tell where one sentence ends and the next one begins.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4319" lvl="0" marL="342900" rtl="0" algn="l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Run-on sentences can be short or long. A long sentence isn’t necessarily a run-on sentence.</a:t>
            </a:r>
            <a:endParaRPr/>
          </a:p>
          <a:p>
            <a:pPr indent="-158496" lvl="0" marL="34290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6"/>
          <p:cNvSpPr txBox="1"/>
          <p:nvPr>
            <p:ph type="title"/>
          </p:nvPr>
        </p:nvSpPr>
        <p:spPr>
          <a:xfrm>
            <a:off x="1371600" y="457200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How to Fix a Run-on Sentence?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16"/>
          <p:cNvSpPr txBox="1"/>
          <p:nvPr>
            <p:ph idx="1" type="body"/>
          </p:nvPr>
        </p:nvSpPr>
        <p:spPr>
          <a:xfrm>
            <a:off x="1143001" y="1676400"/>
            <a:ext cx="9643532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20" lvl="0" marL="342900" rtl="0" algn="l">
              <a:spcBef>
                <a:spcPts val="0"/>
              </a:spcBef>
              <a:spcAft>
                <a:spcPts val="0"/>
              </a:spcAft>
              <a:buSzPct val="76000"/>
              <a:buChar char="🞇"/>
            </a:pPr>
            <a:r>
              <a:rPr lang="en-US" sz="2000"/>
              <a:t>Use a semicolon. </a:t>
            </a:r>
            <a:endParaRPr sz="2000"/>
          </a:p>
          <a:p>
            <a:pPr indent="-274320" lvl="1" marL="640080" rtl="0" algn="l">
              <a:spcBef>
                <a:spcPts val="333"/>
              </a:spcBef>
              <a:spcAft>
                <a:spcPts val="0"/>
              </a:spcAft>
              <a:buSzPct val="76000"/>
              <a:buFont typeface="Noto Sans Symbols"/>
              <a:buChar char="⮚"/>
            </a:pPr>
            <a:r>
              <a:rPr lang="en-US" sz="1800"/>
              <a:t>Inserting a semicolon between independent clauses creates a grammatically correct sentence. Using a semicolon is a stylistic choice that establishes a close relationship between the two sentences.</a:t>
            </a:r>
            <a:endParaRPr/>
          </a:p>
          <a:p>
            <a:pPr indent="-274320" lvl="0" marL="342900" rtl="0" algn="l">
              <a:spcBef>
                <a:spcPts val="370"/>
              </a:spcBef>
              <a:spcAft>
                <a:spcPts val="0"/>
              </a:spcAft>
              <a:buSzPct val="76000"/>
              <a:buChar char="🞇"/>
            </a:pPr>
            <a:r>
              <a:rPr lang="en-US" sz="2000"/>
              <a:t>Use a comma and a coordinating conjunction. </a:t>
            </a:r>
            <a:endParaRPr sz="2000"/>
          </a:p>
          <a:p>
            <a:pPr indent="-274320" lvl="1" marL="640080" rtl="0" algn="l">
              <a:spcBef>
                <a:spcPts val="333"/>
              </a:spcBef>
              <a:spcAft>
                <a:spcPts val="0"/>
              </a:spcAft>
              <a:buSzPct val="76000"/>
              <a:buFont typeface="Noto Sans Symbols"/>
              <a:buChar char="⮚"/>
            </a:pPr>
            <a:r>
              <a:rPr lang="en-US" sz="1800"/>
              <a:t>A comma, paired with a coordinating conjunction (e.g., "and," "but," or "or"), corrects a run-on sentence. This method emphasizes the relationship between the two clauses.</a:t>
            </a:r>
            <a:endParaRPr/>
          </a:p>
          <a:p>
            <a:pPr indent="-274320" lvl="0" marL="342900" rtl="0" algn="l">
              <a:spcBef>
                <a:spcPts val="370"/>
              </a:spcBef>
              <a:spcAft>
                <a:spcPts val="0"/>
              </a:spcAft>
              <a:buSzPct val="76000"/>
              <a:buChar char="🞇"/>
            </a:pPr>
            <a:r>
              <a:rPr lang="en-US" sz="2000"/>
              <a:t>Use a subordinating conjunction. </a:t>
            </a:r>
            <a:endParaRPr sz="2000"/>
          </a:p>
          <a:p>
            <a:pPr indent="-274320" lvl="1" marL="640080" rtl="0" algn="l">
              <a:spcBef>
                <a:spcPts val="333"/>
              </a:spcBef>
              <a:spcAft>
                <a:spcPts val="0"/>
              </a:spcAft>
              <a:buSzPct val="76000"/>
              <a:buFont typeface="Noto Sans Symbols"/>
              <a:buChar char="⮚"/>
            </a:pPr>
            <a:r>
              <a:rPr lang="en-US" sz="1800"/>
              <a:t>Turn one of the independent clauses into a dependent clause. A subordinating conjunction (e.g., "because," "unless," and "although") connects two clauses to create a complex sentence.</a:t>
            </a:r>
            <a:endParaRPr/>
          </a:p>
          <a:p>
            <a:pPr indent="-274320" lvl="0" marL="342900" rtl="0" algn="l">
              <a:spcBef>
                <a:spcPts val="370"/>
              </a:spcBef>
              <a:spcAft>
                <a:spcPts val="0"/>
              </a:spcAft>
              <a:buSzPct val="76000"/>
              <a:buChar char="🞇"/>
            </a:pPr>
            <a:r>
              <a:rPr lang="en-US" sz="2000"/>
              <a:t>Use a period. </a:t>
            </a:r>
            <a:endParaRPr sz="2000"/>
          </a:p>
          <a:p>
            <a:pPr indent="-274320" lvl="1" marL="640080" rtl="0" algn="l">
              <a:spcBef>
                <a:spcPts val="333"/>
              </a:spcBef>
              <a:spcAft>
                <a:spcPts val="0"/>
              </a:spcAft>
              <a:buSzPct val="76000"/>
              <a:buFont typeface="Noto Sans Symbols"/>
              <a:buChar char="⮚"/>
            </a:pPr>
            <a:r>
              <a:rPr lang="en-US" sz="1800"/>
              <a:t>The easiest way to fix a run-on is to split the sentence into smaller sentences using a period. This revision works especially well with longer sentences. Check, however, to make sure that this solution does not result in short, choppy sentences.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7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Recognize a Run-on Sentence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17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68580" rtl="0" algn="ctr">
              <a:spcBef>
                <a:spcPts val="0"/>
              </a:spcBef>
              <a:spcAft>
                <a:spcPts val="0"/>
              </a:spcAft>
              <a:buSzPts val="1520"/>
              <a:buNone/>
            </a:pPr>
            <a:r>
              <a:rPr lang="en-US" sz="2000" u="sng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Peter is going to school his sister is going skating.</a:t>
            </a:r>
            <a:endParaRPr/>
          </a:p>
          <a:p>
            <a:pPr indent="0" lvl="0" marL="68580" rtl="0" algn="l">
              <a:spcBef>
                <a:spcPts val="400"/>
              </a:spcBef>
              <a:spcAft>
                <a:spcPts val="0"/>
              </a:spcAft>
              <a:buSzPts val="1520"/>
              <a:buNone/>
            </a:pPr>
            <a:r>
              <a:t/>
            </a:r>
            <a:endParaRPr sz="2000" u="sng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6858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this a run-on sentence?</a:t>
            </a:r>
            <a:endParaRPr/>
          </a:p>
          <a:p>
            <a:pPr indent="-274320" lvl="1" marL="640080" rtl="0" algn="l">
              <a:spcBef>
                <a:spcPts val="400"/>
              </a:spcBef>
              <a:spcAft>
                <a:spcPts val="0"/>
              </a:spcAft>
              <a:buSzPts val="1520"/>
              <a:buFont typeface="Noto Sans Symbols"/>
              <a:buChar char="⮚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is two sentences together; one tells about Peter, another one tells about her sister</a:t>
            </a:r>
            <a:endParaRPr/>
          </a:p>
          <a:p>
            <a:pPr indent="-274320" lvl="1" marL="640080" rtl="0" algn="l">
              <a:spcBef>
                <a:spcPts val="400"/>
              </a:spcBef>
              <a:spcAft>
                <a:spcPts val="0"/>
              </a:spcAft>
              <a:buSzPts val="1520"/>
              <a:buFont typeface="Noto Sans Symbols"/>
              <a:buChar char="⮚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is no punctuation or conjunction between these two sentences.</a:t>
            </a:r>
            <a:endParaRPr/>
          </a:p>
          <a:p>
            <a:pPr indent="-274320" lvl="1" marL="640080" rtl="0" algn="l">
              <a:spcBef>
                <a:spcPts val="400"/>
              </a:spcBef>
              <a:spcAft>
                <a:spcPts val="0"/>
              </a:spcAft>
              <a:buSzPts val="1520"/>
              <a:buFont typeface="Noto Sans Symbols"/>
              <a:buChar char="⮚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is no capital words to show where the second sentence begins.</a:t>
            </a:r>
            <a:endParaRPr/>
          </a:p>
          <a:p>
            <a:pPr indent="0" lvl="0" marL="68580" rtl="0" algn="l">
              <a:spcBef>
                <a:spcPts val="400"/>
              </a:spcBef>
              <a:spcAft>
                <a:spcPts val="0"/>
              </a:spcAft>
              <a:buSzPts val="1520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8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How to Rewrite the Sentence?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18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19" lvl="0" marL="342900" rtl="0" algn="l">
              <a:spcBef>
                <a:spcPts val="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Write two sentences.</a:t>
            </a:r>
            <a:endParaRPr/>
          </a:p>
          <a:p>
            <a:pPr indent="0" lvl="0" marL="68580" rtl="0" algn="ctr">
              <a:spcBef>
                <a:spcPts val="400"/>
              </a:spcBef>
              <a:spcAft>
                <a:spcPts val="0"/>
              </a:spcAft>
              <a:buSzPts val="1520"/>
              <a:buNone/>
            </a:pPr>
            <a:r>
              <a:rPr lang="en-US" sz="20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(1) Peter is going to school. (2) His sister is going skating.</a:t>
            </a:r>
            <a:endParaRPr/>
          </a:p>
          <a:p>
            <a:pPr indent="0" lvl="0" marL="6858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4319" lvl="0" marL="342900" rtl="0" algn="l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Use a conjunction to write this sentence. It also includes a punctuation mark after the conjunctive adverb.</a:t>
            </a:r>
            <a:endParaRPr/>
          </a:p>
          <a:p>
            <a:pPr indent="0" lvl="0" marL="68580" rtl="0" algn="ctr">
              <a:spcBef>
                <a:spcPts val="400"/>
              </a:spcBef>
              <a:spcAft>
                <a:spcPts val="0"/>
              </a:spcAft>
              <a:buSzPts val="1520"/>
              <a:buNone/>
            </a:pPr>
            <a:r>
              <a:rPr lang="en-US" sz="20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Peter is going to school, </a:t>
            </a:r>
            <a:r>
              <a:rPr b="1" lang="en-US" sz="2000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but</a:t>
            </a:r>
            <a:r>
              <a:rPr lang="en-US" sz="20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his sister is going skating.</a:t>
            </a:r>
            <a:endParaRPr/>
          </a:p>
          <a:p>
            <a:pPr indent="-158496" lvl="0" marL="34290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19"/>
          <p:cNvSpPr txBox="1"/>
          <p:nvPr>
            <p:ph idx="1" type="body"/>
          </p:nvPr>
        </p:nvSpPr>
        <p:spPr>
          <a:xfrm>
            <a:off x="3124200" y="2667000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68580" rtl="0" algn="l">
              <a:spcBef>
                <a:spcPts val="0"/>
              </a:spcBef>
              <a:spcAft>
                <a:spcPts val="0"/>
              </a:spcAft>
              <a:buSzPts val="4104"/>
              <a:buNone/>
            </a:pPr>
            <a:r>
              <a:rPr b="1" lang="en-US" sz="5400">
                <a:latin typeface="Arial"/>
                <a:ea typeface="Arial"/>
                <a:cs typeface="Arial"/>
                <a:sym typeface="Arial"/>
              </a:rPr>
              <a:t>Any Question?</a:t>
            </a:r>
            <a:endParaRPr b="1" sz="5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Skill Goals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2"/>
          <p:cNvSpPr txBox="1"/>
          <p:nvPr>
            <p:ph idx="1" type="body"/>
          </p:nvPr>
        </p:nvSpPr>
        <p:spPr>
          <a:xfrm>
            <a:off x="1356539" y="2323652"/>
            <a:ext cx="9844861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19" lvl="0" marL="342900" rtl="0" algn="l">
              <a:spcBef>
                <a:spcPts val="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Understanding Fragment</a:t>
            </a:r>
            <a:endParaRPr/>
          </a:p>
          <a:p>
            <a:pPr indent="-274319" lvl="0" marL="342900" rtl="0" algn="l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Recognize and Correct Different Types of Fragments</a:t>
            </a:r>
            <a:endParaRPr/>
          </a:p>
          <a:p>
            <a:pPr indent="-274319" lvl="0" marL="342900" rtl="0" algn="l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Understanding Run-on</a:t>
            </a:r>
            <a:endParaRPr/>
          </a:p>
          <a:p>
            <a:pPr indent="-274319" lvl="0" marL="342900" rtl="0" algn="l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Recognize and Correct Run-on Sentences</a:t>
            </a:r>
            <a:endParaRPr/>
          </a:p>
          <a:p>
            <a:pPr indent="-274319" lvl="0" marL="342900" rtl="0" algn="l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Classroom Practice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0"/>
          <p:cNvSpPr txBox="1"/>
          <p:nvPr>
            <p:ph idx="1" type="body"/>
          </p:nvPr>
        </p:nvSpPr>
        <p:spPr>
          <a:xfrm>
            <a:off x="2590800" y="2438400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68580" rtl="0" algn="l">
              <a:spcBef>
                <a:spcPts val="0"/>
              </a:spcBef>
              <a:spcAft>
                <a:spcPts val="0"/>
              </a:spcAft>
              <a:buSzPts val="4104"/>
              <a:buNone/>
            </a:pPr>
            <a:r>
              <a:rPr b="1" lang="en-US" sz="5400"/>
              <a:t>So….Let’s Practice!</a:t>
            </a:r>
            <a:endParaRPr b="1" sz="5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1"/>
          <p:cNvSpPr txBox="1"/>
          <p:nvPr>
            <p:ph idx="1" type="body"/>
          </p:nvPr>
        </p:nvSpPr>
        <p:spPr>
          <a:xfrm>
            <a:off x="1356540" y="1371600"/>
            <a:ext cx="9540060" cy="44610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2419" lvl="0" marL="342900" rtl="0" algn="l">
              <a:spcBef>
                <a:spcPts val="0"/>
              </a:spcBef>
              <a:spcAft>
                <a:spcPts val="0"/>
              </a:spcAft>
              <a:buSzPts val="2424"/>
              <a:buFont typeface="Noto Sans Symbols"/>
              <a:buChar char="❑"/>
            </a:pPr>
            <a:r>
              <a:rPr b="1" lang="en-US" sz="3000">
                <a:latin typeface="Arial"/>
                <a:ea typeface="Arial"/>
                <a:cs typeface="Arial"/>
                <a:sym typeface="Arial"/>
              </a:rPr>
              <a:t>Decide if the below sentences are complete (i.e. complete thoughts) or fragments.</a:t>
            </a:r>
            <a:endParaRPr sz="3000"/>
          </a:p>
          <a:p>
            <a:pPr indent="-158496" lvl="0" marL="342900" rtl="0" algn="l">
              <a:spcBef>
                <a:spcPts val="480"/>
              </a:spcBef>
              <a:spcAft>
                <a:spcPts val="0"/>
              </a:spcAft>
              <a:buSzPts val="1824"/>
              <a:buFont typeface="Noto Sans Symbols"/>
              <a:buNone/>
            </a:pPr>
            <a:r>
              <a:t/>
            </a:r>
            <a:endParaRPr b="1" sz="3000">
              <a:latin typeface="Arial"/>
              <a:ea typeface="Arial"/>
              <a:cs typeface="Arial"/>
              <a:sym typeface="Arial"/>
            </a:endParaRPr>
          </a:p>
          <a:p>
            <a:pPr indent="-312420" lvl="0" marL="342900" rtl="0" algn="l">
              <a:spcBef>
                <a:spcPts val="400"/>
              </a:spcBef>
              <a:spcAft>
                <a:spcPts val="0"/>
              </a:spcAft>
              <a:buSzPts val="2120"/>
              <a:buFont typeface="Century Gothic"/>
              <a:buAutoNum type="arabicPeriod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Tuesday morning last week at 8:30 a.m. </a:t>
            </a:r>
            <a:endParaRPr sz="3000"/>
          </a:p>
          <a:p>
            <a:pPr indent="-312420" lvl="0" marL="342900" rtl="0" algn="l">
              <a:spcBef>
                <a:spcPts val="400"/>
              </a:spcBef>
              <a:spcAft>
                <a:spcPts val="0"/>
              </a:spcAft>
              <a:buSzPts val="2120"/>
              <a:buFont typeface="Century Gothic"/>
              <a:buAutoNum type="arabicPeriod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ate breakfast with my sister. </a:t>
            </a:r>
            <a:endParaRPr sz="3000"/>
          </a:p>
          <a:p>
            <a:pPr indent="-312420" lvl="0" marL="342900" rtl="0" algn="l">
              <a:spcBef>
                <a:spcPts val="400"/>
              </a:spcBef>
              <a:spcAft>
                <a:spcPts val="0"/>
              </a:spcAft>
              <a:buSzPts val="2120"/>
              <a:buFont typeface="Century Gothic"/>
              <a:buAutoNum type="arabicPeriod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Even though you have lived in another country. </a:t>
            </a:r>
            <a:endParaRPr sz="3000"/>
          </a:p>
          <a:p>
            <a:pPr indent="-312420" lvl="0" marL="342900" rtl="0" algn="l">
              <a:spcBef>
                <a:spcPts val="400"/>
              </a:spcBef>
              <a:spcAft>
                <a:spcPts val="0"/>
              </a:spcAft>
              <a:buSzPts val="2120"/>
              <a:buFont typeface="Century Gothic"/>
              <a:buAutoNum type="arabicPeriod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Which is important for success in college. </a:t>
            </a:r>
            <a:endParaRPr sz="3000"/>
          </a:p>
          <a:p>
            <a:pPr indent="-312420" lvl="0" marL="342900" rtl="0" algn="l">
              <a:spcBef>
                <a:spcPts val="400"/>
              </a:spcBef>
              <a:spcAft>
                <a:spcPts val="0"/>
              </a:spcAft>
              <a:buSzPts val="2120"/>
              <a:buFont typeface="Century Gothic"/>
              <a:buAutoNum type="arabicPeriod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is important for success in college. </a:t>
            </a:r>
            <a:endParaRPr sz="3000"/>
          </a:p>
          <a:p>
            <a:pPr indent="-312420" lvl="0" marL="342900" rtl="0" algn="l">
              <a:spcBef>
                <a:spcPts val="400"/>
              </a:spcBef>
              <a:spcAft>
                <a:spcPts val="0"/>
              </a:spcAft>
              <a:buSzPts val="2120"/>
              <a:buFont typeface="Century Gothic"/>
              <a:buAutoNum type="arabicPeriod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Finding someone to design your company's website is easy. </a:t>
            </a:r>
            <a:endParaRPr sz="3000"/>
          </a:p>
          <a:p>
            <a:pPr indent="-312420" lvl="0" marL="342900" rtl="0" algn="l">
              <a:spcBef>
                <a:spcPts val="400"/>
              </a:spcBef>
              <a:spcAft>
                <a:spcPts val="0"/>
              </a:spcAft>
              <a:buSzPts val="2120"/>
              <a:buFont typeface="Century Gothic"/>
              <a:buAutoNum type="arabicPeriod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way that people learn new skills in this modern world.</a:t>
            </a:r>
            <a:endParaRPr sz="3000"/>
          </a:p>
          <a:p>
            <a:pPr indent="-158496" lvl="0" marL="342900" rtl="0" algn="l">
              <a:spcBef>
                <a:spcPts val="480"/>
              </a:spcBef>
              <a:spcAft>
                <a:spcPts val="0"/>
              </a:spcAft>
              <a:buSzPts val="1824"/>
              <a:buFont typeface="Noto Sans Symbols"/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2"/>
          <p:cNvSpPr txBox="1"/>
          <p:nvPr>
            <p:ph idx="1" type="body"/>
          </p:nvPr>
        </p:nvSpPr>
        <p:spPr>
          <a:xfrm>
            <a:off x="772200" y="826800"/>
            <a:ext cx="10342800" cy="52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63823" lvl="0" marL="342900" rtl="0" algn="l">
              <a:spcBef>
                <a:spcPts val="0"/>
              </a:spcBef>
              <a:spcAft>
                <a:spcPts val="0"/>
              </a:spcAft>
              <a:buSzPct val="76000"/>
              <a:buFont typeface="Noto Sans Symbols"/>
              <a:buChar char="❑"/>
            </a:pPr>
            <a:r>
              <a:rPr b="1" lang="en-US" sz="2900">
                <a:latin typeface="Arial"/>
                <a:ea typeface="Arial"/>
                <a:cs typeface="Arial"/>
                <a:sym typeface="Arial"/>
              </a:rPr>
              <a:t>Decide if the following sentences are run-on or complete sentences. If the sentence is run-on, then rewrite it.</a:t>
            </a:r>
            <a:endParaRPr/>
          </a:p>
          <a:p>
            <a:pPr indent="-155359" lvl="0" marL="342900" rtl="0" algn="l">
              <a:spcBef>
                <a:spcPts val="493"/>
              </a:spcBef>
              <a:spcAft>
                <a:spcPts val="0"/>
              </a:spcAft>
              <a:buSzPct val="76000"/>
              <a:buFont typeface="Noto Sans Symbols"/>
              <a:buNone/>
            </a:pPr>
            <a:r>
              <a:t/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indent="-294203" lvl="0" marL="342900" rtl="0" algn="l">
              <a:spcBef>
                <a:spcPts val="408"/>
              </a:spcBef>
              <a:spcAft>
                <a:spcPts val="0"/>
              </a:spcAft>
              <a:buSzPct val="80674"/>
              <a:buChar char="🞇"/>
            </a:pPr>
            <a:r>
              <a:rPr lang="en-US" sz="2980">
                <a:latin typeface="Arial"/>
                <a:ea typeface="Arial"/>
                <a:cs typeface="Arial"/>
                <a:sym typeface="Arial"/>
              </a:rPr>
              <a:t>Lila enjoyed the bouquet of tulips John gave her on prom night however she prefers roses.</a:t>
            </a:r>
            <a:endParaRPr sz="2980"/>
          </a:p>
          <a:p>
            <a:pPr indent="-294203" lvl="0" marL="342900" rtl="0" algn="l">
              <a:spcBef>
                <a:spcPts val="408"/>
              </a:spcBef>
              <a:spcAft>
                <a:spcPts val="0"/>
              </a:spcAft>
              <a:buSzPct val="80674"/>
              <a:buChar char="🞇"/>
            </a:pPr>
            <a:r>
              <a:rPr lang="en-US" sz="2980">
                <a:latin typeface="Arial"/>
                <a:ea typeface="Arial"/>
                <a:cs typeface="Arial"/>
                <a:sym typeface="Arial"/>
              </a:rPr>
              <a:t>My academic advisor told me not to take 18 credit hours for the fall semester I'm regretting not having listened to her.</a:t>
            </a:r>
            <a:endParaRPr sz="2980"/>
          </a:p>
          <a:p>
            <a:pPr indent="-294203" lvl="0" marL="342900" rtl="0" algn="l">
              <a:spcBef>
                <a:spcPts val="408"/>
              </a:spcBef>
              <a:spcAft>
                <a:spcPts val="0"/>
              </a:spcAft>
              <a:buSzPct val="80674"/>
              <a:buChar char="🞇"/>
            </a:pPr>
            <a:r>
              <a:rPr lang="en-US" sz="2980">
                <a:latin typeface="Arial"/>
                <a:ea typeface="Arial"/>
                <a:cs typeface="Arial"/>
                <a:sym typeface="Arial"/>
              </a:rPr>
              <a:t>My cat was upset all day he didn't get canned food for breakfast.</a:t>
            </a:r>
            <a:endParaRPr sz="2980"/>
          </a:p>
          <a:p>
            <a:pPr indent="-294203" lvl="0" marL="342900" rtl="0" algn="l">
              <a:spcBef>
                <a:spcPts val="408"/>
              </a:spcBef>
              <a:spcAft>
                <a:spcPts val="0"/>
              </a:spcAft>
              <a:buSzPct val="80674"/>
              <a:buChar char="🞇"/>
            </a:pPr>
            <a:r>
              <a:rPr lang="en-US" sz="2980">
                <a:latin typeface="Arial"/>
                <a:ea typeface="Arial"/>
                <a:cs typeface="Arial"/>
                <a:sym typeface="Arial"/>
              </a:rPr>
              <a:t>Organizations that promise students a scholarship if they pay an extraordinarily high application fee are most likely scams.</a:t>
            </a:r>
            <a:endParaRPr sz="2980"/>
          </a:p>
          <a:p>
            <a:pPr indent="-294203" lvl="0" marL="342900" rtl="0" algn="l">
              <a:spcBef>
                <a:spcPts val="408"/>
              </a:spcBef>
              <a:spcAft>
                <a:spcPts val="0"/>
              </a:spcAft>
              <a:buSzPct val="80674"/>
              <a:buChar char="🞇"/>
            </a:pPr>
            <a:r>
              <a:rPr lang="en-US" sz="2980">
                <a:latin typeface="Arial"/>
                <a:ea typeface="Arial"/>
                <a:cs typeface="Arial"/>
                <a:sym typeface="Arial"/>
              </a:rPr>
              <a:t>Because Rose was late for the all-you-can-eat buffet, she had to order from the main menu.</a:t>
            </a:r>
            <a:endParaRPr sz="2980"/>
          </a:p>
          <a:p>
            <a:pPr indent="-294203" lvl="0" marL="342900" rtl="0" algn="l">
              <a:spcBef>
                <a:spcPts val="408"/>
              </a:spcBef>
              <a:spcAft>
                <a:spcPts val="0"/>
              </a:spcAft>
              <a:buSzPct val="80674"/>
              <a:buChar char="🞇"/>
            </a:pPr>
            <a:r>
              <a:rPr lang="en-US" sz="2980">
                <a:latin typeface="Arial"/>
                <a:ea typeface="Arial"/>
                <a:cs typeface="Arial"/>
                <a:sym typeface="Arial"/>
              </a:rPr>
              <a:t>The student fell asleep in class everyone thought this was rude behavior.</a:t>
            </a:r>
            <a:endParaRPr sz="2980"/>
          </a:p>
          <a:p>
            <a:pPr indent="-294203" lvl="0" marL="342900" rtl="0" algn="l">
              <a:spcBef>
                <a:spcPts val="408"/>
              </a:spcBef>
              <a:spcAft>
                <a:spcPts val="0"/>
              </a:spcAft>
              <a:buSzPct val="80674"/>
              <a:buChar char="🞇"/>
            </a:pPr>
            <a:r>
              <a:rPr lang="en-US" sz="2980">
                <a:latin typeface="Arial"/>
                <a:ea typeface="Arial"/>
                <a:cs typeface="Arial"/>
                <a:sym typeface="Arial"/>
              </a:rPr>
              <a:t>I received an A on my Psychology test I am happy.</a:t>
            </a:r>
            <a:endParaRPr sz="2980"/>
          </a:p>
          <a:p>
            <a:pPr indent="0" lvl="0" marL="68580" rtl="0" algn="l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/>
          </a:p>
        </p:txBody>
      </p:sp>
      <p:sp>
        <p:nvSpPr>
          <p:cNvPr id="383" name="Google Shape;383;p22"/>
          <p:cNvSpPr txBox="1"/>
          <p:nvPr/>
        </p:nvSpPr>
        <p:spPr>
          <a:xfrm>
            <a:off x="7531100" y="3187700"/>
            <a:ext cx="4381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3"/>
          <p:cNvSpPr txBox="1"/>
          <p:nvPr>
            <p:ph idx="1" type="body"/>
          </p:nvPr>
        </p:nvSpPr>
        <p:spPr>
          <a:xfrm>
            <a:off x="3352800" y="2743200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68580" rtl="0" algn="l">
              <a:spcBef>
                <a:spcPts val="0"/>
              </a:spcBef>
              <a:spcAft>
                <a:spcPts val="0"/>
              </a:spcAft>
              <a:buSzPts val="5016"/>
              <a:buNone/>
            </a:pPr>
            <a:r>
              <a:rPr b="1" lang="en-US" sz="6600">
                <a:latin typeface="Arial"/>
                <a:ea typeface="Arial"/>
                <a:cs typeface="Arial"/>
                <a:sym typeface="Arial"/>
              </a:rPr>
              <a:t>Thank You</a:t>
            </a:r>
            <a:endParaRPr b="1" sz="6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 is Fragment?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19" lvl="0" marL="342900" rtl="0" algn="l">
              <a:spcBef>
                <a:spcPts val="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Any sentence in order to be completed, must express a complete thought and must include both a subject and a verb–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a fragment is a group of words that is missing one or more of these things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158496" lvl="0" marL="34290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4319" lvl="0" marL="342900" rtl="0" algn="l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fragment can be a word, phrase, or clause.</a:t>
            </a:r>
            <a:endParaRPr/>
          </a:p>
          <a:p>
            <a:pPr indent="-228600" lvl="2" marL="914400" rtl="0" algn="l">
              <a:spcBef>
                <a:spcPts val="400"/>
              </a:spcBef>
              <a:spcAft>
                <a:spcPts val="0"/>
              </a:spcAft>
              <a:buSzPts val="1520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Room (</a:t>
            </a:r>
            <a:r>
              <a:rPr i="1"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one-word fragment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228600" lvl="2" marL="914400" rtl="0" algn="l">
              <a:spcBef>
                <a:spcPts val="400"/>
              </a:spcBef>
              <a:spcAft>
                <a:spcPts val="0"/>
              </a:spcAft>
              <a:buSzPts val="1520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Into the room (</a:t>
            </a:r>
            <a:r>
              <a:rPr i="1"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phrase fragment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228600" lvl="2" marL="914400" rtl="0" algn="l">
              <a:spcBef>
                <a:spcPts val="400"/>
              </a:spcBef>
              <a:spcAft>
                <a:spcPts val="0"/>
              </a:spcAft>
              <a:buSzPts val="1520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Because the teacher walked into the room (</a:t>
            </a:r>
            <a:r>
              <a:rPr i="1"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clause fragment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158496" lvl="0" marL="34290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Recognizing Sentence Fragments: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4"/>
          <p:cNvSpPr txBox="1"/>
          <p:nvPr>
            <p:ph idx="1" type="body"/>
          </p:nvPr>
        </p:nvSpPr>
        <p:spPr>
          <a:xfrm>
            <a:off x="990600" y="2323652"/>
            <a:ext cx="9601200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24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complete sentence expresses a complete thought. Therefore, we talk about sentence fragments in contrast to complete sentences.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824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Sentence fragments are groups of words that don't express a complete thought. They are only part of a sentence.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824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They are fine to use in conversation, but they are a no-no when it comes to any kind of formal or academic writing. </a:t>
            </a:r>
            <a:endParaRPr/>
          </a:p>
          <a:p>
            <a:pPr indent="-158496" lvl="0" marL="34290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"/>
          <p:cNvSpPr txBox="1"/>
          <p:nvPr>
            <p:ph type="title"/>
          </p:nvPr>
        </p:nvSpPr>
        <p:spPr>
          <a:xfrm>
            <a:off x="1353386" y="838200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Recognizing Sentence Fragments: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5"/>
          <p:cNvSpPr txBox="1"/>
          <p:nvPr>
            <p:ph idx="1" type="body"/>
          </p:nvPr>
        </p:nvSpPr>
        <p:spPr>
          <a:xfrm>
            <a:off x="2057400" y="2743200"/>
            <a:ext cx="5230368" cy="704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24"/>
              <a:buNone/>
            </a:pPr>
            <a:r>
              <a:rPr lang="en-US" u="sng">
                <a:latin typeface="Arial"/>
                <a:ea typeface="Arial"/>
                <a:cs typeface="Arial"/>
                <a:sym typeface="Arial"/>
              </a:rPr>
              <a:t>Fragments:</a:t>
            </a:r>
            <a:endParaRPr/>
          </a:p>
        </p:txBody>
      </p:sp>
      <p:sp>
        <p:nvSpPr>
          <p:cNvPr id="281" name="Google Shape;281;p5"/>
          <p:cNvSpPr txBox="1"/>
          <p:nvPr>
            <p:ph idx="2" type="body"/>
          </p:nvPr>
        </p:nvSpPr>
        <p:spPr>
          <a:xfrm>
            <a:off x="1981200" y="3581400"/>
            <a:ext cx="326898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4"/>
              <a:buFont typeface="Noto Sans Symbols"/>
              <a:buChar char="❖"/>
            </a:pPr>
            <a:r>
              <a:rPr i="1" lang="en-US" sz="1900">
                <a:latin typeface="Arial"/>
                <a:ea typeface="Arial"/>
                <a:cs typeface="Arial"/>
                <a:sym typeface="Arial"/>
              </a:rPr>
              <a:t>On the table.</a:t>
            </a:r>
            <a:endParaRPr i="1" sz="19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380"/>
              </a:spcBef>
              <a:spcAft>
                <a:spcPts val="0"/>
              </a:spcAft>
              <a:buSzPts val="1444"/>
              <a:buFont typeface="Noto Sans Symbols"/>
              <a:buChar char="❖"/>
            </a:pPr>
            <a:r>
              <a:rPr i="1" lang="en-US" sz="1900">
                <a:latin typeface="Arial"/>
                <a:ea typeface="Arial"/>
                <a:cs typeface="Arial"/>
                <a:sym typeface="Arial"/>
              </a:rPr>
              <a:t>Over there.</a:t>
            </a:r>
            <a:endParaRPr/>
          </a:p>
          <a:p>
            <a:pPr indent="-342900" lvl="0" marL="342900" rtl="0" algn="l">
              <a:spcBef>
                <a:spcPts val="380"/>
              </a:spcBef>
              <a:spcAft>
                <a:spcPts val="0"/>
              </a:spcAft>
              <a:buSzPts val="1444"/>
              <a:buFont typeface="Noto Sans Symbols"/>
              <a:buChar char="❖"/>
            </a:pPr>
            <a:r>
              <a:rPr i="1" lang="en-US" sz="1900">
                <a:latin typeface="Arial"/>
                <a:ea typeface="Arial"/>
                <a:cs typeface="Arial"/>
                <a:sym typeface="Arial"/>
              </a:rPr>
              <a:t>This thing.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4"/>
              <a:buFont typeface="Noto Sans Symbols"/>
              <a:buChar char="❖"/>
            </a:pPr>
            <a:r>
              <a:rPr i="1" lang="en-US" sz="1900">
                <a:latin typeface="Arial"/>
                <a:ea typeface="Arial"/>
                <a:cs typeface="Arial"/>
                <a:sym typeface="Arial"/>
              </a:rPr>
              <a:t>If I walk home.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5"/>
          <p:cNvSpPr txBox="1"/>
          <p:nvPr>
            <p:ph idx="3" type="body"/>
          </p:nvPr>
        </p:nvSpPr>
        <p:spPr>
          <a:xfrm>
            <a:off x="6172200" y="2743200"/>
            <a:ext cx="5230368" cy="704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24"/>
              <a:buNone/>
            </a:pPr>
            <a:r>
              <a:rPr lang="en-US" u="sng">
                <a:latin typeface="Arial"/>
                <a:ea typeface="Arial"/>
                <a:cs typeface="Arial"/>
                <a:sym typeface="Arial"/>
              </a:rPr>
              <a:t>Complete Sentences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  <p:sp>
        <p:nvSpPr>
          <p:cNvPr id="283" name="Google Shape;283;p5"/>
          <p:cNvSpPr txBox="1"/>
          <p:nvPr>
            <p:ph idx="4" type="body"/>
          </p:nvPr>
        </p:nvSpPr>
        <p:spPr>
          <a:xfrm>
            <a:off x="6215803" y="3615267"/>
            <a:ext cx="485394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342900" rtl="0" algn="l">
              <a:spcBef>
                <a:spcPts val="0"/>
              </a:spcBef>
              <a:spcAft>
                <a:spcPts val="0"/>
              </a:spcAft>
              <a:buSzPts val="1444"/>
              <a:buFont typeface="Noto Sans Symbols"/>
              <a:buChar char="❖"/>
            </a:pPr>
            <a:r>
              <a:rPr i="1" lang="en-US" sz="1900">
                <a:latin typeface="Arial"/>
                <a:ea typeface="Arial"/>
                <a:cs typeface="Arial"/>
                <a:sym typeface="Arial"/>
              </a:rPr>
              <a:t>My hat is on the table.</a:t>
            </a:r>
            <a:endParaRPr/>
          </a:p>
          <a:p>
            <a:pPr indent="-274320" lvl="0" marL="342900" rtl="0" algn="l">
              <a:spcBef>
                <a:spcPts val="380"/>
              </a:spcBef>
              <a:spcAft>
                <a:spcPts val="0"/>
              </a:spcAft>
              <a:buSzPts val="1444"/>
              <a:buFont typeface="Noto Sans Symbols"/>
              <a:buChar char="❖"/>
            </a:pPr>
            <a:r>
              <a:rPr i="1" lang="en-US" sz="1900">
                <a:latin typeface="Arial"/>
                <a:ea typeface="Arial"/>
                <a:cs typeface="Arial"/>
                <a:sym typeface="Arial"/>
              </a:rPr>
              <a:t>The dog ran over there.</a:t>
            </a:r>
            <a:endParaRPr/>
          </a:p>
          <a:p>
            <a:pPr indent="-274320" lvl="0" marL="342900" rtl="0" algn="l">
              <a:spcBef>
                <a:spcPts val="380"/>
              </a:spcBef>
              <a:spcAft>
                <a:spcPts val="0"/>
              </a:spcAft>
              <a:buSzPts val="1444"/>
              <a:buFont typeface="Noto Sans Symbols"/>
              <a:buChar char="❖"/>
            </a:pPr>
            <a:r>
              <a:rPr i="1" lang="en-US" sz="1900">
                <a:latin typeface="Arial"/>
                <a:ea typeface="Arial"/>
                <a:cs typeface="Arial"/>
                <a:sym typeface="Arial"/>
              </a:rPr>
              <a:t>This thing is bothering me!</a:t>
            </a:r>
            <a:endParaRPr/>
          </a:p>
          <a:p>
            <a:pPr indent="-274320" lvl="0" marL="342900" rtl="0" algn="l">
              <a:spcBef>
                <a:spcPts val="380"/>
              </a:spcBef>
              <a:spcAft>
                <a:spcPts val="0"/>
              </a:spcAft>
              <a:buSzPts val="1444"/>
              <a:buFont typeface="Noto Sans Symbols"/>
              <a:buChar char="❖"/>
            </a:pPr>
            <a:r>
              <a:rPr i="1" lang="en-US" sz="1900">
                <a:latin typeface="Arial"/>
                <a:ea typeface="Arial"/>
                <a:cs typeface="Arial"/>
                <a:sym typeface="Arial"/>
              </a:rPr>
              <a:t>I'll call you if I walk home.</a:t>
            </a:r>
            <a:endParaRPr sz="1900"/>
          </a:p>
        </p:txBody>
      </p:sp>
      <p:sp>
        <p:nvSpPr>
          <p:cNvPr id="284" name="Google Shape;284;p5"/>
          <p:cNvSpPr txBox="1"/>
          <p:nvPr/>
        </p:nvSpPr>
        <p:spPr>
          <a:xfrm>
            <a:off x="891540" y="2438400"/>
            <a:ext cx="1000506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 are a few examples of fragments and complete sentences: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6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Recognizing Sentence Fragments: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6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ct val="76000"/>
              <a:buChar char="🞇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Think about </a:t>
            </a:r>
            <a:endParaRPr/>
          </a:p>
          <a:p>
            <a:pPr indent="-342900" lvl="1" marL="640080" rtl="0" algn="l">
              <a:spcBef>
                <a:spcPts val="407"/>
              </a:spcBef>
              <a:spcAft>
                <a:spcPts val="0"/>
              </a:spcAft>
              <a:buSzPct val="76000"/>
              <a:buFont typeface="Noto Sans Symbols"/>
              <a:buChar char="⮚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what is missing in each fragment? </a:t>
            </a:r>
            <a:endParaRPr/>
          </a:p>
          <a:p>
            <a:pPr indent="-342900" lvl="1" marL="640080" rtl="0" algn="l">
              <a:spcBef>
                <a:spcPts val="407"/>
              </a:spcBef>
              <a:spcAft>
                <a:spcPts val="0"/>
              </a:spcAft>
              <a:buSzPct val="76000"/>
              <a:buFont typeface="Noto Sans Symbols"/>
              <a:buChar char="⮚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what can you add to each fragment to make it a complete sentence?</a:t>
            </a:r>
            <a:endParaRPr/>
          </a:p>
          <a:p>
            <a:pPr indent="-244690" lvl="1" marL="640080" rtl="0" algn="l">
              <a:spcBef>
                <a:spcPts val="407"/>
              </a:spcBef>
              <a:spcAft>
                <a:spcPts val="0"/>
              </a:spcAft>
              <a:buSzPct val="76000"/>
              <a:buFont typeface="Noto Sans Symbols"/>
              <a:buNone/>
            </a:pPr>
            <a:r>
              <a:t/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SzPct val="76000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Depending on that t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here are </a:t>
            </a:r>
            <a:r>
              <a:rPr b="1" lang="en-US" sz="2400">
                <a:latin typeface="Arial"/>
                <a:ea typeface="Arial"/>
                <a:cs typeface="Arial"/>
                <a:sym typeface="Arial"/>
              </a:rPr>
              <a:t>four types 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of sentence fragments:</a:t>
            </a:r>
            <a:endParaRPr/>
          </a:p>
          <a:p>
            <a:pPr indent="0" lvl="2" marL="571500" rtl="0" algn="l">
              <a:spcBef>
                <a:spcPts val="370"/>
              </a:spcBef>
              <a:spcAft>
                <a:spcPts val="0"/>
              </a:spcAft>
              <a:buSzPct val="760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1. Missing Subject Fragments</a:t>
            </a:r>
            <a:endParaRPr/>
          </a:p>
          <a:p>
            <a:pPr indent="0" lvl="2" marL="571500" rtl="0" algn="l">
              <a:spcBef>
                <a:spcPts val="370"/>
              </a:spcBef>
              <a:spcAft>
                <a:spcPts val="0"/>
              </a:spcAft>
              <a:buSzPct val="760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2. Missing Verb Fragments</a:t>
            </a:r>
            <a:endParaRPr/>
          </a:p>
          <a:p>
            <a:pPr indent="0" lvl="2" marL="571500" rtl="0" algn="l">
              <a:spcBef>
                <a:spcPts val="370"/>
              </a:spcBef>
              <a:spcAft>
                <a:spcPts val="0"/>
              </a:spcAft>
              <a:buSzPct val="760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3. Missing a Subject and a Verb Fragments</a:t>
            </a:r>
            <a:endParaRPr/>
          </a:p>
          <a:p>
            <a:pPr indent="0" lvl="2" marL="571500" rtl="0" algn="l">
              <a:spcBef>
                <a:spcPts val="370"/>
              </a:spcBef>
              <a:spcAft>
                <a:spcPts val="0"/>
              </a:spcAft>
              <a:buSzPct val="760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4. Dependent Clause Fragments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7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Sentence Fragment 1 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(Missing Subject Fragment):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7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74319" lvl="0" marL="342900" rtl="0" algn="l">
              <a:spcBef>
                <a:spcPts val="0"/>
              </a:spcBef>
              <a:spcAft>
                <a:spcPts val="0"/>
              </a:spcAft>
              <a:buSzPct val="76000"/>
              <a:buChar char="🞇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Subjects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tell whom or what the sentence is about.</a:t>
            </a:r>
            <a:endParaRPr/>
          </a:p>
          <a:p>
            <a:pPr indent="-274319" lvl="0" marL="342900" rtl="0" algn="l">
              <a:spcBef>
                <a:spcPts val="372"/>
              </a:spcBef>
              <a:spcAft>
                <a:spcPts val="0"/>
              </a:spcAft>
              <a:buSzPct val="76000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the subject is missing, we are left wondering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who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what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performed the action.</a:t>
            </a:r>
            <a:endParaRPr/>
          </a:p>
          <a:p>
            <a:pPr indent="-184556" lvl="0" marL="342900" rtl="0" algn="l">
              <a:spcBef>
                <a:spcPts val="372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372"/>
              </a:spcBef>
              <a:spcAft>
                <a:spcPts val="0"/>
              </a:spcAft>
              <a:buSzPct val="76000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Ran around the tree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indent="0" lvl="0" marL="0" rtl="0" algn="ctr">
              <a:spcBef>
                <a:spcPts val="372"/>
              </a:spcBef>
              <a:spcAft>
                <a:spcPts val="0"/>
              </a:spcAft>
              <a:buSzPct val="76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lang="en-US" u="sng">
                <a:latin typeface="Arial"/>
                <a:ea typeface="Arial"/>
                <a:cs typeface="Arial"/>
                <a:sym typeface="Arial"/>
              </a:rPr>
              <a:t>Who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ran around the tree?)</a:t>
            </a:r>
            <a:endParaRPr/>
          </a:p>
          <a:p>
            <a:pPr indent="0" lvl="0" marL="0" rtl="0" algn="ctr">
              <a:spcBef>
                <a:spcPts val="372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372"/>
              </a:spcBef>
              <a:spcAft>
                <a:spcPts val="0"/>
              </a:spcAft>
              <a:buSzPct val="76000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Will walk into the room. </a:t>
            </a:r>
            <a:endParaRPr/>
          </a:p>
          <a:p>
            <a:pPr indent="0" lvl="0" marL="0" rtl="0" algn="ctr">
              <a:spcBef>
                <a:spcPts val="372"/>
              </a:spcBef>
              <a:spcAft>
                <a:spcPts val="0"/>
              </a:spcAft>
              <a:buSzPct val="76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lang="en-US" u="sng">
                <a:latin typeface="Arial"/>
                <a:ea typeface="Arial"/>
                <a:cs typeface="Arial"/>
                <a:sym typeface="Arial"/>
              </a:rPr>
              <a:t>Who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will walk into the room?)</a:t>
            </a:r>
            <a:endParaRPr/>
          </a:p>
          <a:p>
            <a:pPr indent="0" lvl="0" marL="0" rtl="0" algn="ctr">
              <a:spcBef>
                <a:spcPts val="372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372"/>
              </a:spcBef>
              <a:spcAft>
                <a:spcPts val="0"/>
              </a:spcAft>
              <a:buSzPct val="76000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Shot through the sky. </a:t>
            </a:r>
            <a:endParaRPr/>
          </a:p>
          <a:p>
            <a:pPr indent="0" lvl="0" marL="0" rtl="0" algn="ctr">
              <a:spcBef>
                <a:spcPts val="372"/>
              </a:spcBef>
              <a:spcAft>
                <a:spcPts val="0"/>
              </a:spcAft>
              <a:buSzPct val="76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lang="en-US" u="sng">
                <a:latin typeface="Arial"/>
                <a:ea typeface="Arial"/>
                <a:cs typeface="Arial"/>
                <a:sym typeface="Arial"/>
              </a:rPr>
              <a:t>What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shot through the sky?)</a:t>
            </a:r>
            <a:endParaRPr/>
          </a:p>
          <a:p>
            <a:pPr indent="0" lvl="0" marL="0" rtl="0" algn="l">
              <a:spcBef>
                <a:spcPts val="372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Fixing Sentence Fragment 1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(Missing Subject Fragment):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8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76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We can fix each of those fragments and turn them into sentences by adding a </a:t>
            </a:r>
            <a:r>
              <a:rPr b="1" lang="en-US" u="sng"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rtl="0" algn="l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rPr i="1"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i="1" lang="en-US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dog</a:t>
            </a:r>
            <a:r>
              <a:rPr i="1"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ran around the tree.</a:t>
            </a:r>
            <a:endParaRPr/>
          </a:p>
          <a:p>
            <a:pPr indent="0" lvl="0" marL="0" rtl="0" algn="ctr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(now we know </a:t>
            </a:r>
            <a:r>
              <a:rPr b="1" lang="en-US">
                <a:solidFill>
                  <a:srgbClr val="3E3D2D"/>
                </a:solidFill>
                <a:latin typeface="Arial"/>
                <a:ea typeface="Arial"/>
                <a:cs typeface="Arial"/>
                <a:sym typeface="Arial"/>
              </a:rPr>
              <a:t>who</a:t>
            </a:r>
            <a:r>
              <a:rPr lang="en-US">
                <a:solidFill>
                  <a:srgbClr val="3E3D2D"/>
                </a:solidFill>
                <a:latin typeface="Arial"/>
                <a:ea typeface="Arial"/>
                <a:cs typeface="Arial"/>
                <a:sym typeface="Arial"/>
              </a:rPr>
              <a:t> ran around the tree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rtl="0" algn="ctr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 i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rPr i="1"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i="1" lang="en-US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president</a:t>
            </a:r>
            <a:r>
              <a:rPr i="1"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will walk into the room. </a:t>
            </a:r>
            <a:endParaRPr/>
          </a:p>
          <a:p>
            <a:pPr indent="0" lvl="0" marL="0" rtl="0" algn="ctr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(Now we know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who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will walk into the room?)</a:t>
            </a:r>
            <a:endParaRPr/>
          </a:p>
          <a:p>
            <a:pPr indent="0" lvl="0" marL="0" rtl="0" algn="ctr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 i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rPr i="1"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i="1" lang="en-US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rocket</a:t>
            </a:r>
            <a:r>
              <a:rPr i="1"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shot through the sky.</a:t>
            </a:r>
            <a:endParaRPr/>
          </a:p>
          <a:p>
            <a:pPr indent="0" lvl="0" marL="0" rtl="0" algn="ctr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(Now we know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what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shot through the sky?)</a:t>
            </a:r>
            <a:endParaRPr/>
          </a:p>
          <a:p>
            <a:pPr indent="0" lvl="0" marL="0" rtl="0" algn="ctr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 i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8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"/>
          <p:cNvSpPr txBox="1"/>
          <p:nvPr>
            <p:ph type="title"/>
          </p:nvPr>
        </p:nvSpPr>
        <p:spPr>
          <a:xfrm>
            <a:off x="1356537" y="1027664"/>
            <a:ext cx="913216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Sentence Fragment 2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(Missing Verb Fragment):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9"/>
          <p:cNvSpPr txBox="1"/>
          <p:nvPr>
            <p:ph idx="1" type="body"/>
          </p:nvPr>
        </p:nvSpPr>
        <p:spPr>
          <a:xfrm>
            <a:off x="1356540" y="2323652"/>
            <a:ext cx="8810512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19" lvl="0" marL="342900" rtl="0" algn="l">
              <a:spcBef>
                <a:spcPts val="0"/>
              </a:spcBef>
              <a:spcAft>
                <a:spcPts val="0"/>
              </a:spcAft>
              <a:buSzPct val="76000"/>
              <a:buChar char="🞇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Verbs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tell what the subject did or is.</a:t>
            </a:r>
            <a:endParaRPr/>
          </a:p>
          <a:p>
            <a:pPr indent="-274319" lvl="0" marL="342900" rtl="0" algn="l">
              <a:spcBef>
                <a:spcPts val="444"/>
              </a:spcBef>
              <a:spcAft>
                <a:spcPts val="0"/>
              </a:spcAft>
              <a:buSzPct val="76000"/>
              <a:buChar char="🞇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the verb is missing, we are left wondering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what the subject did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what the subject is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My little sister. </a:t>
            </a:r>
            <a:endParaRPr/>
          </a:p>
          <a:p>
            <a:pPr indent="0" lvl="0" marL="0" rtl="0" algn="ctr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(My little sister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did/is what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?)</a:t>
            </a:r>
            <a:endParaRPr/>
          </a:p>
          <a:p>
            <a:pPr indent="0" lvl="0" marL="0" rtl="0" algn="ctr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i="1"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My cute little cat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indent="0" lvl="0" marL="0" rtl="0" algn="ctr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(The cute little cat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did/is what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?)</a:t>
            </a:r>
            <a:endParaRPr/>
          </a:p>
          <a:p>
            <a:pPr indent="-167182" lvl="0" marL="34290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2012-05-24T16:00:07Z</dcterms:created>
  <dc:creator>Michelle Hair</dc:creator>
</cp:coreProperties>
</file>