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9" r:id="rId3"/>
    <p:sldId id="260" r:id="rId4"/>
    <p:sldId id="257" r:id="rId5"/>
    <p:sldId id="262" r:id="rId6"/>
    <p:sldId id="263" r:id="rId7"/>
    <p:sldId id="264" r:id="rId8"/>
    <p:sldId id="261" r:id="rId9"/>
    <p:sldId id="266" r:id="rId10"/>
    <p:sldId id="268" r:id="rId11"/>
    <p:sldId id="269" r:id="rId12"/>
    <p:sldId id="278" r:id="rId13"/>
    <p:sldId id="279" r:id="rId14"/>
    <p:sldId id="270" r:id="rId15"/>
    <p:sldId id="280" r:id="rId16"/>
    <p:sldId id="281" r:id="rId17"/>
    <p:sldId id="282" r:id="rId18"/>
    <p:sldId id="283" r:id="rId19"/>
    <p:sldId id="284" r:id="rId20"/>
    <p:sldId id="271" r:id="rId21"/>
    <p:sldId id="285" r:id="rId22"/>
    <p:sldId id="272" r:id="rId23"/>
    <p:sldId id="273" r:id="rId24"/>
    <p:sldId id="274" r:id="rId25"/>
    <p:sldId id="275" r:id="rId26"/>
    <p:sldId id="276" r:id="rId27"/>
    <p:sldId id="277" r:id="rId28"/>
    <p:sldId id="286" r:id="rId29"/>
    <p:sldId id="287" r:id="rId30"/>
    <p:sldId id="288" r:id="rId31"/>
    <p:sldId id="291" r:id="rId32"/>
    <p:sldId id="292" r:id="rId33"/>
    <p:sldId id="293" r:id="rId34"/>
    <p:sldId id="294" r:id="rId35"/>
    <p:sldId id="295" r:id="rId36"/>
    <p:sldId id="296" r:id="rId37"/>
    <p:sldId id="289" r:id="rId38"/>
    <p:sldId id="290" r:id="rId39"/>
    <p:sldId id="26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31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FF994D-31D4-41DA-97AE-191102419FA7}" type="doc">
      <dgm:prSet loTypeId="urn:microsoft.com/office/officeart/2005/8/layout/vList2" loCatId="list" qsTypeId="urn:microsoft.com/office/officeart/2005/8/quickstyle/3d4" qsCatId="3D" csTypeId="urn:microsoft.com/office/officeart/2005/8/colors/colorful4" csCatId="colorful" phldr="1"/>
      <dgm:spPr/>
      <dgm:t>
        <a:bodyPr/>
        <a:lstStyle/>
        <a:p>
          <a:endParaRPr lang="en-US"/>
        </a:p>
      </dgm:t>
    </dgm:pt>
    <dgm:pt modelId="{6EFCB0D0-5787-47C8-9105-F29D31F85A35}">
      <dgm:prSet phldrT="[Text]" custT="1"/>
      <dgm:spPr>
        <a:solidFill>
          <a:schemeClr val="accent6">
            <a:lumMod val="50000"/>
          </a:schemeClr>
        </a:solidFill>
      </dgm:spPr>
      <dgm:t>
        <a:bodyPr/>
        <a:lstStyle/>
        <a:p>
          <a:r>
            <a:rPr lang="en-US" sz="2200" b="1" i="1" dirty="0" smtClean="0">
              <a:latin typeface="Times New Roman" pitchFamily="18" charset="0"/>
              <a:cs typeface="Times New Roman" pitchFamily="18" charset="0"/>
            </a:rPr>
            <a:t>External level – </a:t>
          </a:r>
          <a:r>
            <a:rPr lang="en-US" sz="2200" b="1" i="1" dirty="0" smtClean="0"/>
            <a:t>concerned with the way individual users see the data  </a:t>
          </a:r>
          <a:endParaRPr lang="en-US" sz="2200" b="1" i="1" dirty="0"/>
        </a:p>
      </dgm:t>
    </dgm:pt>
    <dgm:pt modelId="{089D4F45-B4CF-4121-822E-850ED2792D00}" type="parTrans" cxnId="{46CEE72B-31DC-4AF6-B8D7-D809265E8904}">
      <dgm:prSet/>
      <dgm:spPr/>
      <dgm:t>
        <a:bodyPr/>
        <a:lstStyle/>
        <a:p>
          <a:endParaRPr lang="en-US"/>
        </a:p>
      </dgm:t>
    </dgm:pt>
    <dgm:pt modelId="{1760757E-74EF-4656-A35B-71FEECDDD289}" type="sibTrans" cxnId="{46CEE72B-31DC-4AF6-B8D7-D809265E8904}">
      <dgm:prSet/>
      <dgm:spPr/>
      <dgm:t>
        <a:bodyPr/>
        <a:lstStyle/>
        <a:p>
          <a:endParaRPr lang="en-US"/>
        </a:p>
      </dgm:t>
    </dgm:pt>
    <dgm:pt modelId="{3B470823-342F-46B0-A570-213B99ACD4B7}">
      <dgm:prSet phldrT="[Text]" custT="1"/>
      <dgm:spPr>
        <a:solidFill>
          <a:srgbClr val="002060"/>
        </a:solidFill>
      </dgm:spPr>
      <dgm:t>
        <a:bodyPr/>
        <a:lstStyle/>
        <a:p>
          <a:r>
            <a:rPr lang="en-US" sz="2200" b="1" i="1" dirty="0" smtClean="0">
              <a:latin typeface="Times New Roman" pitchFamily="18" charset="0"/>
              <a:cs typeface="Times New Roman" pitchFamily="18" charset="0"/>
            </a:rPr>
            <a:t>Conceptual level – </a:t>
          </a:r>
          <a:r>
            <a:rPr lang="en-US" sz="2200" b="1" i="1" dirty="0" smtClean="0"/>
            <a:t>can be regarded as a community user view  a formal description of data of interest to the organization</a:t>
          </a:r>
          <a:endParaRPr lang="en-US" sz="2200" b="1" i="1" dirty="0"/>
        </a:p>
      </dgm:t>
    </dgm:pt>
    <dgm:pt modelId="{E48B4440-E3A9-4EC6-B5B1-E80E2D86F57D}" type="parTrans" cxnId="{5E117903-E6C5-4A49-A143-85FB100CBB90}">
      <dgm:prSet/>
      <dgm:spPr/>
      <dgm:t>
        <a:bodyPr/>
        <a:lstStyle/>
        <a:p>
          <a:endParaRPr lang="en-US"/>
        </a:p>
      </dgm:t>
    </dgm:pt>
    <dgm:pt modelId="{367BDE02-D5F6-4052-9BD4-8FF0D8FC571B}" type="sibTrans" cxnId="{5E117903-E6C5-4A49-A143-85FB100CBB90}">
      <dgm:prSet/>
      <dgm:spPr/>
      <dgm:t>
        <a:bodyPr/>
        <a:lstStyle/>
        <a:p>
          <a:endParaRPr lang="en-US"/>
        </a:p>
      </dgm:t>
    </dgm:pt>
    <dgm:pt modelId="{29CF99E0-DA34-472E-9603-F7300CB7A401}">
      <dgm:prSet phldrT="[Text]" custT="1"/>
      <dgm:spPr>
        <a:solidFill>
          <a:schemeClr val="tx1">
            <a:lumMod val="95000"/>
            <a:lumOff val="5000"/>
          </a:schemeClr>
        </a:solidFill>
      </dgm:spPr>
      <dgm:t>
        <a:bodyPr/>
        <a:lstStyle/>
        <a:p>
          <a:r>
            <a:rPr lang="en-US" sz="2200" b="1" i="1" dirty="0" smtClean="0">
              <a:latin typeface="Times New Roman" pitchFamily="18" charset="0"/>
              <a:cs typeface="Times New Roman" pitchFamily="18" charset="0"/>
            </a:rPr>
            <a:t>Internal level – </a:t>
          </a:r>
          <a:r>
            <a:rPr lang="en-US" sz="2200" b="1" i="1" dirty="0" smtClean="0"/>
            <a:t>concerned with the way in which the data is actually stored </a:t>
          </a:r>
          <a:endParaRPr lang="en-US" sz="2200" b="1" i="1" dirty="0"/>
        </a:p>
      </dgm:t>
    </dgm:pt>
    <dgm:pt modelId="{F5F1AE62-EC19-450E-ACCB-539F8F2350B6}" type="parTrans" cxnId="{4111D9BF-CD3A-44AE-B86F-7297BBF70DFB}">
      <dgm:prSet/>
      <dgm:spPr/>
      <dgm:t>
        <a:bodyPr/>
        <a:lstStyle/>
        <a:p>
          <a:endParaRPr lang="en-US"/>
        </a:p>
      </dgm:t>
    </dgm:pt>
    <dgm:pt modelId="{5DEC99BE-B497-443C-B21F-6304F8600425}" type="sibTrans" cxnId="{4111D9BF-CD3A-44AE-B86F-7297BBF70DFB}">
      <dgm:prSet/>
      <dgm:spPr/>
      <dgm:t>
        <a:bodyPr/>
        <a:lstStyle/>
        <a:p>
          <a:endParaRPr lang="en-US"/>
        </a:p>
      </dgm:t>
    </dgm:pt>
    <dgm:pt modelId="{1E073780-013C-49CC-AAB2-002984E96B0C}" type="pres">
      <dgm:prSet presAssocID="{99FF994D-31D4-41DA-97AE-191102419FA7}" presName="linear" presStyleCnt="0">
        <dgm:presLayoutVars>
          <dgm:animLvl val="lvl"/>
          <dgm:resizeHandles val="exact"/>
        </dgm:presLayoutVars>
      </dgm:prSet>
      <dgm:spPr/>
      <dgm:t>
        <a:bodyPr/>
        <a:lstStyle/>
        <a:p>
          <a:endParaRPr lang="en-US"/>
        </a:p>
      </dgm:t>
    </dgm:pt>
    <dgm:pt modelId="{B3C8FE84-8840-4EA1-A0CB-EDFE6DBCB0E1}" type="pres">
      <dgm:prSet presAssocID="{6EFCB0D0-5787-47C8-9105-F29D31F85A35}" presName="parentText" presStyleLbl="node1" presStyleIdx="0" presStyleCnt="3">
        <dgm:presLayoutVars>
          <dgm:chMax val="0"/>
          <dgm:bulletEnabled val="1"/>
        </dgm:presLayoutVars>
      </dgm:prSet>
      <dgm:spPr/>
      <dgm:t>
        <a:bodyPr/>
        <a:lstStyle/>
        <a:p>
          <a:endParaRPr lang="en-US"/>
        </a:p>
      </dgm:t>
    </dgm:pt>
    <dgm:pt modelId="{75B5C870-7B74-48A9-8F7F-F4C63AD7DA15}" type="pres">
      <dgm:prSet presAssocID="{1760757E-74EF-4656-A35B-71FEECDDD289}" presName="spacer" presStyleCnt="0"/>
      <dgm:spPr/>
      <dgm:t>
        <a:bodyPr/>
        <a:lstStyle/>
        <a:p>
          <a:endParaRPr lang="en-US"/>
        </a:p>
      </dgm:t>
    </dgm:pt>
    <dgm:pt modelId="{83AB4EE8-D499-424C-B0D7-4F8223003F22}" type="pres">
      <dgm:prSet presAssocID="{3B470823-342F-46B0-A570-213B99ACD4B7}" presName="parentText" presStyleLbl="node1" presStyleIdx="1" presStyleCnt="3">
        <dgm:presLayoutVars>
          <dgm:chMax val="0"/>
          <dgm:bulletEnabled val="1"/>
        </dgm:presLayoutVars>
      </dgm:prSet>
      <dgm:spPr/>
      <dgm:t>
        <a:bodyPr/>
        <a:lstStyle/>
        <a:p>
          <a:endParaRPr lang="en-US"/>
        </a:p>
      </dgm:t>
    </dgm:pt>
    <dgm:pt modelId="{F0488A0D-860D-4519-B015-F95F866EE4CB}" type="pres">
      <dgm:prSet presAssocID="{367BDE02-D5F6-4052-9BD4-8FF0D8FC571B}" presName="spacer" presStyleCnt="0"/>
      <dgm:spPr/>
      <dgm:t>
        <a:bodyPr/>
        <a:lstStyle/>
        <a:p>
          <a:endParaRPr lang="en-US"/>
        </a:p>
      </dgm:t>
    </dgm:pt>
    <dgm:pt modelId="{300DD7AA-D857-4C23-87E5-29A9CEB8E9EF}" type="pres">
      <dgm:prSet presAssocID="{29CF99E0-DA34-472E-9603-F7300CB7A401}" presName="parentText" presStyleLbl="node1" presStyleIdx="2" presStyleCnt="3">
        <dgm:presLayoutVars>
          <dgm:chMax val="0"/>
          <dgm:bulletEnabled val="1"/>
        </dgm:presLayoutVars>
      </dgm:prSet>
      <dgm:spPr/>
      <dgm:t>
        <a:bodyPr/>
        <a:lstStyle/>
        <a:p>
          <a:endParaRPr lang="en-US"/>
        </a:p>
      </dgm:t>
    </dgm:pt>
  </dgm:ptLst>
  <dgm:cxnLst>
    <dgm:cxn modelId="{20D03B55-E481-414D-B6E6-486C3BD6CC04}" type="presOf" srcId="{3B470823-342F-46B0-A570-213B99ACD4B7}" destId="{83AB4EE8-D499-424C-B0D7-4F8223003F22}" srcOrd="0" destOrd="0" presId="urn:microsoft.com/office/officeart/2005/8/layout/vList2"/>
    <dgm:cxn modelId="{B56B0246-AB03-4754-AE69-0A24E768F403}" type="presOf" srcId="{99FF994D-31D4-41DA-97AE-191102419FA7}" destId="{1E073780-013C-49CC-AAB2-002984E96B0C}" srcOrd="0" destOrd="0" presId="urn:microsoft.com/office/officeart/2005/8/layout/vList2"/>
    <dgm:cxn modelId="{6B439B0A-0306-4832-ACC6-FFD64288A594}" type="presOf" srcId="{29CF99E0-DA34-472E-9603-F7300CB7A401}" destId="{300DD7AA-D857-4C23-87E5-29A9CEB8E9EF}" srcOrd="0" destOrd="0" presId="urn:microsoft.com/office/officeart/2005/8/layout/vList2"/>
    <dgm:cxn modelId="{D8915E83-DCD0-4264-A474-AAF1DF02F383}" type="presOf" srcId="{6EFCB0D0-5787-47C8-9105-F29D31F85A35}" destId="{B3C8FE84-8840-4EA1-A0CB-EDFE6DBCB0E1}" srcOrd="0" destOrd="0" presId="urn:microsoft.com/office/officeart/2005/8/layout/vList2"/>
    <dgm:cxn modelId="{46CEE72B-31DC-4AF6-B8D7-D809265E8904}" srcId="{99FF994D-31D4-41DA-97AE-191102419FA7}" destId="{6EFCB0D0-5787-47C8-9105-F29D31F85A35}" srcOrd="0" destOrd="0" parTransId="{089D4F45-B4CF-4121-822E-850ED2792D00}" sibTransId="{1760757E-74EF-4656-A35B-71FEECDDD289}"/>
    <dgm:cxn modelId="{4111D9BF-CD3A-44AE-B86F-7297BBF70DFB}" srcId="{99FF994D-31D4-41DA-97AE-191102419FA7}" destId="{29CF99E0-DA34-472E-9603-F7300CB7A401}" srcOrd="2" destOrd="0" parTransId="{F5F1AE62-EC19-450E-ACCB-539F8F2350B6}" sibTransId="{5DEC99BE-B497-443C-B21F-6304F8600425}"/>
    <dgm:cxn modelId="{5E117903-E6C5-4A49-A143-85FB100CBB90}" srcId="{99FF994D-31D4-41DA-97AE-191102419FA7}" destId="{3B470823-342F-46B0-A570-213B99ACD4B7}" srcOrd="1" destOrd="0" parTransId="{E48B4440-E3A9-4EC6-B5B1-E80E2D86F57D}" sibTransId="{367BDE02-D5F6-4052-9BD4-8FF0D8FC571B}"/>
    <dgm:cxn modelId="{D344D056-6E9D-444E-93D4-374BF2B5AAD2}" type="presParOf" srcId="{1E073780-013C-49CC-AAB2-002984E96B0C}" destId="{B3C8FE84-8840-4EA1-A0CB-EDFE6DBCB0E1}" srcOrd="0" destOrd="0" presId="urn:microsoft.com/office/officeart/2005/8/layout/vList2"/>
    <dgm:cxn modelId="{001B3DB9-B4D8-4D3E-8379-BA8CB7C183D5}" type="presParOf" srcId="{1E073780-013C-49CC-AAB2-002984E96B0C}" destId="{75B5C870-7B74-48A9-8F7F-F4C63AD7DA15}" srcOrd="1" destOrd="0" presId="urn:microsoft.com/office/officeart/2005/8/layout/vList2"/>
    <dgm:cxn modelId="{D676727A-3AE4-4C51-8290-C4E1ED81388F}" type="presParOf" srcId="{1E073780-013C-49CC-AAB2-002984E96B0C}" destId="{83AB4EE8-D499-424C-B0D7-4F8223003F22}" srcOrd="2" destOrd="0" presId="urn:microsoft.com/office/officeart/2005/8/layout/vList2"/>
    <dgm:cxn modelId="{8323AE51-A3CA-4F03-B31D-0D3A36CAD0D3}" type="presParOf" srcId="{1E073780-013C-49CC-AAB2-002984E96B0C}" destId="{F0488A0D-860D-4519-B015-F95F866EE4CB}" srcOrd="3" destOrd="0" presId="urn:microsoft.com/office/officeart/2005/8/layout/vList2"/>
    <dgm:cxn modelId="{C81F471F-C448-4AD1-B058-5A72AE27C1E6}" type="presParOf" srcId="{1E073780-013C-49CC-AAB2-002984E96B0C}" destId="{300DD7AA-D857-4C23-87E5-29A9CEB8E9E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72FD46-4B54-4F38-821D-23B7F877365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9A0A7C-845D-48CB-8EB6-897915BEBBCC}">
      <dgm:prSet phldrT="[Text]"/>
      <dgm:spPr/>
      <dgm:t>
        <a:bodyPr/>
        <a:lstStyle/>
        <a:p>
          <a:r>
            <a:rPr lang="en-US" dirty="0" smtClean="0"/>
            <a:t>SIMPLE ATTRIBUTE</a:t>
          </a:r>
          <a:endParaRPr lang="en-US" dirty="0"/>
        </a:p>
      </dgm:t>
    </dgm:pt>
    <dgm:pt modelId="{EB402575-A003-4E6D-8A7E-2627E0CC1D61}" type="parTrans" cxnId="{6B0D2CAD-F908-4BB4-869E-CF9BA8E3187C}">
      <dgm:prSet/>
      <dgm:spPr/>
      <dgm:t>
        <a:bodyPr/>
        <a:lstStyle/>
        <a:p>
          <a:endParaRPr lang="en-US"/>
        </a:p>
      </dgm:t>
    </dgm:pt>
    <dgm:pt modelId="{D7258B63-DD28-49E0-BB18-8B76265AE35E}" type="sibTrans" cxnId="{6B0D2CAD-F908-4BB4-869E-CF9BA8E3187C}">
      <dgm:prSet/>
      <dgm:spPr/>
      <dgm:t>
        <a:bodyPr/>
        <a:lstStyle/>
        <a:p>
          <a:endParaRPr lang="en-US"/>
        </a:p>
      </dgm:t>
    </dgm:pt>
    <dgm:pt modelId="{790D6077-1AFE-46B8-A0CE-6D86D3C130DE}">
      <dgm:prSet phldrT="[Text]"/>
      <dgm:spPr/>
      <dgm:t>
        <a:bodyPr/>
        <a:lstStyle/>
        <a:p>
          <a:r>
            <a:rPr lang="en-US" dirty="0" smtClean="0"/>
            <a:t>Cannot be split in to further  attributes(indivisible)</a:t>
          </a:r>
          <a:endParaRPr lang="en-US" dirty="0"/>
        </a:p>
      </dgm:t>
    </dgm:pt>
    <dgm:pt modelId="{CD5D044A-9252-4419-B0E6-84E8B7614583}" type="parTrans" cxnId="{01FBC790-2751-414B-977F-FB2F4C36DDFE}">
      <dgm:prSet/>
      <dgm:spPr/>
      <dgm:t>
        <a:bodyPr/>
        <a:lstStyle/>
        <a:p>
          <a:endParaRPr lang="en-US"/>
        </a:p>
      </dgm:t>
    </dgm:pt>
    <dgm:pt modelId="{04B592D9-8F1E-425A-BC53-62DC4F4B219C}" type="sibTrans" cxnId="{01FBC790-2751-414B-977F-FB2F4C36DDFE}">
      <dgm:prSet/>
      <dgm:spPr/>
      <dgm:t>
        <a:bodyPr/>
        <a:lstStyle/>
        <a:p>
          <a:endParaRPr lang="en-US"/>
        </a:p>
      </dgm:t>
    </dgm:pt>
    <dgm:pt modelId="{9D916941-2CF9-4C43-87C8-7FDE7A753EDF}">
      <dgm:prSet phldrT="[Text]"/>
      <dgm:spPr/>
      <dgm:t>
        <a:bodyPr/>
        <a:lstStyle/>
        <a:p>
          <a:r>
            <a:rPr lang="en-US" dirty="0" smtClean="0">
              <a:latin typeface="Times New Roman" pitchFamily="18" charset="0"/>
              <a:cs typeface="Times New Roman" pitchFamily="18" charset="0"/>
            </a:rPr>
            <a:t>COMPOSITE ATTRIBUTE </a:t>
          </a:r>
          <a:endParaRPr lang="en-US" dirty="0"/>
        </a:p>
      </dgm:t>
    </dgm:pt>
    <dgm:pt modelId="{99F6122A-F41C-4811-9F15-8B6F484FC523}" type="parTrans" cxnId="{C08DEE17-DB6A-4E4A-9229-B48401CCB518}">
      <dgm:prSet/>
      <dgm:spPr/>
      <dgm:t>
        <a:bodyPr/>
        <a:lstStyle/>
        <a:p>
          <a:endParaRPr lang="en-US"/>
        </a:p>
      </dgm:t>
    </dgm:pt>
    <dgm:pt modelId="{ABAD0809-853F-43C3-B69E-5A19A41CC00E}" type="sibTrans" cxnId="{C08DEE17-DB6A-4E4A-9229-B48401CCB518}">
      <dgm:prSet/>
      <dgm:spPr/>
      <dgm:t>
        <a:bodyPr/>
        <a:lstStyle/>
        <a:p>
          <a:endParaRPr lang="en-US"/>
        </a:p>
      </dgm:t>
    </dgm:pt>
    <dgm:pt modelId="{57978E06-D755-4F2D-BED7-4B10D63415B7}">
      <dgm:prSet phldrT="[Text]"/>
      <dgm:spPr/>
      <dgm:t>
        <a:bodyPr/>
        <a:lstStyle/>
        <a:p>
          <a:r>
            <a:rPr lang="en-US" dirty="0" smtClean="0">
              <a:latin typeface="+mn-lt"/>
              <a:cs typeface="Times New Roman" pitchFamily="18" charset="0"/>
            </a:rPr>
            <a:t>Can be divided in to smaller subparts which represent more basic attributes with independent meaning</a:t>
          </a:r>
          <a:endParaRPr lang="en-US" dirty="0">
            <a:latin typeface="+mn-lt"/>
          </a:endParaRPr>
        </a:p>
      </dgm:t>
    </dgm:pt>
    <dgm:pt modelId="{6DAFFC1F-2024-4E9A-AA71-D4DF629E56CC}" type="parTrans" cxnId="{3C2E8924-7EEF-4C10-8F8A-5D1DDB5A463E}">
      <dgm:prSet/>
      <dgm:spPr/>
      <dgm:t>
        <a:bodyPr/>
        <a:lstStyle/>
        <a:p>
          <a:endParaRPr lang="en-US"/>
        </a:p>
      </dgm:t>
    </dgm:pt>
    <dgm:pt modelId="{9C3D6BA7-4AE2-47FC-9FCC-69F3ED910390}" type="sibTrans" cxnId="{3C2E8924-7EEF-4C10-8F8A-5D1DDB5A463E}">
      <dgm:prSet/>
      <dgm:spPr/>
      <dgm:t>
        <a:bodyPr/>
        <a:lstStyle/>
        <a:p>
          <a:endParaRPr lang="en-US"/>
        </a:p>
      </dgm:t>
    </dgm:pt>
    <dgm:pt modelId="{72899261-7418-4281-A145-7B8250BCCD11}">
      <dgm:prSet/>
      <dgm:spPr/>
      <dgm:t>
        <a:bodyPr/>
        <a:lstStyle/>
        <a:p>
          <a:r>
            <a:rPr lang="en-US" dirty="0" smtClean="0">
              <a:latin typeface="+mn-lt"/>
              <a:cs typeface="Times New Roman" pitchFamily="18" charset="0"/>
            </a:rPr>
            <a:t>Value of the composite attribute is the </a:t>
          </a:r>
          <a:r>
            <a:rPr lang="en-US" b="1" i="1" dirty="0" smtClean="0">
              <a:latin typeface="+mn-lt"/>
              <a:cs typeface="Times New Roman" pitchFamily="18" charset="0"/>
            </a:rPr>
            <a:t>composition of the constituent simple attributes</a:t>
          </a:r>
        </a:p>
      </dgm:t>
    </dgm:pt>
    <dgm:pt modelId="{84B5A1FD-7D3A-4370-9FE4-D291B008F931}" type="parTrans" cxnId="{3CC05A8A-7751-4BF9-8EA0-B29DBF39F4B7}">
      <dgm:prSet/>
      <dgm:spPr/>
      <dgm:t>
        <a:bodyPr/>
        <a:lstStyle/>
        <a:p>
          <a:endParaRPr lang="en-US"/>
        </a:p>
      </dgm:t>
    </dgm:pt>
    <dgm:pt modelId="{7EB689CB-CB99-432B-ABC3-FB9D97AB0164}" type="sibTrans" cxnId="{3CC05A8A-7751-4BF9-8EA0-B29DBF39F4B7}">
      <dgm:prSet/>
      <dgm:spPr/>
      <dgm:t>
        <a:bodyPr/>
        <a:lstStyle/>
        <a:p>
          <a:endParaRPr lang="en-US"/>
        </a:p>
      </dgm:t>
    </dgm:pt>
    <dgm:pt modelId="{5DC6BD45-486C-4AEC-9160-1FA657A4B1A0}">
      <dgm:prSet phldrT="[Text]"/>
      <dgm:spPr/>
      <dgm:t>
        <a:bodyPr/>
        <a:lstStyle/>
        <a:p>
          <a:r>
            <a:rPr lang="en-US" dirty="0" smtClean="0"/>
            <a:t>Also known as </a:t>
          </a:r>
          <a:r>
            <a:rPr lang="en-US" b="1" i="1" dirty="0" smtClean="0"/>
            <a:t>Atomic </a:t>
          </a:r>
          <a:r>
            <a:rPr lang="en-US" dirty="0" smtClean="0"/>
            <a:t>attribute</a:t>
          </a:r>
          <a:endParaRPr lang="en-US" dirty="0"/>
        </a:p>
      </dgm:t>
    </dgm:pt>
    <dgm:pt modelId="{2ABB87F0-65D1-4158-8F45-11D2C3AB6396}" type="parTrans" cxnId="{ADDC54B2-F39D-4671-966A-C97F24B38B33}">
      <dgm:prSet/>
      <dgm:spPr/>
      <dgm:t>
        <a:bodyPr/>
        <a:lstStyle/>
        <a:p>
          <a:endParaRPr lang="en-US"/>
        </a:p>
      </dgm:t>
    </dgm:pt>
    <dgm:pt modelId="{37E6A0FA-A6C2-434F-8259-3D2A036D16BE}" type="sibTrans" cxnId="{ADDC54B2-F39D-4671-966A-C97F24B38B33}">
      <dgm:prSet/>
      <dgm:spPr/>
      <dgm:t>
        <a:bodyPr/>
        <a:lstStyle/>
        <a:p>
          <a:endParaRPr lang="en-US"/>
        </a:p>
      </dgm:t>
    </dgm:pt>
    <dgm:pt modelId="{791451F9-36E8-4ADA-9D5B-6819DCEB16BC}">
      <dgm:prSet phldrT="[Text]"/>
      <dgm:spPr/>
      <dgm:t>
        <a:bodyPr/>
        <a:lstStyle/>
        <a:p>
          <a:r>
            <a:rPr lang="en-US" dirty="0" smtClean="0">
              <a:latin typeface="+mn-lt"/>
              <a:cs typeface="Times New Roman" pitchFamily="18" charset="0"/>
            </a:rPr>
            <a:t>Even form hierarchy</a:t>
          </a:r>
          <a:endParaRPr lang="en-US" dirty="0">
            <a:latin typeface="+mn-lt"/>
          </a:endParaRPr>
        </a:p>
      </dgm:t>
    </dgm:pt>
    <dgm:pt modelId="{4C872A10-C2D7-45B8-9CCA-908BEE9A5F8D}" type="parTrans" cxnId="{1A9253F0-E4EC-4F27-AE30-E1E88628D4EC}">
      <dgm:prSet/>
      <dgm:spPr/>
      <dgm:t>
        <a:bodyPr/>
        <a:lstStyle/>
        <a:p>
          <a:endParaRPr lang="en-US"/>
        </a:p>
      </dgm:t>
    </dgm:pt>
    <dgm:pt modelId="{660EB7D8-2F23-48EE-9100-15545DF55E56}" type="sibTrans" cxnId="{1A9253F0-E4EC-4F27-AE30-E1E88628D4EC}">
      <dgm:prSet/>
      <dgm:spPr/>
      <dgm:t>
        <a:bodyPr/>
        <a:lstStyle/>
        <a:p>
          <a:endParaRPr lang="en-US"/>
        </a:p>
      </dgm:t>
    </dgm:pt>
    <dgm:pt modelId="{CD8B0B1A-2040-48D4-9721-7B524D711AA7}">
      <dgm:prSet/>
      <dgm:spPr/>
      <dgm:t>
        <a:bodyPr/>
        <a:lstStyle/>
        <a:p>
          <a:endParaRPr lang="en-US" dirty="0" smtClean="0">
            <a:latin typeface="Times New Roman" pitchFamily="18" charset="0"/>
            <a:cs typeface="Times New Roman" pitchFamily="18" charset="0"/>
          </a:endParaRPr>
        </a:p>
      </dgm:t>
    </dgm:pt>
    <dgm:pt modelId="{1D94CDD3-2A0A-426B-A266-FD9C4F1EE897}" type="parTrans" cxnId="{1C0F2917-D7D3-4210-B1A6-E35B801F9D70}">
      <dgm:prSet/>
      <dgm:spPr/>
      <dgm:t>
        <a:bodyPr/>
        <a:lstStyle/>
        <a:p>
          <a:endParaRPr lang="en-US"/>
        </a:p>
      </dgm:t>
    </dgm:pt>
    <dgm:pt modelId="{5C05C56A-973A-4DC3-B73B-C98D0549E0C3}" type="sibTrans" cxnId="{1C0F2917-D7D3-4210-B1A6-E35B801F9D70}">
      <dgm:prSet/>
      <dgm:spPr/>
      <dgm:t>
        <a:bodyPr/>
        <a:lstStyle/>
        <a:p>
          <a:endParaRPr lang="en-US"/>
        </a:p>
      </dgm:t>
    </dgm:pt>
    <dgm:pt modelId="{2514C6A7-B2C2-496B-8702-E966C6266257}">
      <dgm:prSet/>
      <dgm:spPr/>
      <dgm:t>
        <a:bodyPr/>
        <a:lstStyle/>
        <a:p>
          <a:r>
            <a:rPr lang="en-US" dirty="0" smtClean="0">
              <a:latin typeface="+mn-lt"/>
              <a:cs typeface="Times New Roman" pitchFamily="18" charset="0"/>
            </a:rPr>
            <a:t>Ex: Address</a:t>
          </a:r>
        </a:p>
      </dgm:t>
    </dgm:pt>
    <dgm:pt modelId="{3733B561-E840-454F-B00B-2F626C320915}" type="parTrans" cxnId="{F041A08B-F968-407F-91FE-806FBAEF10FA}">
      <dgm:prSet/>
      <dgm:spPr/>
      <dgm:t>
        <a:bodyPr/>
        <a:lstStyle/>
        <a:p>
          <a:endParaRPr lang="en-US"/>
        </a:p>
      </dgm:t>
    </dgm:pt>
    <dgm:pt modelId="{617B6AE1-6A1B-4322-A960-4718EFB757F1}" type="sibTrans" cxnId="{F041A08B-F968-407F-91FE-806FBAEF10FA}">
      <dgm:prSet/>
      <dgm:spPr/>
      <dgm:t>
        <a:bodyPr/>
        <a:lstStyle/>
        <a:p>
          <a:endParaRPr lang="en-US"/>
        </a:p>
      </dgm:t>
    </dgm:pt>
    <dgm:pt modelId="{1FA5CD5E-831B-431F-9968-B3B44A57D0FC}">
      <dgm:prSet phldrT="[Text]"/>
      <dgm:spPr/>
      <dgm:t>
        <a:bodyPr/>
        <a:lstStyle/>
        <a:p>
          <a:r>
            <a:rPr lang="en-US" dirty="0" smtClean="0"/>
            <a:t>Ex: </a:t>
          </a:r>
          <a:r>
            <a:rPr lang="en-US" dirty="0" err="1" smtClean="0"/>
            <a:t>Ssn</a:t>
          </a:r>
          <a:r>
            <a:rPr lang="en-US" dirty="0" smtClean="0"/>
            <a:t>(Social Security Number)    </a:t>
          </a:r>
          <a:endParaRPr lang="en-US" dirty="0"/>
        </a:p>
      </dgm:t>
    </dgm:pt>
    <dgm:pt modelId="{E31B5C22-C5E1-410C-9049-13BD9F8D9302}" type="sibTrans" cxnId="{F0DCA37E-2351-45DB-9979-7DEA004C45C6}">
      <dgm:prSet/>
      <dgm:spPr/>
      <dgm:t>
        <a:bodyPr/>
        <a:lstStyle/>
        <a:p>
          <a:endParaRPr lang="en-US"/>
        </a:p>
      </dgm:t>
    </dgm:pt>
    <dgm:pt modelId="{59CC5254-6A35-4C37-B81A-6D9E2C3D47E1}" type="parTrans" cxnId="{F0DCA37E-2351-45DB-9979-7DEA004C45C6}">
      <dgm:prSet/>
      <dgm:spPr/>
      <dgm:t>
        <a:bodyPr/>
        <a:lstStyle/>
        <a:p>
          <a:endParaRPr lang="en-US"/>
        </a:p>
      </dgm:t>
    </dgm:pt>
    <dgm:pt modelId="{2F9FE8F8-42FA-4B04-A079-A2005FB9FCD3}" type="pres">
      <dgm:prSet presAssocID="{9072FD46-4B54-4F38-821D-23B7F8773658}" presName="Name0" presStyleCnt="0">
        <dgm:presLayoutVars>
          <dgm:dir/>
          <dgm:animLvl val="lvl"/>
          <dgm:resizeHandles val="exact"/>
        </dgm:presLayoutVars>
      </dgm:prSet>
      <dgm:spPr/>
      <dgm:t>
        <a:bodyPr/>
        <a:lstStyle/>
        <a:p>
          <a:endParaRPr lang="en-US"/>
        </a:p>
      </dgm:t>
    </dgm:pt>
    <dgm:pt modelId="{6AFD223E-FE25-40C4-9841-5BEEF9946778}" type="pres">
      <dgm:prSet presAssocID="{B09A0A7C-845D-48CB-8EB6-897915BEBBCC}" presName="composite" presStyleCnt="0"/>
      <dgm:spPr/>
    </dgm:pt>
    <dgm:pt modelId="{CD140DCD-F8D7-4D2E-AEF6-914A71D1AB3A}" type="pres">
      <dgm:prSet presAssocID="{B09A0A7C-845D-48CB-8EB6-897915BEBBCC}" presName="parTx" presStyleLbl="alignNode1" presStyleIdx="0" presStyleCnt="2">
        <dgm:presLayoutVars>
          <dgm:chMax val="0"/>
          <dgm:chPref val="0"/>
          <dgm:bulletEnabled val="1"/>
        </dgm:presLayoutVars>
      </dgm:prSet>
      <dgm:spPr/>
      <dgm:t>
        <a:bodyPr/>
        <a:lstStyle/>
        <a:p>
          <a:endParaRPr lang="en-US"/>
        </a:p>
      </dgm:t>
    </dgm:pt>
    <dgm:pt modelId="{E9AAFCA4-FFE0-4262-8441-433F7DF64A3E}" type="pres">
      <dgm:prSet presAssocID="{B09A0A7C-845D-48CB-8EB6-897915BEBBCC}" presName="desTx" presStyleLbl="alignAccFollowNode1" presStyleIdx="0" presStyleCnt="2">
        <dgm:presLayoutVars>
          <dgm:bulletEnabled val="1"/>
        </dgm:presLayoutVars>
      </dgm:prSet>
      <dgm:spPr/>
      <dgm:t>
        <a:bodyPr/>
        <a:lstStyle/>
        <a:p>
          <a:endParaRPr lang="en-US"/>
        </a:p>
      </dgm:t>
    </dgm:pt>
    <dgm:pt modelId="{7112EC1F-719E-4EF2-81DB-2BAC823A9DF5}" type="pres">
      <dgm:prSet presAssocID="{D7258B63-DD28-49E0-BB18-8B76265AE35E}" presName="space" presStyleCnt="0"/>
      <dgm:spPr/>
    </dgm:pt>
    <dgm:pt modelId="{0EEE6D46-2218-4F23-8430-739538AC19AF}" type="pres">
      <dgm:prSet presAssocID="{9D916941-2CF9-4C43-87C8-7FDE7A753EDF}" presName="composite" presStyleCnt="0"/>
      <dgm:spPr/>
    </dgm:pt>
    <dgm:pt modelId="{609C0666-8FB0-4E34-854D-0EB47797BF22}" type="pres">
      <dgm:prSet presAssocID="{9D916941-2CF9-4C43-87C8-7FDE7A753EDF}" presName="parTx" presStyleLbl="alignNode1" presStyleIdx="1" presStyleCnt="2">
        <dgm:presLayoutVars>
          <dgm:chMax val="0"/>
          <dgm:chPref val="0"/>
          <dgm:bulletEnabled val="1"/>
        </dgm:presLayoutVars>
      </dgm:prSet>
      <dgm:spPr/>
      <dgm:t>
        <a:bodyPr/>
        <a:lstStyle/>
        <a:p>
          <a:endParaRPr lang="en-US"/>
        </a:p>
      </dgm:t>
    </dgm:pt>
    <dgm:pt modelId="{C125B9A0-C874-4FB3-AE1A-A68270D3C6B0}" type="pres">
      <dgm:prSet presAssocID="{9D916941-2CF9-4C43-87C8-7FDE7A753EDF}" presName="desTx" presStyleLbl="alignAccFollowNode1" presStyleIdx="1" presStyleCnt="2">
        <dgm:presLayoutVars>
          <dgm:bulletEnabled val="1"/>
        </dgm:presLayoutVars>
      </dgm:prSet>
      <dgm:spPr/>
      <dgm:t>
        <a:bodyPr/>
        <a:lstStyle/>
        <a:p>
          <a:endParaRPr lang="en-US"/>
        </a:p>
      </dgm:t>
    </dgm:pt>
  </dgm:ptLst>
  <dgm:cxnLst>
    <dgm:cxn modelId="{FBB25386-5742-4067-BDCF-1DAE14292531}" type="presOf" srcId="{CD8B0B1A-2040-48D4-9721-7B524D711AA7}" destId="{C125B9A0-C874-4FB3-AE1A-A68270D3C6B0}" srcOrd="0" destOrd="4" presId="urn:microsoft.com/office/officeart/2005/8/layout/hList1"/>
    <dgm:cxn modelId="{F0DCA37E-2351-45DB-9979-7DEA004C45C6}" srcId="{B09A0A7C-845D-48CB-8EB6-897915BEBBCC}" destId="{1FA5CD5E-831B-431F-9968-B3B44A57D0FC}" srcOrd="2" destOrd="0" parTransId="{59CC5254-6A35-4C37-B81A-6D9E2C3D47E1}" sibTransId="{E31B5C22-C5E1-410C-9049-13BD9F8D9302}"/>
    <dgm:cxn modelId="{F041A08B-F968-407F-91FE-806FBAEF10FA}" srcId="{9D916941-2CF9-4C43-87C8-7FDE7A753EDF}" destId="{2514C6A7-B2C2-496B-8702-E966C6266257}" srcOrd="3" destOrd="0" parTransId="{3733B561-E840-454F-B00B-2F626C320915}" sibTransId="{617B6AE1-6A1B-4322-A960-4718EFB757F1}"/>
    <dgm:cxn modelId="{01FBC790-2751-414B-977F-FB2F4C36DDFE}" srcId="{B09A0A7C-845D-48CB-8EB6-897915BEBBCC}" destId="{790D6077-1AFE-46B8-A0CE-6D86D3C130DE}" srcOrd="0" destOrd="0" parTransId="{CD5D044A-9252-4419-B0E6-84E8B7614583}" sibTransId="{04B592D9-8F1E-425A-BC53-62DC4F4B219C}"/>
    <dgm:cxn modelId="{6B0D2CAD-F908-4BB4-869E-CF9BA8E3187C}" srcId="{9072FD46-4B54-4F38-821D-23B7F8773658}" destId="{B09A0A7C-845D-48CB-8EB6-897915BEBBCC}" srcOrd="0" destOrd="0" parTransId="{EB402575-A003-4E6D-8A7E-2627E0CC1D61}" sibTransId="{D7258B63-DD28-49E0-BB18-8B76265AE35E}"/>
    <dgm:cxn modelId="{EB22E91E-BA3D-4C96-BDF1-D0F9CFCE346B}" type="presOf" srcId="{791451F9-36E8-4ADA-9D5B-6819DCEB16BC}" destId="{C125B9A0-C874-4FB3-AE1A-A68270D3C6B0}" srcOrd="0" destOrd="1" presId="urn:microsoft.com/office/officeart/2005/8/layout/hList1"/>
    <dgm:cxn modelId="{10A5E370-257A-4C80-A146-6AB6546E7DAD}" type="presOf" srcId="{1FA5CD5E-831B-431F-9968-B3B44A57D0FC}" destId="{E9AAFCA4-FFE0-4262-8441-433F7DF64A3E}" srcOrd="0" destOrd="2" presId="urn:microsoft.com/office/officeart/2005/8/layout/hList1"/>
    <dgm:cxn modelId="{CCF24861-A1B8-44F5-9567-EC6CF1819E43}" type="presOf" srcId="{57978E06-D755-4F2D-BED7-4B10D63415B7}" destId="{C125B9A0-C874-4FB3-AE1A-A68270D3C6B0}" srcOrd="0" destOrd="0" presId="urn:microsoft.com/office/officeart/2005/8/layout/hList1"/>
    <dgm:cxn modelId="{1A9253F0-E4EC-4F27-AE30-E1E88628D4EC}" srcId="{9D916941-2CF9-4C43-87C8-7FDE7A753EDF}" destId="{791451F9-36E8-4ADA-9D5B-6819DCEB16BC}" srcOrd="1" destOrd="0" parTransId="{4C872A10-C2D7-45B8-9CCA-908BEE9A5F8D}" sibTransId="{660EB7D8-2F23-48EE-9100-15545DF55E56}"/>
    <dgm:cxn modelId="{ADDC54B2-F39D-4671-966A-C97F24B38B33}" srcId="{B09A0A7C-845D-48CB-8EB6-897915BEBBCC}" destId="{5DC6BD45-486C-4AEC-9160-1FA657A4B1A0}" srcOrd="1" destOrd="0" parTransId="{2ABB87F0-65D1-4158-8F45-11D2C3AB6396}" sibTransId="{37E6A0FA-A6C2-434F-8259-3D2A036D16BE}"/>
    <dgm:cxn modelId="{1A8FEFB5-0F24-4FBA-A892-263610063889}" type="presOf" srcId="{9072FD46-4B54-4F38-821D-23B7F8773658}" destId="{2F9FE8F8-42FA-4B04-A079-A2005FB9FCD3}" srcOrd="0" destOrd="0" presId="urn:microsoft.com/office/officeart/2005/8/layout/hList1"/>
    <dgm:cxn modelId="{3C2E8924-7EEF-4C10-8F8A-5D1DDB5A463E}" srcId="{9D916941-2CF9-4C43-87C8-7FDE7A753EDF}" destId="{57978E06-D755-4F2D-BED7-4B10D63415B7}" srcOrd="0" destOrd="0" parTransId="{6DAFFC1F-2024-4E9A-AA71-D4DF629E56CC}" sibTransId="{9C3D6BA7-4AE2-47FC-9FCC-69F3ED910390}"/>
    <dgm:cxn modelId="{F1869FBD-8C22-4CFB-B0E3-E6A0B03A7EC8}" type="presOf" srcId="{5DC6BD45-486C-4AEC-9160-1FA657A4B1A0}" destId="{E9AAFCA4-FFE0-4262-8441-433F7DF64A3E}" srcOrd="0" destOrd="1" presId="urn:microsoft.com/office/officeart/2005/8/layout/hList1"/>
    <dgm:cxn modelId="{5C9430E2-FC94-43AD-BFB9-9F552079D7D9}" type="presOf" srcId="{9D916941-2CF9-4C43-87C8-7FDE7A753EDF}" destId="{609C0666-8FB0-4E34-854D-0EB47797BF22}" srcOrd="0" destOrd="0" presId="urn:microsoft.com/office/officeart/2005/8/layout/hList1"/>
    <dgm:cxn modelId="{3CC05A8A-7751-4BF9-8EA0-B29DBF39F4B7}" srcId="{9D916941-2CF9-4C43-87C8-7FDE7A753EDF}" destId="{72899261-7418-4281-A145-7B8250BCCD11}" srcOrd="2" destOrd="0" parTransId="{84B5A1FD-7D3A-4370-9FE4-D291B008F931}" sibTransId="{7EB689CB-CB99-432B-ABC3-FB9D97AB0164}"/>
    <dgm:cxn modelId="{E6A8A1E9-DBBC-434E-B4E7-BAA4157A41EE}" type="presOf" srcId="{B09A0A7C-845D-48CB-8EB6-897915BEBBCC}" destId="{CD140DCD-F8D7-4D2E-AEF6-914A71D1AB3A}" srcOrd="0" destOrd="0" presId="urn:microsoft.com/office/officeart/2005/8/layout/hList1"/>
    <dgm:cxn modelId="{D6486923-36B5-4281-BF68-B880BD8D9D3D}" type="presOf" srcId="{790D6077-1AFE-46B8-A0CE-6D86D3C130DE}" destId="{E9AAFCA4-FFE0-4262-8441-433F7DF64A3E}" srcOrd="0" destOrd="0" presId="urn:microsoft.com/office/officeart/2005/8/layout/hList1"/>
    <dgm:cxn modelId="{1C0F2917-D7D3-4210-B1A6-E35B801F9D70}" srcId="{9D916941-2CF9-4C43-87C8-7FDE7A753EDF}" destId="{CD8B0B1A-2040-48D4-9721-7B524D711AA7}" srcOrd="4" destOrd="0" parTransId="{1D94CDD3-2A0A-426B-A266-FD9C4F1EE897}" sibTransId="{5C05C56A-973A-4DC3-B73B-C98D0549E0C3}"/>
    <dgm:cxn modelId="{3C51D260-FC9D-4667-9751-7D6174C98142}" type="presOf" srcId="{72899261-7418-4281-A145-7B8250BCCD11}" destId="{C125B9A0-C874-4FB3-AE1A-A68270D3C6B0}" srcOrd="0" destOrd="2" presId="urn:microsoft.com/office/officeart/2005/8/layout/hList1"/>
    <dgm:cxn modelId="{C08DEE17-DB6A-4E4A-9229-B48401CCB518}" srcId="{9072FD46-4B54-4F38-821D-23B7F8773658}" destId="{9D916941-2CF9-4C43-87C8-7FDE7A753EDF}" srcOrd="1" destOrd="0" parTransId="{99F6122A-F41C-4811-9F15-8B6F484FC523}" sibTransId="{ABAD0809-853F-43C3-B69E-5A19A41CC00E}"/>
    <dgm:cxn modelId="{040C0A7F-C277-4494-8D89-3BDDC1AAC979}" type="presOf" srcId="{2514C6A7-B2C2-496B-8702-E966C6266257}" destId="{C125B9A0-C874-4FB3-AE1A-A68270D3C6B0}" srcOrd="0" destOrd="3" presId="urn:microsoft.com/office/officeart/2005/8/layout/hList1"/>
    <dgm:cxn modelId="{96091BB0-DC49-4AD0-901A-D985FEB9FC0C}" type="presParOf" srcId="{2F9FE8F8-42FA-4B04-A079-A2005FB9FCD3}" destId="{6AFD223E-FE25-40C4-9841-5BEEF9946778}" srcOrd="0" destOrd="0" presId="urn:microsoft.com/office/officeart/2005/8/layout/hList1"/>
    <dgm:cxn modelId="{F664BD46-F332-4017-A84B-7DAD8D333CE5}" type="presParOf" srcId="{6AFD223E-FE25-40C4-9841-5BEEF9946778}" destId="{CD140DCD-F8D7-4D2E-AEF6-914A71D1AB3A}" srcOrd="0" destOrd="0" presId="urn:microsoft.com/office/officeart/2005/8/layout/hList1"/>
    <dgm:cxn modelId="{F1060CF5-AA84-4824-B4A4-E4C52F0B12DE}" type="presParOf" srcId="{6AFD223E-FE25-40C4-9841-5BEEF9946778}" destId="{E9AAFCA4-FFE0-4262-8441-433F7DF64A3E}" srcOrd="1" destOrd="0" presId="urn:microsoft.com/office/officeart/2005/8/layout/hList1"/>
    <dgm:cxn modelId="{C4DBDB3F-A6BD-4ABD-9863-D8DD6FC252BD}" type="presParOf" srcId="{2F9FE8F8-42FA-4B04-A079-A2005FB9FCD3}" destId="{7112EC1F-719E-4EF2-81DB-2BAC823A9DF5}" srcOrd="1" destOrd="0" presId="urn:microsoft.com/office/officeart/2005/8/layout/hList1"/>
    <dgm:cxn modelId="{2C65AEA9-8498-410B-84C1-72968FC5C8BB}" type="presParOf" srcId="{2F9FE8F8-42FA-4B04-A079-A2005FB9FCD3}" destId="{0EEE6D46-2218-4F23-8430-739538AC19AF}" srcOrd="2" destOrd="0" presId="urn:microsoft.com/office/officeart/2005/8/layout/hList1"/>
    <dgm:cxn modelId="{34D48F30-51C0-4826-8FAB-D63490716A76}" type="presParOf" srcId="{0EEE6D46-2218-4F23-8430-739538AC19AF}" destId="{609C0666-8FB0-4E34-854D-0EB47797BF22}" srcOrd="0" destOrd="0" presId="urn:microsoft.com/office/officeart/2005/8/layout/hList1"/>
    <dgm:cxn modelId="{CB2B44DD-C8B3-4660-9BD0-536FA6C957F1}" type="presParOf" srcId="{0EEE6D46-2218-4F23-8430-739538AC19AF}" destId="{C125B9A0-C874-4FB3-AE1A-A68270D3C6B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72FD46-4B54-4F38-821D-23B7F877365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9A0A7C-845D-48CB-8EB6-897915BEBBCC}">
      <dgm:prSet phldrT="[Text]" custT="1"/>
      <dgm:spPr/>
      <dgm:t>
        <a:bodyPr/>
        <a:lstStyle/>
        <a:p>
          <a:r>
            <a:rPr lang="en-US" sz="2000" dirty="0" smtClean="0"/>
            <a:t>SINGLE VALUED  ATTRIBUTE</a:t>
          </a:r>
          <a:endParaRPr lang="en-US" sz="2000" dirty="0"/>
        </a:p>
      </dgm:t>
    </dgm:pt>
    <dgm:pt modelId="{EB402575-A003-4E6D-8A7E-2627E0CC1D61}" type="parTrans" cxnId="{6B0D2CAD-F908-4BB4-869E-CF9BA8E3187C}">
      <dgm:prSet/>
      <dgm:spPr/>
      <dgm:t>
        <a:bodyPr/>
        <a:lstStyle/>
        <a:p>
          <a:endParaRPr lang="en-US"/>
        </a:p>
      </dgm:t>
    </dgm:pt>
    <dgm:pt modelId="{D7258B63-DD28-49E0-BB18-8B76265AE35E}" type="sibTrans" cxnId="{6B0D2CAD-F908-4BB4-869E-CF9BA8E3187C}">
      <dgm:prSet/>
      <dgm:spPr/>
      <dgm:t>
        <a:bodyPr/>
        <a:lstStyle/>
        <a:p>
          <a:endParaRPr lang="en-US"/>
        </a:p>
      </dgm:t>
    </dgm:pt>
    <dgm:pt modelId="{790D6077-1AFE-46B8-A0CE-6D86D3C130DE}">
      <dgm:prSet phldrT="[Text]" custT="1"/>
      <dgm:spPr/>
      <dgm:t>
        <a:bodyPr/>
        <a:lstStyle/>
        <a:p>
          <a:r>
            <a:rPr lang="en-US" sz="2000" dirty="0" smtClean="0"/>
            <a:t>Attributes having single value for particular entity.</a:t>
          </a:r>
          <a:endParaRPr lang="en-US" sz="2000" dirty="0"/>
        </a:p>
      </dgm:t>
    </dgm:pt>
    <dgm:pt modelId="{CD5D044A-9252-4419-B0E6-84E8B7614583}" type="parTrans" cxnId="{01FBC790-2751-414B-977F-FB2F4C36DDFE}">
      <dgm:prSet/>
      <dgm:spPr/>
      <dgm:t>
        <a:bodyPr/>
        <a:lstStyle/>
        <a:p>
          <a:endParaRPr lang="en-US"/>
        </a:p>
      </dgm:t>
    </dgm:pt>
    <dgm:pt modelId="{04B592D9-8F1E-425A-BC53-62DC4F4B219C}" type="sibTrans" cxnId="{01FBC790-2751-414B-977F-FB2F4C36DDFE}">
      <dgm:prSet/>
      <dgm:spPr/>
      <dgm:t>
        <a:bodyPr/>
        <a:lstStyle/>
        <a:p>
          <a:endParaRPr lang="en-US"/>
        </a:p>
      </dgm:t>
    </dgm:pt>
    <dgm:pt modelId="{9D916941-2CF9-4C43-87C8-7FDE7A753EDF}">
      <dgm:prSet phldrT="[Text]"/>
      <dgm:spPr/>
      <dgm:t>
        <a:bodyPr/>
        <a:lstStyle/>
        <a:p>
          <a:r>
            <a:rPr lang="en-US" dirty="0" smtClean="0">
              <a:latin typeface="Times New Roman" pitchFamily="18" charset="0"/>
              <a:cs typeface="Times New Roman" pitchFamily="18" charset="0"/>
            </a:rPr>
            <a:t>MULTI VALUED ATTRIBUTE </a:t>
          </a:r>
          <a:endParaRPr lang="en-US" dirty="0"/>
        </a:p>
      </dgm:t>
    </dgm:pt>
    <dgm:pt modelId="{99F6122A-F41C-4811-9F15-8B6F484FC523}" type="parTrans" cxnId="{C08DEE17-DB6A-4E4A-9229-B48401CCB518}">
      <dgm:prSet/>
      <dgm:spPr/>
      <dgm:t>
        <a:bodyPr/>
        <a:lstStyle/>
        <a:p>
          <a:endParaRPr lang="en-US"/>
        </a:p>
      </dgm:t>
    </dgm:pt>
    <dgm:pt modelId="{ABAD0809-853F-43C3-B69E-5A19A41CC00E}" type="sibTrans" cxnId="{C08DEE17-DB6A-4E4A-9229-B48401CCB518}">
      <dgm:prSet/>
      <dgm:spPr/>
      <dgm:t>
        <a:bodyPr/>
        <a:lstStyle/>
        <a:p>
          <a:endParaRPr lang="en-US"/>
        </a:p>
      </dgm:t>
    </dgm:pt>
    <dgm:pt modelId="{57978E06-D755-4F2D-BED7-4B10D63415B7}">
      <dgm:prSet phldrT="[Text]" custT="1"/>
      <dgm:spPr/>
      <dgm:t>
        <a:bodyPr/>
        <a:lstStyle/>
        <a:p>
          <a:r>
            <a:rPr lang="en-US" sz="2000" dirty="0" smtClean="0"/>
            <a:t>Attribute having set of values</a:t>
          </a:r>
          <a:endParaRPr lang="en-US" sz="2000" dirty="0"/>
        </a:p>
      </dgm:t>
    </dgm:pt>
    <dgm:pt modelId="{6DAFFC1F-2024-4E9A-AA71-D4DF629E56CC}" type="parTrans" cxnId="{3C2E8924-7EEF-4C10-8F8A-5D1DDB5A463E}">
      <dgm:prSet/>
      <dgm:spPr/>
      <dgm:t>
        <a:bodyPr/>
        <a:lstStyle/>
        <a:p>
          <a:endParaRPr lang="en-US"/>
        </a:p>
      </dgm:t>
    </dgm:pt>
    <dgm:pt modelId="{9C3D6BA7-4AE2-47FC-9FCC-69F3ED910390}" type="sibTrans" cxnId="{3C2E8924-7EEF-4C10-8F8A-5D1DDB5A463E}">
      <dgm:prSet/>
      <dgm:spPr/>
      <dgm:t>
        <a:bodyPr/>
        <a:lstStyle/>
        <a:p>
          <a:endParaRPr lang="en-US"/>
        </a:p>
      </dgm:t>
    </dgm:pt>
    <dgm:pt modelId="{5FC2F678-17CD-4DD3-A134-9E42557EDF2D}">
      <dgm:prSet phldrT="[Text]" custT="1"/>
      <dgm:spPr/>
      <dgm:t>
        <a:bodyPr/>
        <a:lstStyle/>
        <a:p>
          <a:r>
            <a:rPr lang="en-US" sz="2000" dirty="0" smtClean="0"/>
            <a:t> Ex - Age </a:t>
          </a:r>
          <a:endParaRPr lang="en-US" sz="2000" dirty="0"/>
        </a:p>
      </dgm:t>
    </dgm:pt>
    <dgm:pt modelId="{3F447D95-0AC2-4F23-B31D-211C95231079}" type="parTrans" cxnId="{C29DD5AE-9A31-4286-8D99-1A10CCA063FB}">
      <dgm:prSet/>
      <dgm:spPr/>
      <dgm:t>
        <a:bodyPr/>
        <a:lstStyle/>
        <a:p>
          <a:endParaRPr lang="en-US"/>
        </a:p>
      </dgm:t>
    </dgm:pt>
    <dgm:pt modelId="{D4B526AA-4123-4B69-AEB4-FDE548CA2BAE}" type="sibTrans" cxnId="{C29DD5AE-9A31-4286-8D99-1A10CCA063FB}">
      <dgm:prSet/>
      <dgm:spPr/>
      <dgm:t>
        <a:bodyPr/>
        <a:lstStyle/>
        <a:p>
          <a:endParaRPr lang="en-US"/>
        </a:p>
      </dgm:t>
    </dgm:pt>
    <dgm:pt modelId="{CD8B0B1A-2040-48D4-9721-7B524D711AA7}">
      <dgm:prSet/>
      <dgm:spPr/>
      <dgm:t>
        <a:bodyPr/>
        <a:lstStyle/>
        <a:p>
          <a:endParaRPr lang="en-US" sz="1900" dirty="0" smtClean="0">
            <a:latin typeface="Times New Roman" pitchFamily="18" charset="0"/>
            <a:cs typeface="Times New Roman" pitchFamily="18" charset="0"/>
          </a:endParaRPr>
        </a:p>
      </dgm:t>
    </dgm:pt>
    <dgm:pt modelId="{1D94CDD3-2A0A-426B-A266-FD9C4F1EE897}" type="parTrans" cxnId="{1C0F2917-D7D3-4210-B1A6-E35B801F9D70}">
      <dgm:prSet/>
      <dgm:spPr/>
      <dgm:t>
        <a:bodyPr/>
        <a:lstStyle/>
        <a:p>
          <a:endParaRPr lang="en-US"/>
        </a:p>
      </dgm:t>
    </dgm:pt>
    <dgm:pt modelId="{5C05C56A-973A-4DC3-B73B-C98D0549E0C3}" type="sibTrans" cxnId="{1C0F2917-D7D3-4210-B1A6-E35B801F9D70}">
      <dgm:prSet/>
      <dgm:spPr/>
      <dgm:t>
        <a:bodyPr/>
        <a:lstStyle/>
        <a:p>
          <a:endParaRPr lang="en-US"/>
        </a:p>
      </dgm:t>
    </dgm:pt>
    <dgm:pt modelId="{1F892F34-F3A2-4181-8D58-3DBB0538C103}">
      <dgm:prSet phldrT="[Text]" custT="1"/>
      <dgm:spPr/>
      <dgm:t>
        <a:bodyPr/>
        <a:lstStyle/>
        <a:p>
          <a:r>
            <a:rPr lang="en-US" sz="2000" dirty="0" smtClean="0"/>
            <a:t>Ex: Phone-number, College-degree</a:t>
          </a:r>
          <a:endParaRPr lang="en-US" sz="2000" dirty="0"/>
        </a:p>
      </dgm:t>
    </dgm:pt>
    <dgm:pt modelId="{538626E5-C753-4828-A3E5-87255F495A36}" type="parTrans" cxnId="{645A770C-0E2A-4C12-BB69-66E45D101188}">
      <dgm:prSet/>
      <dgm:spPr/>
      <dgm:t>
        <a:bodyPr/>
        <a:lstStyle/>
        <a:p>
          <a:endParaRPr lang="en-US"/>
        </a:p>
      </dgm:t>
    </dgm:pt>
    <dgm:pt modelId="{BBD9EFFB-B8CB-456D-9A76-AEEC6CD6DABA}" type="sibTrans" cxnId="{645A770C-0E2A-4C12-BB69-66E45D101188}">
      <dgm:prSet/>
      <dgm:spPr/>
      <dgm:t>
        <a:bodyPr/>
        <a:lstStyle/>
        <a:p>
          <a:endParaRPr lang="en-US"/>
        </a:p>
      </dgm:t>
    </dgm:pt>
    <dgm:pt modelId="{6377CC7B-D9EE-4B95-B115-E3D9D444EE57}">
      <dgm:prSet phldrT="[Text]" custT="1"/>
      <dgm:spPr/>
      <dgm:t>
        <a:bodyPr/>
        <a:lstStyle/>
        <a:p>
          <a:r>
            <a:rPr lang="en-US" sz="2000" dirty="0" smtClean="0"/>
            <a:t>Denoted by double circled oval</a:t>
          </a:r>
          <a:endParaRPr lang="en-US" sz="2000" dirty="0"/>
        </a:p>
      </dgm:t>
    </dgm:pt>
    <dgm:pt modelId="{38DE1443-948C-48BB-8C6B-842A40EA6558}" type="parTrans" cxnId="{A032EEF9-69A6-4B01-8AF1-1AE3EB76B2BF}">
      <dgm:prSet/>
      <dgm:spPr/>
      <dgm:t>
        <a:bodyPr/>
        <a:lstStyle/>
        <a:p>
          <a:endParaRPr lang="en-US"/>
        </a:p>
      </dgm:t>
    </dgm:pt>
    <dgm:pt modelId="{C1CA5F2D-196E-4849-A078-B49D256F5817}" type="sibTrans" cxnId="{A032EEF9-69A6-4B01-8AF1-1AE3EB76B2BF}">
      <dgm:prSet/>
      <dgm:spPr/>
      <dgm:t>
        <a:bodyPr/>
        <a:lstStyle/>
        <a:p>
          <a:endParaRPr lang="en-US"/>
        </a:p>
      </dgm:t>
    </dgm:pt>
    <dgm:pt modelId="{2F9FE8F8-42FA-4B04-A079-A2005FB9FCD3}" type="pres">
      <dgm:prSet presAssocID="{9072FD46-4B54-4F38-821D-23B7F8773658}" presName="Name0" presStyleCnt="0">
        <dgm:presLayoutVars>
          <dgm:dir/>
          <dgm:animLvl val="lvl"/>
          <dgm:resizeHandles val="exact"/>
        </dgm:presLayoutVars>
      </dgm:prSet>
      <dgm:spPr/>
      <dgm:t>
        <a:bodyPr/>
        <a:lstStyle/>
        <a:p>
          <a:endParaRPr lang="en-US"/>
        </a:p>
      </dgm:t>
    </dgm:pt>
    <dgm:pt modelId="{6AFD223E-FE25-40C4-9841-5BEEF9946778}" type="pres">
      <dgm:prSet presAssocID="{B09A0A7C-845D-48CB-8EB6-897915BEBBCC}" presName="composite" presStyleCnt="0"/>
      <dgm:spPr/>
    </dgm:pt>
    <dgm:pt modelId="{CD140DCD-F8D7-4D2E-AEF6-914A71D1AB3A}" type="pres">
      <dgm:prSet presAssocID="{B09A0A7C-845D-48CB-8EB6-897915BEBBCC}" presName="parTx" presStyleLbl="alignNode1" presStyleIdx="0" presStyleCnt="2">
        <dgm:presLayoutVars>
          <dgm:chMax val="0"/>
          <dgm:chPref val="0"/>
          <dgm:bulletEnabled val="1"/>
        </dgm:presLayoutVars>
      </dgm:prSet>
      <dgm:spPr/>
      <dgm:t>
        <a:bodyPr/>
        <a:lstStyle/>
        <a:p>
          <a:endParaRPr lang="en-US"/>
        </a:p>
      </dgm:t>
    </dgm:pt>
    <dgm:pt modelId="{E9AAFCA4-FFE0-4262-8441-433F7DF64A3E}" type="pres">
      <dgm:prSet presAssocID="{B09A0A7C-845D-48CB-8EB6-897915BEBBCC}" presName="desTx" presStyleLbl="alignAccFollowNode1" presStyleIdx="0" presStyleCnt="2">
        <dgm:presLayoutVars>
          <dgm:bulletEnabled val="1"/>
        </dgm:presLayoutVars>
      </dgm:prSet>
      <dgm:spPr/>
      <dgm:t>
        <a:bodyPr/>
        <a:lstStyle/>
        <a:p>
          <a:endParaRPr lang="en-US"/>
        </a:p>
      </dgm:t>
    </dgm:pt>
    <dgm:pt modelId="{7112EC1F-719E-4EF2-81DB-2BAC823A9DF5}" type="pres">
      <dgm:prSet presAssocID="{D7258B63-DD28-49E0-BB18-8B76265AE35E}" presName="space" presStyleCnt="0"/>
      <dgm:spPr/>
    </dgm:pt>
    <dgm:pt modelId="{0EEE6D46-2218-4F23-8430-739538AC19AF}" type="pres">
      <dgm:prSet presAssocID="{9D916941-2CF9-4C43-87C8-7FDE7A753EDF}" presName="composite" presStyleCnt="0"/>
      <dgm:spPr/>
    </dgm:pt>
    <dgm:pt modelId="{609C0666-8FB0-4E34-854D-0EB47797BF22}" type="pres">
      <dgm:prSet presAssocID="{9D916941-2CF9-4C43-87C8-7FDE7A753EDF}" presName="parTx" presStyleLbl="alignNode1" presStyleIdx="1" presStyleCnt="2">
        <dgm:presLayoutVars>
          <dgm:chMax val="0"/>
          <dgm:chPref val="0"/>
          <dgm:bulletEnabled val="1"/>
        </dgm:presLayoutVars>
      </dgm:prSet>
      <dgm:spPr/>
      <dgm:t>
        <a:bodyPr/>
        <a:lstStyle/>
        <a:p>
          <a:endParaRPr lang="en-US"/>
        </a:p>
      </dgm:t>
    </dgm:pt>
    <dgm:pt modelId="{C125B9A0-C874-4FB3-AE1A-A68270D3C6B0}" type="pres">
      <dgm:prSet presAssocID="{9D916941-2CF9-4C43-87C8-7FDE7A753EDF}" presName="desTx" presStyleLbl="alignAccFollowNode1" presStyleIdx="1" presStyleCnt="2">
        <dgm:presLayoutVars>
          <dgm:bulletEnabled val="1"/>
        </dgm:presLayoutVars>
      </dgm:prSet>
      <dgm:spPr/>
      <dgm:t>
        <a:bodyPr/>
        <a:lstStyle/>
        <a:p>
          <a:endParaRPr lang="en-US"/>
        </a:p>
      </dgm:t>
    </dgm:pt>
  </dgm:ptLst>
  <dgm:cxnLst>
    <dgm:cxn modelId="{B342224C-2B5B-4971-A068-7040A00DC4FB}" type="presOf" srcId="{B09A0A7C-845D-48CB-8EB6-897915BEBBCC}" destId="{CD140DCD-F8D7-4D2E-AEF6-914A71D1AB3A}" srcOrd="0" destOrd="0" presId="urn:microsoft.com/office/officeart/2005/8/layout/hList1"/>
    <dgm:cxn modelId="{83FBA725-9C87-420B-AF72-F0D8955F3D1E}" type="presOf" srcId="{1F892F34-F3A2-4181-8D58-3DBB0538C103}" destId="{C125B9A0-C874-4FB3-AE1A-A68270D3C6B0}" srcOrd="0" destOrd="2" presId="urn:microsoft.com/office/officeart/2005/8/layout/hList1"/>
    <dgm:cxn modelId="{01FBC790-2751-414B-977F-FB2F4C36DDFE}" srcId="{B09A0A7C-845D-48CB-8EB6-897915BEBBCC}" destId="{790D6077-1AFE-46B8-A0CE-6D86D3C130DE}" srcOrd="0" destOrd="0" parTransId="{CD5D044A-9252-4419-B0E6-84E8B7614583}" sibTransId="{04B592D9-8F1E-425A-BC53-62DC4F4B219C}"/>
    <dgm:cxn modelId="{6B0D2CAD-F908-4BB4-869E-CF9BA8E3187C}" srcId="{9072FD46-4B54-4F38-821D-23B7F8773658}" destId="{B09A0A7C-845D-48CB-8EB6-897915BEBBCC}" srcOrd="0" destOrd="0" parTransId="{EB402575-A003-4E6D-8A7E-2627E0CC1D61}" sibTransId="{D7258B63-DD28-49E0-BB18-8B76265AE35E}"/>
    <dgm:cxn modelId="{714A6966-3899-4695-9E20-76057EE7D636}" type="presOf" srcId="{9072FD46-4B54-4F38-821D-23B7F8773658}" destId="{2F9FE8F8-42FA-4B04-A079-A2005FB9FCD3}" srcOrd="0" destOrd="0" presId="urn:microsoft.com/office/officeart/2005/8/layout/hList1"/>
    <dgm:cxn modelId="{C317C195-22DF-4A30-AE62-B02AC799643F}" type="presOf" srcId="{6377CC7B-D9EE-4B95-B115-E3D9D444EE57}" destId="{C125B9A0-C874-4FB3-AE1A-A68270D3C6B0}" srcOrd="0" destOrd="1" presId="urn:microsoft.com/office/officeart/2005/8/layout/hList1"/>
    <dgm:cxn modelId="{645A770C-0E2A-4C12-BB69-66E45D101188}" srcId="{9D916941-2CF9-4C43-87C8-7FDE7A753EDF}" destId="{1F892F34-F3A2-4181-8D58-3DBB0538C103}" srcOrd="2" destOrd="0" parTransId="{538626E5-C753-4828-A3E5-87255F495A36}" sibTransId="{BBD9EFFB-B8CB-456D-9A76-AEEC6CD6DABA}"/>
    <dgm:cxn modelId="{3C2E8924-7EEF-4C10-8F8A-5D1DDB5A463E}" srcId="{9D916941-2CF9-4C43-87C8-7FDE7A753EDF}" destId="{57978E06-D755-4F2D-BED7-4B10D63415B7}" srcOrd="0" destOrd="0" parTransId="{6DAFFC1F-2024-4E9A-AA71-D4DF629E56CC}" sibTransId="{9C3D6BA7-4AE2-47FC-9FCC-69F3ED910390}"/>
    <dgm:cxn modelId="{A032EEF9-69A6-4B01-8AF1-1AE3EB76B2BF}" srcId="{9D916941-2CF9-4C43-87C8-7FDE7A753EDF}" destId="{6377CC7B-D9EE-4B95-B115-E3D9D444EE57}" srcOrd="1" destOrd="0" parTransId="{38DE1443-948C-48BB-8C6B-842A40EA6558}" sibTransId="{C1CA5F2D-196E-4849-A078-B49D256F5817}"/>
    <dgm:cxn modelId="{8356DFBB-E646-40B9-9FA1-86989CDFDD8F}" type="presOf" srcId="{790D6077-1AFE-46B8-A0CE-6D86D3C130DE}" destId="{E9AAFCA4-FFE0-4262-8441-433F7DF64A3E}" srcOrd="0" destOrd="0" presId="urn:microsoft.com/office/officeart/2005/8/layout/hList1"/>
    <dgm:cxn modelId="{C29DD5AE-9A31-4286-8D99-1A10CCA063FB}" srcId="{B09A0A7C-845D-48CB-8EB6-897915BEBBCC}" destId="{5FC2F678-17CD-4DD3-A134-9E42557EDF2D}" srcOrd="1" destOrd="0" parTransId="{3F447D95-0AC2-4F23-B31D-211C95231079}" sibTransId="{D4B526AA-4123-4B69-AEB4-FDE548CA2BAE}"/>
    <dgm:cxn modelId="{80F3D650-0B5C-4F22-A662-9775FD83BC2B}" type="presOf" srcId="{5FC2F678-17CD-4DD3-A134-9E42557EDF2D}" destId="{E9AAFCA4-FFE0-4262-8441-433F7DF64A3E}" srcOrd="0" destOrd="1" presId="urn:microsoft.com/office/officeart/2005/8/layout/hList1"/>
    <dgm:cxn modelId="{4735F816-93EB-47C7-8F34-F35B8F56B300}" type="presOf" srcId="{57978E06-D755-4F2D-BED7-4B10D63415B7}" destId="{C125B9A0-C874-4FB3-AE1A-A68270D3C6B0}" srcOrd="0" destOrd="0" presId="urn:microsoft.com/office/officeart/2005/8/layout/hList1"/>
    <dgm:cxn modelId="{9B053D2C-673B-4D38-A8A1-5EA59E980B97}" type="presOf" srcId="{9D916941-2CF9-4C43-87C8-7FDE7A753EDF}" destId="{609C0666-8FB0-4E34-854D-0EB47797BF22}" srcOrd="0" destOrd="0" presId="urn:microsoft.com/office/officeart/2005/8/layout/hList1"/>
    <dgm:cxn modelId="{1C0F2917-D7D3-4210-B1A6-E35B801F9D70}" srcId="{9D916941-2CF9-4C43-87C8-7FDE7A753EDF}" destId="{CD8B0B1A-2040-48D4-9721-7B524D711AA7}" srcOrd="3" destOrd="0" parTransId="{1D94CDD3-2A0A-426B-A266-FD9C4F1EE897}" sibTransId="{5C05C56A-973A-4DC3-B73B-C98D0549E0C3}"/>
    <dgm:cxn modelId="{C08DEE17-DB6A-4E4A-9229-B48401CCB518}" srcId="{9072FD46-4B54-4F38-821D-23B7F8773658}" destId="{9D916941-2CF9-4C43-87C8-7FDE7A753EDF}" srcOrd="1" destOrd="0" parTransId="{99F6122A-F41C-4811-9F15-8B6F484FC523}" sibTransId="{ABAD0809-853F-43C3-B69E-5A19A41CC00E}"/>
    <dgm:cxn modelId="{23C6D95C-4076-4084-A8EC-F25781512AFD}" type="presOf" srcId="{CD8B0B1A-2040-48D4-9721-7B524D711AA7}" destId="{C125B9A0-C874-4FB3-AE1A-A68270D3C6B0}" srcOrd="0" destOrd="3" presId="urn:microsoft.com/office/officeart/2005/8/layout/hList1"/>
    <dgm:cxn modelId="{9039E24D-3CA9-47B5-99E6-8BDBB658B100}" type="presParOf" srcId="{2F9FE8F8-42FA-4B04-A079-A2005FB9FCD3}" destId="{6AFD223E-FE25-40C4-9841-5BEEF9946778}" srcOrd="0" destOrd="0" presId="urn:microsoft.com/office/officeart/2005/8/layout/hList1"/>
    <dgm:cxn modelId="{EDA6244D-4C35-46D7-8012-F4AFCF044CE7}" type="presParOf" srcId="{6AFD223E-FE25-40C4-9841-5BEEF9946778}" destId="{CD140DCD-F8D7-4D2E-AEF6-914A71D1AB3A}" srcOrd="0" destOrd="0" presId="urn:microsoft.com/office/officeart/2005/8/layout/hList1"/>
    <dgm:cxn modelId="{C41A004F-6D49-4FE7-A8C2-5C3DC33AF5B4}" type="presParOf" srcId="{6AFD223E-FE25-40C4-9841-5BEEF9946778}" destId="{E9AAFCA4-FFE0-4262-8441-433F7DF64A3E}" srcOrd="1" destOrd="0" presId="urn:microsoft.com/office/officeart/2005/8/layout/hList1"/>
    <dgm:cxn modelId="{60744690-1262-4D64-A62D-9E7284B03AEC}" type="presParOf" srcId="{2F9FE8F8-42FA-4B04-A079-A2005FB9FCD3}" destId="{7112EC1F-719E-4EF2-81DB-2BAC823A9DF5}" srcOrd="1" destOrd="0" presId="urn:microsoft.com/office/officeart/2005/8/layout/hList1"/>
    <dgm:cxn modelId="{807EA7AA-9C8D-4514-A176-E68698C93A20}" type="presParOf" srcId="{2F9FE8F8-42FA-4B04-A079-A2005FB9FCD3}" destId="{0EEE6D46-2218-4F23-8430-739538AC19AF}" srcOrd="2" destOrd="0" presId="urn:microsoft.com/office/officeart/2005/8/layout/hList1"/>
    <dgm:cxn modelId="{082779BD-DB4D-4007-B1DF-34106CB9F135}" type="presParOf" srcId="{0EEE6D46-2218-4F23-8430-739538AC19AF}" destId="{609C0666-8FB0-4E34-854D-0EB47797BF22}" srcOrd="0" destOrd="0" presId="urn:microsoft.com/office/officeart/2005/8/layout/hList1"/>
    <dgm:cxn modelId="{6D8DEB42-DB73-4F35-A30C-183AD62F71BA}" type="presParOf" srcId="{0EEE6D46-2218-4F23-8430-739538AC19AF}" destId="{C125B9A0-C874-4FB3-AE1A-A68270D3C6B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72FD46-4B54-4F38-821D-23B7F877365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9A0A7C-845D-48CB-8EB6-897915BEBBCC}">
      <dgm:prSet phldrT="[Text]" custT="1"/>
      <dgm:spPr/>
      <dgm:t>
        <a:bodyPr/>
        <a:lstStyle/>
        <a:p>
          <a:r>
            <a:rPr lang="en-US" sz="2400" dirty="0" smtClean="0"/>
            <a:t>DERIVED ATTRIBUTE</a:t>
          </a:r>
          <a:endParaRPr lang="en-US" sz="2400" dirty="0"/>
        </a:p>
      </dgm:t>
    </dgm:pt>
    <dgm:pt modelId="{EB402575-A003-4E6D-8A7E-2627E0CC1D61}" type="parTrans" cxnId="{6B0D2CAD-F908-4BB4-869E-CF9BA8E3187C}">
      <dgm:prSet/>
      <dgm:spPr/>
      <dgm:t>
        <a:bodyPr/>
        <a:lstStyle/>
        <a:p>
          <a:endParaRPr lang="en-US"/>
        </a:p>
      </dgm:t>
    </dgm:pt>
    <dgm:pt modelId="{D7258B63-DD28-49E0-BB18-8B76265AE35E}" type="sibTrans" cxnId="{6B0D2CAD-F908-4BB4-869E-CF9BA8E3187C}">
      <dgm:prSet/>
      <dgm:spPr/>
      <dgm:t>
        <a:bodyPr/>
        <a:lstStyle/>
        <a:p>
          <a:endParaRPr lang="en-US"/>
        </a:p>
      </dgm:t>
    </dgm:pt>
    <dgm:pt modelId="{790D6077-1AFE-46B8-A0CE-6D86D3C130DE}">
      <dgm:prSet phldrT="[Text]" custT="1"/>
      <dgm:spPr/>
      <dgm:t>
        <a:bodyPr/>
        <a:lstStyle/>
        <a:p>
          <a:r>
            <a:rPr lang="en-US" sz="2000" dirty="0" smtClean="0"/>
            <a:t>Attribute values are derived from another attribute.</a:t>
          </a:r>
          <a:endParaRPr lang="en-US" sz="2000" dirty="0"/>
        </a:p>
      </dgm:t>
    </dgm:pt>
    <dgm:pt modelId="{CD5D044A-9252-4419-B0E6-84E8B7614583}" type="parTrans" cxnId="{01FBC790-2751-414B-977F-FB2F4C36DDFE}">
      <dgm:prSet/>
      <dgm:spPr/>
      <dgm:t>
        <a:bodyPr/>
        <a:lstStyle/>
        <a:p>
          <a:endParaRPr lang="en-US"/>
        </a:p>
      </dgm:t>
    </dgm:pt>
    <dgm:pt modelId="{04B592D9-8F1E-425A-BC53-62DC4F4B219C}" type="sibTrans" cxnId="{01FBC790-2751-414B-977F-FB2F4C36DDFE}">
      <dgm:prSet/>
      <dgm:spPr/>
      <dgm:t>
        <a:bodyPr/>
        <a:lstStyle/>
        <a:p>
          <a:endParaRPr lang="en-US"/>
        </a:p>
      </dgm:t>
    </dgm:pt>
    <dgm:pt modelId="{5FC2F678-17CD-4DD3-A134-9E42557EDF2D}">
      <dgm:prSet phldrT="[Text]" custT="1"/>
      <dgm:spPr/>
      <dgm:t>
        <a:bodyPr/>
        <a:lstStyle/>
        <a:p>
          <a:r>
            <a:rPr lang="en-US" sz="2000" dirty="0" smtClean="0"/>
            <a:t> Ex - Age </a:t>
          </a:r>
          <a:endParaRPr lang="en-US" sz="2000" dirty="0"/>
        </a:p>
      </dgm:t>
    </dgm:pt>
    <dgm:pt modelId="{3F447D95-0AC2-4F23-B31D-211C95231079}" type="parTrans" cxnId="{C29DD5AE-9A31-4286-8D99-1A10CCA063FB}">
      <dgm:prSet/>
      <dgm:spPr/>
      <dgm:t>
        <a:bodyPr/>
        <a:lstStyle/>
        <a:p>
          <a:endParaRPr lang="en-US"/>
        </a:p>
      </dgm:t>
    </dgm:pt>
    <dgm:pt modelId="{D4B526AA-4123-4B69-AEB4-FDE548CA2BAE}" type="sibTrans" cxnId="{C29DD5AE-9A31-4286-8D99-1A10CCA063FB}">
      <dgm:prSet/>
      <dgm:spPr/>
      <dgm:t>
        <a:bodyPr/>
        <a:lstStyle/>
        <a:p>
          <a:endParaRPr lang="en-US"/>
        </a:p>
      </dgm:t>
    </dgm:pt>
    <dgm:pt modelId="{7D7079DA-5FB9-4884-B3F2-100F3022B325}">
      <dgm:prSet phldrT="[Text]" custT="1"/>
      <dgm:spPr/>
      <dgm:t>
        <a:bodyPr/>
        <a:lstStyle/>
        <a:p>
          <a:r>
            <a:rPr lang="en-US" sz="2000" dirty="0" smtClean="0"/>
            <a:t>Denoted by dotted oval</a:t>
          </a:r>
          <a:endParaRPr lang="en-US" sz="2000" dirty="0"/>
        </a:p>
      </dgm:t>
    </dgm:pt>
    <dgm:pt modelId="{208A9E4E-4BB0-4793-B1A9-75F0C2E171D1}" type="parTrans" cxnId="{36D95298-3287-45CE-A7CC-B5A3C1C2F76D}">
      <dgm:prSet/>
      <dgm:spPr/>
      <dgm:t>
        <a:bodyPr/>
        <a:lstStyle/>
        <a:p>
          <a:endParaRPr lang="en-US"/>
        </a:p>
      </dgm:t>
    </dgm:pt>
    <dgm:pt modelId="{B0C2A7E0-FE30-4717-96BD-B6D547EB207D}" type="sibTrans" cxnId="{36D95298-3287-45CE-A7CC-B5A3C1C2F76D}">
      <dgm:prSet/>
      <dgm:spPr/>
      <dgm:t>
        <a:bodyPr/>
        <a:lstStyle/>
        <a:p>
          <a:endParaRPr lang="en-US"/>
        </a:p>
      </dgm:t>
    </dgm:pt>
    <dgm:pt modelId="{2F9FE8F8-42FA-4B04-A079-A2005FB9FCD3}" type="pres">
      <dgm:prSet presAssocID="{9072FD46-4B54-4F38-821D-23B7F8773658}" presName="Name0" presStyleCnt="0">
        <dgm:presLayoutVars>
          <dgm:dir/>
          <dgm:animLvl val="lvl"/>
          <dgm:resizeHandles val="exact"/>
        </dgm:presLayoutVars>
      </dgm:prSet>
      <dgm:spPr/>
      <dgm:t>
        <a:bodyPr/>
        <a:lstStyle/>
        <a:p>
          <a:endParaRPr lang="en-US"/>
        </a:p>
      </dgm:t>
    </dgm:pt>
    <dgm:pt modelId="{6AFD223E-FE25-40C4-9841-5BEEF9946778}" type="pres">
      <dgm:prSet presAssocID="{B09A0A7C-845D-48CB-8EB6-897915BEBBCC}" presName="composite" presStyleCnt="0"/>
      <dgm:spPr/>
    </dgm:pt>
    <dgm:pt modelId="{CD140DCD-F8D7-4D2E-AEF6-914A71D1AB3A}" type="pres">
      <dgm:prSet presAssocID="{B09A0A7C-845D-48CB-8EB6-897915BEBBCC}" presName="parTx" presStyleLbl="alignNode1" presStyleIdx="0" presStyleCnt="1">
        <dgm:presLayoutVars>
          <dgm:chMax val="0"/>
          <dgm:chPref val="0"/>
          <dgm:bulletEnabled val="1"/>
        </dgm:presLayoutVars>
      </dgm:prSet>
      <dgm:spPr/>
      <dgm:t>
        <a:bodyPr/>
        <a:lstStyle/>
        <a:p>
          <a:endParaRPr lang="en-US"/>
        </a:p>
      </dgm:t>
    </dgm:pt>
    <dgm:pt modelId="{E9AAFCA4-FFE0-4262-8441-433F7DF64A3E}" type="pres">
      <dgm:prSet presAssocID="{B09A0A7C-845D-48CB-8EB6-897915BEBBCC}" presName="desTx" presStyleLbl="alignAccFollowNode1" presStyleIdx="0" presStyleCnt="1">
        <dgm:presLayoutVars>
          <dgm:bulletEnabled val="1"/>
        </dgm:presLayoutVars>
      </dgm:prSet>
      <dgm:spPr/>
      <dgm:t>
        <a:bodyPr/>
        <a:lstStyle/>
        <a:p>
          <a:endParaRPr lang="en-US"/>
        </a:p>
      </dgm:t>
    </dgm:pt>
  </dgm:ptLst>
  <dgm:cxnLst>
    <dgm:cxn modelId="{8370F394-0945-419D-B04E-061E313CC0B0}" type="presOf" srcId="{B09A0A7C-845D-48CB-8EB6-897915BEBBCC}" destId="{CD140DCD-F8D7-4D2E-AEF6-914A71D1AB3A}" srcOrd="0" destOrd="0" presId="urn:microsoft.com/office/officeart/2005/8/layout/hList1"/>
    <dgm:cxn modelId="{6B0D2CAD-F908-4BB4-869E-CF9BA8E3187C}" srcId="{9072FD46-4B54-4F38-821D-23B7F8773658}" destId="{B09A0A7C-845D-48CB-8EB6-897915BEBBCC}" srcOrd="0" destOrd="0" parTransId="{EB402575-A003-4E6D-8A7E-2627E0CC1D61}" sibTransId="{D7258B63-DD28-49E0-BB18-8B76265AE35E}"/>
    <dgm:cxn modelId="{C29DD5AE-9A31-4286-8D99-1A10CCA063FB}" srcId="{B09A0A7C-845D-48CB-8EB6-897915BEBBCC}" destId="{5FC2F678-17CD-4DD3-A134-9E42557EDF2D}" srcOrd="2" destOrd="0" parTransId="{3F447D95-0AC2-4F23-B31D-211C95231079}" sibTransId="{D4B526AA-4123-4B69-AEB4-FDE548CA2BAE}"/>
    <dgm:cxn modelId="{36D95298-3287-45CE-A7CC-B5A3C1C2F76D}" srcId="{B09A0A7C-845D-48CB-8EB6-897915BEBBCC}" destId="{7D7079DA-5FB9-4884-B3F2-100F3022B325}" srcOrd="1" destOrd="0" parTransId="{208A9E4E-4BB0-4793-B1A9-75F0C2E171D1}" sibTransId="{B0C2A7E0-FE30-4717-96BD-B6D547EB207D}"/>
    <dgm:cxn modelId="{27E9B38A-DD57-4536-8EB7-D8E938008363}" type="presOf" srcId="{790D6077-1AFE-46B8-A0CE-6D86D3C130DE}" destId="{E9AAFCA4-FFE0-4262-8441-433F7DF64A3E}" srcOrd="0" destOrd="0" presId="urn:microsoft.com/office/officeart/2005/8/layout/hList1"/>
    <dgm:cxn modelId="{7F6922D8-4C7B-48A5-952C-F727DA403A8C}" type="presOf" srcId="{7D7079DA-5FB9-4884-B3F2-100F3022B325}" destId="{E9AAFCA4-FFE0-4262-8441-433F7DF64A3E}" srcOrd="0" destOrd="1" presId="urn:microsoft.com/office/officeart/2005/8/layout/hList1"/>
    <dgm:cxn modelId="{01FBC790-2751-414B-977F-FB2F4C36DDFE}" srcId="{B09A0A7C-845D-48CB-8EB6-897915BEBBCC}" destId="{790D6077-1AFE-46B8-A0CE-6D86D3C130DE}" srcOrd="0" destOrd="0" parTransId="{CD5D044A-9252-4419-B0E6-84E8B7614583}" sibTransId="{04B592D9-8F1E-425A-BC53-62DC4F4B219C}"/>
    <dgm:cxn modelId="{C2AC22DE-6B84-410F-B64D-782EB69099CA}" type="presOf" srcId="{5FC2F678-17CD-4DD3-A134-9E42557EDF2D}" destId="{E9AAFCA4-FFE0-4262-8441-433F7DF64A3E}" srcOrd="0" destOrd="2" presId="urn:microsoft.com/office/officeart/2005/8/layout/hList1"/>
    <dgm:cxn modelId="{C0695A2A-EE48-47E3-9139-2B72811D90E1}" type="presOf" srcId="{9072FD46-4B54-4F38-821D-23B7F8773658}" destId="{2F9FE8F8-42FA-4B04-A079-A2005FB9FCD3}" srcOrd="0" destOrd="0" presId="urn:microsoft.com/office/officeart/2005/8/layout/hList1"/>
    <dgm:cxn modelId="{FBE824A6-198C-422E-B209-AD6D6EFC3751}" type="presParOf" srcId="{2F9FE8F8-42FA-4B04-A079-A2005FB9FCD3}" destId="{6AFD223E-FE25-40C4-9841-5BEEF9946778}" srcOrd="0" destOrd="0" presId="urn:microsoft.com/office/officeart/2005/8/layout/hList1"/>
    <dgm:cxn modelId="{F91A2F1C-CA53-4583-9CED-77E8A453A263}" type="presParOf" srcId="{6AFD223E-FE25-40C4-9841-5BEEF9946778}" destId="{CD140DCD-F8D7-4D2E-AEF6-914A71D1AB3A}" srcOrd="0" destOrd="0" presId="urn:microsoft.com/office/officeart/2005/8/layout/hList1"/>
    <dgm:cxn modelId="{E5F63B0B-D568-4350-A2E6-9675A1094F98}" type="presParOf" srcId="{6AFD223E-FE25-40C4-9841-5BEEF9946778}" destId="{E9AAFCA4-FFE0-4262-8441-433F7DF64A3E}"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57AC7C-A90D-463F-8E12-832155021AB8}" type="doc">
      <dgm:prSet loTypeId="urn:microsoft.com/office/officeart/2005/8/layout/hierarchy2" loCatId="hierarchy" qsTypeId="urn:microsoft.com/office/officeart/2005/8/quickstyle/simple1" qsCatId="simple" csTypeId="urn:microsoft.com/office/officeart/2005/8/colors/accent1_3" csCatId="accent1" phldr="1"/>
      <dgm:spPr/>
      <dgm:t>
        <a:bodyPr/>
        <a:lstStyle/>
        <a:p>
          <a:endParaRPr lang="en-US"/>
        </a:p>
      </dgm:t>
    </dgm:pt>
    <dgm:pt modelId="{26870489-29B8-4BB8-950A-7C779BBD63EE}">
      <dgm:prSet phldrT="[Text]"/>
      <dgm:spPr/>
      <dgm:t>
        <a:bodyPr/>
        <a:lstStyle/>
        <a:p>
          <a:r>
            <a:rPr lang="en-US" dirty="0" smtClean="0"/>
            <a:t>PARTICIPATION</a:t>
          </a:r>
          <a:endParaRPr lang="en-US" dirty="0"/>
        </a:p>
      </dgm:t>
    </dgm:pt>
    <dgm:pt modelId="{90D6366A-B7C2-4876-9A33-71FF65648DF6}" type="parTrans" cxnId="{EEDC20EF-A128-46BC-8065-47BF2246361B}">
      <dgm:prSet/>
      <dgm:spPr/>
      <dgm:t>
        <a:bodyPr/>
        <a:lstStyle/>
        <a:p>
          <a:endParaRPr lang="en-US"/>
        </a:p>
      </dgm:t>
    </dgm:pt>
    <dgm:pt modelId="{56D4ED30-4B92-4ADB-A952-BB611158A977}" type="sibTrans" cxnId="{EEDC20EF-A128-46BC-8065-47BF2246361B}">
      <dgm:prSet/>
      <dgm:spPr/>
      <dgm:t>
        <a:bodyPr/>
        <a:lstStyle/>
        <a:p>
          <a:endParaRPr lang="en-US"/>
        </a:p>
      </dgm:t>
    </dgm:pt>
    <dgm:pt modelId="{AA668750-1592-4CC2-9AD1-891D72797AC1}">
      <dgm:prSet phldrT="[Text]"/>
      <dgm:spPr/>
      <dgm:t>
        <a:bodyPr/>
        <a:lstStyle/>
        <a:p>
          <a:r>
            <a:rPr lang="en-US" dirty="0" smtClean="0"/>
            <a:t>TOTAL</a:t>
          </a:r>
          <a:endParaRPr lang="en-US" dirty="0"/>
        </a:p>
      </dgm:t>
    </dgm:pt>
    <dgm:pt modelId="{4BAC7D58-7CCF-4A11-B135-610A8022F235}" type="parTrans" cxnId="{FD20FD12-6A70-49EE-B882-B2C10F3298E4}">
      <dgm:prSet/>
      <dgm:spPr/>
      <dgm:t>
        <a:bodyPr/>
        <a:lstStyle/>
        <a:p>
          <a:endParaRPr lang="en-US"/>
        </a:p>
      </dgm:t>
    </dgm:pt>
    <dgm:pt modelId="{AE4228F5-4941-4F62-9ED3-36246C8B52B8}" type="sibTrans" cxnId="{FD20FD12-6A70-49EE-B882-B2C10F3298E4}">
      <dgm:prSet/>
      <dgm:spPr/>
      <dgm:t>
        <a:bodyPr/>
        <a:lstStyle/>
        <a:p>
          <a:endParaRPr lang="en-US"/>
        </a:p>
      </dgm:t>
    </dgm:pt>
    <dgm:pt modelId="{9F28FB8F-816B-4ACF-B6AA-EA24E4F98788}">
      <dgm:prSet phldrT="[Text]"/>
      <dgm:spPr/>
      <dgm:t>
        <a:bodyPr/>
        <a:lstStyle/>
        <a:p>
          <a:r>
            <a:rPr lang="en-US" dirty="0" smtClean="0"/>
            <a:t>PARTIAL</a:t>
          </a:r>
          <a:endParaRPr lang="en-US" dirty="0"/>
        </a:p>
      </dgm:t>
    </dgm:pt>
    <dgm:pt modelId="{3C617582-57EC-4445-969E-18751BF03658}" type="parTrans" cxnId="{789D82DA-100D-47AF-84D5-137AFDB48D30}">
      <dgm:prSet/>
      <dgm:spPr/>
      <dgm:t>
        <a:bodyPr/>
        <a:lstStyle/>
        <a:p>
          <a:endParaRPr lang="en-US"/>
        </a:p>
      </dgm:t>
    </dgm:pt>
    <dgm:pt modelId="{1FD4B6E5-0F55-421F-A216-736B7827AF14}" type="sibTrans" cxnId="{789D82DA-100D-47AF-84D5-137AFDB48D30}">
      <dgm:prSet/>
      <dgm:spPr/>
      <dgm:t>
        <a:bodyPr/>
        <a:lstStyle/>
        <a:p>
          <a:endParaRPr lang="en-US"/>
        </a:p>
      </dgm:t>
    </dgm:pt>
    <dgm:pt modelId="{64BA0AC5-9F21-4594-A921-DEFCDD0AA458}" type="pres">
      <dgm:prSet presAssocID="{1057AC7C-A90D-463F-8E12-832155021AB8}" presName="diagram" presStyleCnt="0">
        <dgm:presLayoutVars>
          <dgm:chPref val="1"/>
          <dgm:dir/>
          <dgm:animOne val="branch"/>
          <dgm:animLvl val="lvl"/>
          <dgm:resizeHandles val="exact"/>
        </dgm:presLayoutVars>
      </dgm:prSet>
      <dgm:spPr/>
      <dgm:t>
        <a:bodyPr/>
        <a:lstStyle/>
        <a:p>
          <a:endParaRPr lang="en-US"/>
        </a:p>
      </dgm:t>
    </dgm:pt>
    <dgm:pt modelId="{2E0208D8-C6C2-43E2-BC2A-09CEFCF2D03A}" type="pres">
      <dgm:prSet presAssocID="{26870489-29B8-4BB8-950A-7C779BBD63EE}" presName="root1" presStyleCnt="0"/>
      <dgm:spPr/>
      <dgm:t>
        <a:bodyPr/>
        <a:lstStyle/>
        <a:p>
          <a:endParaRPr lang="en-US"/>
        </a:p>
      </dgm:t>
    </dgm:pt>
    <dgm:pt modelId="{68CA60E4-AB7C-44E3-B01C-C868C6868B1F}" type="pres">
      <dgm:prSet presAssocID="{26870489-29B8-4BB8-950A-7C779BBD63EE}" presName="LevelOneTextNode" presStyleLbl="node0" presStyleIdx="0" presStyleCnt="1">
        <dgm:presLayoutVars>
          <dgm:chPref val="3"/>
        </dgm:presLayoutVars>
      </dgm:prSet>
      <dgm:spPr/>
      <dgm:t>
        <a:bodyPr/>
        <a:lstStyle/>
        <a:p>
          <a:endParaRPr lang="en-US"/>
        </a:p>
      </dgm:t>
    </dgm:pt>
    <dgm:pt modelId="{9B2E99C3-4FE7-4C35-9AAB-232390AC4936}" type="pres">
      <dgm:prSet presAssocID="{26870489-29B8-4BB8-950A-7C779BBD63EE}" presName="level2hierChild" presStyleCnt="0"/>
      <dgm:spPr/>
      <dgm:t>
        <a:bodyPr/>
        <a:lstStyle/>
        <a:p>
          <a:endParaRPr lang="en-US"/>
        </a:p>
      </dgm:t>
    </dgm:pt>
    <dgm:pt modelId="{1B1F7994-0ED9-4404-925C-70A78021018B}" type="pres">
      <dgm:prSet presAssocID="{4BAC7D58-7CCF-4A11-B135-610A8022F235}" presName="conn2-1" presStyleLbl="parChTrans1D2" presStyleIdx="0" presStyleCnt="2"/>
      <dgm:spPr/>
      <dgm:t>
        <a:bodyPr/>
        <a:lstStyle/>
        <a:p>
          <a:endParaRPr lang="en-US"/>
        </a:p>
      </dgm:t>
    </dgm:pt>
    <dgm:pt modelId="{A1A052E0-6144-4C99-BC70-D3AF1C3F930D}" type="pres">
      <dgm:prSet presAssocID="{4BAC7D58-7CCF-4A11-B135-610A8022F235}" presName="connTx" presStyleLbl="parChTrans1D2" presStyleIdx="0" presStyleCnt="2"/>
      <dgm:spPr/>
      <dgm:t>
        <a:bodyPr/>
        <a:lstStyle/>
        <a:p>
          <a:endParaRPr lang="en-US"/>
        </a:p>
      </dgm:t>
    </dgm:pt>
    <dgm:pt modelId="{542EA749-832F-4E3D-9711-E1AD7EEE8FCC}" type="pres">
      <dgm:prSet presAssocID="{AA668750-1592-4CC2-9AD1-891D72797AC1}" presName="root2" presStyleCnt="0"/>
      <dgm:spPr/>
      <dgm:t>
        <a:bodyPr/>
        <a:lstStyle/>
        <a:p>
          <a:endParaRPr lang="en-US"/>
        </a:p>
      </dgm:t>
    </dgm:pt>
    <dgm:pt modelId="{37BA748D-9225-4ED9-8368-8FA19B4AE6CA}" type="pres">
      <dgm:prSet presAssocID="{AA668750-1592-4CC2-9AD1-891D72797AC1}" presName="LevelTwoTextNode" presStyleLbl="node2" presStyleIdx="0" presStyleCnt="2">
        <dgm:presLayoutVars>
          <dgm:chPref val="3"/>
        </dgm:presLayoutVars>
      </dgm:prSet>
      <dgm:spPr/>
      <dgm:t>
        <a:bodyPr/>
        <a:lstStyle/>
        <a:p>
          <a:endParaRPr lang="en-US"/>
        </a:p>
      </dgm:t>
    </dgm:pt>
    <dgm:pt modelId="{A53BD259-D5EB-462C-B94D-20242E39C680}" type="pres">
      <dgm:prSet presAssocID="{AA668750-1592-4CC2-9AD1-891D72797AC1}" presName="level3hierChild" presStyleCnt="0"/>
      <dgm:spPr/>
      <dgm:t>
        <a:bodyPr/>
        <a:lstStyle/>
        <a:p>
          <a:endParaRPr lang="en-US"/>
        </a:p>
      </dgm:t>
    </dgm:pt>
    <dgm:pt modelId="{8EECB1EF-5F57-40CA-B176-F4B40AE983F9}" type="pres">
      <dgm:prSet presAssocID="{3C617582-57EC-4445-969E-18751BF03658}" presName="conn2-1" presStyleLbl="parChTrans1D2" presStyleIdx="1" presStyleCnt="2"/>
      <dgm:spPr/>
      <dgm:t>
        <a:bodyPr/>
        <a:lstStyle/>
        <a:p>
          <a:endParaRPr lang="en-US"/>
        </a:p>
      </dgm:t>
    </dgm:pt>
    <dgm:pt modelId="{3C2DB4B8-1277-4943-B77C-180528E7C505}" type="pres">
      <dgm:prSet presAssocID="{3C617582-57EC-4445-969E-18751BF03658}" presName="connTx" presStyleLbl="parChTrans1D2" presStyleIdx="1" presStyleCnt="2"/>
      <dgm:spPr/>
      <dgm:t>
        <a:bodyPr/>
        <a:lstStyle/>
        <a:p>
          <a:endParaRPr lang="en-US"/>
        </a:p>
      </dgm:t>
    </dgm:pt>
    <dgm:pt modelId="{BDA73D10-B0D4-418E-B32D-9468FF749D23}" type="pres">
      <dgm:prSet presAssocID="{9F28FB8F-816B-4ACF-B6AA-EA24E4F98788}" presName="root2" presStyleCnt="0"/>
      <dgm:spPr/>
      <dgm:t>
        <a:bodyPr/>
        <a:lstStyle/>
        <a:p>
          <a:endParaRPr lang="en-US"/>
        </a:p>
      </dgm:t>
    </dgm:pt>
    <dgm:pt modelId="{C1595130-558C-4EB0-B5F2-3A68390FB966}" type="pres">
      <dgm:prSet presAssocID="{9F28FB8F-816B-4ACF-B6AA-EA24E4F98788}" presName="LevelTwoTextNode" presStyleLbl="node2" presStyleIdx="1" presStyleCnt="2">
        <dgm:presLayoutVars>
          <dgm:chPref val="3"/>
        </dgm:presLayoutVars>
      </dgm:prSet>
      <dgm:spPr/>
      <dgm:t>
        <a:bodyPr/>
        <a:lstStyle/>
        <a:p>
          <a:endParaRPr lang="en-US"/>
        </a:p>
      </dgm:t>
    </dgm:pt>
    <dgm:pt modelId="{AB421095-BF53-4E85-A953-53A02B892FC4}" type="pres">
      <dgm:prSet presAssocID="{9F28FB8F-816B-4ACF-B6AA-EA24E4F98788}" presName="level3hierChild" presStyleCnt="0"/>
      <dgm:spPr/>
      <dgm:t>
        <a:bodyPr/>
        <a:lstStyle/>
        <a:p>
          <a:endParaRPr lang="en-US"/>
        </a:p>
      </dgm:t>
    </dgm:pt>
  </dgm:ptLst>
  <dgm:cxnLst>
    <dgm:cxn modelId="{B6DF1689-AA01-4352-BD44-4F374F13A435}" type="presOf" srcId="{1057AC7C-A90D-463F-8E12-832155021AB8}" destId="{64BA0AC5-9F21-4594-A921-DEFCDD0AA458}" srcOrd="0" destOrd="0" presId="urn:microsoft.com/office/officeart/2005/8/layout/hierarchy2"/>
    <dgm:cxn modelId="{281C1FBB-0C68-4AF1-960D-2FEF38D24CD1}" type="presOf" srcId="{3C617582-57EC-4445-969E-18751BF03658}" destId="{8EECB1EF-5F57-40CA-B176-F4B40AE983F9}" srcOrd="0" destOrd="0" presId="urn:microsoft.com/office/officeart/2005/8/layout/hierarchy2"/>
    <dgm:cxn modelId="{70743E33-DE43-40E1-9778-FD3B53DDF1DC}" type="presOf" srcId="{3C617582-57EC-4445-969E-18751BF03658}" destId="{3C2DB4B8-1277-4943-B77C-180528E7C505}" srcOrd="1" destOrd="0" presId="urn:microsoft.com/office/officeart/2005/8/layout/hierarchy2"/>
    <dgm:cxn modelId="{EEDC20EF-A128-46BC-8065-47BF2246361B}" srcId="{1057AC7C-A90D-463F-8E12-832155021AB8}" destId="{26870489-29B8-4BB8-950A-7C779BBD63EE}" srcOrd="0" destOrd="0" parTransId="{90D6366A-B7C2-4876-9A33-71FF65648DF6}" sibTransId="{56D4ED30-4B92-4ADB-A952-BB611158A977}"/>
    <dgm:cxn modelId="{789D82DA-100D-47AF-84D5-137AFDB48D30}" srcId="{26870489-29B8-4BB8-950A-7C779BBD63EE}" destId="{9F28FB8F-816B-4ACF-B6AA-EA24E4F98788}" srcOrd="1" destOrd="0" parTransId="{3C617582-57EC-4445-969E-18751BF03658}" sibTransId="{1FD4B6E5-0F55-421F-A216-736B7827AF14}"/>
    <dgm:cxn modelId="{E235D490-29BE-4A4E-9036-EDA2B2FA07FB}" type="presOf" srcId="{4BAC7D58-7CCF-4A11-B135-610A8022F235}" destId="{A1A052E0-6144-4C99-BC70-D3AF1C3F930D}" srcOrd="1" destOrd="0" presId="urn:microsoft.com/office/officeart/2005/8/layout/hierarchy2"/>
    <dgm:cxn modelId="{BED1BE88-9555-47CD-9E6E-24905197FD95}" type="presOf" srcId="{9F28FB8F-816B-4ACF-B6AA-EA24E4F98788}" destId="{C1595130-558C-4EB0-B5F2-3A68390FB966}" srcOrd="0" destOrd="0" presId="urn:microsoft.com/office/officeart/2005/8/layout/hierarchy2"/>
    <dgm:cxn modelId="{FD20FD12-6A70-49EE-B882-B2C10F3298E4}" srcId="{26870489-29B8-4BB8-950A-7C779BBD63EE}" destId="{AA668750-1592-4CC2-9AD1-891D72797AC1}" srcOrd="0" destOrd="0" parTransId="{4BAC7D58-7CCF-4A11-B135-610A8022F235}" sibTransId="{AE4228F5-4941-4F62-9ED3-36246C8B52B8}"/>
    <dgm:cxn modelId="{0F18CF79-79C1-4038-9A6C-C9B022DBFC6A}" type="presOf" srcId="{4BAC7D58-7CCF-4A11-B135-610A8022F235}" destId="{1B1F7994-0ED9-4404-925C-70A78021018B}" srcOrd="0" destOrd="0" presId="urn:microsoft.com/office/officeart/2005/8/layout/hierarchy2"/>
    <dgm:cxn modelId="{03F4956D-839A-4372-A865-5C6C0F2FEE3D}" type="presOf" srcId="{AA668750-1592-4CC2-9AD1-891D72797AC1}" destId="{37BA748D-9225-4ED9-8368-8FA19B4AE6CA}" srcOrd="0" destOrd="0" presId="urn:microsoft.com/office/officeart/2005/8/layout/hierarchy2"/>
    <dgm:cxn modelId="{53193B74-B066-4B19-BBF8-86FBA2CCAFF3}" type="presOf" srcId="{26870489-29B8-4BB8-950A-7C779BBD63EE}" destId="{68CA60E4-AB7C-44E3-B01C-C868C6868B1F}" srcOrd="0" destOrd="0" presId="urn:microsoft.com/office/officeart/2005/8/layout/hierarchy2"/>
    <dgm:cxn modelId="{6094B129-7609-4998-8C26-F9075BA5995B}" type="presParOf" srcId="{64BA0AC5-9F21-4594-A921-DEFCDD0AA458}" destId="{2E0208D8-C6C2-43E2-BC2A-09CEFCF2D03A}" srcOrd="0" destOrd="0" presId="urn:microsoft.com/office/officeart/2005/8/layout/hierarchy2"/>
    <dgm:cxn modelId="{3F9C176A-8248-49A3-A471-9D2738E74C39}" type="presParOf" srcId="{2E0208D8-C6C2-43E2-BC2A-09CEFCF2D03A}" destId="{68CA60E4-AB7C-44E3-B01C-C868C6868B1F}" srcOrd="0" destOrd="0" presId="urn:microsoft.com/office/officeart/2005/8/layout/hierarchy2"/>
    <dgm:cxn modelId="{9F2FC3E8-A639-44B3-80A7-5EA36AAE0F86}" type="presParOf" srcId="{2E0208D8-C6C2-43E2-BC2A-09CEFCF2D03A}" destId="{9B2E99C3-4FE7-4C35-9AAB-232390AC4936}" srcOrd="1" destOrd="0" presId="urn:microsoft.com/office/officeart/2005/8/layout/hierarchy2"/>
    <dgm:cxn modelId="{D7744D9B-8D9F-4E44-A570-A38F26DFF11B}" type="presParOf" srcId="{9B2E99C3-4FE7-4C35-9AAB-232390AC4936}" destId="{1B1F7994-0ED9-4404-925C-70A78021018B}" srcOrd="0" destOrd="0" presId="urn:microsoft.com/office/officeart/2005/8/layout/hierarchy2"/>
    <dgm:cxn modelId="{8014ADB4-FA1E-4920-AB5C-4C86753E123F}" type="presParOf" srcId="{1B1F7994-0ED9-4404-925C-70A78021018B}" destId="{A1A052E0-6144-4C99-BC70-D3AF1C3F930D}" srcOrd="0" destOrd="0" presId="urn:microsoft.com/office/officeart/2005/8/layout/hierarchy2"/>
    <dgm:cxn modelId="{B4373A86-E3DA-40B3-838E-94070417228D}" type="presParOf" srcId="{9B2E99C3-4FE7-4C35-9AAB-232390AC4936}" destId="{542EA749-832F-4E3D-9711-E1AD7EEE8FCC}" srcOrd="1" destOrd="0" presId="urn:microsoft.com/office/officeart/2005/8/layout/hierarchy2"/>
    <dgm:cxn modelId="{5D80007F-2777-45CD-9338-24A6838EDD1E}" type="presParOf" srcId="{542EA749-832F-4E3D-9711-E1AD7EEE8FCC}" destId="{37BA748D-9225-4ED9-8368-8FA19B4AE6CA}" srcOrd="0" destOrd="0" presId="urn:microsoft.com/office/officeart/2005/8/layout/hierarchy2"/>
    <dgm:cxn modelId="{2168A095-E855-49EA-8732-DE5D3BD1104E}" type="presParOf" srcId="{542EA749-832F-4E3D-9711-E1AD7EEE8FCC}" destId="{A53BD259-D5EB-462C-B94D-20242E39C680}" srcOrd="1" destOrd="0" presId="urn:microsoft.com/office/officeart/2005/8/layout/hierarchy2"/>
    <dgm:cxn modelId="{0EF531A6-99F3-4D4A-A1CD-7325A722C097}" type="presParOf" srcId="{9B2E99C3-4FE7-4C35-9AAB-232390AC4936}" destId="{8EECB1EF-5F57-40CA-B176-F4B40AE983F9}" srcOrd="2" destOrd="0" presId="urn:microsoft.com/office/officeart/2005/8/layout/hierarchy2"/>
    <dgm:cxn modelId="{6B0D534E-373E-4B6F-81E0-582A74C246F4}" type="presParOf" srcId="{8EECB1EF-5F57-40CA-B176-F4B40AE983F9}" destId="{3C2DB4B8-1277-4943-B77C-180528E7C505}" srcOrd="0" destOrd="0" presId="urn:microsoft.com/office/officeart/2005/8/layout/hierarchy2"/>
    <dgm:cxn modelId="{1469E412-0A4B-4436-8387-E1C7D8E2148E}" type="presParOf" srcId="{9B2E99C3-4FE7-4C35-9AAB-232390AC4936}" destId="{BDA73D10-B0D4-418E-B32D-9468FF749D23}" srcOrd="3" destOrd="0" presId="urn:microsoft.com/office/officeart/2005/8/layout/hierarchy2"/>
    <dgm:cxn modelId="{212FEAF4-D660-4161-9038-16EC86CE29BD}" type="presParOf" srcId="{BDA73D10-B0D4-418E-B32D-9468FF749D23}" destId="{C1595130-558C-4EB0-B5F2-3A68390FB966}" srcOrd="0" destOrd="0" presId="urn:microsoft.com/office/officeart/2005/8/layout/hierarchy2"/>
    <dgm:cxn modelId="{6DA83996-A103-41ED-9583-AC31ED18606A}" type="presParOf" srcId="{BDA73D10-B0D4-418E-B32D-9468FF749D23}" destId="{AB421095-BF53-4E85-A953-53A02B892FC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89915D-39D6-4961-9AB4-54BFF640BC9B}" type="doc">
      <dgm:prSet loTypeId="urn:microsoft.com/office/officeart/2005/8/layout/vList2" loCatId="list" qsTypeId="urn:microsoft.com/office/officeart/2005/8/quickstyle/3d4" qsCatId="3D" csTypeId="urn:microsoft.com/office/officeart/2005/8/colors/colorful5" csCatId="colorful" phldr="1"/>
      <dgm:spPr/>
      <dgm:t>
        <a:bodyPr/>
        <a:lstStyle/>
        <a:p>
          <a:endParaRPr lang="en-US"/>
        </a:p>
      </dgm:t>
    </dgm:pt>
    <dgm:pt modelId="{5BFE0415-AAEE-4D77-B288-52E3D8EB9898}">
      <dgm:prSet phldrT="[Text]" custT="1"/>
      <dgm:spPr/>
      <dgm:t>
        <a:bodyPr/>
        <a:lstStyle/>
        <a:p>
          <a:r>
            <a:rPr lang="en-US" sz="2400" b="1" i="1" dirty="0" smtClean="0"/>
            <a:t>1. Certain attributes may apply only to specific entity.</a:t>
          </a:r>
          <a:endParaRPr lang="en-US" sz="2400" b="1" i="1" dirty="0"/>
        </a:p>
      </dgm:t>
    </dgm:pt>
    <dgm:pt modelId="{707899D2-D7A0-4CB9-8A3A-3632B37D4386}" type="parTrans" cxnId="{DE1AFC43-0F97-460D-A286-584ACE5429D2}">
      <dgm:prSet/>
      <dgm:spPr/>
      <dgm:t>
        <a:bodyPr/>
        <a:lstStyle/>
        <a:p>
          <a:endParaRPr lang="en-US"/>
        </a:p>
      </dgm:t>
    </dgm:pt>
    <dgm:pt modelId="{5DF4F68B-986D-4E46-A5E7-FDD70BD4EE5F}" type="sibTrans" cxnId="{DE1AFC43-0F97-460D-A286-584ACE5429D2}">
      <dgm:prSet/>
      <dgm:spPr/>
      <dgm:t>
        <a:bodyPr/>
        <a:lstStyle/>
        <a:p>
          <a:endParaRPr lang="en-US"/>
        </a:p>
      </dgm:t>
    </dgm:pt>
    <dgm:pt modelId="{F41A041F-F4CA-4982-9271-6EFA151E826C}">
      <dgm:prSet phldrT="[Text]" custT="1"/>
      <dgm:spPr/>
      <dgm:t>
        <a:bodyPr/>
        <a:lstStyle/>
        <a:p>
          <a:r>
            <a:rPr lang="en-US" sz="2400" dirty="0" smtClean="0"/>
            <a:t>A subclass is defined to group the entities to which the attributes apply.</a:t>
          </a:r>
          <a:endParaRPr lang="en-US" sz="2400" dirty="0"/>
        </a:p>
      </dgm:t>
    </dgm:pt>
    <dgm:pt modelId="{7BBA5F70-C162-45AC-ABB3-3C1C2DA8C62E}" type="parTrans" cxnId="{846BF8AF-DD16-4C78-864B-A9340656F464}">
      <dgm:prSet/>
      <dgm:spPr/>
      <dgm:t>
        <a:bodyPr/>
        <a:lstStyle/>
        <a:p>
          <a:endParaRPr lang="en-US"/>
        </a:p>
      </dgm:t>
    </dgm:pt>
    <dgm:pt modelId="{E4BED2D6-64FF-48B3-8F96-89D8B1FCB9A9}" type="sibTrans" cxnId="{846BF8AF-DD16-4C78-864B-A9340656F464}">
      <dgm:prSet/>
      <dgm:spPr/>
      <dgm:t>
        <a:bodyPr/>
        <a:lstStyle/>
        <a:p>
          <a:endParaRPr lang="en-US"/>
        </a:p>
      </dgm:t>
    </dgm:pt>
    <dgm:pt modelId="{52FB3AF3-F705-4951-A2F7-6F3696A19981}">
      <dgm:prSet phldrT="[Text]" custT="1"/>
      <dgm:spPr/>
      <dgm:t>
        <a:bodyPr/>
        <a:lstStyle/>
        <a:p>
          <a:r>
            <a:rPr lang="en-US" sz="2400" b="1" i="1" dirty="0" smtClean="0"/>
            <a:t>2. Some relationship types may be   participated in by only specific entities.</a:t>
          </a:r>
          <a:endParaRPr lang="en-US" sz="2400" b="1" i="1" dirty="0"/>
        </a:p>
      </dgm:t>
    </dgm:pt>
    <dgm:pt modelId="{EF59CEB0-19CC-44E6-BF68-24229433E9C7}" type="parTrans" cxnId="{768BC28D-F0C9-4D0F-BF68-6ED01BC7ADFC}">
      <dgm:prSet/>
      <dgm:spPr/>
      <dgm:t>
        <a:bodyPr/>
        <a:lstStyle/>
        <a:p>
          <a:endParaRPr lang="en-US"/>
        </a:p>
      </dgm:t>
    </dgm:pt>
    <dgm:pt modelId="{21DEC8BE-A64C-4015-A26D-DF0343B2BA7E}" type="sibTrans" cxnId="{768BC28D-F0C9-4D0F-BF68-6ED01BC7ADFC}">
      <dgm:prSet/>
      <dgm:spPr/>
      <dgm:t>
        <a:bodyPr/>
        <a:lstStyle/>
        <a:p>
          <a:endParaRPr lang="en-US"/>
        </a:p>
      </dgm:t>
    </dgm:pt>
    <dgm:pt modelId="{F4F38B97-B85C-44E2-9320-D186683DE9AF}" type="pres">
      <dgm:prSet presAssocID="{1689915D-39D6-4961-9AB4-54BFF640BC9B}" presName="linear" presStyleCnt="0">
        <dgm:presLayoutVars>
          <dgm:animLvl val="lvl"/>
          <dgm:resizeHandles val="exact"/>
        </dgm:presLayoutVars>
      </dgm:prSet>
      <dgm:spPr/>
      <dgm:t>
        <a:bodyPr/>
        <a:lstStyle/>
        <a:p>
          <a:endParaRPr lang="en-US"/>
        </a:p>
      </dgm:t>
    </dgm:pt>
    <dgm:pt modelId="{4B4B244D-02B3-4E6A-993C-0C508D444ADC}" type="pres">
      <dgm:prSet presAssocID="{5BFE0415-AAEE-4D77-B288-52E3D8EB9898}" presName="parentText" presStyleLbl="node1" presStyleIdx="0" presStyleCnt="2">
        <dgm:presLayoutVars>
          <dgm:chMax val="0"/>
          <dgm:bulletEnabled val="1"/>
        </dgm:presLayoutVars>
      </dgm:prSet>
      <dgm:spPr/>
      <dgm:t>
        <a:bodyPr/>
        <a:lstStyle/>
        <a:p>
          <a:endParaRPr lang="en-US"/>
        </a:p>
      </dgm:t>
    </dgm:pt>
    <dgm:pt modelId="{64A0EC49-B2EA-40E7-BB0B-6E292E8843B7}" type="pres">
      <dgm:prSet presAssocID="{5BFE0415-AAEE-4D77-B288-52E3D8EB9898}" presName="childText" presStyleLbl="revTx" presStyleIdx="0" presStyleCnt="1">
        <dgm:presLayoutVars>
          <dgm:bulletEnabled val="1"/>
        </dgm:presLayoutVars>
      </dgm:prSet>
      <dgm:spPr/>
      <dgm:t>
        <a:bodyPr/>
        <a:lstStyle/>
        <a:p>
          <a:endParaRPr lang="en-US"/>
        </a:p>
      </dgm:t>
    </dgm:pt>
    <dgm:pt modelId="{149BAA7B-217F-46FE-B8DA-3B7891628935}" type="pres">
      <dgm:prSet presAssocID="{52FB3AF3-F705-4951-A2F7-6F3696A19981}" presName="parentText" presStyleLbl="node1" presStyleIdx="1" presStyleCnt="2">
        <dgm:presLayoutVars>
          <dgm:chMax val="0"/>
          <dgm:bulletEnabled val="1"/>
        </dgm:presLayoutVars>
      </dgm:prSet>
      <dgm:spPr/>
      <dgm:t>
        <a:bodyPr/>
        <a:lstStyle/>
        <a:p>
          <a:endParaRPr lang="en-US"/>
        </a:p>
      </dgm:t>
    </dgm:pt>
  </dgm:ptLst>
  <dgm:cxnLst>
    <dgm:cxn modelId="{38DDBFC2-7F1F-44AC-A89F-115F9B61AD6C}" type="presOf" srcId="{F41A041F-F4CA-4982-9271-6EFA151E826C}" destId="{64A0EC49-B2EA-40E7-BB0B-6E292E8843B7}" srcOrd="0" destOrd="0" presId="urn:microsoft.com/office/officeart/2005/8/layout/vList2"/>
    <dgm:cxn modelId="{846BF8AF-DD16-4C78-864B-A9340656F464}" srcId="{5BFE0415-AAEE-4D77-B288-52E3D8EB9898}" destId="{F41A041F-F4CA-4982-9271-6EFA151E826C}" srcOrd="0" destOrd="0" parTransId="{7BBA5F70-C162-45AC-ABB3-3C1C2DA8C62E}" sibTransId="{E4BED2D6-64FF-48B3-8F96-89D8B1FCB9A9}"/>
    <dgm:cxn modelId="{5707E834-BDDA-4FA1-ACEC-1270BDB0BD40}" type="presOf" srcId="{5BFE0415-AAEE-4D77-B288-52E3D8EB9898}" destId="{4B4B244D-02B3-4E6A-993C-0C508D444ADC}" srcOrd="0" destOrd="0" presId="urn:microsoft.com/office/officeart/2005/8/layout/vList2"/>
    <dgm:cxn modelId="{768BC28D-F0C9-4D0F-BF68-6ED01BC7ADFC}" srcId="{1689915D-39D6-4961-9AB4-54BFF640BC9B}" destId="{52FB3AF3-F705-4951-A2F7-6F3696A19981}" srcOrd="1" destOrd="0" parTransId="{EF59CEB0-19CC-44E6-BF68-24229433E9C7}" sibTransId="{21DEC8BE-A64C-4015-A26D-DF0343B2BA7E}"/>
    <dgm:cxn modelId="{8256EBAA-7031-4153-BC5B-74B2DE2BD89C}" type="presOf" srcId="{1689915D-39D6-4961-9AB4-54BFF640BC9B}" destId="{F4F38B97-B85C-44E2-9320-D186683DE9AF}" srcOrd="0" destOrd="0" presId="urn:microsoft.com/office/officeart/2005/8/layout/vList2"/>
    <dgm:cxn modelId="{DE1AFC43-0F97-460D-A286-584ACE5429D2}" srcId="{1689915D-39D6-4961-9AB4-54BFF640BC9B}" destId="{5BFE0415-AAEE-4D77-B288-52E3D8EB9898}" srcOrd="0" destOrd="0" parTransId="{707899D2-D7A0-4CB9-8A3A-3632B37D4386}" sibTransId="{5DF4F68B-986D-4E46-A5E7-FDD70BD4EE5F}"/>
    <dgm:cxn modelId="{90B254C0-9213-4A81-A0A9-2536EFDC6A77}" type="presOf" srcId="{52FB3AF3-F705-4951-A2F7-6F3696A19981}" destId="{149BAA7B-217F-46FE-B8DA-3B7891628935}" srcOrd="0" destOrd="0" presId="urn:microsoft.com/office/officeart/2005/8/layout/vList2"/>
    <dgm:cxn modelId="{6AAF08AA-535C-43C6-815A-800B88CC2469}" type="presParOf" srcId="{F4F38B97-B85C-44E2-9320-D186683DE9AF}" destId="{4B4B244D-02B3-4E6A-993C-0C508D444ADC}" srcOrd="0" destOrd="0" presId="urn:microsoft.com/office/officeart/2005/8/layout/vList2"/>
    <dgm:cxn modelId="{1162EC7F-D31E-4BCA-AA7F-5FCE3EB633CC}" type="presParOf" srcId="{F4F38B97-B85C-44E2-9320-D186683DE9AF}" destId="{64A0EC49-B2EA-40E7-BB0B-6E292E8843B7}" srcOrd="1" destOrd="0" presId="urn:microsoft.com/office/officeart/2005/8/layout/vList2"/>
    <dgm:cxn modelId="{F088C233-4F89-4B5E-9317-993920D8C4E1}" type="presParOf" srcId="{F4F38B97-B85C-44E2-9320-D186683DE9AF}" destId="{149BAA7B-217F-46FE-B8DA-3B789162893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7EBF5E-9F7B-478A-BE53-E0DA72CEB404}"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D4B26186-6E66-401E-9364-3C3F9F6B33FF}">
      <dgm:prSet phldrT="[Text]"/>
      <dgm:spPr/>
      <dgm:t>
        <a:bodyPr/>
        <a:lstStyle/>
        <a:p>
          <a:r>
            <a:rPr lang="en-US" dirty="0" smtClean="0"/>
            <a:t>1.Define a set of subclass of entity type</a:t>
          </a:r>
          <a:endParaRPr lang="en-US" dirty="0"/>
        </a:p>
      </dgm:t>
    </dgm:pt>
    <dgm:pt modelId="{F22F5C58-0ABD-4C88-8C7C-046F47006FF0}" type="parTrans" cxnId="{824C7740-DD83-42E8-A899-BD975A6497B2}">
      <dgm:prSet/>
      <dgm:spPr/>
      <dgm:t>
        <a:bodyPr/>
        <a:lstStyle/>
        <a:p>
          <a:endParaRPr lang="en-US"/>
        </a:p>
      </dgm:t>
    </dgm:pt>
    <dgm:pt modelId="{00FF9625-1463-458C-AFC5-82D750F6B6FE}" type="sibTrans" cxnId="{824C7740-DD83-42E8-A899-BD975A6497B2}">
      <dgm:prSet/>
      <dgm:spPr/>
      <dgm:t>
        <a:bodyPr/>
        <a:lstStyle/>
        <a:p>
          <a:endParaRPr lang="en-US"/>
        </a:p>
      </dgm:t>
    </dgm:pt>
    <dgm:pt modelId="{3D348CB3-1A2D-486D-BB00-1AE37046FE95}">
      <dgm:prSet phldrT="[Text]"/>
      <dgm:spPr/>
      <dgm:t>
        <a:bodyPr/>
        <a:lstStyle/>
        <a:p>
          <a:r>
            <a:rPr lang="en-US" dirty="0" smtClean="0"/>
            <a:t>2. Establish additional specific attributes with each   subclass</a:t>
          </a:r>
          <a:endParaRPr lang="en-US" dirty="0"/>
        </a:p>
      </dgm:t>
    </dgm:pt>
    <dgm:pt modelId="{2895FD88-71B2-40A5-85EF-A68E66924B1D}" type="parTrans" cxnId="{AA37A179-8FDE-4BCC-9797-AFB117CBF729}">
      <dgm:prSet/>
      <dgm:spPr/>
      <dgm:t>
        <a:bodyPr/>
        <a:lstStyle/>
        <a:p>
          <a:endParaRPr lang="en-US"/>
        </a:p>
      </dgm:t>
    </dgm:pt>
    <dgm:pt modelId="{A1DB3A0A-9ADC-4E74-A4D2-F739FAECEF81}" type="sibTrans" cxnId="{AA37A179-8FDE-4BCC-9797-AFB117CBF729}">
      <dgm:prSet/>
      <dgm:spPr/>
      <dgm:t>
        <a:bodyPr/>
        <a:lstStyle/>
        <a:p>
          <a:endParaRPr lang="en-US"/>
        </a:p>
      </dgm:t>
    </dgm:pt>
    <dgm:pt modelId="{67AB37F1-C4CC-4A14-A659-CC620249B207}">
      <dgm:prSet phldrT="[Text]" phldr="1"/>
      <dgm:spPr/>
      <dgm:t>
        <a:bodyPr/>
        <a:lstStyle/>
        <a:p>
          <a:endParaRPr lang="en-US" dirty="0"/>
        </a:p>
      </dgm:t>
    </dgm:pt>
    <dgm:pt modelId="{9EE41BE5-BE82-465D-B51B-5E8CC71A6F39}" type="parTrans" cxnId="{AD178E09-4A29-47C1-A934-FBE4D1441494}">
      <dgm:prSet/>
      <dgm:spPr/>
      <dgm:t>
        <a:bodyPr/>
        <a:lstStyle/>
        <a:p>
          <a:endParaRPr lang="en-US"/>
        </a:p>
      </dgm:t>
    </dgm:pt>
    <dgm:pt modelId="{D5FE65BC-2CAB-4012-A069-244268D2CB48}" type="sibTrans" cxnId="{AD178E09-4A29-47C1-A934-FBE4D1441494}">
      <dgm:prSet/>
      <dgm:spPr/>
      <dgm:t>
        <a:bodyPr/>
        <a:lstStyle/>
        <a:p>
          <a:endParaRPr lang="en-US"/>
        </a:p>
      </dgm:t>
    </dgm:pt>
    <dgm:pt modelId="{5C116B5D-26BE-4E2E-87BC-C2DE37B158CF}">
      <dgm:prSet phldrT="[Text]"/>
      <dgm:spPr/>
      <dgm:t>
        <a:bodyPr/>
        <a:lstStyle/>
        <a:p>
          <a:r>
            <a:rPr lang="en-US" dirty="0" smtClean="0"/>
            <a:t>3.Establish additional specific relationship types between each subclass and other entity types or other subclass</a:t>
          </a:r>
          <a:endParaRPr lang="en-US" dirty="0"/>
        </a:p>
      </dgm:t>
    </dgm:pt>
    <dgm:pt modelId="{C1853F73-9120-4961-B5E8-5964AD796EB8}" type="parTrans" cxnId="{92D19CE0-922A-4B06-B416-F4BF11791E66}">
      <dgm:prSet/>
      <dgm:spPr/>
      <dgm:t>
        <a:bodyPr/>
        <a:lstStyle/>
        <a:p>
          <a:endParaRPr lang="en-US"/>
        </a:p>
      </dgm:t>
    </dgm:pt>
    <dgm:pt modelId="{0A7779CF-A8D6-42D5-AE77-9AD7CB944850}" type="sibTrans" cxnId="{92D19CE0-922A-4B06-B416-F4BF11791E66}">
      <dgm:prSet/>
      <dgm:spPr/>
      <dgm:t>
        <a:bodyPr/>
        <a:lstStyle/>
        <a:p>
          <a:endParaRPr lang="en-US"/>
        </a:p>
      </dgm:t>
    </dgm:pt>
    <dgm:pt modelId="{7759E85D-054C-4821-9F7B-C5D1383F0EB5}">
      <dgm:prSet phldrT="[Text]" phldr="1"/>
      <dgm:spPr/>
      <dgm:t>
        <a:bodyPr/>
        <a:lstStyle/>
        <a:p>
          <a:endParaRPr lang="en-US" dirty="0"/>
        </a:p>
      </dgm:t>
    </dgm:pt>
    <dgm:pt modelId="{D174B1BD-EDEC-4577-80DA-C562A08AF7D4}" type="sibTrans" cxnId="{053DC23D-D637-470F-8AD7-F17989661B00}">
      <dgm:prSet/>
      <dgm:spPr/>
      <dgm:t>
        <a:bodyPr/>
        <a:lstStyle/>
        <a:p>
          <a:endParaRPr lang="en-US"/>
        </a:p>
      </dgm:t>
    </dgm:pt>
    <dgm:pt modelId="{E4E68613-5E6A-41CE-8C3D-85518A3F178B}" type="parTrans" cxnId="{053DC23D-D637-470F-8AD7-F17989661B00}">
      <dgm:prSet/>
      <dgm:spPr/>
      <dgm:t>
        <a:bodyPr/>
        <a:lstStyle/>
        <a:p>
          <a:endParaRPr lang="en-US"/>
        </a:p>
      </dgm:t>
    </dgm:pt>
    <dgm:pt modelId="{9EF0FACE-677E-48FF-8D34-8F2E001F1684}" type="pres">
      <dgm:prSet presAssocID="{017EBF5E-9F7B-478A-BE53-E0DA72CEB404}" presName="linear" presStyleCnt="0">
        <dgm:presLayoutVars>
          <dgm:animLvl val="lvl"/>
          <dgm:resizeHandles val="exact"/>
        </dgm:presLayoutVars>
      </dgm:prSet>
      <dgm:spPr/>
      <dgm:t>
        <a:bodyPr/>
        <a:lstStyle/>
        <a:p>
          <a:endParaRPr lang="en-US"/>
        </a:p>
      </dgm:t>
    </dgm:pt>
    <dgm:pt modelId="{AFD59C64-64BE-44D8-B669-AADEB137A943}" type="pres">
      <dgm:prSet presAssocID="{D4B26186-6E66-401E-9364-3C3F9F6B33FF}" presName="parentText" presStyleLbl="node1" presStyleIdx="0" presStyleCnt="3">
        <dgm:presLayoutVars>
          <dgm:chMax val="0"/>
          <dgm:bulletEnabled val="1"/>
        </dgm:presLayoutVars>
      </dgm:prSet>
      <dgm:spPr/>
      <dgm:t>
        <a:bodyPr/>
        <a:lstStyle/>
        <a:p>
          <a:endParaRPr lang="en-US"/>
        </a:p>
      </dgm:t>
    </dgm:pt>
    <dgm:pt modelId="{FDD317CB-6EED-49ED-9FC5-D3F9432874B3}" type="pres">
      <dgm:prSet presAssocID="{D4B26186-6E66-401E-9364-3C3F9F6B33FF}" presName="childText" presStyleLbl="revTx" presStyleIdx="0" presStyleCnt="2">
        <dgm:presLayoutVars>
          <dgm:bulletEnabled val="1"/>
        </dgm:presLayoutVars>
      </dgm:prSet>
      <dgm:spPr/>
      <dgm:t>
        <a:bodyPr/>
        <a:lstStyle/>
        <a:p>
          <a:endParaRPr lang="en-US"/>
        </a:p>
      </dgm:t>
    </dgm:pt>
    <dgm:pt modelId="{8E04759D-64CC-47E3-B9FD-0286DA83C452}" type="pres">
      <dgm:prSet presAssocID="{3D348CB3-1A2D-486D-BB00-1AE37046FE95}" presName="parentText" presStyleLbl="node1" presStyleIdx="1" presStyleCnt="3">
        <dgm:presLayoutVars>
          <dgm:chMax val="0"/>
          <dgm:bulletEnabled val="1"/>
        </dgm:presLayoutVars>
      </dgm:prSet>
      <dgm:spPr/>
      <dgm:t>
        <a:bodyPr/>
        <a:lstStyle/>
        <a:p>
          <a:endParaRPr lang="en-US"/>
        </a:p>
      </dgm:t>
    </dgm:pt>
    <dgm:pt modelId="{697D5F8B-BA63-47A3-BD33-3297FF37FE25}" type="pres">
      <dgm:prSet presAssocID="{3D348CB3-1A2D-486D-BB00-1AE37046FE95}" presName="childText" presStyleLbl="revTx" presStyleIdx="1" presStyleCnt="2">
        <dgm:presLayoutVars>
          <dgm:bulletEnabled val="1"/>
        </dgm:presLayoutVars>
      </dgm:prSet>
      <dgm:spPr/>
      <dgm:t>
        <a:bodyPr/>
        <a:lstStyle/>
        <a:p>
          <a:endParaRPr lang="en-US"/>
        </a:p>
      </dgm:t>
    </dgm:pt>
    <dgm:pt modelId="{E68CD866-B04B-4BC7-9350-9BA014EE084D}" type="pres">
      <dgm:prSet presAssocID="{5C116B5D-26BE-4E2E-87BC-C2DE37B158CF}" presName="parentText" presStyleLbl="node1" presStyleIdx="2" presStyleCnt="3">
        <dgm:presLayoutVars>
          <dgm:chMax val="0"/>
          <dgm:bulletEnabled val="1"/>
        </dgm:presLayoutVars>
      </dgm:prSet>
      <dgm:spPr/>
      <dgm:t>
        <a:bodyPr/>
        <a:lstStyle/>
        <a:p>
          <a:endParaRPr lang="en-US"/>
        </a:p>
      </dgm:t>
    </dgm:pt>
  </dgm:ptLst>
  <dgm:cxnLst>
    <dgm:cxn modelId="{BCCF5F7C-FC00-4E21-8C33-A3CFACED10CB}" type="presOf" srcId="{67AB37F1-C4CC-4A14-A659-CC620249B207}" destId="{697D5F8B-BA63-47A3-BD33-3297FF37FE25}" srcOrd="0" destOrd="0" presId="urn:microsoft.com/office/officeart/2005/8/layout/vList2"/>
    <dgm:cxn modelId="{5740C0CA-E469-4604-8D38-6EBAF7067A59}" type="presOf" srcId="{D4B26186-6E66-401E-9364-3C3F9F6B33FF}" destId="{AFD59C64-64BE-44D8-B669-AADEB137A943}" srcOrd="0" destOrd="0" presId="urn:microsoft.com/office/officeart/2005/8/layout/vList2"/>
    <dgm:cxn modelId="{AA37A179-8FDE-4BCC-9797-AFB117CBF729}" srcId="{017EBF5E-9F7B-478A-BE53-E0DA72CEB404}" destId="{3D348CB3-1A2D-486D-BB00-1AE37046FE95}" srcOrd="1" destOrd="0" parTransId="{2895FD88-71B2-40A5-85EF-A68E66924B1D}" sibTransId="{A1DB3A0A-9ADC-4E74-A4D2-F739FAECEF81}"/>
    <dgm:cxn modelId="{88BEB493-9293-4257-AE50-EF633D1181B6}" type="presOf" srcId="{3D348CB3-1A2D-486D-BB00-1AE37046FE95}" destId="{8E04759D-64CC-47E3-B9FD-0286DA83C452}" srcOrd="0" destOrd="0" presId="urn:microsoft.com/office/officeart/2005/8/layout/vList2"/>
    <dgm:cxn modelId="{053DC23D-D637-470F-8AD7-F17989661B00}" srcId="{D4B26186-6E66-401E-9364-3C3F9F6B33FF}" destId="{7759E85D-054C-4821-9F7B-C5D1383F0EB5}" srcOrd="0" destOrd="0" parTransId="{E4E68613-5E6A-41CE-8C3D-85518A3F178B}" sibTransId="{D174B1BD-EDEC-4577-80DA-C562A08AF7D4}"/>
    <dgm:cxn modelId="{92D19CE0-922A-4B06-B416-F4BF11791E66}" srcId="{017EBF5E-9F7B-478A-BE53-E0DA72CEB404}" destId="{5C116B5D-26BE-4E2E-87BC-C2DE37B158CF}" srcOrd="2" destOrd="0" parTransId="{C1853F73-9120-4961-B5E8-5964AD796EB8}" sibTransId="{0A7779CF-A8D6-42D5-AE77-9AD7CB944850}"/>
    <dgm:cxn modelId="{1F70090C-D0B2-497E-80AC-47FA85258B4A}" type="presOf" srcId="{017EBF5E-9F7B-478A-BE53-E0DA72CEB404}" destId="{9EF0FACE-677E-48FF-8D34-8F2E001F1684}" srcOrd="0" destOrd="0" presId="urn:microsoft.com/office/officeart/2005/8/layout/vList2"/>
    <dgm:cxn modelId="{D2B84E35-725D-4B20-8CFF-7D59B8339920}" type="presOf" srcId="{5C116B5D-26BE-4E2E-87BC-C2DE37B158CF}" destId="{E68CD866-B04B-4BC7-9350-9BA014EE084D}" srcOrd="0" destOrd="0" presId="urn:microsoft.com/office/officeart/2005/8/layout/vList2"/>
    <dgm:cxn modelId="{824C7740-DD83-42E8-A899-BD975A6497B2}" srcId="{017EBF5E-9F7B-478A-BE53-E0DA72CEB404}" destId="{D4B26186-6E66-401E-9364-3C3F9F6B33FF}" srcOrd="0" destOrd="0" parTransId="{F22F5C58-0ABD-4C88-8C7C-046F47006FF0}" sibTransId="{00FF9625-1463-458C-AFC5-82D750F6B6FE}"/>
    <dgm:cxn modelId="{589194C4-D807-43A9-BADF-3BFCBDDD5F8B}" type="presOf" srcId="{7759E85D-054C-4821-9F7B-C5D1383F0EB5}" destId="{FDD317CB-6EED-49ED-9FC5-D3F9432874B3}" srcOrd="0" destOrd="0" presId="urn:microsoft.com/office/officeart/2005/8/layout/vList2"/>
    <dgm:cxn modelId="{AD178E09-4A29-47C1-A934-FBE4D1441494}" srcId="{3D348CB3-1A2D-486D-BB00-1AE37046FE95}" destId="{67AB37F1-C4CC-4A14-A659-CC620249B207}" srcOrd="0" destOrd="0" parTransId="{9EE41BE5-BE82-465D-B51B-5E8CC71A6F39}" sibTransId="{D5FE65BC-2CAB-4012-A069-244268D2CB48}"/>
    <dgm:cxn modelId="{C52A25A8-2619-4969-B236-7D342B32C1AC}" type="presParOf" srcId="{9EF0FACE-677E-48FF-8D34-8F2E001F1684}" destId="{AFD59C64-64BE-44D8-B669-AADEB137A943}" srcOrd="0" destOrd="0" presId="urn:microsoft.com/office/officeart/2005/8/layout/vList2"/>
    <dgm:cxn modelId="{F473B283-ACB5-4A35-B447-E312D9EBB22D}" type="presParOf" srcId="{9EF0FACE-677E-48FF-8D34-8F2E001F1684}" destId="{FDD317CB-6EED-49ED-9FC5-D3F9432874B3}" srcOrd="1" destOrd="0" presId="urn:microsoft.com/office/officeart/2005/8/layout/vList2"/>
    <dgm:cxn modelId="{BC1F9B81-8C59-45EF-B33E-DBC66683DBE4}" type="presParOf" srcId="{9EF0FACE-677E-48FF-8D34-8F2E001F1684}" destId="{8E04759D-64CC-47E3-B9FD-0286DA83C452}" srcOrd="2" destOrd="0" presId="urn:microsoft.com/office/officeart/2005/8/layout/vList2"/>
    <dgm:cxn modelId="{37B67DF6-CD3C-4922-A0DE-C5A178E9C88F}" type="presParOf" srcId="{9EF0FACE-677E-48FF-8D34-8F2E001F1684}" destId="{697D5F8B-BA63-47A3-BD33-3297FF37FE25}" srcOrd="3" destOrd="0" presId="urn:microsoft.com/office/officeart/2005/8/layout/vList2"/>
    <dgm:cxn modelId="{4E2F02BF-5D94-4335-80A0-D4D49B6F35D4}" type="presParOf" srcId="{9EF0FACE-677E-48FF-8D34-8F2E001F1684}" destId="{E68CD866-B04B-4BC7-9350-9BA014EE084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1E220-948F-461F-A477-12BDFC95C342}" type="datetimeFigureOut">
              <a:rPr lang="en-US" smtClean="0"/>
              <a:pPr/>
              <a:t>9/25/2018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AD13FA-4557-4FE9-91CA-9CD330CE1809}" type="slidenum">
              <a:rPr lang="en-US" smtClean="0"/>
              <a:pPr/>
              <a:t>‹#›</a:t>
            </a:fld>
            <a:endParaRPr lang="en-US"/>
          </a:p>
        </p:txBody>
      </p:sp>
    </p:spTree>
    <p:extLst>
      <p:ext uri="{BB962C8B-B14F-4D97-AF65-F5344CB8AC3E}">
        <p14:creationId xmlns:p14="http://schemas.microsoft.com/office/powerpoint/2010/main" val="1783590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5478140B-A0DA-428B-BF00-FB83764FE92F}" type="slidenum">
              <a:rPr lang="en-US" altLang="en-US" sz="1200">
                <a:latin typeface="Arial" panose="020B0604020202020204" pitchFamily="34" charset="0"/>
              </a:rPr>
              <a:pPr/>
              <a:t>12</a:t>
            </a:fld>
            <a:endParaRPr lang="en-US" altLang="en-US" sz="1200">
              <a:latin typeface="Arial" panose="020B0604020202020204"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85943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E51A2B52-DEF0-45DB-B27A-AC7D1422E385}" type="slidenum">
              <a:rPr lang="en-US" altLang="en-US" sz="1200">
                <a:latin typeface="Arial" panose="020B0604020202020204" pitchFamily="34" charset="0"/>
              </a:rPr>
              <a:pPr/>
              <a:t>37</a:t>
            </a:fld>
            <a:endParaRPr lang="en-US" altLang="en-US" sz="1200">
              <a:latin typeface="Arial" panose="020B0604020202020204"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34224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6F173B30-877A-4B83-B4DB-22638EA01CEC}" type="slidenum">
              <a:rPr lang="en-US" altLang="en-US" sz="1200">
                <a:latin typeface="Arial" panose="020B0604020202020204" pitchFamily="34" charset="0"/>
              </a:rPr>
              <a:pPr/>
              <a:t>38</a:t>
            </a:fld>
            <a:endParaRPr lang="en-US" altLang="en-US" sz="1200">
              <a:latin typeface="Arial" panose="020B0604020202020204"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47728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AD13FA-4557-4FE9-91CA-9CD330CE1809}" type="slidenum">
              <a:rPr lang="en-US" smtClean="0"/>
              <a:pPr/>
              <a:t>39</a:t>
            </a:fld>
            <a:endParaRPr lang="en-US"/>
          </a:p>
        </p:txBody>
      </p:sp>
    </p:spTree>
    <p:extLst>
      <p:ext uri="{BB962C8B-B14F-4D97-AF65-F5344CB8AC3E}">
        <p14:creationId xmlns:p14="http://schemas.microsoft.com/office/powerpoint/2010/main" val="87433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1DD6E1AE-C0F3-4443-97B5-01D7E0E789E4}" type="slidenum">
              <a:rPr lang="en-US" altLang="en-US" sz="1200">
                <a:latin typeface="Arial" panose="020B0604020202020204" pitchFamily="34" charset="0"/>
              </a:rPr>
              <a:pPr/>
              <a:t>13</a:t>
            </a:fld>
            <a:endParaRPr lang="en-US" altLang="en-US" sz="1200">
              <a:latin typeface="Arial" panose="020B0604020202020204"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26219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69EF5F07-59A3-4ADA-BF30-2939EA396FF3}" type="slidenum">
              <a:rPr lang="en-US" altLang="en-US" sz="1200">
                <a:latin typeface="Arial" panose="020B0604020202020204" pitchFamily="34" charset="0"/>
              </a:rPr>
              <a:pPr/>
              <a:t>15</a:t>
            </a:fld>
            <a:endParaRPr lang="en-US" altLang="en-US" sz="1200">
              <a:latin typeface="Arial" panose="020B0604020202020204"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09718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F7F4CCE2-EEE0-4924-B533-E166C5518175}" type="slidenum">
              <a:rPr lang="en-US" altLang="en-US" sz="1200">
                <a:latin typeface="Arial" panose="020B0604020202020204" pitchFamily="34" charset="0"/>
              </a:rPr>
              <a:pPr/>
              <a:t>16</a:t>
            </a:fld>
            <a:endParaRPr lang="en-US" altLang="en-US" sz="1200">
              <a:latin typeface="Arial" panose="020B0604020202020204"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51306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042AAE18-3C6D-4C89-9875-BBD2BE0564E4}" type="slidenum">
              <a:rPr lang="en-US" altLang="en-US" sz="1200">
                <a:latin typeface="Arial" panose="020B0604020202020204" pitchFamily="34" charset="0"/>
              </a:rPr>
              <a:pPr/>
              <a:t>17</a:t>
            </a:fld>
            <a:endParaRPr lang="en-US" altLang="en-US" sz="1200">
              <a:latin typeface="Arial" panose="020B0604020202020204"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94108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C97CC271-11BB-47A4-8BE5-2DADB4EB8023}" type="slidenum">
              <a:rPr lang="en-US" altLang="en-US" sz="1200">
                <a:latin typeface="Arial" panose="020B0604020202020204" pitchFamily="34" charset="0"/>
              </a:rPr>
              <a:pPr/>
              <a:t>18</a:t>
            </a:fld>
            <a:endParaRPr lang="en-US" altLang="en-US" sz="1200">
              <a:latin typeface="Arial" panose="020B0604020202020204"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41966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602991FE-1F6E-4727-A802-49FA94C39D1C}" type="slidenum">
              <a:rPr lang="en-US" altLang="en-US" sz="1200">
                <a:latin typeface="Arial" panose="020B0604020202020204" pitchFamily="34" charset="0"/>
              </a:rPr>
              <a:pPr/>
              <a:t>19</a:t>
            </a:fld>
            <a:endParaRPr lang="en-US" altLang="en-US" sz="1200">
              <a:latin typeface="Arial" panose="020B0604020202020204"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85102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44394338-5BD8-4C0D-BF71-BF78AA7EFCD4}" type="slidenum">
              <a:rPr lang="en-US" altLang="en-US" sz="1200">
                <a:latin typeface="Arial" panose="020B0604020202020204" pitchFamily="34" charset="0"/>
              </a:rPr>
              <a:pPr/>
              <a:t>21</a:t>
            </a:fld>
            <a:endParaRPr lang="en-US" altLang="en-US" sz="1200">
              <a:latin typeface="Arial" panose="020B0604020202020204"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04132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panose="020B0604030504040204" pitchFamily="34" charset="0"/>
              </a:defRPr>
            </a:lvl1pPr>
            <a:lvl2pPr marL="742950" indent="-285750">
              <a:defRPr sz="2800">
                <a:solidFill>
                  <a:schemeClr val="tx1"/>
                </a:solidFill>
                <a:latin typeface="Tahoma" panose="020B0604030504040204" pitchFamily="34" charset="0"/>
              </a:defRPr>
            </a:lvl2pPr>
            <a:lvl3pPr marL="1143000" indent="-228600">
              <a:defRPr sz="2800">
                <a:solidFill>
                  <a:schemeClr val="tx1"/>
                </a:solidFill>
                <a:latin typeface="Tahoma" panose="020B0604030504040204" pitchFamily="34" charset="0"/>
              </a:defRPr>
            </a:lvl3pPr>
            <a:lvl4pPr marL="1600200" indent="-228600">
              <a:defRPr sz="2800">
                <a:solidFill>
                  <a:schemeClr val="tx1"/>
                </a:solidFill>
                <a:latin typeface="Tahoma" panose="020B0604030504040204" pitchFamily="34" charset="0"/>
              </a:defRPr>
            </a:lvl4pPr>
            <a:lvl5pPr marL="2057400" indent="-228600">
              <a:defRPr sz="2800">
                <a:solidFill>
                  <a:schemeClr val="tx1"/>
                </a:solidFill>
                <a:latin typeface="Tahoma" panose="020B0604030504040204" pitchFamily="34" charset="0"/>
              </a:defRPr>
            </a:lvl5pPr>
            <a:lvl6pPr marL="2514600" indent="-228600" algn="ctr" eaLnBrk="0" fontAlgn="base" hangingPunct="0">
              <a:spcBef>
                <a:spcPct val="50000"/>
              </a:spcBef>
              <a:spcAft>
                <a:spcPct val="0"/>
              </a:spcAft>
              <a:defRPr sz="2800">
                <a:solidFill>
                  <a:schemeClr val="tx1"/>
                </a:solidFill>
                <a:latin typeface="Tahoma" panose="020B0604030504040204" pitchFamily="34" charset="0"/>
              </a:defRPr>
            </a:lvl6pPr>
            <a:lvl7pPr marL="2971800" indent="-228600" algn="ctr" eaLnBrk="0" fontAlgn="base" hangingPunct="0">
              <a:spcBef>
                <a:spcPct val="50000"/>
              </a:spcBef>
              <a:spcAft>
                <a:spcPct val="0"/>
              </a:spcAft>
              <a:defRPr sz="2800">
                <a:solidFill>
                  <a:schemeClr val="tx1"/>
                </a:solidFill>
                <a:latin typeface="Tahoma" panose="020B0604030504040204" pitchFamily="34" charset="0"/>
              </a:defRPr>
            </a:lvl7pPr>
            <a:lvl8pPr marL="3429000" indent="-228600" algn="ctr" eaLnBrk="0" fontAlgn="base" hangingPunct="0">
              <a:spcBef>
                <a:spcPct val="50000"/>
              </a:spcBef>
              <a:spcAft>
                <a:spcPct val="0"/>
              </a:spcAft>
              <a:defRPr sz="2800">
                <a:solidFill>
                  <a:schemeClr val="tx1"/>
                </a:solidFill>
                <a:latin typeface="Tahoma" panose="020B0604030504040204" pitchFamily="34" charset="0"/>
              </a:defRPr>
            </a:lvl8pPr>
            <a:lvl9pPr marL="3886200" indent="-228600" algn="ctr" eaLnBrk="0" fontAlgn="base" hangingPunct="0">
              <a:spcBef>
                <a:spcPct val="50000"/>
              </a:spcBef>
              <a:spcAft>
                <a:spcPct val="0"/>
              </a:spcAft>
              <a:defRPr sz="2800">
                <a:solidFill>
                  <a:schemeClr val="tx1"/>
                </a:solidFill>
                <a:latin typeface="Tahoma" panose="020B0604030504040204" pitchFamily="34" charset="0"/>
              </a:defRPr>
            </a:lvl9pPr>
          </a:lstStyle>
          <a:p>
            <a:fld id="{A23BF219-0610-4537-9859-60C0B400DAF2}" type="slidenum">
              <a:rPr lang="en-US" altLang="en-US" sz="1200">
                <a:latin typeface="Arial" panose="020B0604020202020204" pitchFamily="34" charset="0"/>
              </a:rPr>
              <a:pPr/>
              <a:t>28</a:t>
            </a:fld>
            <a:endParaRPr lang="en-US" altLang="en-US" sz="1200">
              <a:latin typeface="Arial" panose="020B0604020202020204"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3094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A6BF2C-1CAD-4423-AB3B-E8CCD9427BF4}"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422870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6BF2C-1CAD-4423-AB3B-E8CCD9427BF4}"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347605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6BF2C-1CAD-4423-AB3B-E8CCD9427BF4}"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219275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6BF2C-1CAD-4423-AB3B-E8CCD9427BF4}"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3263785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A6BF2C-1CAD-4423-AB3B-E8CCD9427BF4}"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3209532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A6BF2C-1CAD-4423-AB3B-E8CCD9427BF4}"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226382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A6BF2C-1CAD-4423-AB3B-E8CCD9427BF4}" type="datetimeFigureOut">
              <a:rPr lang="en-US" smtClean="0"/>
              <a:pPr/>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1335623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A6BF2C-1CAD-4423-AB3B-E8CCD9427BF4}" type="datetimeFigureOut">
              <a:rPr lang="en-US" smtClean="0"/>
              <a:pPr/>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109661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6BF2C-1CAD-4423-AB3B-E8CCD9427BF4}"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743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6BF2C-1CAD-4423-AB3B-E8CCD9427BF4}"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190455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A6BF2C-1CAD-4423-AB3B-E8CCD9427BF4}"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D1B7BF-C6EE-4ED6-8CB7-9A37CFB05D27}" type="slidenum">
              <a:rPr lang="en-US" smtClean="0"/>
              <a:pPr/>
              <a:t>‹#›</a:t>
            </a:fld>
            <a:endParaRPr lang="en-US"/>
          </a:p>
        </p:txBody>
      </p:sp>
    </p:spTree>
    <p:extLst>
      <p:ext uri="{BB962C8B-B14F-4D97-AF65-F5344CB8AC3E}">
        <p14:creationId xmlns:p14="http://schemas.microsoft.com/office/powerpoint/2010/main" val="3299695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6BF2C-1CAD-4423-AB3B-E8CCD9427BF4}" type="datetimeFigureOut">
              <a:rPr lang="en-US" smtClean="0"/>
              <a:pPr/>
              <a:t>9/25/2018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1B7BF-C6EE-4ED6-8CB7-9A37CFB05D27}" type="slidenum">
              <a:rPr lang="en-US" smtClean="0"/>
              <a:pPr/>
              <a:t>‹#›</a:t>
            </a:fld>
            <a:endParaRPr lang="en-US"/>
          </a:p>
        </p:txBody>
      </p:sp>
    </p:spTree>
    <p:extLst>
      <p:ext uri="{BB962C8B-B14F-4D97-AF65-F5344CB8AC3E}">
        <p14:creationId xmlns:p14="http://schemas.microsoft.com/office/powerpoint/2010/main" val="314251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ENTITY </a:t>
            </a:r>
            <a:r>
              <a:rPr lang="en-US" dirty="0" smtClean="0"/>
              <a:t>RELATIONSHIP</a:t>
            </a:r>
            <a:r>
              <a:rPr lang="bn-BD" dirty="0"/>
              <a:t> </a:t>
            </a:r>
            <a:r>
              <a:rPr lang="en-US" dirty="0" smtClean="0"/>
              <a:t>DIAGRAM</a:t>
            </a:r>
            <a:endParaRPr lang="en-US" dirty="0"/>
          </a:p>
        </p:txBody>
      </p:sp>
      <p:sp>
        <p:nvSpPr>
          <p:cNvPr id="3" name="Subtitle 2"/>
          <p:cNvSpPr>
            <a:spLocks noGrp="1"/>
          </p:cNvSpPr>
          <p:nvPr>
            <p:ph type="subTitle" idx="1"/>
          </p:nvPr>
        </p:nvSpPr>
        <p:spPr>
          <a:xfrm>
            <a:off x="1524000" y="4284944"/>
            <a:ext cx="9144000" cy="1655762"/>
          </a:xfrm>
        </p:spPr>
        <p:txBody>
          <a:bodyPr/>
          <a:lstStyle/>
          <a:p>
            <a:endParaRPr lang="en-US" dirty="0"/>
          </a:p>
        </p:txBody>
      </p:sp>
    </p:spTree>
    <p:extLst>
      <p:ext uri="{BB962C8B-B14F-4D97-AF65-F5344CB8AC3E}">
        <p14:creationId xmlns:p14="http://schemas.microsoft.com/office/powerpoint/2010/main" val="1128167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r>
              <a:rPr lang="en-GB" dirty="0" smtClean="0"/>
              <a:t>   </a:t>
            </a:r>
            <a:r>
              <a:rPr lang="en-GB" sz="4000" dirty="0"/>
              <a:t>DEGREE OF A RELATIONSHIP  </a:t>
            </a:r>
          </a:p>
        </p:txBody>
      </p:sp>
      <p:sp>
        <p:nvSpPr>
          <p:cNvPr id="62467" name="Rectangle 3"/>
          <p:cNvSpPr>
            <a:spLocks noGrp="1" noChangeArrowheads="1"/>
          </p:cNvSpPr>
          <p:nvPr>
            <p:ph idx="1"/>
          </p:nvPr>
        </p:nvSpPr>
        <p:spPr>
          <a:xfrm>
            <a:off x="2819400" y="1295400"/>
            <a:ext cx="7498080" cy="4800600"/>
          </a:xfrm>
        </p:spPr>
        <p:txBody>
          <a:bodyPr>
            <a:normAutofit/>
          </a:bodyPr>
          <a:lstStyle/>
          <a:p>
            <a:endParaRPr lang="en-US" sz="2200" dirty="0">
              <a:latin typeface="Cambria Math" pitchFamily="18" charset="0"/>
              <a:ea typeface="Cambria Math" pitchFamily="18" charset="0"/>
            </a:endParaRPr>
          </a:p>
          <a:p>
            <a:endParaRPr lang="en-US" sz="2200" dirty="0">
              <a:latin typeface="Cambria Math" pitchFamily="18" charset="0"/>
              <a:ea typeface="Cambria Math" pitchFamily="18" charset="0"/>
            </a:endParaRPr>
          </a:p>
          <a:p>
            <a:r>
              <a:rPr lang="en-US" sz="2200" dirty="0">
                <a:latin typeface="Cambria Math" pitchFamily="18" charset="0"/>
                <a:ea typeface="Cambria Math" pitchFamily="18" charset="0"/>
              </a:rPr>
              <a:t> If there are two entity  types involved it is a  </a:t>
            </a:r>
            <a:r>
              <a:rPr lang="en-US" sz="2200" b="1" i="1" dirty="0">
                <a:latin typeface="Cambria Math" pitchFamily="18" charset="0"/>
                <a:ea typeface="Cambria Math" pitchFamily="18" charset="0"/>
              </a:rPr>
              <a:t>binary</a:t>
            </a:r>
            <a:r>
              <a:rPr lang="en-US" sz="2200" dirty="0">
                <a:latin typeface="Cambria Math" pitchFamily="18" charset="0"/>
                <a:ea typeface="Cambria Math" pitchFamily="18" charset="0"/>
              </a:rPr>
              <a:t>  relationship type </a:t>
            </a:r>
          </a:p>
          <a:p>
            <a:r>
              <a:rPr lang="en-US" sz="2200" dirty="0">
                <a:latin typeface="Cambria Math" pitchFamily="18" charset="0"/>
                <a:ea typeface="Cambria Math" pitchFamily="18" charset="0"/>
              </a:rPr>
              <a:t>If there are three entity types involved it is a </a:t>
            </a:r>
            <a:r>
              <a:rPr lang="en-US" sz="2200" b="1" i="1" dirty="0">
                <a:latin typeface="Cambria Math" pitchFamily="18" charset="0"/>
                <a:ea typeface="Cambria Math" pitchFamily="18" charset="0"/>
              </a:rPr>
              <a:t>ternary</a:t>
            </a:r>
            <a:r>
              <a:rPr lang="en-US" sz="2200" dirty="0">
                <a:latin typeface="Cambria Math" pitchFamily="18" charset="0"/>
                <a:ea typeface="Cambria Math" pitchFamily="18" charset="0"/>
              </a:rPr>
              <a:t> relationship type</a:t>
            </a:r>
          </a:p>
          <a:p>
            <a:r>
              <a:rPr lang="en-US" sz="2200" dirty="0">
                <a:latin typeface="Cambria Math" pitchFamily="18" charset="0"/>
                <a:ea typeface="Cambria Math" pitchFamily="18" charset="0"/>
              </a:rPr>
              <a:t>It is possible to have a n-array relationship (quaternary)</a:t>
            </a:r>
            <a:endParaRPr lang="en-GB" sz="2200" dirty="0">
              <a:latin typeface="Cambria Math" pitchFamily="18" charset="0"/>
              <a:ea typeface="Cambria Math" pitchFamily="18" charset="0"/>
            </a:endParaRPr>
          </a:p>
        </p:txBody>
      </p:sp>
      <p:sp>
        <p:nvSpPr>
          <p:cNvPr id="4" name="Rectangle 3"/>
          <p:cNvSpPr/>
          <p:nvPr/>
        </p:nvSpPr>
        <p:spPr>
          <a:xfrm>
            <a:off x="2738414" y="4643446"/>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SALESASSIST</a:t>
            </a:r>
          </a:p>
        </p:txBody>
      </p:sp>
      <p:sp>
        <p:nvSpPr>
          <p:cNvPr id="5" name="Rectangle 4"/>
          <p:cNvSpPr/>
          <p:nvPr/>
        </p:nvSpPr>
        <p:spPr>
          <a:xfrm>
            <a:off x="7881950" y="4643446"/>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PRODUCT</a:t>
            </a:r>
          </a:p>
        </p:txBody>
      </p:sp>
      <p:cxnSp>
        <p:nvCxnSpPr>
          <p:cNvPr id="6" name="Straight Connector 5"/>
          <p:cNvCxnSpPr/>
          <p:nvPr/>
        </p:nvCxnSpPr>
        <p:spPr>
          <a:xfrm>
            <a:off x="4595802" y="5000636"/>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239008" y="5000636"/>
            <a:ext cx="642942" cy="1588"/>
          </a:xfrm>
          <a:prstGeom prst="line">
            <a:avLst/>
          </a:prstGeom>
        </p:spPr>
        <p:style>
          <a:lnRef idx="1">
            <a:schemeClr val="accent1"/>
          </a:lnRef>
          <a:fillRef idx="0">
            <a:schemeClr val="accent1"/>
          </a:fillRef>
          <a:effectRef idx="0">
            <a:schemeClr val="accent1"/>
          </a:effectRef>
          <a:fontRef idx="minor">
            <a:schemeClr val="tx1"/>
          </a:fontRef>
        </p:style>
      </p:cxnSp>
      <p:sp>
        <p:nvSpPr>
          <p:cNvPr id="8" name="Diamond 7"/>
          <p:cNvSpPr/>
          <p:nvPr/>
        </p:nvSpPr>
        <p:spPr>
          <a:xfrm>
            <a:off x="5167306" y="4429132"/>
            <a:ext cx="2071702"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SELLS</a:t>
            </a:r>
          </a:p>
        </p:txBody>
      </p:sp>
      <p:sp>
        <p:nvSpPr>
          <p:cNvPr id="9" name="Rectangle 8"/>
          <p:cNvSpPr/>
          <p:nvPr/>
        </p:nvSpPr>
        <p:spPr>
          <a:xfrm>
            <a:off x="5381620" y="5929330"/>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CUSTOMER</a:t>
            </a:r>
          </a:p>
        </p:txBody>
      </p:sp>
      <p:cxnSp>
        <p:nvCxnSpPr>
          <p:cNvPr id="10" name="Straight Connector 9"/>
          <p:cNvCxnSpPr/>
          <p:nvPr/>
        </p:nvCxnSpPr>
        <p:spPr>
          <a:xfrm rot="5400000">
            <a:off x="5988843" y="5750735"/>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848600" y="6172200"/>
            <a:ext cx="2133600" cy="369332"/>
          </a:xfrm>
          <a:prstGeom prst="rect">
            <a:avLst/>
          </a:prstGeom>
          <a:noFill/>
        </p:spPr>
        <p:txBody>
          <a:bodyPr wrap="square" rtlCol="0">
            <a:spAutoFit/>
          </a:bodyPr>
          <a:lstStyle/>
          <a:p>
            <a:r>
              <a:rPr lang="bn-BD" dirty="0" smtClean="0"/>
              <a:t>    ?</a:t>
            </a:r>
            <a:r>
              <a:rPr lang="en-US" dirty="0" smtClean="0"/>
              <a:t>-relationship</a:t>
            </a:r>
            <a:endParaRPr lang="en-US" dirty="0"/>
          </a:p>
        </p:txBody>
      </p:sp>
      <p:sp>
        <p:nvSpPr>
          <p:cNvPr id="12" name="Rounded Rectangle 11"/>
          <p:cNvSpPr/>
          <p:nvPr/>
        </p:nvSpPr>
        <p:spPr>
          <a:xfrm>
            <a:off x="2971800" y="1371600"/>
            <a:ext cx="7286676"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a:t> </a:t>
            </a:r>
          </a:p>
          <a:p>
            <a:pPr algn="ctr"/>
            <a:r>
              <a:rPr lang="en-US" sz="2000" dirty="0">
                <a:latin typeface="Cambria Math" pitchFamily="18" charset="0"/>
                <a:ea typeface="Cambria Math" pitchFamily="18" charset="0"/>
              </a:rPr>
              <a:t>It is the number of entity types that participate in a relationship</a:t>
            </a:r>
          </a:p>
          <a:p>
            <a:pPr algn="ctr"/>
            <a:endParaRPr lang="en-US" sz="2000" dirty="0"/>
          </a:p>
        </p:txBody>
      </p:sp>
    </p:spTree>
    <p:extLst>
      <p:ext uri="{BB962C8B-B14F-4D97-AF65-F5344CB8AC3E}">
        <p14:creationId xmlns:p14="http://schemas.microsoft.com/office/powerpoint/2010/main" val="1197628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2777949" y="1562100"/>
            <a:ext cx="7498080" cy="4800600"/>
          </a:xfrm>
        </p:spPr>
        <p:txBody>
          <a:bodyPr>
            <a:normAutofit/>
          </a:bodyPr>
          <a:lstStyle/>
          <a:p>
            <a:r>
              <a:rPr lang="en-US" sz="2200" b="1" i="1" dirty="0"/>
              <a:t>Unary relationships </a:t>
            </a:r>
            <a:r>
              <a:rPr lang="en-US" sz="2200" dirty="0"/>
              <a:t>are also known as a </a:t>
            </a:r>
            <a:r>
              <a:rPr lang="en-US" sz="2200" b="1" i="1" dirty="0">
                <a:solidFill>
                  <a:schemeClr val="accent2">
                    <a:lumMod val="75000"/>
                  </a:schemeClr>
                </a:solidFill>
              </a:rPr>
              <a:t>recursive  relationship.</a:t>
            </a:r>
          </a:p>
          <a:p>
            <a:r>
              <a:rPr lang="en-US" sz="2200" dirty="0"/>
              <a:t>It is a relationship where the same entity participates more than once in different roles.  </a:t>
            </a:r>
          </a:p>
          <a:p>
            <a:r>
              <a:rPr lang="en-US" sz="2200" dirty="0"/>
              <a:t>In the example above we are saying that employees are supervised by employees.</a:t>
            </a:r>
            <a:endParaRPr lang="en-GB" sz="2200" dirty="0"/>
          </a:p>
        </p:txBody>
      </p:sp>
      <p:sp>
        <p:nvSpPr>
          <p:cNvPr id="4" name="Rectangle 3"/>
          <p:cNvSpPr/>
          <p:nvPr/>
        </p:nvSpPr>
        <p:spPr>
          <a:xfrm>
            <a:off x="3347998" y="4482296"/>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cxnSp>
        <p:nvCxnSpPr>
          <p:cNvPr id="5" name="Straight Connector 4"/>
          <p:cNvCxnSpPr>
            <a:endCxn id="6" idx="0"/>
          </p:cNvCxnSpPr>
          <p:nvPr/>
        </p:nvCxnSpPr>
        <p:spPr>
          <a:xfrm flipV="1">
            <a:off x="5205386" y="4267982"/>
            <a:ext cx="2643206" cy="571504"/>
          </a:xfrm>
          <a:prstGeom prst="line">
            <a:avLst/>
          </a:prstGeom>
        </p:spPr>
        <p:style>
          <a:lnRef idx="1">
            <a:schemeClr val="accent1"/>
          </a:lnRef>
          <a:fillRef idx="0">
            <a:schemeClr val="accent1"/>
          </a:fillRef>
          <a:effectRef idx="0">
            <a:schemeClr val="accent1"/>
          </a:effectRef>
          <a:fontRef idx="minor">
            <a:schemeClr val="tx1"/>
          </a:fontRef>
        </p:style>
      </p:cxnSp>
      <p:sp>
        <p:nvSpPr>
          <p:cNvPr id="6" name="Diamond 5"/>
          <p:cNvSpPr/>
          <p:nvPr/>
        </p:nvSpPr>
        <p:spPr>
          <a:xfrm>
            <a:off x="6705584" y="4267982"/>
            <a:ext cx="2286016"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SUPERVISION</a:t>
            </a:r>
          </a:p>
        </p:txBody>
      </p:sp>
      <p:cxnSp>
        <p:nvCxnSpPr>
          <p:cNvPr id="8" name="Straight Connector 7"/>
          <p:cNvCxnSpPr>
            <a:endCxn id="6" idx="2"/>
          </p:cNvCxnSpPr>
          <p:nvPr/>
        </p:nvCxnSpPr>
        <p:spPr>
          <a:xfrm>
            <a:off x="5205386" y="4839486"/>
            <a:ext cx="2643206" cy="571504"/>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20851530">
            <a:off x="5416624" y="4163644"/>
            <a:ext cx="1903685" cy="369332"/>
          </a:xfrm>
          <a:prstGeom prst="rect">
            <a:avLst/>
          </a:prstGeom>
          <a:noFill/>
        </p:spPr>
        <p:txBody>
          <a:bodyPr wrap="square" rtlCol="0">
            <a:spAutoFit/>
          </a:bodyPr>
          <a:lstStyle/>
          <a:p>
            <a:r>
              <a:rPr lang="en-US" dirty="0"/>
              <a:t>supervisor</a:t>
            </a:r>
          </a:p>
        </p:txBody>
      </p:sp>
      <p:sp>
        <p:nvSpPr>
          <p:cNvPr id="12" name="TextBox 11"/>
          <p:cNvSpPr txBox="1"/>
          <p:nvPr/>
        </p:nvSpPr>
        <p:spPr>
          <a:xfrm rot="692789">
            <a:off x="5365681" y="5183605"/>
            <a:ext cx="1903685" cy="369332"/>
          </a:xfrm>
          <a:prstGeom prst="rect">
            <a:avLst/>
          </a:prstGeom>
          <a:noFill/>
        </p:spPr>
        <p:txBody>
          <a:bodyPr wrap="square" rtlCol="0">
            <a:spAutoFit/>
          </a:bodyPr>
          <a:lstStyle/>
          <a:p>
            <a:r>
              <a:rPr lang="en-US" dirty="0"/>
              <a:t>supervisee</a:t>
            </a:r>
          </a:p>
        </p:txBody>
      </p:sp>
      <p:sp>
        <p:nvSpPr>
          <p:cNvPr id="2" name="TextBox 1"/>
          <p:cNvSpPr txBox="1"/>
          <p:nvPr/>
        </p:nvSpPr>
        <p:spPr>
          <a:xfrm>
            <a:off x="1089579" y="620135"/>
            <a:ext cx="5587171" cy="769441"/>
          </a:xfrm>
          <a:prstGeom prst="rect">
            <a:avLst/>
          </a:prstGeom>
          <a:noFill/>
        </p:spPr>
        <p:txBody>
          <a:bodyPr wrap="none" rtlCol="0">
            <a:spAutoFit/>
          </a:bodyPr>
          <a:lstStyle/>
          <a:p>
            <a:r>
              <a:rPr lang="bn-BD" sz="4400" dirty="0" smtClean="0"/>
              <a:t>Unary/Self Relationship</a:t>
            </a:r>
            <a:endParaRPr lang="en-US" sz="2800" dirty="0"/>
          </a:p>
        </p:txBody>
      </p:sp>
    </p:spTree>
    <p:extLst>
      <p:ext uri="{BB962C8B-B14F-4D97-AF65-F5344CB8AC3E}">
        <p14:creationId xmlns:p14="http://schemas.microsoft.com/office/powerpoint/2010/main" val="276616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bn-BD" dirty="0"/>
              <a:t>Unary/Self Relationship</a:t>
            </a:r>
            <a:endParaRPr lang="en-US" sz="2800" dirty="0"/>
          </a:p>
        </p:txBody>
      </p:sp>
      <p:sp>
        <p:nvSpPr>
          <p:cNvPr id="30723"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F7EC1020-99B4-479E-BA0A-5C47C95E8732}" type="slidenum">
              <a:rPr lang="en-US" altLang="en-US" sz="1200">
                <a:latin typeface="Arial" panose="020B0604020202020204" pitchFamily="34" charset="0"/>
              </a:rPr>
              <a:pPr algn="ctr">
                <a:spcBef>
                  <a:spcPct val="50000"/>
                </a:spcBef>
                <a:buClrTx/>
                <a:buSzTx/>
                <a:buFontTx/>
                <a:buNone/>
              </a:pPr>
              <a:t>12</a:t>
            </a:fld>
            <a:endParaRPr lang="en-US" altLang="en-US" sz="1200">
              <a:latin typeface="Arial" panose="020B0604020202020204" pitchFamily="34" charset="0"/>
            </a:endParaRPr>
          </a:p>
        </p:txBody>
      </p:sp>
      <p:sp>
        <p:nvSpPr>
          <p:cNvPr id="23556" name="Rectangle 3"/>
          <p:cNvSpPr>
            <a:spLocks noGrp="1" noChangeArrowheads="1"/>
          </p:cNvSpPr>
          <p:nvPr>
            <p:ph sz="quarter" idx="1"/>
          </p:nvPr>
        </p:nvSpPr>
        <p:spPr/>
        <p:txBody>
          <a:bodyPr/>
          <a:lstStyle/>
          <a:p>
            <a:pPr eaLnBrk="1" hangingPunct="1"/>
            <a:r>
              <a:rPr lang="en-US" altLang="en-US" dirty="0" smtClean="0"/>
              <a:t>Sometimes entities in a entity set may relate to other entities in the same set. Thus self relationship</a:t>
            </a:r>
          </a:p>
          <a:p>
            <a:pPr eaLnBrk="1" hangingPunct="1"/>
            <a:r>
              <a:rPr lang="en-US" altLang="en-US" dirty="0" smtClean="0"/>
              <a:t>Here employees mange some other employees</a:t>
            </a:r>
          </a:p>
          <a:p>
            <a:pPr eaLnBrk="1" hangingPunct="1"/>
            <a:r>
              <a:rPr lang="en-US" altLang="en-US" dirty="0" smtClean="0"/>
              <a:t>The labels “manger” and “worker” are called </a:t>
            </a:r>
            <a:r>
              <a:rPr lang="en-US" altLang="en-US" i="1" dirty="0" smtClean="0"/>
              <a:t>roles </a:t>
            </a:r>
            <a:r>
              <a:rPr lang="en-US" altLang="en-US" dirty="0" smtClean="0"/>
              <a:t>the self relationship</a:t>
            </a:r>
            <a:endParaRPr lang="en-US" altLang="en-US" i="1" dirty="0" smtClean="0"/>
          </a:p>
        </p:txBody>
      </p:sp>
      <p:pic>
        <p:nvPicPr>
          <p:cNvPr id="23557" name="Picture 4"/>
          <p:cNvPicPr>
            <a:picLocks noChangeAspect="1" noChangeArrowheads="1"/>
          </p:cNvPicPr>
          <p:nvPr/>
        </p:nvPicPr>
        <p:blipFill>
          <a:blip r:embed="rId3">
            <a:extLst>
              <a:ext uri="{28A0092B-C50C-407E-A947-70E740481C1C}">
                <a14:useLocalDpi xmlns:a14="http://schemas.microsoft.com/office/drawing/2010/main" val="0"/>
              </a:ext>
            </a:extLst>
          </a:blip>
          <a:srcRect l="1768" t="22791" r="2357" b="23051"/>
          <a:stretch>
            <a:fillRect/>
          </a:stretch>
        </p:blipFill>
        <p:spPr bwMode="auto">
          <a:xfrm>
            <a:off x="4572000" y="4572001"/>
            <a:ext cx="5334000" cy="1876425"/>
          </a:xfrm>
          <a:prstGeom prst="rect">
            <a:avLst/>
          </a:prstGeom>
          <a:noFill/>
          <a:ln w="76200" cmpd="tri">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551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altLang="en-US" sz="3600"/>
              <a:t>More examples on self-relationship</a:t>
            </a:r>
          </a:p>
        </p:txBody>
      </p:sp>
      <p:sp>
        <p:nvSpPr>
          <p:cNvPr id="31747"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AF3E7E5A-D4C9-4203-A7E4-979BEFD7CE39}" type="slidenum">
              <a:rPr lang="en-US" altLang="en-US" sz="1200">
                <a:latin typeface="Arial" panose="020B0604020202020204" pitchFamily="34" charset="0"/>
              </a:rPr>
              <a:pPr algn="ctr">
                <a:spcBef>
                  <a:spcPct val="50000"/>
                </a:spcBef>
                <a:buClrTx/>
                <a:buSzTx/>
                <a:buFontTx/>
                <a:buNone/>
              </a:pPr>
              <a:t>13</a:t>
            </a:fld>
            <a:endParaRPr lang="en-US" altLang="en-US" sz="1200">
              <a:latin typeface="Arial" panose="020B0604020202020204" pitchFamily="34" charset="0"/>
            </a:endParaRPr>
          </a:p>
        </p:txBody>
      </p:sp>
      <p:sp>
        <p:nvSpPr>
          <p:cNvPr id="24580" name="Rectangle 3"/>
          <p:cNvSpPr>
            <a:spLocks noGrp="1" noChangeArrowheads="1"/>
          </p:cNvSpPr>
          <p:nvPr>
            <p:ph sz="quarter" idx="1"/>
          </p:nvPr>
        </p:nvSpPr>
        <p:spPr/>
        <p:txBody>
          <a:bodyPr/>
          <a:lstStyle/>
          <a:p>
            <a:pPr eaLnBrk="1" hangingPunct="1"/>
            <a:r>
              <a:rPr lang="en-US" altLang="en-US" smtClean="0"/>
              <a:t>People to people</a:t>
            </a:r>
          </a:p>
          <a:p>
            <a:pPr lvl="1" eaLnBrk="1" hangingPunct="1"/>
            <a:r>
              <a:rPr lang="en-US" altLang="en-US" smtClean="0"/>
              <a:t>Parent – children</a:t>
            </a:r>
          </a:p>
          <a:p>
            <a:pPr lvl="1" eaLnBrk="1" hangingPunct="1"/>
            <a:r>
              <a:rPr lang="en-US" altLang="en-US" smtClean="0"/>
              <a:t>Manager – employee</a:t>
            </a:r>
          </a:p>
          <a:p>
            <a:pPr lvl="1" eaLnBrk="1" hangingPunct="1"/>
            <a:r>
              <a:rPr lang="en-US" altLang="en-US" smtClean="0"/>
              <a:t>Husband – wife</a:t>
            </a:r>
          </a:p>
          <a:p>
            <a:pPr eaLnBrk="1" hangingPunct="1"/>
            <a:r>
              <a:rPr lang="en-US" altLang="en-US" smtClean="0"/>
              <a:t>Word to word</a:t>
            </a:r>
          </a:p>
          <a:p>
            <a:pPr lvl="1" eaLnBrk="1" hangingPunct="1"/>
            <a:r>
              <a:rPr lang="en-US" altLang="en-US" smtClean="0"/>
              <a:t>Root – synonym</a:t>
            </a:r>
          </a:p>
          <a:p>
            <a:pPr eaLnBrk="1" hangingPunct="1"/>
            <a:endParaRPr lang="en-US" altLang="en-US" smtClean="0"/>
          </a:p>
          <a:p>
            <a:pPr lvl="1" eaLnBrk="1" hangingPunct="1"/>
            <a:endParaRPr lang="en-US" altLang="en-US" smtClean="0"/>
          </a:p>
        </p:txBody>
      </p:sp>
    </p:spTree>
    <p:extLst>
      <p:ext uri="{BB962C8B-B14F-4D97-AF65-F5344CB8AC3E}">
        <p14:creationId xmlns:p14="http://schemas.microsoft.com/office/powerpoint/2010/main" val="678228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a:r>
              <a:rPr lang="en-US" sz="3600" dirty="0"/>
              <a:t>CARDINALITY CONSTRAINTS</a:t>
            </a:r>
          </a:p>
        </p:txBody>
      </p:sp>
      <p:sp>
        <p:nvSpPr>
          <p:cNvPr id="12291" name="Rectangle 3"/>
          <p:cNvSpPr>
            <a:spLocks noGrp="1" noChangeArrowheads="1"/>
          </p:cNvSpPr>
          <p:nvPr>
            <p:ph idx="1"/>
          </p:nvPr>
        </p:nvSpPr>
        <p:spPr>
          <a:xfrm>
            <a:off x="2881290" y="1643050"/>
            <a:ext cx="7498080" cy="4529150"/>
          </a:xfrm>
        </p:spPr>
        <p:txBody>
          <a:bodyPr>
            <a:noAutofit/>
          </a:bodyPr>
          <a:lstStyle/>
          <a:p>
            <a:endParaRPr lang="en-US" sz="2300" dirty="0"/>
          </a:p>
          <a:p>
            <a:endParaRPr lang="en-US" sz="2300" dirty="0"/>
          </a:p>
          <a:p>
            <a:r>
              <a:rPr lang="en-US" sz="2300" dirty="0"/>
              <a:t> </a:t>
            </a:r>
            <a:r>
              <a:rPr lang="en-US" sz="2200" dirty="0"/>
              <a:t>If we have two entity types A and B, the cardinality constraint specifies the number of instances of entity B that can (or must) be associated with entity A.</a:t>
            </a:r>
          </a:p>
          <a:p>
            <a:r>
              <a:rPr lang="en-US" sz="2200" dirty="0"/>
              <a:t>Four possible categories are</a:t>
            </a:r>
          </a:p>
          <a:p>
            <a:pPr>
              <a:buNone/>
            </a:pPr>
            <a:r>
              <a:rPr lang="en-US" sz="2300" dirty="0"/>
              <a:t>	 </a:t>
            </a:r>
            <a:r>
              <a:rPr lang="en-US" sz="2000" b="1" i="1" dirty="0"/>
              <a:t>One to one (1:1) relationship  </a:t>
            </a:r>
          </a:p>
          <a:p>
            <a:pPr>
              <a:buNone/>
            </a:pPr>
            <a:r>
              <a:rPr lang="en-US" sz="2000" b="1" i="1" dirty="0"/>
              <a:t>	 One to many (1:m) relationship  </a:t>
            </a:r>
          </a:p>
          <a:p>
            <a:pPr>
              <a:buNone/>
            </a:pPr>
            <a:r>
              <a:rPr lang="en-US" sz="2000" b="1" i="1" dirty="0"/>
              <a:t>	 Many to one (m:1) relationship  </a:t>
            </a:r>
          </a:p>
          <a:p>
            <a:pPr>
              <a:buNone/>
            </a:pPr>
            <a:r>
              <a:rPr lang="en-US" sz="2000" b="1" i="1" dirty="0"/>
              <a:t>	 Many to many (m:n) relationship</a:t>
            </a:r>
          </a:p>
          <a:p>
            <a:pPr>
              <a:buNone/>
            </a:pPr>
            <a:endParaRPr lang="en-US" sz="2300" dirty="0"/>
          </a:p>
        </p:txBody>
      </p:sp>
      <p:sp>
        <p:nvSpPr>
          <p:cNvPr id="4" name="Rounded Rectangle 3"/>
          <p:cNvSpPr/>
          <p:nvPr/>
        </p:nvSpPr>
        <p:spPr>
          <a:xfrm>
            <a:off x="3124200" y="1600200"/>
            <a:ext cx="7286676"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000" dirty="0"/>
              <a:t>The number of instances of one entity that can or must be associated with each instance of another entity. </a:t>
            </a:r>
          </a:p>
        </p:txBody>
      </p:sp>
    </p:spTree>
    <p:extLst>
      <p:ext uri="{BB962C8B-B14F-4D97-AF65-F5344CB8AC3E}">
        <p14:creationId xmlns:p14="http://schemas.microsoft.com/office/powerpoint/2010/main" val="965664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Rot="1" noChangeArrowheads="1"/>
          </p:cNvSpPr>
          <p:nvPr>
            <p:ph type="title"/>
          </p:nvPr>
        </p:nvSpPr>
        <p:spPr/>
        <p:txBody>
          <a:bodyPr/>
          <a:lstStyle/>
          <a:p>
            <a:pPr eaLnBrk="1" hangingPunct="1"/>
            <a:r>
              <a:rPr lang="en-US" altLang="en-US" smtClean="0"/>
              <a:t>One-One and One-Many</a:t>
            </a:r>
          </a:p>
        </p:txBody>
      </p:sp>
      <p:sp>
        <p:nvSpPr>
          <p:cNvPr id="22531"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E683A566-CFB2-4409-9D03-2E99E49FE8B6}" type="slidenum">
              <a:rPr lang="en-US" altLang="en-US" sz="1200">
                <a:latin typeface="Arial" panose="020B0604020202020204" pitchFamily="34" charset="0"/>
              </a:rPr>
              <a:pPr algn="ctr">
                <a:spcBef>
                  <a:spcPct val="50000"/>
                </a:spcBef>
                <a:buClrTx/>
                <a:buSzTx/>
                <a:buFontTx/>
                <a:buNone/>
              </a:pPr>
              <a:t>15</a:t>
            </a:fld>
            <a:endParaRPr lang="en-US" altLang="en-US" sz="1200">
              <a:latin typeface="Arial" panose="020B0604020202020204" pitchFamily="34" charset="0"/>
            </a:endParaRPr>
          </a:p>
        </p:txBody>
      </p:sp>
      <p:pic>
        <p:nvPicPr>
          <p:cNvPr id="15364" name="Picture 4"/>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3276600" y="1447800"/>
            <a:ext cx="6096000" cy="4572000"/>
          </a:xfrm>
          <a:noFill/>
          <a:ln w="76200" cmpd="tri">
            <a:solidFill>
              <a:schemeClr val="tx2"/>
            </a:solidFill>
            <a:miter lim="800000"/>
            <a:headEnd/>
            <a:tailEnd/>
          </a:ln>
        </p:spPr>
      </p:pic>
    </p:spTree>
    <p:extLst>
      <p:ext uri="{BB962C8B-B14F-4D97-AF65-F5344CB8AC3E}">
        <p14:creationId xmlns:p14="http://schemas.microsoft.com/office/powerpoint/2010/main" val="30579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Rot="1" noChangeArrowheads="1"/>
          </p:cNvSpPr>
          <p:nvPr>
            <p:ph type="title"/>
          </p:nvPr>
        </p:nvSpPr>
        <p:spPr/>
        <p:txBody>
          <a:bodyPr/>
          <a:lstStyle/>
          <a:p>
            <a:pPr eaLnBrk="1" hangingPunct="1"/>
            <a:r>
              <a:rPr lang="en-US" altLang="en-US" smtClean="0"/>
              <a:t>Many-one and many-many</a:t>
            </a:r>
          </a:p>
        </p:txBody>
      </p:sp>
      <p:sp>
        <p:nvSpPr>
          <p:cNvPr id="23555"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0DF9022B-54BA-40AE-83A7-9D06E37037E9}" type="slidenum">
              <a:rPr lang="en-US" altLang="en-US" sz="1200">
                <a:latin typeface="Arial" panose="020B0604020202020204" pitchFamily="34" charset="0"/>
              </a:rPr>
              <a:pPr algn="ctr">
                <a:spcBef>
                  <a:spcPct val="50000"/>
                </a:spcBef>
                <a:buClrTx/>
                <a:buSzTx/>
                <a:buFontTx/>
                <a:buNone/>
              </a:pPr>
              <a:t>16</a:t>
            </a:fld>
            <a:endParaRPr lang="en-US" altLang="en-US" sz="1200">
              <a:latin typeface="Arial" panose="020B0604020202020204" pitchFamily="34" charset="0"/>
            </a:endParaRPr>
          </a:p>
        </p:txBody>
      </p:sp>
      <p:pic>
        <p:nvPicPr>
          <p:cNvPr id="16388" name="Picture 4"/>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l="2472" t="10165" r="1236" b="8791"/>
          <a:stretch>
            <a:fillRect/>
          </a:stretch>
        </p:blipFill>
        <p:spPr>
          <a:xfrm>
            <a:off x="3200401" y="2057400"/>
            <a:ext cx="6035675" cy="3505200"/>
          </a:xfrm>
          <a:noFill/>
          <a:ln w="76200" cmpd="tri">
            <a:solidFill>
              <a:schemeClr val="tx2"/>
            </a:solidFill>
            <a:miter lim="800000"/>
            <a:headEnd/>
            <a:tailEnd/>
          </a:ln>
        </p:spPr>
      </p:pic>
    </p:spTree>
    <p:extLst>
      <p:ext uri="{BB962C8B-B14F-4D97-AF65-F5344CB8AC3E}">
        <p14:creationId xmlns:p14="http://schemas.microsoft.com/office/powerpoint/2010/main" val="2002825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en-US" altLang="en-US" smtClean="0"/>
              <a:t>1- many</a:t>
            </a:r>
          </a:p>
        </p:txBody>
      </p:sp>
      <p:sp>
        <p:nvSpPr>
          <p:cNvPr id="24579"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21896B21-EA5D-43A8-8394-1A82E84CBCB3}" type="slidenum">
              <a:rPr lang="en-US" altLang="en-US" sz="1200">
                <a:latin typeface="Arial" panose="020B0604020202020204" pitchFamily="34" charset="0"/>
              </a:rPr>
              <a:pPr algn="ctr">
                <a:spcBef>
                  <a:spcPct val="50000"/>
                </a:spcBef>
                <a:buClrTx/>
                <a:buSzTx/>
                <a:buFontTx/>
                <a:buNone/>
              </a:pPr>
              <a:t>17</a:t>
            </a:fld>
            <a:endParaRPr lang="en-US" altLang="en-US" sz="1200">
              <a:latin typeface="Arial" panose="020B0604020202020204" pitchFamily="34" charset="0"/>
            </a:endParaRPr>
          </a:p>
        </p:txBody>
      </p:sp>
      <p:sp>
        <p:nvSpPr>
          <p:cNvPr id="17412" name="Rectangle 3"/>
          <p:cNvSpPr>
            <a:spLocks noGrp="1" noChangeArrowheads="1"/>
          </p:cNvSpPr>
          <p:nvPr>
            <p:ph sz="quarter" idx="1"/>
          </p:nvPr>
        </p:nvSpPr>
        <p:spPr/>
        <p:txBody>
          <a:bodyPr/>
          <a:lstStyle/>
          <a:p>
            <a:pPr eaLnBrk="1" hangingPunct="1"/>
            <a:endParaRPr lang="en-US" altLang="en-US" smtClean="0"/>
          </a:p>
        </p:txBody>
      </p:sp>
      <p:pic>
        <p:nvPicPr>
          <p:cNvPr id="17413" name="Picture 4"/>
          <p:cNvPicPr>
            <a:picLocks noChangeAspect="1" noChangeArrowheads="1"/>
          </p:cNvPicPr>
          <p:nvPr/>
        </p:nvPicPr>
        <p:blipFill>
          <a:blip r:embed="rId3">
            <a:extLst>
              <a:ext uri="{28A0092B-C50C-407E-A947-70E740481C1C}">
                <a14:useLocalDpi xmlns:a14="http://schemas.microsoft.com/office/drawing/2010/main" val="0"/>
              </a:ext>
            </a:extLst>
          </a:blip>
          <a:srcRect l="16525" t="847" r="16737" b="72424"/>
          <a:stretch>
            <a:fillRect/>
          </a:stretch>
        </p:blipFill>
        <p:spPr bwMode="auto">
          <a:xfrm>
            <a:off x="2362200" y="1447800"/>
            <a:ext cx="7848600" cy="4572000"/>
          </a:xfrm>
          <a:prstGeom prst="rect">
            <a:avLst/>
          </a:prstGeom>
          <a:noFill/>
          <a:ln w="76200" cmpd="tri">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4037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n-US" altLang="en-US" smtClean="0"/>
              <a:t>Many - 1</a:t>
            </a:r>
          </a:p>
        </p:txBody>
      </p:sp>
      <p:sp>
        <p:nvSpPr>
          <p:cNvPr id="25603"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0AA501A4-C9CF-4D3B-8D01-AA76290E7255}" type="slidenum">
              <a:rPr lang="en-US" altLang="en-US" sz="1200">
                <a:latin typeface="Arial" panose="020B0604020202020204" pitchFamily="34" charset="0"/>
              </a:rPr>
              <a:pPr algn="ctr">
                <a:spcBef>
                  <a:spcPct val="50000"/>
                </a:spcBef>
                <a:buClrTx/>
                <a:buSzTx/>
                <a:buFontTx/>
                <a:buNone/>
              </a:pPr>
              <a:t>18</a:t>
            </a:fld>
            <a:endParaRPr lang="en-US" altLang="en-US" sz="1200">
              <a:latin typeface="Arial" panose="020B0604020202020204" pitchFamily="34" charset="0"/>
            </a:endParaRPr>
          </a:p>
        </p:txBody>
      </p:sp>
      <p:pic>
        <p:nvPicPr>
          <p:cNvPr id="18436" name="Picture 4"/>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l="16525" t="31747" r="16737" b="39993"/>
          <a:stretch>
            <a:fillRect/>
          </a:stretch>
        </p:blipFill>
        <p:spPr>
          <a:xfrm>
            <a:off x="2590800" y="1676400"/>
            <a:ext cx="6781800" cy="4343400"/>
          </a:xfrm>
          <a:noFill/>
          <a:ln w="76200" cmpd="tri">
            <a:solidFill>
              <a:schemeClr val="tx2"/>
            </a:solidFill>
            <a:miter lim="800000"/>
            <a:headEnd/>
            <a:tailEnd/>
          </a:ln>
        </p:spPr>
      </p:pic>
    </p:spTree>
    <p:extLst>
      <p:ext uri="{BB962C8B-B14F-4D97-AF65-F5344CB8AC3E}">
        <p14:creationId xmlns:p14="http://schemas.microsoft.com/office/powerpoint/2010/main" val="235568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n-US" altLang="en-US" smtClean="0"/>
              <a:t>Many - many</a:t>
            </a:r>
          </a:p>
        </p:txBody>
      </p:sp>
      <p:sp>
        <p:nvSpPr>
          <p:cNvPr id="26627"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F6144AA0-1820-4366-919D-C838E3D09AC6}" type="slidenum">
              <a:rPr lang="en-US" altLang="en-US" sz="1200">
                <a:latin typeface="Arial" panose="020B0604020202020204" pitchFamily="34" charset="0"/>
              </a:rPr>
              <a:pPr algn="ctr">
                <a:spcBef>
                  <a:spcPct val="50000"/>
                </a:spcBef>
                <a:buClrTx/>
                <a:buSzTx/>
                <a:buFontTx/>
                <a:buNone/>
              </a:pPr>
              <a:t>19</a:t>
            </a:fld>
            <a:endParaRPr lang="en-US" altLang="en-US" sz="1200">
              <a:latin typeface="Arial" panose="020B0604020202020204" pitchFamily="34" charset="0"/>
            </a:endParaRPr>
          </a:p>
        </p:txBody>
      </p:sp>
      <p:pic>
        <p:nvPicPr>
          <p:cNvPr id="19460" name="Picture 4"/>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l="1064" t="30733" r="1064" b="30733"/>
          <a:stretch>
            <a:fillRect/>
          </a:stretch>
        </p:blipFill>
        <p:spPr>
          <a:xfrm>
            <a:off x="2743200" y="1828800"/>
            <a:ext cx="6400800" cy="4267200"/>
          </a:xfrm>
          <a:noFill/>
          <a:ln w="76200" cmpd="tri">
            <a:solidFill>
              <a:schemeClr val="tx2"/>
            </a:solidFill>
            <a:miter lim="800000"/>
            <a:headEnd/>
            <a:tailEnd/>
          </a:ln>
        </p:spPr>
      </p:pic>
    </p:spTree>
    <p:extLst>
      <p:ext uri="{BB962C8B-B14F-4D97-AF65-F5344CB8AC3E}">
        <p14:creationId xmlns:p14="http://schemas.microsoft.com/office/powerpoint/2010/main" val="4292525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457200"/>
            <a:ext cx="6553200" cy="1143000"/>
          </a:xfrm>
        </p:spPr>
        <p:txBody>
          <a:bodyPr>
            <a:normAutofit/>
          </a:bodyPr>
          <a:lstStyle/>
          <a:p>
            <a:r>
              <a:rPr lang="en-US" sz="4000" dirty="0"/>
              <a:t>     DATABASE ARCHITECTURE </a:t>
            </a:r>
          </a:p>
        </p:txBody>
      </p:sp>
      <p:graphicFrame>
        <p:nvGraphicFramePr>
          <p:cNvPr id="5" name="Content Placeholder 4"/>
          <p:cNvGraphicFramePr>
            <a:graphicFrameLocks/>
          </p:cNvGraphicFramePr>
          <p:nvPr>
            <p:extLst>
              <p:ext uri="{D42A27DB-BD31-4B8C-83A1-F6EECF244321}">
                <p14:modId xmlns:p14="http://schemas.microsoft.com/office/powerpoint/2010/main" val="1277857227"/>
              </p:ext>
            </p:extLst>
          </p:nvPr>
        </p:nvGraphicFramePr>
        <p:xfrm>
          <a:off x="3048000" y="1676400"/>
          <a:ext cx="7086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0465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2595538" y="857232"/>
            <a:ext cx="7858180" cy="5786478"/>
          </a:xfrm>
        </p:spPr>
        <p:txBody>
          <a:bodyPr>
            <a:normAutofit/>
          </a:bodyPr>
          <a:lstStyle/>
          <a:p>
            <a:pPr algn="just"/>
            <a:r>
              <a:rPr lang="en-GB" sz="2400" dirty="0"/>
              <a:t>one-to-one </a:t>
            </a:r>
          </a:p>
          <a:p>
            <a:pPr algn="just">
              <a:buNone/>
            </a:pPr>
            <a:endParaRPr lang="en-GB" sz="2400" dirty="0"/>
          </a:p>
          <a:p>
            <a:pPr algn="just">
              <a:buNone/>
            </a:pPr>
            <a:r>
              <a:rPr lang="en-GB" sz="2400" dirty="0"/>
              <a:t>			        </a:t>
            </a:r>
            <a:r>
              <a:rPr lang="en-GB" sz="1800" dirty="0"/>
              <a:t>1</a:t>
            </a:r>
            <a:r>
              <a:rPr lang="en-GB" sz="2400" dirty="0"/>
              <a:t>			 </a:t>
            </a:r>
            <a:r>
              <a:rPr lang="en-GB" sz="1800" dirty="0"/>
              <a:t>1                1</a:t>
            </a:r>
            <a:endParaRPr lang="en-GB" sz="2400" dirty="0"/>
          </a:p>
          <a:p>
            <a:pPr algn="just">
              <a:buNone/>
            </a:pPr>
            <a:endParaRPr lang="en-GB" sz="2400" dirty="0"/>
          </a:p>
          <a:p>
            <a:pPr algn="just"/>
            <a:r>
              <a:rPr lang="en-GB" sz="2400" dirty="0"/>
              <a:t>one to many</a:t>
            </a:r>
          </a:p>
          <a:p>
            <a:pPr algn="just"/>
            <a:endParaRPr lang="en-GB" sz="2400" dirty="0"/>
          </a:p>
          <a:p>
            <a:pPr algn="just">
              <a:buNone/>
            </a:pPr>
            <a:r>
              <a:rPr lang="en-GB" sz="2400" dirty="0"/>
              <a:t>                                  </a:t>
            </a:r>
            <a:r>
              <a:rPr lang="en-GB" sz="1800" dirty="0"/>
              <a:t>N</a:t>
            </a:r>
            <a:r>
              <a:rPr lang="en-GB" sz="2400" dirty="0"/>
              <a:t>                                             </a:t>
            </a:r>
            <a:r>
              <a:rPr lang="en-GB" sz="1800" dirty="0"/>
              <a:t>1</a:t>
            </a:r>
            <a:endParaRPr lang="en-GB" sz="2400" dirty="0"/>
          </a:p>
          <a:p>
            <a:pPr algn="just">
              <a:buNone/>
            </a:pPr>
            <a:r>
              <a:rPr lang="en-GB" sz="2400" dirty="0"/>
              <a:t>                                 </a:t>
            </a:r>
          </a:p>
          <a:p>
            <a:pPr algn="just"/>
            <a:r>
              <a:rPr lang="en-GB" sz="2400" dirty="0"/>
              <a:t>many-to-many</a:t>
            </a:r>
          </a:p>
          <a:p>
            <a:pPr algn="just"/>
            <a:endParaRPr lang="en-GB" sz="2400" dirty="0"/>
          </a:p>
          <a:p>
            <a:pPr algn="just"/>
            <a:endParaRPr lang="en-GB" sz="2400" dirty="0"/>
          </a:p>
          <a:p>
            <a:pPr lvl="8" algn="just"/>
            <a:r>
              <a:rPr lang="en-GB" sz="1200" dirty="0"/>
              <a:t>      </a:t>
            </a:r>
            <a:r>
              <a:rPr lang="en-GB" dirty="0"/>
              <a:t>M                                                           N</a:t>
            </a:r>
            <a:endParaRPr lang="en-GB" sz="1200" dirty="0"/>
          </a:p>
        </p:txBody>
      </p:sp>
      <p:grpSp>
        <p:nvGrpSpPr>
          <p:cNvPr id="41" name="Group 40"/>
          <p:cNvGrpSpPr/>
          <p:nvPr/>
        </p:nvGrpSpPr>
        <p:grpSpPr>
          <a:xfrm>
            <a:off x="2952728" y="1285860"/>
            <a:ext cx="7500990" cy="1143008"/>
            <a:chOff x="1428728" y="1285860"/>
            <a:chExt cx="7500990" cy="1143008"/>
          </a:xfrm>
        </p:grpSpPr>
        <p:sp>
          <p:nvSpPr>
            <p:cNvPr id="12" name="Rectangle 11"/>
            <p:cNvSpPr/>
            <p:nvPr/>
          </p:nvSpPr>
          <p:spPr>
            <a:xfrm>
              <a:off x="1428728" y="1500174"/>
              <a:ext cx="1990059"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13" name="Rectangle 12"/>
            <p:cNvSpPr/>
            <p:nvPr/>
          </p:nvSpPr>
          <p:spPr>
            <a:xfrm>
              <a:off x="6939659" y="1500174"/>
              <a:ext cx="1990059"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DEPARTMENT</a:t>
              </a:r>
            </a:p>
          </p:txBody>
        </p:sp>
        <p:sp>
          <p:nvSpPr>
            <p:cNvPr id="14" name="Diamond 13"/>
            <p:cNvSpPr/>
            <p:nvPr/>
          </p:nvSpPr>
          <p:spPr>
            <a:xfrm>
              <a:off x="4031112" y="1285860"/>
              <a:ext cx="2469714"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MANAGES</a:t>
              </a:r>
            </a:p>
          </p:txBody>
        </p:sp>
        <p:cxnSp>
          <p:nvCxnSpPr>
            <p:cNvPr id="15" name="Straight Connector 14"/>
            <p:cNvCxnSpPr/>
            <p:nvPr/>
          </p:nvCxnSpPr>
          <p:spPr>
            <a:xfrm>
              <a:off x="3418787" y="1857364"/>
              <a:ext cx="6123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4" idx="3"/>
            </p:cNvCxnSpPr>
            <p:nvPr/>
          </p:nvCxnSpPr>
          <p:spPr>
            <a:xfrm>
              <a:off x="6500826" y="1857364"/>
              <a:ext cx="438833"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881290" y="3071810"/>
            <a:ext cx="7500990" cy="1143008"/>
            <a:chOff x="3071802" y="1285860"/>
            <a:chExt cx="3500462" cy="1143008"/>
          </a:xfrm>
        </p:grpSpPr>
        <p:sp>
          <p:nvSpPr>
            <p:cNvPr id="30" name="Rectangle 29"/>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31" name="Rectangle 30"/>
            <p:cNvSpPr/>
            <p:nvPr/>
          </p:nvSpPr>
          <p:spPr>
            <a:xfrm>
              <a:off x="5643570"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DEPARTMENT</a:t>
              </a:r>
            </a:p>
          </p:txBody>
        </p:sp>
        <p:sp>
          <p:nvSpPr>
            <p:cNvPr id="32" name="Diamond 31"/>
            <p:cNvSpPr/>
            <p:nvPr/>
          </p:nvSpPr>
          <p:spPr>
            <a:xfrm>
              <a:off x="4286248" y="1285860"/>
              <a:ext cx="1152533"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WORKS-FOR</a:t>
              </a:r>
            </a:p>
          </p:txBody>
        </p:sp>
        <p:cxnSp>
          <p:nvCxnSpPr>
            <p:cNvPr id="33" name="Straight Connector 32"/>
            <p:cNvCxnSpPr/>
            <p:nvPr/>
          </p:nvCxnSpPr>
          <p:spPr>
            <a:xfrm>
              <a:off x="4000496" y="18573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32" idx="3"/>
            </p:cNvCxnSpPr>
            <p:nvPr/>
          </p:nvCxnSpPr>
          <p:spPr>
            <a:xfrm>
              <a:off x="5438781" y="1857364"/>
              <a:ext cx="204789"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2952728" y="5072074"/>
            <a:ext cx="7500990" cy="1143008"/>
            <a:chOff x="3071802" y="1285860"/>
            <a:chExt cx="3500462" cy="1143008"/>
          </a:xfrm>
        </p:grpSpPr>
        <p:sp>
          <p:nvSpPr>
            <p:cNvPr id="36" name="Rectangle 35"/>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37" name="Rectangle 36"/>
            <p:cNvSpPr/>
            <p:nvPr/>
          </p:nvSpPr>
          <p:spPr>
            <a:xfrm>
              <a:off x="5643570"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PROJECT</a:t>
              </a:r>
            </a:p>
          </p:txBody>
        </p:sp>
        <p:sp>
          <p:nvSpPr>
            <p:cNvPr id="38" name="Diamond 37"/>
            <p:cNvSpPr/>
            <p:nvPr/>
          </p:nvSpPr>
          <p:spPr>
            <a:xfrm>
              <a:off x="4286248" y="1285860"/>
              <a:ext cx="1152533"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WORKS-ON</a:t>
              </a:r>
            </a:p>
          </p:txBody>
        </p:sp>
        <p:cxnSp>
          <p:nvCxnSpPr>
            <p:cNvPr id="39" name="Straight Connector 38"/>
            <p:cNvCxnSpPr/>
            <p:nvPr/>
          </p:nvCxnSpPr>
          <p:spPr>
            <a:xfrm>
              <a:off x="4000496" y="18573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8" idx="3"/>
            </p:cNvCxnSpPr>
            <p:nvPr/>
          </p:nvCxnSpPr>
          <p:spPr>
            <a:xfrm>
              <a:off x="5438781" y="1857364"/>
              <a:ext cx="204789" cy="1588"/>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2741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Rot="1" noChangeArrowheads="1"/>
          </p:cNvSpPr>
          <p:nvPr>
            <p:ph type="title"/>
          </p:nvPr>
        </p:nvSpPr>
        <p:spPr/>
        <p:txBody>
          <a:bodyPr/>
          <a:lstStyle/>
          <a:p>
            <a:pPr eaLnBrk="1" hangingPunct="1"/>
            <a:r>
              <a:rPr lang="en-US" altLang="en-US" sz="3600" dirty="0"/>
              <a:t>Alternative Cardinality Specification</a:t>
            </a:r>
          </a:p>
        </p:txBody>
      </p:sp>
      <p:sp>
        <p:nvSpPr>
          <p:cNvPr id="27651"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B5A6D324-0EC9-443E-88BA-21A7A33D8693}" type="slidenum">
              <a:rPr lang="en-US" altLang="en-US" sz="1200">
                <a:latin typeface="Arial" panose="020B0604020202020204" pitchFamily="34" charset="0"/>
              </a:rPr>
              <a:pPr algn="ctr">
                <a:spcBef>
                  <a:spcPct val="50000"/>
                </a:spcBef>
                <a:buClrTx/>
                <a:buSzTx/>
                <a:buFontTx/>
                <a:buNone/>
              </a:pPr>
              <a:t>21</a:t>
            </a:fld>
            <a:endParaRPr lang="en-US" altLang="en-US" sz="1200">
              <a:latin typeface="Arial" panose="020B0604020202020204" pitchFamily="34" charset="0"/>
            </a:endParaRPr>
          </a:p>
        </p:txBody>
      </p:sp>
      <p:pic>
        <p:nvPicPr>
          <p:cNvPr id="20484" name="Picture 4"/>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l="1701" t="30498" r="1323" b="29489"/>
          <a:stretch>
            <a:fillRect/>
          </a:stretch>
        </p:blipFill>
        <p:spPr>
          <a:xfrm>
            <a:off x="2743200" y="2133600"/>
            <a:ext cx="6934200" cy="2590800"/>
          </a:xfrm>
          <a:noFill/>
          <a:ln w="76200" cmpd="tri">
            <a:solidFill>
              <a:schemeClr val="tx2"/>
            </a:solidFill>
            <a:miter lim="800000"/>
            <a:headEnd/>
            <a:tailEnd/>
          </a:ln>
        </p:spPr>
      </p:pic>
    </p:spTree>
    <p:extLst>
      <p:ext uri="{BB962C8B-B14F-4D97-AF65-F5344CB8AC3E}">
        <p14:creationId xmlns:p14="http://schemas.microsoft.com/office/powerpoint/2010/main" val="686476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5868" y="500042"/>
            <a:ext cx="2422012" cy="917596"/>
          </a:xfrm>
        </p:spPr>
        <p:txBody>
          <a:bodyPr>
            <a:normAutofit/>
          </a:bodyPr>
          <a:lstStyle/>
          <a:p>
            <a:r>
              <a:rPr lang="en-US" sz="3600" dirty="0"/>
              <a:t>ROLE NAME</a:t>
            </a:r>
          </a:p>
        </p:txBody>
      </p:sp>
      <p:sp>
        <p:nvSpPr>
          <p:cNvPr id="3" name="Content Placeholder 2"/>
          <p:cNvSpPr>
            <a:spLocks noGrp="1"/>
          </p:cNvSpPr>
          <p:nvPr>
            <p:ph idx="1"/>
          </p:nvPr>
        </p:nvSpPr>
        <p:spPr/>
        <p:txBody>
          <a:bodyPr>
            <a:normAutofit/>
          </a:bodyPr>
          <a:lstStyle/>
          <a:p>
            <a:r>
              <a:rPr lang="en-US" sz="2200" dirty="0"/>
              <a:t>Some entities participate more than once in a relationship type in different roles.</a:t>
            </a:r>
          </a:p>
          <a:p>
            <a:endParaRPr lang="en-US" sz="2200" dirty="0"/>
          </a:p>
          <a:p>
            <a:endParaRPr lang="en-US" sz="2200" dirty="0"/>
          </a:p>
          <a:p>
            <a:endParaRPr lang="en-US" sz="2200" dirty="0"/>
          </a:p>
          <a:p>
            <a:r>
              <a:rPr lang="en-US" sz="2200" dirty="0"/>
              <a:t>Ex: Employee plays the role of supervisor as well as supervisee.</a:t>
            </a:r>
          </a:p>
          <a:p>
            <a:r>
              <a:rPr lang="en-US" sz="2200" dirty="0"/>
              <a:t>If the participating entity types are distinct then there is no need for role name else role name is a must.</a:t>
            </a:r>
          </a:p>
        </p:txBody>
      </p:sp>
      <p:sp>
        <p:nvSpPr>
          <p:cNvPr id="4" name="Rounded Rectangle 3"/>
          <p:cNvSpPr/>
          <p:nvPr/>
        </p:nvSpPr>
        <p:spPr>
          <a:xfrm>
            <a:off x="3124200" y="2438400"/>
            <a:ext cx="7286676"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b="1" i="1" dirty="0"/>
              <a:t>Role name represents role that a participating entity from the entity type plays in the relationship.</a:t>
            </a:r>
          </a:p>
        </p:txBody>
      </p:sp>
    </p:spTree>
    <p:extLst>
      <p:ext uri="{BB962C8B-B14F-4D97-AF65-F5344CB8AC3E}">
        <p14:creationId xmlns:p14="http://schemas.microsoft.com/office/powerpoint/2010/main" val="2387634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t>PARITICIPATION </a:t>
            </a:r>
            <a:r>
              <a:rPr lang="en-US" sz="3200" dirty="0" smtClean="0"/>
              <a:t>CONSTRAINTS</a:t>
            </a:r>
            <a:endParaRPr lang="en-US" sz="3200" dirty="0"/>
          </a:p>
        </p:txBody>
      </p:sp>
      <p:sp>
        <p:nvSpPr>
          <p:cNvPr id="3" name="Content Placeholder 2"/>
          <p:cNvSpPr>
            <a:spLocks noGrp="1"/>
          </p:cNvSpPr>
          <p:nvPr>
            <p:ph idx="1"/>
          </p:nvPr>
        </p:nvSpPr>
        <p:spPr>
          <a:xfrm>
            <a:off x="3169920" y="2857496"/>
            <a:ext cx="7140922" cy="2571768"/>
          </a:xfrm>
        </p:spPr>
        <p:txBody>
          <a:bodyPr>
            <a:normAutofit/>
          </a:bodyPr>
          <a:lstStyle/>
          <a:p>
            <a:r>
              <a:rPr lang="en-US" sz="2200" dirty="0"/>
              <a:t>Specifies minimum number of relationship instances each entity can participate in .</a:t>
            </a:r>
          </a:p>
          <a:p>
            <a:r>
              <a:rPr lang="en-US" sz="2200" dirty="0"/>
              <a:t>This is called </a:t>
            </a:r>
            <a:r>
              <a:rPr lang="en-US" sz="2200" b="1" i="1" dirty="0"/>
              <a:t>minimum cardinality constraint.</a:t>
            </a:r>
          </a:p>
          <a:p>
            <a:r>
              <a:rPr lang="en-US" sz="2200" dirty="0"/>
              <a:t>Two type of the participation are : Total And Partial</a:t>
            </a:r>
          </a:p>
          <a:p>
            <a:pPr>
              <a:buNone/>
            </a:pPr>
            <a:endParaRPr lang="en-US" sz="2400" dirty="0"/>
          </a:p>
          <a:p>
            <a:endParaRPr lang="en-US" sz="2400" dirty="0"/>
          </a:p>
        </p:txBody>
      </p:sp>
      <p:sp>
        <p:nvSpPr>
          <p:cNvPr id="4" name="Rounded Rectangle 3"/>
          <p:cNvSpPr/>
          <p:nvPr/>
        </p:nvSpPr>
        <p:spPr>
          <a:xfrm>
            <a:off x="3095604" y="1643050"/>
            <a:ext cx="7286676"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i="1" dirty="0"/>
          </a:p>
          <a:p>
            <a:pPr algn="ctr"/>
            <a:r>
              <a:rPr lang="en-US" b="1" i="1" dirty="0"/>
              <a:t>Specifies if existence of an entity depends on it being related to another entity via relationship.</a:t>
            </a:r>
          </a:p>
          <a:p>
            <a:pPr algn="ctr"/>
            <a:endParaRPr lang="en-US" dirty="0"/>
          </a:p>
        </p:txBody>
      </p:sp>
      <p:graphicFrame>
        <p:nvGraphicFramePr>
          <p:cNvPr id="5" name="Diagram 4"/>
          <p:cNvGraphicFramePr/>
          <p:nvPr/>
        </p:nvGraphicFramePr>
        <p:xfrm>
          <a:off x="3309918" y="4857760"/>
          <a:ext cx="6096000" cy="1714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41700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9608" y="428604"/>
            <a:ext cx="7498080" cy="6143668"/>
          </a:xfrm>
        </p:spPr>
        <p:txBody>
          <a:bodyPr>
            <a:normAutofit/>
          </a:bodyPr>
          <a:lstStyle/>
          <a:p>
            <a:r>
              <a:rPr lang="en-US" sz="2000" dirty="0"/>
              <a:t>Ex: if company policy says that every employee must work for the department then participation of employee in work-for is total.</a:t>
            </a:r>
          </a:p>
          <a:p>
            <a:endParaRPr lang="en-US" sz="2000" dirty="0"/>
          </a:p>
          <a:p>
            <a:r>
              <a:rPr lang="en-US" sz="2000" dirty="0"/>
              <a:t>                                                                          </a:t>
            </a:r>
            <a:r>
              <a:rPr lang="en-US" sz="1800" dirty="0"/>
              <a:t>	</a:t>
            </a:r>
          </a:p>
          <a:p>
            <a:pPr>
              <a:buNone/>
            </a:pPr>
            <a:endParaRPr lang="en-US" sz="3600" dirty="0"/>
          </a:p>
          <a:p>
            <a:pPr>
              <a:buNone/>
            </a:pPr>
            <a:endParaRPr lang="en-US" sz="2000" dirty="0"/>
          </a:p>
          <a:p>
            <a:r>
              <a:rPr lang="en-US" sz="2000" dirty="0"/>
              <a:t>Total participation is also called </a:t>
            </a:r>
            <a:r>
              <a:rPr lang="en-US" sz="2000" b="1" i="1" dirty="0"/>
              <a:t>existence dependencies</a:t>
            </a:r>
            <a:r>
              <a:rPr lang="en-US" sz="2000" dirty="0"/>
              <a:t>.</a:t>
            </a:r>
          </a:p>
          <a:p>
            <a:r>
              <a:rPr lang="en-US" sz="2000" dirty="0"/>
              <a:t>Every entity in total set of employee must be related to a department via WORKS-FOR</a:t>
            </a:r>
          </a:p>
          <a:p>
            <a:r>
              <a:rPr lang="en-US" sz="2000" dirty="0"/>
              <a:t>But we can’t say that every employee must MANAGE a department .</a:t>
            </a:r>
          </a:p>
          <a:p>
            <a:r>
              <a:rPr lang="en-US" sz="2000" dirty="0"/>
              <a:t>Hence relationship is </a:t>
            </a:r>
            <a:r>
              <a:rPr lang="en-US" sz="2000" b="1" i="1" dirty="0"/>
              <a:t>partial</a:t>
            </a:r>
            <a:r>
              <a:rPr lang="en-US" sz="2000" dirty="0"/>
              <a:t>.</a:t>
            </a:r>
          </a:p>
          <a:p>
            <a:r>
              <a:rPr lang="en-US" sz="2000" dirty="0"/>
              <a:t>Total participation is indicated by double line and partial participation by single line.</a:t>
            </a:r>
          </a:p>
          <a:p>
            <a:endParaRPr lang="en-US" sz="2000" dirty="0"/>
          </a:p>
          <a:p>
            <a:endParaRPr lang="en-US" sz="2000" dirty="0"/>
          </a:p>
          <a:p>
            <a:pPr>
              <a:buNone/>
            </a:pPr>
            <a:endParaRPr lang="en-US" sz="2400" dirty="0"/>
          </a:p>
          <a:p>
            <a:endParaRPr lang="en-US" dirty="0"/>
          </a:p>
        </p:txBody>
      </p:sp>
      <p:grpSp>
        <p:nvGrpSpPr>
          <p:cNvPr id="10" name="Group 9"/>
          <p:cNvGrpSpPr/>
          <p:nvPr/>
        </p:nvGrpSpPr>
        <p:grpSpPr>
          <a:xfrm>
            <a:off x="2809852" y="1643050"/>
            <a:ext cx="7500990" cy="1143008"/>
            <a:chOff x="3071802" y="1285860"/>
            <a:chExt cx="3500462" cy="1143008"/>
          </a:xfrm>
        </p:grpSpPr>
        <p:sp>
          <p:nvSpPr>
            <p:cNvPr id="11" name="Rectangle 10"/>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12" name="Rectangle 11"/>
            <p:cNvSpPr/>
            <p:nvPr/>
          </p:nvSpPr>
          <p:spPr>
            <a:xfrm>
              <a:off x="5643570"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DEPARTMENT</a:t>
              </a:r>
            </a:p>
          </p:txBody>
        </p:sp>
        <p:sp>
          <p:nvSpPr>
            <p:cNvPr id="13" name="Diamond 12"/>
            <p:cNvSpPr/>
            <p:nvPr/>
          </p:nvSpPr>
          <p:spPr>
            <a:xfrm>
              <a:off x="4286248" y="1285860"/>
              <a:ext cx="1152533"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WORKS-FOR</a:t>
              </a:r>
            </a:p>
          </p:txBody>
        </p:sp>
        <p:cxnSp>
          <p:nvCxnSpPr>
            <p:cNvPr id="14" name="Straight Connector 13"/>
            <p:cNvCxnSpPr/>
            <p:nvPr/>
          </p:nvCxnSpPr>
          <p:spPr>
            <a:xfrm>
              <a:off x="4000496" y="1857364"/>
              <a:ext cx="285752" cy="1588"/>
            </a:xfrm>
            <a:prstGeom prst="line">
              <a:avLst/>
            </a:prstGeom>
            <a:ln w="76200" cmpd="dbl"/>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3" idx="3"/>
            </p:cNvCxnSpPr>
            <p:nvPr/>
          </p:nvCxnSpPr>
          <p:spPr>
            <a:xfrm>
              <a:off x="5438781" y="1857364"/>
              <a:ext cx="204789" cy="1588"/>
            </a:xfrm>
            <a:prstGeom prst="line">
              <a:avLst/>
            </a:prstGeom>
            <a:ln w="9525" cmpd="sng"/>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8024826" y="2214554"/>
            <a:ext cx="357190" cy="369332"/>
          </a:xfrm>
          <a:prstGeom prst="rect">
            <a:avLst/>
          </a:prstGeom>
          <a:noFill/>
        </p:spPr>
        <p:txBody>
          <a:bodyPr wrap="square" rtlCol="0">
            <a:spAutoFit/>
          </a:bodyPr>
          <a:lstStyle/>
          <a:p>
            <a:r>
              <a:rPr lang="en-US" dirty="0"/>
              <a:t>1</a:t>
            </a:r>
          </a:p>
        </p:txBody>
      </p:sp>
      <p:sp>
        <p:nvSpPr>
          <p:cNvPr id="17" name="TextBox 16"/>
          <p:cNvSpPr txBox="1"/>
          <p:nvPr/>
        </p:nvSpPr>
        <p:spPr>
          <a:xfrm>
            <a:off x="5024430" y="2285992"/>
            <a:ext cx="357190" cy="369332"/>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3847076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ATTRIBUTE OF RELATIONSHIP TYPE</a:t>
            </a:r>
            <a:endParaRPr lang="en-US" dirty="0"/>
          </a:p>
        </p:txBody>
      </p:sp>
      <p:sp>
        <p:nvSpPr>
          <p:cNvPr id="3" name="Content Placeholder 2"/>
          <p:cNvSpPr>
            <a:spLocks noGrp="1"/>
          </p:cNvSpPr>
          <p:nvPr>
            <p:ph idx="1"/>
          </p:nvPr>
        </p:nvSpPr>
        <p:spPr>
          <a:xfrm>
            <a:off x="2881290" y="1428736"/>
            <a:ext cx="7498080" cy="4800600"/>
          </a:xfrm>
        </p:spPr>
        <p:txBody>
          <a:bodyPr>
            <a:normAutofit/>
          </a:bodyPr>
          <a:lstStyle/>
          <a:p>
            <a:r>
              <a:rPr lang="en-US" sz="2200" dirty="0"/>
              <a:t>Relationship can also have attributes</a:t>
            </a:r>
          </a:p>
          <a:p>
            <a:r>
              <a:rPr lang="en-US" sz="2200" dirty="0"/>
              <a:t>Ex: Hours for WORKS-ON relationship between EMPLOYEE and PROJECT</a:t>
            </a:r>
          </a:p>
          <a:p>
            <a:pPr>
              <a:buNone/>
            </a:pPr>
            <a:endParaRPr lang="en-US" sz="2400" dirty="0"/>
          </a:p>
          <a:p>
            <a:pPr>
              <a:buNone/>
            </a:pPr>
            <a:endParaRPr lang="en-US" sz="2400" dirty="0"/>
          </a:p>
          <a:p>
            <a:endParaRPr lang="en-US" sz="2400" dirty="0"/>
          </a:p>
          <a:p>
            <a:endParaRPr lang="en-US" sz="2400" dirty="0"/>
          </a:p>
          <a:p>
            <a:endParaRPr lang="en-US" sz="2400" dirty="0"/>
          </a:p>
        </p:txBody>
      </p:sp>
      <p:grpSp>
        <p:nvGrpSpPr>
          <p:cNvPr id="4" name="Group 3"/>
          <p:cNvGrpSpPr/>
          <p:nvPr/>
        </p:nvGrpSpPr>
        <p:grpSpPr>
          <a:xfrm>
            <a:off x="2809852" y="3000372"/>
            <a:ext cx="7500990" cy="1143008"/>
            <a:chOff x="3071802" y="1285860"/>
            <a:chExt cx="3500462" cy="1143008"/>
          </a:xfrm>
        </p:grpSpPr>
        <p:sp>
          <p:nvSpPr>
            <p:cNvPr id="5" name="Rectangle 4"/>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6" name="Rectangle 5"/>
            <p:cNvSpPr/>
            <p:nvPr/>
          </p:nvSpPr>
          <p:spPr>
            <a:xfrm>
              <a:off x="5643570"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PROJECT</a:t>
              </a:r>
            </a:p>
          </p:txBody>
        </p:sp>
        <p:sp>
          <p:nvSpPr>
            <p:cNvPr id="7" name="Diamond 6"/>
            <p:cNvSpPr/>
            <p:nvPr/>
          </p:nvSpPr>
          <p:spPr>
            <a:xfrm>
              <a:off x="4286248" y="1285860"/>
              <a:ext cx="1152533"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WORKS-ON</a:t>
              </a:r>
            </a:p>
          </p:txBody>
        </p:sp>
        <p:cxnSp>
          <p:nvCxnSpPr>
            <p:cNvPr id="8" name="Straight Connector 7"/>
            <p:cNvCxnSpPr/>
            <p:nvPr/>
          </p:nvCxnSpPr>
          <p:spPr>
            <a:xfrm>
              <a:off x="4000496" y="18573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7" idx="3"/>
            </p:cNvCxnSpPr>
            <p:nvPr/>
          </p:nvCxnSpPr>
          <p:spPr>
            <a:xfrm>
              <a:off x="5438781" y="1857364"/>
              <a:ext cx="204789"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Oval 10"/>
          <p:cNvSpPr/>
          <p:nvPr/>
        </p:nvSpPr>
        <p:spPr>
          <a:xfrm>
            <a:off x="5738810" y="4643446"/>
            <a:ext cx="1928826"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Hours</a:t>
            </a:r>
          </a:p>
        </p:txBody>
      </p:sp>
      <p:cxnSp>
        <p:nvCxnSpPr>
          <p:cNvPr id="13" name="Straight Connector 12"/>
          <p:cNvCxnSpPr>
            <a:endCxn id="11" idx="0"/>
          </p:cNvCxnSpPr>
          <p:nvPr/>
        </p:nvCxnSpPr>
        <p:spPr>
          <a:xfrm rot="16200000" flipH="1">
            <a:off x="6425125" y="4365348"/>
            <a:ext cx="500066" cy="5613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3024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9852" y="928646"/>
            <a:ext cx="7498080" cy="5929354"/>
          </a:xfrm>
        </p:spPr>
        <p:txBody>
          <a:bodyPr>
            <a:normAutofit/>
          </a:bodyPr>
          <a:lstStyle/>
          <a:p>
            <a:r>
              <a:rPr lang="en-US" sz="2200" dirty="0"/>
              <a:t>Attributes of 1:1 or 1:N relationship can be migrated to one of the participating entity types.</a:t>
            </a:r>
          </a:p>
          <a:p>
            <a:r>
              <a:rPr lang="en-US" sz="2200" dirty="0"/>
              <a:t>Ex: Start-date attributes of MANAGES can be attribute of either DEPARTMENT or EMPLOYEE though conceptually it belongs to manages.</a:t>
            </a:r>
          </a:p>
          <a:p>
            <a:endParaRPr lang="en-US" sz="2400" dirty="0"/>
          </a:p>
          <a:p>
            <a:endParaRPr lang="en-US" sz="2400" dirty="0"/>
          </a:p>
          <a:p>
            <a:endParaRPr lang="en-US" sz="2400" dirty="0"/>
          </a:p>
          <a:p>
            <a:endParaRPr lang="en-US" sz="2400" dirty="0"/>
          </a:p>
          <a:p>
            <a:endParaRPr lang="en-US" sz="2400" dirty="0"/>
          </a:p>
          <a:p>
            <a:endParaRPr lang="en-US" sz="2400" dirty="0"/>
          </a:p>
          <a:p>
            <a:pPr>
              <a:buNone/>
            </a:pPr>
            <a:endParaRPr lang="en-US" dirty="0"/>
          </a:p>
        </p:txBody>
      </p:sp>
      <p:grpSp>
        <p:nvGrpSpPr>
          <p:cNvPr id="4" name="Group 3"/>
          <p:cNvGrpSpPr/>
          <p:nvPr/>
        </p:nvGrpSpPr>
        <p:grpSpPr>
          <a:xfrm>
            <a:off x="2595538" y="3429000"/>
            <a:ext cx="7500990" cy="1143008"/>
            <a:chOff x="3071802" y="1285860"/>
            <a:chExt cx="3500462" cy="1143008"/>
          </a:xfrm>
        </p:grpSpPr>
        <p:sp>
          <p:nvSpPr>
            <p:cNvPr id="5" name="Rectangle 4"/>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6" name="Rectangle 5"/>
            <p:cNvSpPr/>
            <p:nvPr/>
          </p:nvSpPr>
          <p:spPr>
            <a:xfrm>
              <a:off x="5643570"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DEPARTMENT</a:t>
              </a:r>
            </a:p>
          </p:txBody>
        </p:sp>
        <p:sp>
          <p:nvSpPr>
            <p:cNvPr id="7" name="Diamond 6"/>
            <p:cNvSpPr/>
            <p:nvPr/>
          </p:nvSpPr>
          <p:spPr>
            <a:xfrm>
              <a:off x="4286248" y="1285860"/>
              <a:ext cx="1152533"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MANAGES</a:t>
              </a:r>
            </a:p>
          </p:txBody>
        </p:sp>
        <p:cxnSp>
          <p:nvCxnSpPr>
            <p:cNvPr id="8" name="Straight Connector 7"/>
            <p:cNvCxnSpPr/>
            <p:nvPr/>
          </p:nvCxnSpPr>
          <p:spPr>
            <a:xfrm>
              <a:off x="4000496" y="18573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7" idx="3"/>
            </p:cNvCxnSpPr>
            <p:nvPr/>
          </p:nvCxnSpPr>
          <p:spPr>
            <a:xfrm>
              <a:off x="5438781" y="1857364"/>
              <a:ext cx="204789"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Oval 9"/>
          <p:cNvSpPr/>
          <p:nvPr/>
        </p:nvSpPr>
        <p:spPr>
          <a:xfrm>
            <a:off x="5524496" y="5072074"/>
            <a:ext cx="1928826"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Start-date</a:t>
            </a:r>
          </a:p>
        </p:txBody>
      </p:sp>
      <p:cxnSp>
        <p:nvCxnSpPr>
          <p:cNvPr id="11" name="Straight Connector 10"/>
          <p:cNvCxnSpPr>
            <a:endCxn id="10" idx="0"/>
          </p:cNvCxnSpPr>
          <p:nvPr/>
        </p:nvCxnSpPr>
        <p:spPr>
          <a:xfrm rot="16200000" flipH="1">
            <a:off x="6210811" y="4793976"/>
            <a:ext cx="500066" cy="5613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96200" y="3657600"/>
            <a:ext cx="357190" cy="369332"/>
          </a:xfrm>
          <a:prstGeom prst="rect">
            <a:avLst/>
          </a:prstGeom>
          <a:noFill/>
        </p:spPr>
        <p:txBody>
          <a:bodyPr wrap="square" rtlCol="0">
            <a:spAutoFit/>
          </a:bodyPr>
          <a:lstStyle/>
          <a:p>
            <a:r>
              <a:rPr lang="en-US" dirty="0"/>
              <a:t>1</a:t>
            </a:r>
          </a:p>
        </p:txBody>
      </p:sp>
      <p:sp>
        <p:nvSpPr>
          <p:cNvPr id="13" name="TextBox 12"/>
          <p:cNvSpPr txBox="1"/>
          <p:nvPr/>
        </p:nvSpPr>
        <p:spPr>
          <a:xfrm>
            <a:off x="4738678" y="3643314"/>
            <a:ext cx="357190"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176371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1219200"/>
            <a:ext cx="7498080" cy="4019568"/>
          </a:xfrm>
        </p:spPr>
        <p:txBody>
          <a:bodyPr>
            <a:normAutofit/>
          </a:bodyPr>
          <a:lstStyle/>
          <a:p>
            <a:endParaRPr lang="en-US" sz="2200" dirty="0"/>
          </a:p>
          <a:p>
            <a:r>
              <a:rPr lang="en-US" sz="2200" dirty="0"/>
              <a:t>Because each EMPLOYEE MANAGES is a 1:1 relationship.</a:t>
            </a:r>
          </a:p>
          <a:p>
            <a:pPr>
              <a:buNone/>
            </a:pPr>
            <a:endParaRPr lang="en-US" sz="2200" dirty="0"/>
          </a:p>
          <a:p>
            <a:r>
              <a:rPr lang="en-US" sz="2200" dirty="0"/>
              <a:t>So every DEPARTMENT /EMPLOYEE entity participate in </a:t>
            </a:r>
            <a:r>
              <a:rPr lang="en-US" sz="2200" dirty="0" err="1"/>
              <a:t>atmost</a:t>
            </a:r>
            <a:r>
              <a:rPr lang="en-US" sz="2200" dirty="0"/>
              <a:t> one relationship instance.</a:t>
            </a:r>
          </a:p>
          <a:p>
            <a:pPr>
              <a:buNone/>
            </a:pPr>
            <a:endParaRPr lang="en-US" sz="2200" dirty="0"/>
          </a:p>
          <a:p>
            <a:r>
              <a:rPr lang="en-US" sz="2200" dirty="0"/>
              <a:t>So value of the Start-date can be determined separately either by participating DEPARTMENT entity or participating EMPLOYEE entity.</a:t>
            </a:r>
          </a:p>
          <a:p>
            <a:pPr>
              <a:buNone/>
            </a:pPr>
            <a:endParaRPr lang="en-US" sz="2200" dirty="0"/>
          </a:p>
        </p:txBody>
      </p:sp>
    </p:spTree>
    <p:extLst>
      <p:ext uri="{BB962C8B-B14F-4D97-AF65-F5344CB8AC3E}">
        <p14:creationId xmlns:p14="http://schemas.microsoft.com/office/powerpoint/2010/main" val="894648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n-US" altLang="en-US" smtClean="0"/>
              <a:t>Keys</a:t>
            </a:r>
          </a:p>
        </p:txBody>
      </p:sp>
      <p:sp>
        <p:nvSpPr>
          <p:cNvPr id="34819"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F2534B6A-9472-453B-8D2E-207D740957A5}" type="slidenum">
              <a:rPr lang="en-US" altLang="en-US" sz="1200">
                <a:latin typeface="Arial" panose="020B0604020202020204" pitchFamily="34" charset="0"/>
              </a:rPr>
              <a:pPr algn="ctr">
                <a:spcBef>
                  <a:spcPct val="50000"/>
                </a:spcBef>
                <a:buClrTx/>
                <a:buSzTx/>
                <a:buFontTx/>
                <a:buNone/>
              </a:pPr>
              <a:t>28</a:t>
            </a:fld>
            <a:endParaRPr lang="en-US" altLang="en-US" sz="1200">
              <a:latin typeface="Arial" panose="020B0604020202020204" pitchFamily="34" charset="0"/>
            </a:endParaRPr>
          </a:p>
        </p:txBody>
      </p:sp>
      <p:sp>
        <p:nvSpPr>
          <p:cNvPr id="27652" name="Rectangle 3"/>
          <p:cNvSpPr>
            <a:spLocks noGrp="1" noChangeArrowheads="1"/>
          </p:cNvSpPr>
          <p:nvPr>
            <p:ph sz="quarter" idx="1"/>
          </p:nvPr>
        </p:nvSpPr>
        <p:spPr/>
        <p:txBody>
          <a:bodyPr/>
          <a:lstStyle/>
          <a:p>
            <a:pPr eaLnBrk="1" hangingPunct="1"/>
            <a:r>
              <a:rPr lang="en-US" altLang="en-US" smtClean="0"/>
              <a:t>A </a:t>
            </a:r>
            <a:r>
              <a:rPr lang="en-US" altLang="en-US" i="1" smtClean="0">
                <a:solidFill>
                  <a:schemeClr val="tx2"/>
                </a:solidFill>
              </a:rPr>
              <a:t>super key</a:t>
            </a:r>
            <a:r>
              <a:rPr lang="en-US" altLang="en-US" smtClean="0"/>
              <a:t> of an entity set is a set of one or more attributes whose values uniquely determine each entity.</a:t>
            </a:r>
          </a:p>
          <a:p>
            <a:pPr eaLnBrk="1" hangingPunct="1"/>
            <a:r>
              <a:rPr lang="en-US" altLang="en-US" smtClean="0"/>
              <a:t>A </a:t>
            </a:r>
            <a:r>
              <a:rPr lang="en-US" altLang="en-US" i="1" smtClean="0">
                <a:solidFill>
                  <a:schemeClr val="tx2"/>
                </a:solidFill>
              </a:rPr>
              <a:t>candidate key</a:t>
            </a:r>
            <a:r>
              <a:rPr lang="en-US" altLang="en-US" smtClean="0"/>
              <a:t> of an entity set is a minimal super key</a:t>
            </a:r>
          </a:p>
          <a:p>
            <a:pPr eaLnBrk="1" hangingPunct="1"/>
            <a:r>
              <a:rPr lang="en-US" altLang="en-US" smtClean="0"/>
              <a:t>Although several candidate keys may exist, one of the candidate keys is selected to be the </a:t>
            </a:r>
            <a:r>
              <a:rPr lang="en-US" altLang="en-US" i="1" smtClean="0">
                <a:solidFill>
                  <a:schemeClr val="tx2"/>
                </a:solidFill>
              </a:rPr>
              <a:t>primary key</a:t>
            </a:r>
            <a:r>
              <a:rPr lang="en-US" altLang="en-US" smtClean="0"/>
              <a:t>.</a:t>
            </a:r>
          </a:p>
        </p:txBody>
      </p:sp>
    </p:spTree>
    <p:extLst>
      <p:ext uri="{BB962C8B-B14F-4D97-AF65-F5344CB8AC3E}">
        <p14:creationId xmlns:p14="http://schemas.microsoft.com/office/powerpoint/2010/main" val="3974176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  WEAK ENTITY AND STRONG ENTITY</a:t>
            </a:r>
          </a:p>
        </p:txBody>
      </p:sp>
      <p:sp>
        <p:nvSpPr>
          <p:cNvPr id="3" name="Content Placeholder 2"/>
          <p:cNvSpPr>
            <a:spLocks noGrp="1"/>
          </p:cNvSpPr>
          <p:nvPr>
            <p:ph idx="1"/>
          </p:nvPr>
        </p:nvSpPr>
        <p:spPr>
          <a:xfrm>
            <a:off x="2971800" y="1447800"/>
            <a:ext cx="7498080" cy="5105400"/>
          </a:xfrm>
        </p:spPr>
        <p:txBody>
          <a:bodyPr>
            <a:normAutofit/>
          </a:bodyPr>
          <a:lstStyle/>
          <a:p>
            <a:endParaRPr lang="en-US" sz="2200" dirty="0"/>
          </a:p>
          <a:p>
            <a:endParaRPr lang="en-US" sz="2200" dirty="0"/>
          </a:p>
          <a:p>
            <a:endParaRPr lang="en-US" sz="2200" dirty="0"/>
          </a:p>
          <a:p>
            <a:endParaRPr lang="en-US" sz="2200" dirty="0"/>
          </a:p>
          <a:p>
            <a:r>
              <a:rPr lang="en-US" sz="2200" dirty="0"/>
              <a:t>Entity belonging to weak entity type is identified by being related to specific entities from another entity type in combination with one of their attribute value.</a:t>
            </a:r>
          </a:p>
          <a:p>
            <a:r>
              <a:rPr lang="en-US" sz="2200" dirty="0"/>
              <a:t>We call this entity type as </a:t>
            </a:r>
            <a:r>
              <a:rPr lang="en-US" sz="2200" b="1" i="1" dirty="0"/>
              <a:t>identifying or owner entity type (Parent/</a:t>
            </a:r>
            <a:r>
              <a:rPr lang="en-US" sz="2200" b="1" i="1" dirty="0" err="1"/>
              <a:t>Dominanat</a:t>
            </a:r>
            <a:r>
              <a:rPr lang="en-US" sz="2200" b="1" i="1" dirty="0"/>
              <a:t> Entity type)</a:t>
            </a:r>
          </a:p>
          <a:p>
            <a:r>
              <a:rPr lang="en-US" sz="2200" dirty="0"/>
              <a:t>The relationship that connects owner entity type to weak entity is called </a:t>
            </a:r>
            <a:r>
              <a:rPr lang="en-US" sz="2200" b="1" i="1" dirty="0"/>
              <a:t>Identifying relationship.</a:t>
            </a:r>
          </a:p>
          <a:p>
            <a:r>
              <a:rPr lang="en-US" sz="2200" dirty="0"/>
              <a:t>The weak entities are also called as </a:t>
            </a:r>
            <a:r>
              <a:rPr lang="en-US" sz="2200" b="1" i="1" dirty="0"/>
              <a:t>child entity type or subordinate entity type</a:t>
            </a:r>
          </a:p>
        </p:txBody>
      </p:sp>
      <p:sp>
        <p:nvSpPr>
          <p:cNvPr id="4" name="Rounded Rectangle 3"/>
          <p:cNvSpPr/>
          <p:nvPr/>
        </p:nvSpPr>
        <p:spPr>
          <a:xfrm>
            <a:off x="3048000" y="1600200"/>
            <a:ext cx="7286676" cy="1295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US" sz="2000" b="1" i="1" dirty="0"/>
          </a:p>
          <a:p>
            <a:r>
              <a:rPr lang="en-US" sz="2000" b="1" i="1" dirty="0"/>
              <a:t>Entity type that doesn’t have a key attribute on it’s own is called weak entity and the Regular entity types that have key value is called strong entities.</a:t>
            </a:r>
          </a:p>
          <a:p>
            <a:endParaRPr lang="en-US" sz="2000" b="1" i="1" dirty="0"/>
          </a:p>
        </p:txBody>
      </p:sp>
    </p:spTree>
    <p:extLst>
      <p:ext uri="{BB962C8B-B14F-4D97-AF65-F5344CB8AC3E}">
        <p14:creationId xmlns:p14="http://schemas.microsoft.com/office/powerpoint/2010/main" val="1554484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4493" y="1534610"/>
            <a:ext cx="7498080" cy="5562600"/>
          </a:xfrm>
        </p:spPr>
        <p:txBody>
          <a:bodyPr>
            <a:normAutofit/>
          </a:bodyPr>
          <a:lstStyle/>
          <a:p>
            <a:r>
              <a:rPr lang="en-US" sz="2200" dirty="0">
                <a:cs typeface="Times New Roman" pitchFamily="18" charset="0"/>
              </a:rPr>
              <a:t>In 1967 </a:t>
            </a:r>
            <a:r>
              <a:rPr lang="en-US" sz="2200" b="1" i="1" dirty="0">
                <a:solidFill>
                  <a:schemeClr val="accent3">
                    <a:lumMod val="75000"/>
                  </a:schemeClr>
                </a:solidFill>
                <a:cs typeface="Times New Roman" pitchFamily="18" charset="0"/>
              </a:rPr>
              <a:t>Peter Chen </a:t>
            </a:r>
            <a:r>
              <a:rPr lang="en-US" sz="2200" dirty="0">
                <a:cs typeface="Times New Roman" pitchFamily="18" charset="0"/>
              </a:rPr>
              <a:t>developed the ER Model.</a:t>
            </a:r>
          </a:p>
          <a:p>
            <a:pPr>
              <a:buNone/>
            </a:pPr>
            <a:endParaRPr lang="en-US" sz="2200" dirty="0">
              <a:cs typeface="Times New Roman" pitchFamily="18" charset="0"/>
            </a:endParaRPr>
          </a:p>
          <a:p>
            <a:r>
              <a:rPr lang="en-US" sz="2200" dirty="0">
                <a:cs typeface="Times New Roman" pitchFamily="18" charset="0"/>
              </a:rPr>
              <a:t>It is a high level data model used for developing the </a:t>
            </a:r>
            <a:r>
              <a:rPr lang="en-US" sz="2200" b="1" i="1" dirty="0">
                <a:solidFill>
                  <a:schemeClr val="accent2">
                    <a:lumMod val="75000"/>
                  </a:schemeClr>
                </a:solidFill>
                <a:cs typeface="Times New Roman" pitchFamily="18" charset="0"/>
              </a:rPr>
              <a:t>conceptual design of the database.</a:t>
            </a:r>
          </a:p>
          <a:p>
            <a:pPr>
              <a:buNone/>
            </a:pPr>
            <a:endParaRPr lang="en-US" sz="2200" dirty="0">
              <a:cs typeface="Times New Roman" pitchFamily="18" charset="0"/>
            </a:endParaRPr>
          </a:p>
          <a:p>
            <a:r>
              <a:rPr lang="en-US" sz="2200" dirty="0">
                <a:cs typeface="Times New Roman" pitchFamily="18" charset="0"/>
              </a:rPr>
              <a:t>ER diagram helps designers understand and specify the desired </a:t>
            </a:r>
            <a:r>
              <a:rPr lang="en-US" sz="2200" b="1" i="1" dirty="0">
                <a:solidFill>
                  <a:schemeClr val="accent2">
                    <a:lumMod val="75000"/>
                  </a:schemeClr>
                </a:solidFill>
                <a:cs typeface="Times New Roman" pitchFamily="18" charset="0"/>
              </a:rPr>
              <a:t>components of database and the relationship among them.</a:t>
            </a:r>
          </a:p>
          <a:p>
            <a:endParaRPr lang="en-US" sz="2200" b="1" i="1" dirty="0">
              <a:solidFill>
                <a:schemeClr val="accent2">
                  <a:lumMod val="75000"/>
                </a:schemeClr>
              </a:solidFill>
              <a:cs typeface="Times New Roman" pitchFamily="18" charset="0"/>
            </a:endParaRPr>
          </a:p>
          <a:p>
            <a:r>
              <a:rPr lang="en-GB" sz="2200" dirty="0"/>
              <a:t>It must be flexible enough so that it can be used and understood in practically any environment where information is modelled</a:t>
            </a:r>
          </a:p>
          <a:p>
            <a:pPr>
              <a:buNone/>
            </a:pPr>
            <a:endParaRPr lang="en-US" sz="2200" b="1" i="1" dirty="0">
              <a:solidFill>
                <a:schemeClr val="accent2">
                  <a:lumMod val="75000"/>
                </a:schemeClr>
              </a:solidFill>
              <a:cs typeface="Times New Roman" pitchFamily="18" charset="0"/>
            </a:endParaRPr>
          </a:p>
          <a:p>
            <a:endParaRPr lang="en-US" sz="2200" b="1" i="1" dirty="0">
              <a:solidFill>
                <a:schemeClr val="accent2">
                  <a:lumMod val="75000"/>
                </a:schemeClr>
              </a:solidFill>
              <a:cs typeface="Times New Roman" pitchFamily="18" charset="0"/>
            </a:endParaRPr>
          </a:p>
          <a:p>
            <a:endParaRPr lang="en-US" sz="2200" b="1" i="1" dirty="0">
              <a:solidFill>
                <a:schemeClr val="accent2">
                  <a:lumMod val="75000"/>
                </a:schemeClr>
              </a:solidFill>
              <a:cs typeface="Times New Roman" pitchFamily="18" charset="0"/>
            </a:endParaRPr>
          </a:p>
          <a:p>
            <a:endParaRPr lang="en-US" sz="2200" b="1" i="1" dirty="0">
              <a:solidFill>
                <a:schemeClr val="accent2">
                  <a:lumMod val="75000"/>
                </a:schemeClr>
              </a:solidFill>
              <a:cs typeface="Times New Roman" pitchFamily="18" charset="0"/>
            </a:endParaRPr>
          </a:p>
          <a:p>
            <a:endParaRPr lang="en-US" sz="2200" b="1" i="1" dirty="0">
              <a:solidFill>
                <a:schemeClr val="accent2">
                  <a:lumMod val="75000"/>
                </a:schemeClr>
              </a:solidFill>
              <a:cs typeface="Times New Roman" pitchFamily="18" charset="0"/>
            </a:endParaRPr>
          </a:p>
        </p:txBody>
      </p:sp>
      <p:sp>
        <p:nvSpPr>
          <p:cNvPr id="4" name="Rectangle 2"/>
          <p:cNvSpPr>
            <a:spLocks noGrp="1" noRot="1" noChangeArrowheads="1"/>
          </p:cNvSpPr>
          <p:nvPr>
            <p:ph type="title"/>
          </p:nvPr>
        </p:nvSpPr>
        <p:spPr>
          <a:xfrm>
            <a:off x="803476" y="209047"/>
            <a:ext cx="10515600" cy="1325563"/>
          </a:xfrm>
        </p:spPr>
        <p:txBody>
          <a:bodyPr/>
          <a:lstStyle/>
          <a:p>
            <a:pPr eaLnBrk="1" hangingPunct="1"/>
            <a:r>
              <a:rPr lang="en-US" altLang="en-US" dirty="0" smtClean="0"/>
              <a:t>ER</a:t>
            </a:r>
          </a:p>
        </p:txBody>
      </p:sp>
    </p:spTree>
    <p:extLst>
      <p:ext uri="{BB962C8B-B14F-4D97-AF65-F5344CB8AC3E}">
        <p14:creationId xmlns:p14="http://schemas.microsoft.com/office/powerpoint/2010/main" val="11293831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5640" y="1129264"/>
            <a:ext cx="7286676" cy="7858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a:t>Weak entities have always a total participating constraint because they cannot be identified without an owner entity.</a:t>
            </a:r>
          </a:p>
        </p:txBody>
      </p:sp>
      <p:grpSp>
        <p:nvGrpSpPr>
          <p:cNvPr id="5" name="Group 4"/>
          <p:cNvGrpSpPr/>
          <p:nvPr/>
        </p:nvGrpSpPr>
        <p:grpSpPr>
          <a:xfrm>
            <a:off x="2595538" y="3356992"/>
            <a:ext cx="7500990" cy="1143008"/>
            <a:chOff x="3071802" y="1285860"/>
            <a:chExt cx="3500462" cy="1143008"/>
          </a:xfrm>
        </p:grpSpPr>
        <p:sp>
          <p:nvSpPr>
            <p:cNvPr id="6" name="Rectangle 5"/>
            <p:cNvSpPr/>
            <p:nvPr/>
          </p:nvSpPr>
          <p:spPr>
            <a:xfrm>
              <a:off x="3071802" y="1500174"/>
              <a:ext cx="928694"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7" name="Rectangle 6"/>
            <p:cNvSpPr/>
            <p:nvPr/>
          </p:nvSpPr>
          <p:spPr>
            <a:xfrm>
              <a:off x="5643570" y="1500174"/>
              <a:ext cx="928694" cy="714380"/>
            </a:xfrm>
            <a:prstGeom prst="rect">
              <a:avLst/>
            </a:prstGeom>
            <a:ln w="76200" cmpd="db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DEPENDENTS</a:t>
              </a:r>
            </a:p>
          </p:txBody>
        </p:sp>
        <p:sp>
          <p:nvSpPr>
            <p:cNvPr id="8" name="Diamond 7"/>
            <p:cNvSpPr/>
            <p:nvPr/>
          </p:nvSpPr>
          <p:spPr>
            <a:xfrm>
              <a:off x="4286248" y="1285860"/>
              <a:ext cx="1152533" cy="1143008"/>
            </a:xfrm>
            <a:prstGeom prst="diamond">
              <a:avLst/>
            </a:prstGeom>
            <a:ln w="76200" cmpd="db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HAS</a:t>
              </a:r>
            </a:p>
          </p:txBody>
        </p:sp>
        <p:cxnSp>
          <p:nvCxnSpPr>
            <p:cNvPr id="9" name="Straight Connector 8"/>
            <p:cNvCxnSpPr/>
            <p:nvPr/>
          </p:nvCxnSpPr>
          <p:spPr>
            <a:xfrm>
              <a:off x="4000496" y="18573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8" idx="3"/>
            </p:cNvCxnSpPr>
            <p:nvPr/>
          </p:nvCxnSpPr>
          <p:spPr>
            <a:xfrm>
              <a:off x="5438781" y="1857364"/>
              <a:ext cx="204789" cy="1588"/>
            </a:xfrm>
            <a:prstGeom prst="line">
              <a:avLst/>
            </a:prstGeom>
            <a:ln w="76200" cmpd="dbl"/>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7680176" y="3501008"/>
            <a:ext cx="357190" cy="369332"/>
          </a:xfrm>
          <a:prstGeom prst="rect">
            <a:avLst/>
          </a:prstGeom>
          <a:noFill/>
        </p:spPr>
        <p:txBody>
          <a:bodyPr wrap="square" rtlCol="0">
            <a:spAutoFit/>
          </a:bodyPr>
          <a:lstStyle/>
          <a:p>
            <a:r>
              <a:rPr lang="en-US" dirty="0"/>
              <a:t>N</a:t>
            </a:r>
          </a:p>
        </p:txBody>
      </p:sp>
      <p:sp>
        <p:nvSpPr>
          <p:cNvPr id="12" name="TextBox 11"/>
          <p:cNvSpPr txBox="1"/>
          <p:nvPr/>
        </p:nvSpPr>
        <p:spPr>
          <a:xfrm>
            <a:off x="4738678" y="3571306"/>
            <a:ext cx="357190" cy="369332"/>
          </a:xfrm>
          <a:prstGeom prst="rect">
            <a:avLst/>
          </a:prstGeom>
          <a:noFill/>
        </p:spPr>
        <p:txBody>
          <a:bodyPr wrap="square" rtlCol="0">
            <a:spAutoFit/>
          </a:bodyPr>
          <a:lstStyle/>
          <a:p>
            <a:r>
              <a:rPr lang="en-US" dirty="0"/>
              <a:t>1</a:t>
            </a:r>
          </a:p>
        </p:txBody>
      </p:sp>
      <p:sp>
        <p:nvSpPr>
          <p:cNvPr id="15" name="Oval 14"/>
          <p:cNvSpPr/>
          <p:nvPr/>
        </p:nvSpPr>
        <p:spPr>
          <a:xfrm>
            <a:off x="7029797" y="5085184"/>
            <a:ext cx="1714512"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cxnSp>
        <p:nvCxnSpPr>
          <p:cNvPr id="17" name="Straight Connector 16"/>
          <p:cNvCxnSpPr>
            <a:stCxn id="7" idx="2"/>
            <a:endCxn id="15" idx="0"/>
          </p:cNvCxnSpPr>
          <p:nvPr/>
        </p:nvCxnSpPr>
        <p:spPr>
          <a:xfrm flipH="1">
            <a:off x="7887053" y="4285686"/>
            <a:ext cx="1214446" cy="799498"/>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8472264" y="4671902"/>
            <a:ext cx="2143140"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Dependent-name</a:t>
            </a:r>
          </a:p>
        </p:txBody>
      </p:sp>
      <p:cxnSp>
        <p:nvCxnSpPr>
          <p:cNvPr id="19" name="Straight Connector 18"/>
          <p:cNvCxnSpPr>
            <a:stCxn id="7" idx="2"/>
            <a:endCxn id="18" idx="0"/>
          </p:cNvCxnSpPr>
          <p:nvPr/>
        </p:nvCxnSpPr>
        <p:spPr>
          <a:xfrm>
            <a:off x="9101500" y="4285686"/>
            <a:ext cx="442335" cy="386216"/>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8184232" y="2663163"/>
            <a:ext cx="2233958"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Relationship</a:t>
            </a:r>
          </a:p>
        </p:txBody>
      </p:sp>
      <p:cxnSp>
        <p:nvCxnSpPr>
          <p:cNvPr id="24" name="Straight Connector 23"/>
          <p:cNvCxnSpPr/>
          <p:nvPr/>
        </p:nvCxnSpPr>
        <p:spPr>
          <a:xfrm>
            <a:off x="8976320" y="4988230"/>
            <a:ext cx="1080120" cy="24946"/>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endCxn id="7" idx="0"/>
          </p:cNvCxnSpPr>
          <p:nvPr/>
        </p:nvCxnSpPr>
        <p:spPr>
          <a:xfrm flipH="1">
            <a:off x="9101500" y="3212976"/>
            <a:ext cx="378877" cy="35833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29930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SPECIALIZATION</a:t>
            </a:r>
          </a:p>
        </p:txBody>
      </p:sp>
      <p:sp>
        <p:nvSpPr>
          <p:cNvPr id="3" name="Content Placeholder 2"/>
          <p:cNvSpPr>
            <a:spLocks noGrp="1"/>
          </p:cNvSpPr>
          <p:nvPr>
            <p:ph idx="1"/>
          </p:nvPr>
        </p:nvSpPr>
        <p:spPr/>
        <p:txBody>
          <a:bodyPr>
            <a:normAutofit/>
          </a:bodyPr>
          <a:lstStyle/>
          <a:p>
            <a:endParaRPr lang="en-US" sz="2200" dirty="0"/>
          </a:p>
          <a:p>
            <a:endParaRPr lang="en-US" sz="2200" dirty="0"/>
          </a:p>
          <a:p>
            <a:endParaRPr lang="en-US" sz="2200" dirty="0"/>
          </a:p>
          <a:p>
            <a:r>
              <a:rPr lang="en-US" sz="2200" dirty="0"/>
              <a:t>This entity type is called superclass of the </a:t>
            </a:r>
            <a:r>
              <a:rPr lang="en-US" sz="2200" dirty="0" err="1" smtClean="0"/>
              <a:t>speciali</a:t>
            </a:r>
            <a:r>
              <a:rPr lang="bn-BD" sz="2200" dirty="0" smtClean="0"/>
              <a:t>z</a:t>
            </a:r>
            <a:r>
              <a:rPr lang="en-US" sz="2200" dirty="0" err="1" smtClean="0"/>
              <a:t>ation</a:t>
            </a:r>
            <a:r>
              <a:rPr lang="en-US" sz="2200" dirty="0"/>
              <a:t>.</a:t>
            </a:r>
          </a:p>
          <a:p>
            <a:r>
              <a:rPr lang="en-US" sz="2200" dirty="0"/>
              <a:t>Set of subclasses that form </a:t>
            </a:r>
            <a:r>
              <a:rPr lang="en-US" sz="2200" dirty="0" err="1" smtClean="0"/>
              <a:t>speciali</a:t>
            </a:r>
            <a:r>
              <a:rPr lang="bn-BD" sz="2200" dirty="0" smtClean="0"/>
              <a:t>z</a:t>
            </a:r>
            <a:r>
              <a:rPr lang="en-US" sz="2200" dirty="0" err="1" smtClean="0"/>
              <a:t>ation</a:t>
            </a:r>
            <a:r>
              <a:rPr lang="en-US" sz="2200" dirty="0" smtClean="0"/>
              <a:t> </a:t>
            </a:r>
            <a:r>
              <a:rPr lang="en-US" sz="2200" dirty="0"/>
              <a:t>is defined based on some </a:t>
            </a:r>
            <a:r>
              <a:rPr lang="en-US" sz="2200" b="1" i="1" dirty="0"/>
              <a:t>distinguishing characters </a:t>
            </a:r>
            <a:r>
              <a:rPr lang="en-US" sz="2200" dirty="0"/>
              <a:t>of entities in the superclass.</a:t>
            </a:r>
          </a:p>
          <a:p>
            <a:r>
              <a:rPr lang="en-US" sz="2200" dirty="0"/>
              <a:t>Ex: Job type , method-of-pay</a:t>
            </a:r>
          </a:p>
          <a:p>
            <a:pPr>
              <a:buNone/>
            </a:pPr>
            <a:endParaRPr lang="en-US" sz="2200" dirty="0"/>
          </a:p>
        </p:txBody>
      </p:sp>
      <p:sp>
        <p:nvSpPr>
          <p:cNvPr id="5" name="Rounded Rectangle 4"/>
          <p:cNvSpPr/>
          <p:nvPr/>
        </p:nvSpPr>
        <p:spPr>
          <a:xfrm>
            <a:off x="3048000" y="1524000"/>
            <a:ext cx="7286676"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000" b="1" i="1" dirty="0" err="1" smtClean="0"/>
              <a:t>Speciali</a:t>
            </a:r>
            <a:r>
              <a:rPr lang="bn-BD" sz="2000" b="1" i="1" dirty="0" smtClean="0"/>
              <a:t>z</a:t>
            </a:r>
            <a:r>
              <a:rPr lang="en-US" sz="2000" b="1" i="1" dirty="0" err="1" smtClean="0"/>
              <a:t>ation</a:t>
            </a:r>
            <a:r>
              <a:rPr lang="en-US" sz="2000" b="1" i="1" dirty="0" smtClean="0"/>
              <a:t> </a:t>
            </a:r>
            <a:r>
              <a:rPr lang="en-US" sz="2000" b="1" i="1" dirty="0"/>
              <a:t>is a process of defining set of subclasses of an entity type.</a:t>
            </a:r>
          </a:p>
        </p:txBody>
      </p:sp>
    </p:spTree>
    <p:extLst>
      <p:ext uri="{BB962C8B-B14F-4D97-AF65-F5344CB8AC3E}">
        <p14:creationId xmlns:p14="http://schemas.microsoft.com/office/powerpoint/2010/main" val="234720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95600" y="1524000"/>
            <a:ext cx="7498080" cy="4191000"/>
          </a:xfrm>
        </p:spPr>
        <p:txBody>
          <a:bodyPr>
            <a:noAutofit/>
          </a:bodyPr>
          <a:lstStyle/>
          <a:p>
            <a:r>
              <a:rPr lang="en-US" sz="2200" dirty="0"/>
              <a:t>The subclass that defines a </a:t>
            </a:r>
            <a:r>
              <a:rPr lang="en-US" sz="2200" dirty="0" err="1" smtClean="0"/>
              <a:t>speciali</a:t>
            </a:r>
            <a:r>
              <a:rPr lang="bn-BD" sz="2200" dirty="0" smtClean="0"/>
              <a:t>z</a:t>
            </a:r>
            <a:r>
              <a:rPr lang="en-US" sz="2200" dirty="0" err="1" smtClean="0"/>
              <a:t>ation</a:t>
            </a:r>
            <a:r>
              <a:rPr lang="en-US" sz="2200" dirty="0" smtClean="0"/>
              <a:t> </a:t>
            </a:r>
            <a:r>
              <a:rPr lang="en-US" sz="2200" dirty="0"/>
              <a:t>are attached by line to circle to represent the </a:t>
            </a:r>
            <a:r>
              <a:rPr lang="en-US" sz="2200" dirty="0" err="1"/>
              <a:t>specialisation,which</a:t>
            </a:r>
            <a:r>
              <a:rPr lang="en-US" sz="2200" dirty="0"/>
              <a:t> is connected to superclass.</a:t>
            </a:r>
          </a:p>
          <a:p>
            <a:pPr>
              <a:buNone/>
            </a:pPr>
            <a:endParaRPr lang="en-US" sz="2200" dirty="0"/>
          </a:p>
          <a:p>
            <a:r>
              <a:rPr lang="en-US" sz="2200" dirty="0"/>
              <a:t>The subset symbol on each line connecting a subclass to the circle indicates </a:t>
            </a:r>
            <a:r>
              <a:rPr lang="en-US" sz="2200" b="1" i="1" dirty="0"/>
              <a:t>direction of the </a:t>
            </a:r>
            <a:r>
              <a:rPr lang="en-US" sz="2200" b="1" i="1" dirty="0" err="1"/>
              <a:t>superclass</a:t>
            </a:r>
            <a:r>
              <a:rPr lang="en-US" sz="2200" b="1" i="1" dirty="0"/>
              <a:t>/subclass relationship.</a:t>
            </a:r>
          </a:p>
          <a:p>
            <a:pPr>
              <a:buNone/>
            </a:pPr>
            <a:endParaRPr lang="en-US" sz="2200" b="1" i="1" dirty="0"/>
          </a:p>
          <a:p>
            <a:r>
              <a:rPr lang="en-US" sz="2200" dirty="0"/>
              <a:t>Attributes that apply only to entities of particular entity types – </a:t>
            </a:r>
            <a:r>
              <a:rPr lang="en-US" sz="2200" b="1" i="1" dirty="0"/>
              <a:t>specific/local attributes</a:t>
            </a:r>
            <a:r>
              <a:rPr lang="en-US" sz="2200" dirty="0"/>
              <a:t>.</a:t>
            </a:r>
          </a:p>
          <a:p>
            <a:pPr>
              <a:buNone/>
            </a:pPr>
            <a:endParaRPr lang="en-US" sz="2200" dirty="0"/>
          </a:p>
          <a:p>
            <a:r>
              <a:rPr lang="en-US" sz="2200" dirty="0"/>
              <a:t>Subclass also participates in specific relationships.</a:t>
            </a:r>
          </a:p>
          <a:p>
            <a:endParaRPr lang="en-US" sz="2200" b="1" i="1" dirty="0"/>
          </a:p>
        </p:txBody>
      </p:sp>
    </p:spTree>
    <p:extLst>
      <p:ext uri="{BB962C8B-B14F-4D97-AF65-F5344CB8AC3E}">
        <p14:creationId xmlns:p14="http://schemas.microsoft.com/office/powerpoint/2010/main" val="350878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WHY INCLUDE SPECIALISATION CONCEPT?</a:t>
            </a:r>
          </a:p>
        </p:txBody>
      </p:sp>
      <p:graphicFrame>
        <p:nvGraphicFramePr>
          <p:cNvPr id="5" name="Diagram 4"/>
          <p:cNvGraphicFramePr/>
          <p:nvPr/>
        </p:nvGraphicFramePr>
        <p:xfrm>
          <a:off x="3581400" y="1905000"/>
          <a:ext cx="60960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87740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685800"/>
            <a:ext cx="7498080" cy="639762"/>
          </a:xfrm>
        </p:spPr>
        <p:txBody>
          <a:bodyPr>
            <a:noAutofit/>
          </a:bodyPr>
          <a:lstStyle/>
          <a:p>
            <a:r>
              <a:rPr lang="en-US" sz="3600" dirty="0"/>
              <a:t>IN SPECIALISATION:</a:t>
            </a:r>
            <a:br>
              <a:rPr lang="en-US" sz="3600" dirty="0"/>
            </a:br>
            <a:endParaRPr lang="en-US" sz="3600" dirty="0"/>
          </a:p>
        </p:txBody>
      </p:sp>
      <p:graphicFrame>
        <p:nvGraphicFramePr>
          <p:cNvPr id="4" name="Diagram 3"/>
          <p:cNvGraphicFramePr/>
          <p:nvPr/>
        </p:nvGraphicFramePr>
        <p:xfrm>
          <a:off x="3505200" y="1524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18894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 		GENERALISATION</a:t>
            </a:r>
          </a:p>
        </p:txBody>
      </p:sp>
      <p:sp>
        <p:nvSpPr>
          <p:cNvPr id="4" name="Rounded Rectangle 3"/>
          <p:cNvSpPr/>
          <p:nvPr/>
        </p:nvSpPr>
        <p:spPr>
          <a:xfrm>
            <a:off x="2819400" y="1676400"/>
            <a:ext cx="7543800" cy="1547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i="1" dirty="0"/>
              <a:t>The reverse process of abstraction in which we suppress the differences among several entity types, identify their common features and generalize them in to single super class of which original entity types are special subclasses.</a:t>
            </a:r>
          </a:p>
        </p:txBody>
      </p:sp>
      <p:grpSp>
        <p:nvGrpSpPr>
          <p:cNvPr id="17" name="Group 16"/>
          <p:cNvGrpSpPr/>
          <p:nvPr/>
        </p:nvGrpSpPr>
        <p:grpSpPr>
          <a:xfrm>
            <a:off x="1524000" y="3933804"/>
            <a:ext cx="4572000" cy="2619396"/>
            <a:chOff x="1704802" y="3552804"/>
            <a:chExt cx="6524798" cy="3000396"/>
          </a:xfrm>
        </p:grpSpPr>
        <p:sp>
          <p:nvSpPr>
            <p:cNvPr id="5" name="Rectangle 4"/>
            <p:cNvSpPr/>
            <p:nvPr/>
          </p:nvSpPr>
          <p:spPr>
            <a:xfrm>
              <a:off x="3919380" y="4481498"/>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CAR</a:t>
              </a:r>
            </a:p>
          </p:txBody>
        </p:sp>
        <p:sp>
          <p:nvSpPr>
            <p:cNvPr id="6" name="Oval 5"/>
            <p:cNvSpPr/>
            <p:nvPr/>
          </p:nvSpPr>
          <p:spPr>
            <a:xfrm>
              <a:off x="2832821" y="3552804"/>
              <a:ext cx="2120179"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700" u="sng" dirty="0"/>
                <a:t>Vehicle-id</a:t>
              </a:r>
            </a:p>
          </p:txBody>
        </p:sp>
        <p:sp>
          <p:nvSpPr>
            <p:cNvPr id="7" name="Oval 6"/>
            <p:cNvSpPr/>
            <p:nvPr/>
          </p:nvSpPr>
          <p:spPr>
            <a:xfrm>
              <a:off x="5562454" y="3552804"/>
              <a:ext cx="1428760"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Price</a:t>
              </a:r>
            </a:p>
          </p:txBody>
        </p:sp>
        <p:cxnSp>
          <p:nvCxnSpPr>
            <p:cNvPr id="8" name="Straight Connector 7"/>
            <p:cNvCxnSpPr>
              <a:stCxn id="5" idx="0"/>
              <a:endCxn id="6" idx="4"/>
            </p:cNvCxnSpPr>
            <p:nvPr/>
          </p:nvCxnSpPr>
          <p:spPr>
            <a:xfrm rot="16200000" flipV="1">
              <a:off x="4191899" y="3825321"/>
              <a:ext cx="357189" cy="955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5" idx="0"/>
              <a:endCxn id="7" idx="2"/>
            </p:cNvCxnSpPr>
            <p:nvPr/>
          </p:nvCxnSpPr>
          <p:spPr>
            <a:xfrm rot="5400000" flipH="1" flipV="1">
              <a:off x="4883793" y="3802837"/>
              <a:ext cx="642942" cy="7143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419710" y="4767250"/>
              <a:ext cx="1809890"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License-no</a:t>
              </a:r>
            </a:p>
          </p:txBody>
        </p:sp>
        <p:cxnSp>
          <p:nvCxnSpPr>
            <p:cNvPr id="11" name="Straight Connector 10"/>
            <p:cNvCxnSpPr>
              <a:endCxn id="10" idx="2"/>
            </p:cNvCxnSpPr>
            <p:nvPr/>
          </p:nvCxnSpPr>
          <p:spPr>
            <a:xfrm>
              <a:off x="5776768" y="5053002"/>
              <a:ext cx="642942"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919380" y="5981696"/>
              <a:ext cx="1928826"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Max-speed</a:t>
              </a:r>
            </a:p>
          </p:txBody>
        </p:sp>
        <p:cxnSp>
          <p:nvCxnSpPr>
            <p:cNvPr id="13" name="Straight Connector 12"/>
            <p:cNvCxnSpPr>
              <a:endCxn id="12" idx="0"/>
            </p:cNvCxnSpPr>
            <p:nvPr/>
          </p:nvCxnSpPr>
          <p:spPr>
            <a:xfrm rot="5400000">
              <a:off x="4490885" y="5588787"/>
              <a:ext cx="785818" cy="1"/>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704802" y="4425639"/>
              <a:ext cx="1792954" cy="698268"/>
            </a:xfrm>
            <a:prstGeom prst="ellipse">
              <a:avLst/>
            </a:prstGeom>
            <a:noFill/>
            <a:ln w="9525" cap="rnd" cmpd="sng"/>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No-of-pass</a:t>
              </a:r>
            </a:p>
          </p:txBody>
        </p:sp>
        <p:cxnSp>
          <p:nvCxnSpPr>
            <p:cNvPr id="15" name="Straight Connector 14"/>
            <p:cNvCxnSpPr>
              <a:stCxn id="5" idx="1"/>
              <a:endCxn id="14" idx="6"/>
            </p:cNvCxnSpPr>
            <p:nvPr/>
          </p:nvCxnSpPr>
          <p:spPr>
            <a:xfrm rot="10800000">
              <a:off x="3497758" y="4774774"/>
              <a:ext cx="421624" cy="63914"/>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5562600" y="4010004"/>
            <a:ext cx="4848398" cy="2619396"/>
            <a:chOff x="1704802" y="3552804"/>
            <a:chExt cx="6524798" cy="3000396"/>
          </a:xfrm>
        </p:grpSpPr>
        <p:sp>
          <p:nvSpPr>
            <p:cNvPr id="22" name="Rectangle 21"/>
            <p:cNvSpPr/>
            <p:nvPr/>
          </p:nvSpPr>
          <p:spPr>
            <a:xfrm>
              <a:off x="3919380" y="4481498"/>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TRUCK</a:t>
              </a:r>
            </a:p>
          </p:txBody>
        </p:sp>
        <p:sp>
          <p:nvSpPr>
            <p:cNvPr id="23" name="Oval 22"/>
            <p:cNvSpPr/>
            <p:nvPr/>
          </p:nvSpPr>
          <p:spPr>
            <a:xfrm>
              <a:off x="2832821" y="3552804"/>
              <a:ext cx="2120179"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700" u="sng" dirty="0"/>
                <a:t>Vehicle-id</a:t>
              </a:r>
            </a:p>
          </p:txBody>
        </p:sp>
        <p:sp>
          <p:nvSpPr>
            <p:cNvPr id="24" name="Oval 23"/>
            <p:cNvSpPr/>
            <p:nvPr/>
          </p:nvSpPr>
          <p:spPr>
            <a:xfrm>
              <a:off x="5562454" y="3552804"/>
              <a:ext cx="1428760"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Price</a:t>
              </a:r>
            </a:p>
          </p:txBody>
        </p:sp>
        <p:cxnSp>
          <p:nvCxnSpPr>
            <p:cNvPr id="25" name="Straight Connector 24"/>
            <p:cNvCxnSpPr>
              <a:stCxn id="22" idx="0"/>
              <a:endCxn id="23" idx="4"/>
            </p:cNvCxnSpPr>
            <p:nvPr/>
          </p:nvCxnSpPr>
          <p:spPr>
            <a:xfrm rot="16200000" flipV="1">
              <a:off x="4191899" y="3825321"/>
              <a:ext cx="357189" cy="9551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2" idx="0"/>
              <a:endCxn id="24" idx="2"/>
            </p:cNvCxnSpPr>
            <p:nvPr/>
          </p:nvCxnSpPr>
          <p:spPr>
            <a:xfrm rot="5400000" flipH="1" flipV="1">
              <a:off x="4883793" y="3802837"/>
              <a:ext cx="642942" cy="714380"/>
            </a:xfrm>
            <a:prstGeom prst="line">
              <a:avLst/>
            </a:prstGeom>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419710" y="4767250"/>
              <a:ext cx="1809890"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License-no</a:t>
              </a:r>
            </a:p>
          </p:txBody>
        </p:sp>
        <p:cxnSp>
          <p:nvCxnSpPr>
            <p:cNvPr id="28" name="Straight Connector 27"/>
            <p:cNvCxnSpPr>
              <a:endCxn id="27" idx="2"/>
            </p:cNvCxnSpPr>
            <p:nvPr/>
          </p:nvCxnSpPr>
          <p:spPr>
            <a:xfrm>
              <a:off x="5776768" y="5053002"/>
              <a:ext cx="642942"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3919380" y="5981696"/>
              <a:ext cx="1928826"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Tonnage</a:t>
              </a:r>
            </a:p>
          </p:txBody>
        </p:sp>
        <p:cxnSp>
          <p:nvCxnSpPr>
            <p:cNvPr id="30" name="Straight Connector 29"/>
            <p:cNvCxnSpPr>
              <a:endCxn id="29" idx="0"/>
            </p:cNvCxnSpPr>
            <p:nvPr/>
          </p:nvCxnSpPr>
          <p:spPr>
            <a:xfrm rot="5400000">
              <a:off x="4490885" y="5588787"/>
              <a:ext cx="785818" cy="1"/>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704802" y="5822176"/>
              <a:ext cx="1792954" cy="698268"/>
            </a:xfrm>
            <a:prstGeom prst="ellipse">
              <a:avLst/>
            </a:prstGeom>
            <a:noFill/>
            <a:ln w="9525" cap="rnd" cmpd="sng"/>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No-of-axles</a:t>
              </a:r>
            </a:p>
          </p:txBody>
        </p:sp>
        <p:cxnSp>
          <p:nvCxnSpPr>
            <p:cNvPr id="32" name="Straight Connector 31"/>
            <p:cNvCxnSpPr>
              <a:stCxn id="22" idx="1"/>
              <a:endCxn id="31" idx="6"/>
            </p:cNvCxnSpPr>
            <p:nvPr/>
          </p:nvCxnSpPr>
          <p:spPr>
            <a:xfrm rot="10800000" flipV="1">
              <a:off x="3497758" y="4838688"/>
              <a:ext cx="421624" cy="1332623"/>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451330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19801" y="4114799"/>
            <a:ext cx="4038601" cy="1828798"/>
            <a:chOff x="826463" y="4481498"/>
            <a:chExt cx="6650280" cy="2094804"/>
          </a:xfrm>
        </p:grpSpPr>
        <p:sp>
          <p:nvSpPr>
            <p:cNvPr id="5" name="Rectangle 4"/>
            <p:cNvSpPr/>
            <p:nvPr/>
          </p:nvSpPr>
          <p:spPr>
            <a:xfrm>
              <a:off x="3919380" y="4481498"/>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TRUCK</a:t>
              </a:r>
            </a:p>
          </p:txBody>
        </p:sp>
        <p:sp>
          <p:nvSpPr>
            <p:cNvPr id="12" name="Oval 11"/>
            <p:cNvSpPr/>
            <p:nvPr/>
          </p:nvSpPr>
          <p:spPr>
            <a:xfrm>
              <a:off x="5092681" y="5981696"/>
              <a:ext cx="2384062"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Tonnage</a:t>
              </a:r>
            </a:p>
          </p:txBody>
        </p:sp>
        <p:cxnSp>
          <p:nvCxnSpPr>
            <p:cNvPr id="13" name="Straight Connector 12"/>
            <p:cNvCxnSpPr>
              <a:stCxn id="5" idx="2"/>
              <a:endCxn id="12" idx="0"/>
            </p:cNvCxnSpPr>
            <p:nvPr/>
          </p:nvCxnSpPr>
          <p:spPr>
            <a:xfrm rot="16200000" flipH="1">
              <a:off x="5173484" y="4870470"/>
              <a:ext cx="785818" cy="1436637"/>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826463" y="5878035"/>
              <a:ext cx="3513354" cy="698267"/>
            </a:xfrm>
            <a:prstGeom prst="ellipse">
              <a:avLst/>
            </a:prstGeom>
            <a:noFill/>
            <a:ln w="9525" cap="rnd" cmpd="sng"/>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No-of-axles</a:t>
              </a:r>
            </a:p>
          </p:txBody>
        </p:sp>
        <p:cxnSp>
          <p:nvCxnSpPr>
            <p:cNvPr id="15" name="Straight Connector 14"/>
            <p:cNvCxnSpPr>
              <a:stCxn id="5" idx="2"/>
              <a:endCxn id="14" idx="0"/>
            </p:cNvCxnSpPr>
            <p:nvPr/>
          </p:nvCxnSpPr>
          <p:spPr>
            <a:xfrm rot="5400000">
              <a:off x="3374529" y="4404491"/>
              <a:ext cx="682157" cy="226493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1821070" y="4086204"/>
            <a:ext cx="2903330" cy="1857396"/>
            <a:chOff x="1704802" y="4425639"/>
            <a:chExt cx="4143404" cy="2127561"/>
          </a:xfrm>
        </p:grpSpPr>
        <p:sp>
          <p:nvSpPr>
            <p:cNvPr id="17" name="Rectangle 16"/>
            <p:cNvSpPr/>
            <p:nvPr/>
          </p:nvSpPr>
          <p:spPr>
            <a:xfrm>
              <a:off x="3919380" y="4481498"/>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CAR</a:t>
              </a:r>
            </a:p>
          </p:txBody>
        </p:sp>
        <p:sp>
          <p:nvSpPr>
            <p:cNvPr id="24" name="Oval 23"/>
            <p:cNvSpPr/>
            <p:nvPr/>
          </p:nvSpPr>
          <p:spPr>
            <a:xfrm>
              <a:off x="3919380" y="5981696"/>
              <a:ext cx="1928826" cy="5715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Max-speed</a:t>
              </a:r>
            </a:p>
          </p:txBody>
        </p:sp>
        <p:cxnSp>
          <p:nvCxnSpPr>
            <p:cNvPr id="25" name="Straight Connector 24"/>
            <p:cNvCxnSpPr>
              <a:endCxn id="24" idx="0"/>
            </p:cNvCxnSpPr>
            <p:nvPr/>
          </p:nvCxnSpPr>
          <p:spPr>
            <a:xfrm rot="5400000">
              <a:off x="4490885" y="5588787"/>
              <a:ext cx="785818" cy="1"/>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704802" y="4425639"/>
              <a:ext cx="1792954" cy="698268"/>
            </a:xfrm>
            <a:prstGeom prst="ellipse">
              <a:avLst/>
            </a:prstGeom>
            <a:noFill/>
            <a:ln w="9525" cap="rnd" cmpd="sng"/>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No-of-pass</a:t>
              </a:r>
            </a:p>
          </p:txBody>
        </p:sp>
        <p:cxnSp>
          <p:nvCxnSpPr>
            <p:cNvPr id="27" name="Straight Connector 26"/>
            <p:cNvCxnSpPr>
              <a:stCxn id="17" idx="1"/>
              <a:endCxn id="26" idx="6"/>
            </p:cNvCxnSpPr>
            <p:nvPr/>
          </p:nvCxnSpPr>
          <p:spPr>
            <a:xfrm rot="10800000">
              <a:off x="3497758" y="4774774"/>
              <a:ext cx="421624" cy="63914"/>
            </a:xfrm>
            <a:prstGeom prst="line">
              <a:avLst/>
            </a:prstGeom>
          </p:spPr>
          <p:style>
            <a:lnRef idx="1">
              <a:schemeClr val="accent1"/>
            </a:lnRef>
            <a:fillRef idx="0">
              <a:schemeClr val="accent1"/>
            </a:fillRef>
            <a:effectRef idx="0">
              <a:schemeClr val="accent1"/>
            </a:effectRef>
            <a:fontRef idx="minor">
              <a:schemeClr val="tx1"/>
            </a:fontRef>
          </p:style>
        </p:cxnSp>
      </p:grpSp>
      <p:sp>
        <p:nvSpPr>
          <p:cNvPr id="28" name="Oval 27"/>
          <p:cNvSpPr/>
          <p:nvPr/>
        </p:nvSpPr>
        <p:spPr>
          <a:xfrm>
            <a:off x="4629968" y="914401"/>
            <a:ext cx="1485633" cy="49893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700" u="sng" dirty="0"/>
              <a:t>Vehicle-id</a:t>
            </a:r>
          </a:p>
        </p:txBody>
      </p:sp>
      <p:sp>
        <p:nvSpPr>
          <p:cNvPr id="29" name="Oval 28"/>
          <p:cNvSpPr/>
          <p:nvPr/>
        </p:nvSpPr>
        <p:spPr>
          <a:xfrm>
            <a:off x="6542652" y="914401"/>
            <a:ext cx="1001148" cy="49893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Price</a:t>
            </a:r>
          </a:p>
        </p:txBody>
      </p:sp>
      <p:cxnSp>
        <p:nvCxnSpPr>
          <p:cNvPr id="30" name="Straight Connector 29"/>
          <p:cNvCxnSpPr>
            <a:endCxn id="28" idx="4"/>
          </p:cNvCxnSpPr>
          <p:nvPr/>
        </p:nvCxnSpPr>
        <p:spPr>
          <a:xfrm rot="16200000" flipV="1">
            <a:off x="5551515" y="1234602"/>
            <a:ext cx="311832" cy="6692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29" idx="2"/>
          </p:cNvCxnSpPr>
          <p:nvPr/>
        </p:nvCxnSpPr>
        <p:spPr>
          <a:xfrm rot="5400000" flipH="1" flipV="1">
            <a:off x="6011716" y="1194229"/>
            <a:ext cx="561299" cy="500574"/>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744551" y="228601"/>
            <a:ext cx="1268210" cy="49893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License-no</a:t>
            </a:r>
          </a:p>
        </p:txBody>
      </p:sp>
      <p:cxnSp>
        <p:nvCxnSpPr>
          <p:cNvPr id="33" name="Straight Connector 32"/>
          <p:cNvCxnSpPr>
            <a:stCxn id="32" idx="4"/>
            <a:endCxn id="34" idx="0"/>
          </p:cNvCxnSpPr>
          <p:nvPr/>
        </p:nvCxnSpPr>
        <p:spPr>
          <a:xfrm rot="5400000">
            <a:off x="5683945" y="1057887"/>
            <a:ext cx="1025067" cy="364358"/>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63552" y="1752600"/>
            <a:ext cx="1301493" cy="6236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VEHICLE</a:t>
            </a:r>
          </a:p>
        </p:txBody>
      </p:sp>
      <p:sp>
        <p:nvSpPr>
          <p:cNvPr id="44" name="Oval 43"/>
          <p:cNvSpPr/>
          <p:nvPr/>
        </p:nvSpPr>
        <p:spPr>
          <a:xfrm>
            <a:off x="5715000" y="29718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46" name="Straight Connector 45"/>
          <p:cNvCxnSpPr>
            <a:stCxn id="34" idx="2"/>
            <a:endCxn id="44" idx="0"/>
          </p:cNvCxnSpPr>
          <p:nvPr/>
        </p:nvCxnSpPr>
        <p:spPr>
          <a:xfrm rot="16200000" flipH="1">
            <a:off x="5719282" y="2671282"/>
            <a:ext cx="595534" cy="5502"/>
          </a:xfrm>
          <a:prstGeom prst="line">
            <a:avLst/>
          </a:prstGeom>
          <a:ln w="76200" cmpd="dbl"/>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17" idx="0"/>
          </p:cNvCxnSpPr>
          <p:nvPr/>
        </p:nvCxnSpPr>
        <p:spPr>
          <a:xfrm rot="10800000" flipV="1">
            <a:off x="4023599" y="3429000"/>
            <a:ext cx="1691403" cy="705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endCxn id="5" idx="0"/>
          </p:cNvCxnSpPr>
          <p:nvPr/>
        </p:nvCxnSpPr>
        <p:spPr>
          <a:xfrm>
            <a:off x="6339604" y="3352800"/>
            <a:ext cx="2122452" cy="762000"/>
          </a:xfrm>
          <a:prstGeom prst="line">
            <a:avLst/>
          </a:prstGeom>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rot="4160724">
            <a:off x="4668229" y="3383350"/>
            <a:ext cx="513282" cy="707886"/>
          </a:xfrm>
          <a:prstGeom prst="rect">
            <a:avLst/>
          </a:prstGeom>
          <a:noFill/>
        </p:spPr>
        <p:txBody>
          <a:bodyPr wrap="none" rtlCol="0">
            <a:spAutoFit/>
          </a:bodyPr>
          <a:lstStyle/>
          <a:p>
            <a:r>
              <a:rPr lang="en-US" sz="4000" dirty="0"/>
              <a:t>U</a:t>
            </a:r>
          </a:p>
        </p:txBody>
      </p:sp>
      <p:sp>
        <p:nvSpPr>
          <p:cNvPr id="52" name="TextBox 51"/>
          <p:cNvSpPr txBox="1"/>
          <p:nvPr/>
        </p:nvSpPr>
        <p:spPr>
          <a:xfrm rot="17324161">
            <a:off x="6862843" y="3308191"/>
            <a:ext cx="513282" cy="707886"/>
          </a:xfrm>
          <a:prstGeom prst="rect">
            <a:avLst/>
          </a:prstGeom>
          <a:noFill/>
        </p:spPr>
        <p:txBody>
          <a:bodyPr wrap="none" rtlCol="0">
            <a:spAutoFit/>
          </a:bodyPr>
          <a:lstStyle/>
          <a:p>
            <a:r>
              <a:rPr lang="en-US" sz="4000" dirty="0"/>
              <a:t>U</a:t>
            </a:r>
          </a:p>
        </p:txBody>
      </p:sp>
    </p:spTree>
    <p:extLst>
      <p:ext uri="{BB962C8B-B14F-4D97-AF65-F5344CB8AC3E}">
        <p14:creationId xmlns:p14="http://schemas.microsoft.com/office/powerpoint/2010/main" val="19550042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r>
              <a:rPr lang="en-US" altLang="en-US" smtClean="0"/>
              <a:t>Specialization</a:t>
            </a:r>
          </a:p>
        </p:txBody>
      </p:sp>
      <p:sp>
        <p:nvSpPr>
          <p:cNvPr id="44035"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7659B647-5B6E-46B5-AE74-C270C5EB6831}" type="slidenum">
              <a:rPr lang="en-US" altLang="en-US" sz="1200">
                <a:latin typeface="Arial" panose="020B0604020202020204" pitchFamily="34" charset="0"/>
              </a:rPr>
              <a:pPr algn="ctr">
                <a:spcBef>
                  <a:spcPct val="50000"/>
                </a:spcBef>
                <a:buClrTx/>
                <a:buSzTx/>
                <a:buFontTx/>
                <a:buNone/>
              </a:pPr>
              <a:t>37</a:t>
            </a:fld>
            <a:endParaRPr lang="en-US" altLang="en-US" sz="1200">
              <a:latin typeface="Arial" panose="020B0604020202020204" pitchFamily="34" charset="0"/>
            </a:endParaRPr>
          </a:p>
        </p:txBody>
      </p:sp>
      <p:sp>
        <p:nvSpPr>
          <p:cNvPr id="36868" name="Rectangle 3"/>
          <p:cNvSpPr>
            <a:spLocks noGrp="1" noChangeArrowheads="1"/>
          </p:cNvSpPr>
          <p:nvPr>
            <p:ph sz="quarter" idx="1"/>
          </p:nvPr>
        </p:nvSpPr>
        <p:spPr/>
        <p:txBody>
          <a:bodyPr/>
          <a:lstStyle/>
          <a:p>
            <a:pPr eaLnBrk="1" hangingPunct="1"/>
            <a:r>
              <a:rPr lang="en-US" altLang="en-US" smtClean="0"/>
              <a:t>A lower-level entity set inherits all the attributes and relationship participation of the higher-level entity set to which it is linked.</a:t>
            </a:r>
          </a:p>
          <a:p>
            <a:pPr eaLnBrk="1" hangingPunct="1"/>
            <a:r>
              <a:rPr lang="en-US" altLang="en-US" smtClean="0"/>
              <a:t>A lower-level entity set may have additional attributes and participate in additional relationships</a:t>
            </a:r>
          </a:p>
        </p:txBody>
      </p:sp>
    </p:spTree>
    <p:extLst>
      <p:ext uri="{BB962C8B-B14F-4D97-AF65-F5344CB8AC3E}">
        <p14:creationId xmlns:p14="http://schemas.microsoft.com/office/powerpoint/2010/main" val="3947704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lgn="l">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lgn="l">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lgn="l">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lgn="l">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lgn="ctr">
              <a:spcBef>
                <a:spcPct val="50000"/>
              </a:spcBef>
              <a:buClrTx/>
              <a:buSzTx/>
              <a:buFontTx/>
              <a:buNone/>
            </a:pPr>
            <a:fld id="{A34540C3-D21A-499F-A7E7-9E5AAF3B19AD}" type="slidenum">
              <a:rPr lang="en-US" altLang="en-US" sz="1200">
                <a:latin typeface="Arial" panose="020B0604020202020204" pitchFamily="34" charset="0"/>
              </a:rPr>
              <a:pPr algn="ctr">
                <a:spcBef>
                  <a:spcPct val="50000"/>
                </a:spcBef>
                <a:buClrTx/>
                <a:buSzTx/>
                <a:buFontTx/>
                <a:buNone/>
              </a:pPr>
              <a:t>38</a:t>
            </a:fld>
            <a:endParaRPr lang="en-US" altLang="en-US" sz="1200">
              <a:latin typeface="Arial" panose="020B0604020202020204" pitchFamily="34" charset="0"/>
            </a:endParaRPr>
          </a:p>
        </p:txBody>
      </p:sp>
      <p:pic>
        <p:nvPicPr>
          <p:cNvPr id="37891" name="Picture 4"/>
          <p:cNvPicPr>
            <a:picLocks noChangeAspect="1" noChangeArrowheads="1"/>
          </p:cNvPicPr>
          <p:nvPr/>
        </p:nvPicPr>
        <p:blipFill>
          <a:blip r:embed="rId3">
            <a:extLst>
              <a:ext uri="{28A0092B-C50C-407E-A947-70E740481C1C}">
                <a14:useLocalDpi xmlns:a14="http://schemas.microsoft.com/office/drawing/2010/main" val="0"/>
              </a:ext>
            </a:extLst>
          </a:blip>
          <a:srcRect l="12401" t="1050" r="12599" b="787"/>
          <a:stretch>
            <a:fillRect/>
          </a:stretch>
        </p:blipFill>
        <p:spPr bwMode="auto">
          <a:xfrm>
            <a:off x="3429000" y="685800"/>
            <a:ext cx="5486400" cy="5384800"/>
          </a:xfrm>
          <a:prstGeom prst="rect">
            <a:avLst/>
          </a:prstGeom>
          <a:noFill/>
          <a:ln w="76200" cmpd="tri">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37892" name="Line 5"/>
          <p:cNvSpPr>
            <a:spLocks noChangeShapeType="1"/>
          </p:cNvSpPr>
          <p:nvPr/>
        </p:nvSpPr>
        <p:spPr bwMode="auto">
          <a:xfrm>
            <a:off x="5257800" y="990600"/>
            <a:ext cx="38100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Tree>
    <p:extLst>
      <p:ext uri="{BB962C8B-B14F-4D97-AF65-F5344CB8AC3E}">
        <p14:creationId xmlns:p14="http://schemas.microsoft.com/office/powerpoint/2010/main" val="1883249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t>
            </a:r>
            <a:endParaRPr lang="en-US" dirty="0"/>
          </a:p>
        </p:txBody>
      </p:sp>
      <p:sp>
        <p:nvSpPr>
          <p:cNvPr id="3" name="Content Placeholder 2"/>
          <p:cNvSpPr>
            <a:spLocks noGrp="1"/>
          </p:cNvSpPr>
          <p:nvPr>
            <p:ph idx="1"/>
          </p:nvPr>
        </p:nvSpPr>
        <p:spPr/>
        <p:txBody>
          <a:bodyPr/>
          <a:lstStyle/>
          <a:p>
            <a:r>
              <a:rPr lang="en-US" dirty="0" smtClean="0"/>
              <a:t>Employee works in Department . Each department can have many employees but each employee can work under one department at a time. In Each Organization there are two types of employees. One is permanent type and another is temporary type employees. Permanent Employees take salary per month and temporary employees take wages per day. Each Employee has name, Employee id , city and phone numbers. Department has Department id to uniquely identify.</a:t>
            </a:r>
            <a:endParaRPr lang="en-US" dirty="0"/>
          </a:p>
        </p:txBody>
      </p:sp>
    </p:spTree>
    <p:extLst>
      <p:ext uri="{BB962C8B-B14F-4D97-AF65-F5344CB8AC3E}">
        <p14:creationId xmlns:p14="http://schemas.microsoft.com/office/powerpoint/2010/main" val="10418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i="1" dirty="0"/>
              <a:t>ENTITY</a:t>
            </a:r>
            <a:r>
              <a:rPr lang="en-US" i="1" dirty="0" smtClean="0"/>
              <a:t/>
            </a:r>
            <a:br>
              <a:rPr lang="en-US" i="1" dirty="0" smtClean="0"/>
            </a:br>
            <a:endParaRPr lang="en-US" dirty="0"/>
          </a:p>
        </p:txBody>
      </p:sp>
      <p:sp>
        <p:nvSpPr>
          <p:cNvPr id="3" name="Content Placeholder 2"/>
          <p:cNvSpPr>
            <a:spLocks noGrp="1"/>
          </p:cNvSpPr>
          <p:nvPr>
            <p:ph idx="1"/>
          </p:nvPr>
        </p:nvSpPr>
        <p:spPr/>
        <p:txBody>
          <a:bodyPr/>
          <a:lstStyle/>
          <a:p>
            <a:pPr lvl="0"/>
            <a:r>
              <a:rPr lang="en-US" dirty="0" smtClean="0"/>
              <a:t>It </a:t>
            </a:r>
            <a:r>
              <a:rPr lang="en-US" dirty="0"/>
              <a:t>is a </a:t>
            </a:r>
            <a:r>
              <a:rPr lang="en-US" b="1" i="1" dirty="0">
                <a:solidFill>
                  <a:schemeClr val="accent2">
                    <a:lumMod val="75000"/>
                  </a:schemeClr>
                </a:solidFill>
              </a:rPr>
              <a:t>real world item</a:t>
            </a:r>
            <a:r>
              <a:rPr lang="en-US" dirty="0"/>
              <a:t> / concept that can exist on it’s own.</a:t>
            </a:r>
          </a:p>
          <a:p>
            <a:pPr lvl="0"/>
            <a:r>
              <a:rPr lang="en-US" dirty="0"/>
              <a:t>It may be an object with physical existence ( person, house) or it may be an object with conceptual existence (company ,job, university course</a:t>
            </a:r>
            <a:r>
              <a:rPr lang="en-US" dirty="0" smtClean="0"/>
              <a:t>)</a:t>
            </a:r>
            <a:endParaRPr lang="bn-BD" dirty="0"/>
          </a:p>
          <a:p>
            <a:pPr lvl="0"/>
            <a:r>
              <a:rPr lang="en-US" dirty="0"/>
              <a:t>Entities are represented by means of rectangles. Rectangles are named with the entity set they represent.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397" y="4851549"/>
            <a:ext cx="7940233" cy="1120988"/>
          </a:xfrm>
          <a:prstGeom prst="rect">
            <a:avLst/>
          </a:prstGeom>
        </p:spPr>
      </p:pic>
    </p:spTree>
    <p:extLst>
      <p:ext uri="{BB962C8B-B14F-4D97-AF65-F5344CB8AC3E}">
        <p14:creationId xmlns:p14="http://schemas.microsoft.com/office/powerpoint/2010/main" val="37258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8332" y="835803"/>
            <a:ext cx="7498080" cy="2871806"/>
          </a:xfrm>
        </p:spPr>
        <p:txBody>
          <a:bodyPr>
            <a:normAutofit/>
          </a:bodyPr>
          <a:lstStyle/>
          <a:p>
            <a:pPr>
              <a:buNone/>
            </a:pPr>
            <a:r>
              <a:rPr lang="en-US" sz="4000" i="1" dirty="0" smtClean="0">
                <a:latin typeface="+mj-lt"/>
              </a:rPr>
              <a:t>ATTRIBUTE</a:t>
            </a:r>
          </a:p>
          <a:p>
            <a:r>
              <a:rPr lang="en-US" sz="2200" dirty="0"/>
              <a:t>Attributes are the </a:t>
            </a:r>
            <a:r>
              <a:rPr lang="en-US" sz="2200" b="1" i="1" dirty="0">
                <a:solidFill>
                  <a:schemeClr val="accent2">
                    <a:lumMod val="75000"/>
                  </a:schemeClr>
                </a:solidFill>
              </a:rPr>
              <a:t>properties</a:t>
            </a:r>
            <a:r>
              <a:rPr lang="en-US" sz="2200" dirty="0"/>
              <a:t> that describe the entities.</a:t>
            </a:r>
          </a:p>
          <a:p>
            <a:r>
              <a:rPr lang="en-US" sz="2200" dirty="0"/>
              <a:t>Attribute names are enclosed by ovals and connected to their entities by single line.</a:t>
            </a:r>
          </a:p>
          <a:p>
            <a:pPr>
              <a:buNone/>
            </a:pPr>
            <a:endParaRPr lang="en-US" sz="2400" dirty="0"/>
          </a:p>
          <a:p>
            <a:pPr>
              <a:buNone/>
            </a:pPr>
            <a:endParaRPr lang="en-US" dirty="0"/>
          </a:p>
        </p:txBody>
      </p:sp>
      <p:sp>
        <p:nvSpPr>
          <p:cNvPr id="4" name="Rectangle 3"/>
          <p:cNvSpPr/>
          <p:nvPr/>
        </p:nvSpPr>
        <p:spPr>
          <a:xfrm>
            <a:off x="4238612" y="4786322"/>
            <a:ext cx="1857388" cy="71438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EMPLOYEE</a:t>
            </a:r>
          </a:p>
        </p:txBody>
      </p:sp>
      <p:sp>
        <p:nvSpPr>
          <p:cNvPr id="5" name="Oval 4"/>
          <p:cNvSpPr/>
          <p:nvPr/>
        </p:nvSpPr>
        <p:spPr>
          <a:xfrm>
            <a:off x="6238876" y="3929066"/>
            <a:ext cx="1428760" cy="57150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u="sng" dirty="0" err="1" smtClean="0"/>
              <a:t>Ssn</a:t>
            </a:r>
            <a:endParaRPr lang="en-US" u="sng" dirty="0"/>
          </a:p>
        </p:txBody>
      </p:sp>
      <p:sp>
        <p:nvSpPr>
          <p:cNvPr id="6" name="Oval 5"/>
          <p:cNvSpPr/>
          <p:nvPr/>
        </p:nvSpPr>
        <p:spPr>
          <a:xfrm>
            <a:off x="6453190" y="4786322"/>
            <a:ext cx="1428760" cy="57150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Salary</a:t>
            </a:r>
          </a:p>
        </p:txBody>
      </p:sp>
      <p:cxnSp>
        <p:nvCxnSpPr>
          <p:cNvPr id="10" name="Straight Connector 9"/>
          <p:cNvCxnSpPr>
            <a:stCxn id="4" idx="0"/>
            <a:endCxn id="5" idx="2"/>
          </p:cNvCxnSpPr>
          <p:nvPr/>
        </p:nvCxnSpPr>
        <p:spPr>
          <a:xfrm rot="5400000" flipH="1" flipV="1">
            <a:off x="5417339" y="3964785"/>
            <a:ext cx="571504" cy="1071570"/>
          </a:xfrm>
          <a:prstGeom prst="line">
            <a:avLst/>
          </a:prstGeom>
        </p:spPr>
        <p:style>
          <a:lnRef idx="2">
            <a:schemeClr val="accent4"/>
          </a:lnRef>
          <a:fillRef idx="1">
            <a:schemeClr val="lt1"/>
          </a:fillRef>
          <a:effectRef idx="0">
            <a:schemeClr val="accent4"/>
          </a:effectRef>
          <a:fontRef idx="minor">
            <a:schemeClr val="dk1"/>
          </a:fontRef>
        </p:style>
      </p:cxnSp>
      <p:cxnSp>
        <p:nvCxnSpPr>
          <p:cNvPr id="12" name="Straight Connector 11"/>
          <p:cNvCxnSpPr>
            <a:stCxn id="4" idx="3"/>
            <a:endCxn id="6" idx="2"/>
          </p:cNvCxnSpPr>
          <p:nvPr/>
        </p:nvCxnSpPr>
        <p:spPr>
          <a:xfrm flipV="1">
            <a:off x="6096000" y="5072074"/>
            <a:ext cx="357190" cy="71438"/>
          </a:xfrm>
          <a:prstGeom prst="line">
            <a:avLst/>
          </a:prstGeom>
        </p:spPr>
        <p:style>
          <a:lnRef idx="2">
            <a:schemeClr val="accent4"/>
          </a:lnRef>
          <a:fillRef idx="1">
            <a:schemeClr val="lt1"/>
          </a:fillRef>
          <a:effectRef idx="0">
            <a:schemeClr val="accent4"/>
          </a:effectRef>
          <a:fontRef idx="minor">
            <a:schemeClr val="dk1"/>
          </a:fontRef>
        </p:style>
      </p:cxnSp>
      <p:sp>
        <p:nvSpPr>
          <p:cNvPr id="13" name="Oval 12"/>
          <p:cNvSpPr/>
          <p:nvPr/>
        </p:nvSpPr>
        <p:spPr>
          <a:xfrm>
            <a:off x="6167438" y="5715016"/>
            <a:ext cx="1428760" cy="57150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err="1"/>
              <a:t>Bdate</a:t>
            </a:r>
            <a:endParaRPr lang="en-US" dirty="0"/>
          </a:p>
        </p:txBody>
      </p:sp>
      <p:cxnSp>
        <p:nvCxnSpPr>
          <p:cNvPr id="15" name="Straight Connector 14"/>
          <p:cNvCxnSpPr>
            <a:stCxn id="4" idx="2"/>
            <a:endCxn id="13" idx="2"/>
          </p:cNvCxnSpPr>
          <p:nvPr/>
        </p:nvCxnSpPr>
        <p:spPr>
          <a:xfrm rot="16200000" flipH="1">
            <a:off x="5417339" y="5250669"/>
            <a:ext cx="500066" cy="1000132"/>
          </a:xfrm>
          <a:prstGeom prst="line">
            <a:avLst/>
          </a:prstGeom>
        </p:spPr>
        <p:style>
          <a:lnRef idx="2">
            <a:schemeClr val="accent4"/>
          </a:lnRef>
          <a:fillRef idx="1">
            <a:schemeClr val="lt1"/>
          </a:fillRef>
          <a:effectRef idx="0">
            <a:schemeClr val="accent4"/>
          </a:effectRef>
          <a:fontRef idx="minor">
            <a:schemeClr val="dk1"/>
          </a:fontRef>
        </p:style>
      </p:cxnSp>
    </p:spTree>
    <p:extLst>
      <p:ext uri="{BB962C8B-B14F-4D97-AF65-F5344CB8AC3E}">
        <p14:creationId xmlns:p14="http://schemas.microsoft.com/office/powerpoint/2010/main" val="982336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2666976" y="1285860"/>
          <a:ext cx="7499350" cy="4581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226915" y="416689"/>
            <a:ext cx="5289631" cy="984885"/>
          </a:xfrm>
          <a:prstGeom prst="rect">
            <a:avLst/>
          </a:prstGeom>
          <a:noFill/>
        </p:spPr>
        <p:txBody>
          <a:bodyPr wrap="square" rtlCol="0">
            <a:spAutoFit/>
          </a:bodyPr>
          <a:lstStyle/>
          <a:p>
            <a:r>
              <a:rPr lang="en-US" sz="4000" i="1" dirty="0"/>
              <a:t>ATTRIBUTE</a:t>
            </a:r>
          </a:p>
          <a:p>
            <a:endParaRPr lang="en-US" dirty="0"/>
          </a:p>
        </p:txBody>
      </p:sp>
    </p:spTree>
    <p:extLst>
      <p:ext uri="{BB962C8B-B14F-4D97-AF65-F5344CB8AC3E}">
        <p14:creationId xmlns:p14="http://schemas.microsoft.com/office/powerpoint/2010/main" val="1292767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2666976" y="357166"/>
          <a:ext cx="7499350" cy="2928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Content Placeholder 10"/>
          <p:cNvGraphicFramePr>
            <a:graphicFrameLocks/>
          </p:cNvGraphicFramePr>
          <p:nvPr>
            <p:extLst>
              <p:ext uri="{D42A27DB-BD31-4B8C-83A1-F6EECF244321}">
                <p14:modId xmlns:p14="http://schemas.microsoft.com/office/powerpoint/2010/main" val="3156993178"/>
              </p:ext>
            </p:extLst>
          </p:nvPr>
        </p:nvGraphicFramePr>
        <p:xfrm>
          <a:off x="2666976" y="3714752"/>
          <a:ext cx="7499350" cy="26432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TextBox 3"/>
          <p:cNvSpPr txBox="1"/>
          <p:nvPr/>
        </p:nvSpPr>
        <p:spPr>
          <a:xfrm>
            <a:off x="231493" y="0"/>
            <a:ext cx="5289631" cy="984885"/>
          </a:xfrm>
          <a:prstGeom prst="rect">
            <a:avLst/>
          </a:prstGeom>
          <a:noFill/>
        </p:spPr>
        <p:txBody>
          <a:bodyPr wrap="square" rtlCol="0">
            <a:spAutoFit/>
          </a:bodyPr>
          <a:lstStyle/>
          <a:p>
            <a:r>
              <a:rPr lang="en-US" sz="4000" i="1" dirty="0"/>
              <a:t>ATTRIBUTE</a:t>
            </a:r>
          </a:p>
          <a:p>
            <a:endParaRPr lang="en-US" dirty="0"/>
          </a:p>
        </p:txBody>
      </p:sp>
    </p:spTree>
    <p:extLst>
      <p:ext uri="{BB962C8B-B14F-4D97-AF65-F5344CB8AC3E}">
        <p14:creationId xmlns:p14="http://schemas.microsoft.com/office/powerpoint/2010/main" val="3726673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3773" y="914399"/>
            <a:ext cx="8464473" cy="5069712"/>
          </a:xfrm>
        </p:spPr>
      </p:pic>
    </p:spTree>
    <p:extLst>
      <p:ext uri="{BB962C8B-B14F-4D97-AF65-F5344CB8AC3E}">
        <p14:creationId xmlns:p14="http://schemas.microsoft.com/office/powerpoint/2010/main" val="4075382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26" y="22975"/>
            <a:ext cx="9215502" cy="1143000"/>
          </a:xfrm>
        </p:spPr>
        <p:txBody>
          <a:bodyPr>
            <a:normAutofit/>
          </a:bodyPr>
          <a:lstStyle/>
          <a:p>
            <a:r>
              <a:rPr lang="en-US" sz="3600" dirty="0"/>
              <a:t>                 RELATIONSHIP </a:t>
            </a:r>
          </a:p>
        </p:txBody>
      </p:sp>
      <p:sp>
        <p:nvSpPr>
          <p:cNvPr id="3" name="Content Placeholder 2"/>
          <p:cNvSpPr>
            <a:spLocks noGrp="1"/>
          </p:cNvSpPr>
          <p:nvPr>
            <p:ph idx="1"/>
          </p:nvPr>
        </p:nvSpPr>
        <p:spPr>
          <a:xfrm>
            <a:off x="1120940" y="1395410"/>
            <a:ext cx="7498080" cy="4676788"/>
          </a:xfrm>
        </p:spPr>
        <p:txBody>
          <a:bodyPr>
            <a:normAutofit/>
          </a:bodyPr>
          <a:lstStyle/>
          <a:p>
            <a:r>
              <a:rPr lang="en-US" sz="2200" dirty="0"/>
              <a:t>When attribute of an entity refers to another entity type there exists </a:t>
            </a:r>
            <a:r>
              <a:rPr lang="en-US" sz="2200" b="1" i="1" dirty="0">
                <a:solidFill>
                  <a:schemeClr val="accent2">
                    <a:lumMod val="75000"/>
                  </a:schemeClr>
                </a:solidFill>
              </a:rPr>
              <a:t>relationship</a:t>
            </a:r>
          </a:p>
          <a:p>
            <a:pPr>
              <a:buNone/>
            </a:pPr>
            <a:endParaRPr lang="en-US" sz="2200" b="1" i="1" dirty="0"/>
          </a:p>
        </p:txBody>
      </p:sp>
      <p:sp>
        <p:nvSpPr>
          <p:cNvPr id="4" name="Content Placeholder 2"/>
          <p:cNvSpPr txBox="1">
            <a:spLocks/>
          </p:cNvSpPr>
          <p:nvPr/>
        </p:nvSpPr>
        <p:spPr>
          <a:xfrm>
            <a:off x="1120940" y="1600763"/>
            <a:ext cx="7498080" cy="4800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dirty="0" smtClean="0"/>
          </a:p>
          <a:p>
            <a:r>
              <a:rPr lang="en-US" sz="2200" dirty="0" smtClean="0"/>
              <a:t>Ex: Relationship ‘WORKS-FOR’ between EMPLOYEE and DEPARTMENT associates each employee with the department for he works.</a:t>
            </a:r>
          </a:p>
          <a:p>
            <a:pPr>
              <a:buFont typeface="Arial" panose="020B0604020202020204" pitchFamily="34" charset="0"/>
              <a:buNone/>
            </a:pPr>
            <a:endParaRPr lang="en-US" sz="2200" dirty="0" smtClean="0"/>
          </a:p>
          <a:p>
            <a:r>
              <a:rPr lang="en-US" sz="2200" dirty="0" smtClean="0"/>
              <a:t>The relationship is often denoted by diamond symbol and are usually verbs.</a:t>
            </a:r>
          </a:p>
          <a:p>
            <a:r>
              <a:rPr lang="en-US" sz="2200" dirty="0" smtClean="0"/>
              <a:t>Each relationship instance in relationship set WORKS_FOR associates one EMPLOYEE entity and one DEPARTMENT entity.</a:t>
            </a:r>
          </a:p>
          <a:p>
            <a:endParaRPr lang="en-US" sz="2400" dirty="0" smtClean="0"/>
          </a:p>
          <a:p>
            <a:endParaRPr lang="en-US" sz="2400" dirty="0" smtClean="0"/>
          </a:p>
          <a:p>
            <a:pPr>
              <a:buFont typeface="Arial" panose="020B0604020202020204" pitchFamily="34" charset="0"/>
              <a:buNone/>
            </a:pPr>
            <a:endParaRPr lang="en-US" sz="2400" dirty="0"/>
          </a:p>
        </p:txBody>
      </p:sp>
      <p:grpSp>
        <p:nvGrpSpPr>
          <p:cNvPr id="5" name="Group 4"/>
          <p:cNvGrpSpPr/>
          <p:nvPr/>
        </p:nvGrpSpPr>
        <p:grpSpPr>
          <a:xfrm>
            <a:off x="921190" y="5158625"/>
            <a:ext cx="7000924" cy="1143008"/>
            <a:chOff x="1214414" y="5000636"/>
            <a:chExt cx="7000924" cy="1143008"/>
          </a:xfrm>
        </p:grpSpPr>
        <p:sp>
          <p:nvSpPr>
            <p:cNvPr id="6" name="Rectangle 5"/>
            <p:cNvSpPr/>
            <p:nvPr/>
          </p:nvSpPr>
          <p:spPr>
            <a:xfrm>
              <a:off x="1214414" y="5214950"/>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EMPLOYEE</a:t>
              </a:r>
            </a:p>
          </p:txBody>
        </p:sp>
        <p:sp>
          <p:nvSpPr>
            <p:cNvPr id="7" name="Rectangle 6"/>
            <p:cNvSpPr/>
            <p:nvPr/>
          </p:nvSpPr>
          <p:spPr>
            <a:xfrm>
              <a:off x="6357950" y="5214950"/>
              <a:ext cx="1857388" cy="7143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DEPARTMENT</a:t>
              </a:r>
            </a:p>
          </p:txBody>
        </p:sp>
        <p:sp>
          <p:nvSpPr>
            <p:cNvPr id="8" name="Diamond 7"/>
            <p:cNvSpPr/>
            <p:nvPr/>
          </p:nvSpPr>
          <p:spPr>
            <a:xfrm>
              <a:off x="3643306" y="5000636"/>
              <a:ext cx="2071702" cy="1143008"/>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WORKS-FOR</a:t>
              </a:r>
            </a:p>
          </p:txBody>
        </p:sp>
        <p:cxnSp>
          <p:nvCxnSpPr>
            <p:cNvPr id="9" name="Straight Connector 8"/>
            <p:cNvCxnSpPr/>
            <p:nvPr/>
          </p:nvCxnSpPr>
          <p:spPr>
            <a:xfrm>
              <a:off x="3071802" y="557214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715008" y="5572140"/>
              <a:ext cx="642942" cy="1588"/>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58390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1495</Words>
  <Application>Microsoft Office PowerPoint</Application>
  <PresentationFormat>Widescreen</PresentationFormat>
  <Paragraphs>294</Paragraphs>
  <Slides>39</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Calibri Light</vt:lpstr>
      <vt:lpstr>Cambria Math</vt:lpstr>
      <vt:lpstr>Times New Roman</vt:lpstr>
      <vt:lpstr>Vrinda</vt:lpstr>
      <vt:lpstr>Office Theme</vt:lpstr>
      <vt:lpstr>ENTITY RELATIONSHIP DIAGRAM</vt:lpstr>
      <vt:lpstr>     DATABASE ARCHITECTURE </vt:lpstr>
      <vt:lpstr>ER</vt:lpstr>
      <vt:lpstr> ENTITY </vt:lpstr>
      <vt:lpstr>PowerPoint Presentation</vt:lpstr>
      <vt:lpstr>PowerPoint Presentation</vt:lpstr>
      <vt:lpstr>PowerPoint Presentation</vt:lpstr>
      <vt:lpstr>PowerPoint Presentation</vt:lpstr>
      <vt:lpstr>                 RELATIONSHIP </vt:lpstr>
      <vt:lpstr>   DEGREE OF A RELATIONSHIP  </vt:lpstr>
      <vt:lpstr>PowerPoint Presentation</vt:lpstr>
      <vt:lpstr>Unary/Self Relationship</vt:lpstr>
      <vt:lpstr>More examples on self-relationship</vt:lpstr>
      <vt:lpstr>CARDINALITY CONSTRAINTS</vt:lpstr>
      <vt:lpstr>One-One and One-Many</vt:lpstr>
      <vt:lpstr>Many-one and many-many</vt:lpstr>
      <vt:lpstr>1- many</vt:lpstr>
      <vt:lpstr>Many - 1</vt:lpstr>
      <vt:lpstr>Many - many</vt:lpstr>
      <vt:lpstr>PowerPoint Presentation</vt:lpstr>
      <vt:lpstr>Alternative Cardinality Specification</vt:lpstr>
      <vt:lpstr>ROLE NAME</vt:lpstr>
      <vt:lpstr>PARITICIPATION CONSTRAINTS</vt:lpstr>
      <vt:lpstr>PowerPoint Presentation</vt:lpstr>
      <vt:lpstr>ATTRIBUTE OF RELATIONSHIP TYPE</vt:lpstr>
      <vt:lpstr>PowerPoint Presentation</vt:lpstr>
      <vt:lpstr>PowerPoint Presentation</vt:lpstr>
      <vt:lpstr>Keys</vt:lpstr>
      <vt:lpstr>  WEAK ENTITY AND STRONG ENTITY</vt:lpstr>
      <vt:lpstr>PowerPoint Presentation</vt:lpstr>
      <vt:lpstr>SPECIALIZATION</vt:lpstr>
      <vt:lpstr>PowerPoint Presentation</vt:lpstr>
      <vt:lpstr>WHY INCLUDE SPECIALISATION CONCEPT?</vt:lpstr>
      <vt:lpstr>IN SPECIALISATION: </vt:lpstr>
      <vt:lpstr>   GENERALISATION</vt:lpstr>
      <vt:lpstr>PowerPoint Presentation</vt:lpstr>
      <vt:lpstr>Specialization</vt:lpstr>
      <vt:lpstr>PowerPoint Presentation</vt:lpstr>
      <vt:lpstr>Practice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ENTITY RELATIONSHIP DIAGRAM</dc:title>
  <dc:creator>mmaurko</dc:creator>
  <cp:lastModifiedBy>Admin</cp:lastModifiedBy>
  <cp:revision>21</cp:revision>
  <dcterms:created xsi:type="dcterms:W3CDTF">2016-02-05T18:40:09Z</dcterms:created>
  <dcterms:modified xsi:type="dcterms:W3CDTF">2018-09-25T05:43:28Z</dcterms:modified>
</cp:coreProperties>
</file>