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94" r:id="rId3"/>
    <p:sldId id="299" r:id="rId4"/>
    <p:sldId id="257" r:id="rId5"/>
    <p:sldId id="259" r:id="rId6"/>
    <p:sldId id="261" r:id="rId7"/>
    <p:sldId id="263" r:id="rId8"/>
    <p:sldId id="265" r:id="rId9"/>
    <p:sldId id="267" r:id="rId10"/>
    <p:sldId id="268" r:id="rId11"/>
    <p:sldId id="269" r:id="rId12"/>
    <p:sldId id="271" r:id="rId13"/>
    <p:sldId id="272" r:id="rId14"/>
    <p:sldId id="273" r:id="rId15"/>
    <p:sldId id="274" r:id="rId16"/>
    <p:sldId id="276" r:id="rId17"/>
    <p:sldId id="277" r:id="rId18"/>
    <p:sldId id="278" r:id="rId19"/>
    <p:sldId id="279" r:id="rId20"/>
    <p:sldId id="283" r:id="rId21"/>
    <p:sldId id="286" r:id="rId22"/>
    <p:sldId id="301" r:id="rId23"/>
    <p:sldId id="289" r:id="rId24"/>
    <p:sldId id="307" r:id="rId25"/>
    <p:sldId id="308" r:id="rId26"/>
    <p:sldId id="291" r:id="rId27"/>
  </p:sldIdLst>
  <p:sldSz cx="10972800" cy="7315200"/>
  <p:notesSz cx="6858000" cy="9144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04"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CC00"/>
    <a:srgbClr val="00FF00"/>
    <a:srgbClr val="FF330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1212" y="-72"/>
      </p:cViewPr>
      <p:guideLst>
        <p:guide orient="horz" pos="2304"/>
        <p:guide pos="345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4"/>
            <a:ext cx="9326880" cy="1568027"/>
          </a:xfrm>
        </p:spPr>
        <p:txBody>
          <a:bodyPr/>
          <a:lstStyle/>
          <a:p>
            <a:r>
              <a:rPr lang="en-US"/>
              <a:t>Click to edit Master title style</a:t>
            </a:r>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412335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27563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92948"/>
            <a:ext cx="24688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92948"/>
            <a:ext cx="722376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354125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167779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700694"/>
            <a:ext cx="9326880" cy="145288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3100495"/>
            <a:ext cx="9326880" cy="16001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292582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06880"/>
            <a:ext cx="484632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06880"/>
            <a:ext cx="4846320" cy="48276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363203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0" y="1637454"/>
            <a:ext cx="4848226"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2319867"/>
            <a:ext cx="4848226"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1" y="1637454"/>
            <a:ext cx="4850130" cy="6824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1" y="2319867"/>
            <a:ext cx="4850130" cy="421470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47953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162166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4123006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1253"/>
            <a:ext cx="3609976" cy="123952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91254"/>
            <a:ext cx="6134100" cy="62433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0" y="1530774"/>
            <a:ext cx="3609976" cy="50038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86388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120640"/>
            <a:ext cx="6583680" cy="60452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53627"/>
            <a:ext cx="6583680" cy="4389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5725161"/>
            <a:ext cx="6583680" cy="8585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E954B3-5784-44C1-A94E-AB89E3C5D46A}"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216999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7"/>
            <a:ext cx="9875520" cy="1219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706880"/>
            <a:ext cx="9875520" cy="48276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780107"/>
            <a:ext cx="2560320" cy="389467"/>
          </a:xfrm>
          <a:prstGeom prst="rect">
            <a:avLst/>
          </a:prstGeom>
        </p:spPr>
        <p:txBody>
          <a:bodyPr vert="horz" lIns="91440" tIns="45720" rIns="91440" bIns="45720" rtlCol="0" anchor="ctr"/>
          <a:lstStyle>
            <a:lvl1pPr algn="l">
              <a:defRPr sz="1200">
                <a:solidFill>
                  <a:schemeClr val="tx1">
                    <a:tint val="75000"/>
                  </a:schemeClr>
                </a:solidFill>
              </a:defRPr>
            </a:lvl1pPr>
          </a:lstStyle>
          <a:p>
            <a:fld id="{44E954B3-5784-44C1-A94E-AB89E3C5D46A}" type="datetimeFigureOut">
              <a:rPr lang="en-US" smtClean="0"/>
              <a:pPr/>
              <a:t>10/28/2022</a:t>
            </a:fld>
            <a:endParaRPr lang="en-US"/>
          </a:p>
        </p:txBody>
      </p:sp>
      <p:sp>
        <p:nvSpPr>
          <p:cNvPr id="5" name="Footer Placeholder 4"/>
          <p:cNvSpPr>
            <a:spLocks noGrp="1"/>
          </p:cNvSpPr>
          <p:nvPr>
            <p:ph type="ftr" sz="quarter" idx="3"/>
          </p:nvPr>
        </p:nvSpPr>
        <p:spPr>
          <a:xfrm>
            <a:off x="3749040" y="6780107"/>
            <a:ext cx="3474720" cy="3894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780107"/>
            <a:ext cx="2560320" cy="389467"/>
          </a:xfrm>
          <a:prstGeom prst="rect">
            <a:avLst/>
          </a:prstGeom>
        </p:spPr>
        <p:txBody>
          <a:bodyPr vert="horz" lIns="91440" tIns="45720" rIns="91440" bIns="45720" rtlCol="0" anchor="ctr"/>
          <a:lstStyle>
            <a:lvl1pPr algn="r">
              <a:defRPr sz="1200">
                <a:solidFill>
                  <a:schemeClr val="tx1">
                    <a:tint val="75000"/>
                  </a:schemeClr>
                </a:solidFill>
              </a:defRPr>
            </a:lvl1pPr>
          </a:lstStyle>
          <a:p>
            <a:fld id="{64E2EE7C-808C-4419-8081-6CD0B97C5C8F}" type="slidenum">
              <a:rPr lang="en-US" smtClean="0"/>
              <a:pPr/>
              <a:t>‹#›</a:t>
            </a:fld>
            <a:endParaRPr lang="en-US"/>
          </a:p>
        </p:txBody>
      </p:sp>
    </p:spTree>
    <p:extLst>
      <p:ext uri="{BB962C8B-B14F-4D97-AF65-F5344CB8AC3E}">
        <p14:creationId xmlns:p14="http://schemas.microsoft.com/office/powerpoint/2010/main" xmlns="" val="22994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0"/>
            <a:ext cx="4572000" cy="7315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4493" tIns="52247" rIns="104493" bIns="52247" rtlCol="0" anchor="ctr"/>
          <a:lstStyle/>
          <a:p>
            <a:pPr algn="ctr"/>
            <a:r>
              <a:rPr lang="en-US" sz="5000" b="1" dirty="0">
                <a:solidFill>
                  <a:srgbClr val="FF0000"/>
                </a:solidFill>
                <a:latin typeface="Cambria" pitchFamily="18" charset="0"/>
                <a:ea typeface="Cambria" pitchFamily="18" charset="0"/>
              </a:rPr>
              <a:t>Lecture </a:t>
            </a:r>
            <a:r>
              <a:rPr lang="en-US" sz="5000" b="1" dirty="0" smtClean="0">
                <a:solidFill>
                  <a:srgbClr val="FF0000"/>
                </a:solidFill>
                <a:latin typeface="Cambria" pitchFamily="18" charset="0"/>
                <a:ea typeface="Cambria" pitchFamily="18" charset="0"/>
              </a:rPr>
              <a:t>19-20 </a:t>
            </a:r>
            <a:endParaRPr lang="en-US" sz="5000" b="1" dirty="0">
              <a:solidFill>
                <a:srgbClr val="FF0000"/>
              </a:solidFill>
              <a:latin typeface="Cambria" pitchFamily="18" charset="0"/>
              <a:ea typeface="Cambria" pitchFamily="18" charset="0"/>
            </a:endParaRPr>
          </a:p>
        </p:txBody>
      </p:sp>
      <p:sp>
        <p:nvSpPr>
          <p:cNvPr id="6" name="Title 1"/>
          <p:cNvSpPr txBox="1">
            <a:spLocks/>
          </p:cNvSpPr>
          <p:nvPr/>
        </p:nvSpPr>
        <p:spPr>
          <a:xfrm>
            <a:off x="381000" y="1828800"/>
            <a:ext cx="10134600" cy="2331720"/>
          </a:xfrm>
          <a:prstGeom prst="rect">
            <a:avLst/>
          </a:prstGeom>
          <a:solidFill>
            <a:srgbClr val="292929"/>
          </a:solidFill>
        </p:spPr>
        <p:txBody>
          <a:bodyPr vert="horz" lIns="104493" tIns="52247" rIns="104493" bIns="52247" rtlCol="0" anchor="ctr">
            <a:noAutofit/>
          </a:bodyPr>
          <a:lstStyle/>
          <a:p>
            <a:pPr lvl="0" algn="ctr">
              <a:spcBef>
                <a:spcPct val="0"/>
              </a:spcBef>
            </a:pPr>
            <a:r>
              <a:rPr lang="en-US" sz="5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NGOs provisions on Basic Education: </a:t>
            </a:r>
          </a:p>
          <a:p>
            <a:pPr lvl="0" algn="ctr">
              <a:spcBef>
                <a:spcPct val="0"/>
              </a:spcBef>
            </a:pPr>
            <a:r>
              <a:rPr lang="en-US" sz="4800" b="1" dirty="0">
                <a:solidFill>
                  <a:srgbClr val="FFC000"/>
                </a:solidFill>
                <a:latin typeface="Cambria" panose="02040503050406030204" pitchFamily="18" charset="0"/>
                <a:ea typeface="Cambria" panose="02040503050406030204" pitchFamily="18" charset="0"/>
              </a:rPr>
              <a:t>Alternative or Complementary? </a:t>
            </a:r>
            <a:endParaRPr lang="en-US" sz="4800" b="1" dirty="0">
              <a:solidFill>
                <a:srgbClr val="FFC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endParaRPr>
          </a:p>
        </p:txBody>
      </p:sp>
      <p:sp>
        <p:nvSpPr>
          <p:cNvPr id="8" name="Subtitle 2"/>
          <p:cNvSpPr>
            <a:spLocks noGrp="1"/>
          </p:cNvSpPr>
          <p:nvPr>
            <p:ph type="subTitle" idx="1"/>
          </p:nvPr>
        </p:nvSpPr>
        <p:spPr>
          <a:xfrm>
            <a:off x="1645920" y="4983479"/>
            <a:ext cx="7680960" cy="2331721"/>
          </a:xfrm>
        </p:spPr>
        <p:style>
          <a:lnRef idx="1">
            <a:schemeClr val="accent1"/>
          </a:lnRef>
          <a:fillRef idx="2">
            <a:schemeClr val="accent1"/>
          </a:fillRef>
          <a:effectRef idx="1">
            <a:schemeClr val="accent1"/>
          </a:effectRef>
          <a:fontRef idx="minor">
            <a:schemeClr val="dk1"/>
          </a:fontRef>
        </p:style>
        <p:txBody>
          <a:bodyPr>
            <a:noAutofit/>
          </a:bodyPr>
          <a:lstStyle/>
          <a:p>
            <a:r>
              <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rPr>
              <a:t>Mohammad Faisal </a:t>
            </a:r>
            <a:r>
              <a:rPr lang="en-US" sz="3000" b="1" dirty="0" err="1">
                <a:solidFill>
                  <a:srgbClr val="FF0000"/>
                </a:solidFill>
                <a:effectLst>
                  <a:outerShdw blurRad="38100" dist="38100" dir="2700000" algn="tl">
                    <a:srgbClr val="000000">
                      <a:alpha val="43137"/>
                    </a:srgbClr>
                  </a:outerShdw>
                </a:effectLst>
                <a:latin typeface="Cambria" pitchFamily="18" charset="0"/>
                <a:ea typeface="Cambria" pitchFamily="18" charset="0"/>
              </a:rPr>
              <a:t>Akber</a:t>
            </a:r>
            <a:endPar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endParaRPr>
          </a:p>
          <a:p>
            <a:r>
              <a:rPr lang="en-US" sz="3000" dirty="0">
                <a:solidFill>
                  <a:srgbClr val="0070C0"/>
                </a:solidFill>
                <a:latin typeface="Cambria" pitchFamily="18" charset="0"/>
                <a:ea typeface="Cambria" pitchFamily="18" charset="0"/>
              </a:rPr>
              <a:t>Lecturer</a:t>
            </a:r>
          </a:p>
          <a:p>
            <a:r>
              <a:rPr lang="en-US" sz="3000" dirty="0">
                <a:solidFill>
                  <a:srgbClr val="0070C0"/>
                </a:solidFill>
                <a:latin typeface="Cambria" pitchFamily="18" charset="0"/>
                <a:ea typeface="Cambria" pitchFamily="18" charset="0"/>
              </a:rPr>
              <a:t>Department of Development Studies</a:t>
            </a:r>
          </a:p>
          <a:p>
            <a:r>
              <a:rPr lang="en-US" sz="3000" dirty="0">
                <a:solidFill>
                  <a:srgbClr val="0070C0"/>
                </a:solidFill>
                <a:latin typeface="Cambria" pitchFamily="18" charset="0"/>
                <a:ea typeface="Cambria" pitchFamily="18" charset="0"/>
              </a:rPr>
              <a:t>Daffodil International University  </a:t>
            </a:r>
          </a:p>
        </p:txBody>
      </p:sp>
    </p:spTree>
    <p:extLst>
      <p:ext uri="{BB962C8B-B14F-4D97-AF65-F5344CB8AC3E}">
        <p14:creationId xmlns:p14="http://schemas.microsoft.com/office/powerpoint/2010/main" xmlns="" val="2072493547"/>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10210800" cy="4876800"/>
          </a:xfrm>
        </p:spPr>
        <p:style>
          <a:lnRef idx="2">
            <a:schemeClr val="accent2"/>
          </a:lnRef>
          <a:fillRef idx="1">
            <a:schemeClr val="lt1"/>
          </a:fillRef>
          <a:effectRef idx="0">
            <a:schemeClr val="accent2"/>
          </a:effectRef>
          <a:fontRef idx="minor">
            <a:schemeClr val="dk1"/>
          </a:fontRef>
        </p:style>
        <p:txBody>
          <a:bodyPr numCol="2">
            <a:noAutofit/>
          </a:bodyPr>
          <a:lstStyle/>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NGO provided</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Alternative/Complementary</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Compensatory/supplementary</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Accountable to civil society/community</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Child-centered</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Heterogeneous</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Flexible/participatory</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Bottom-up</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Accelerated Learning</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Locally Relevant Curriculum</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Girl-friendly</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On-going, formative assessment</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Small class sizes</a:t>
            </a:r>
          </a:p>
          <a:p>
            <a:pPr>
              <a:buFont typeface="Wingdings" panose="05000000000000000000" pitchFamily="2" charset="2"/>
              <a:buChar char="§"/>
            </a:pPr>
            <a:r>
              <a:rPr lang="en-US" sz="3000" dirty="0">
                <a:latin typeface="Cambria" panose="02040503050406030204" pitchFamily="18" charset="0"/>
                <a:ea typeface="Cambria" panose="02040503050406030204" pitchFamily="18" charset="0"/>
              </a:rPr>
              <a:t>Locally recruited teachers</a:t>
            </a:r>
          </a:p>
        </p:txBody>
      </p:sp>
      <p:sp>
        <p:nvSpPr>
          <p:cNvPr id="7" name="Title 1">
            <a:extLst>
              <a:ext uri="{FF2B5EF4-FFF2-40B4-BE49-F238E27FC236}">
                <a16:creationId xmlns:a16="http://schemas.microsoft.com/office/drawing/2014/main" xmlns="" id="{7A13E8B1-9CC6-4FB0-8CC2-018ED2357430}"/>
              </a:ext>
            </a:extLst>
          </p:cNvPr>
          <p:cNvSpPr txBox="1">
            <a:spLocks/>
          </p:cNvSpPr>
          <p:nvPr/>
        </p:nvSpPr>
        <p:spPr>
          <a:xfrm>
            <a:off x="0" y="0"/>
            <a:ext cx="10972800"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latin typeface="Cambria" panose="02040503050406030204" pitchFamily="18" charset="0"/>
                <a:ea typeface="Cambria" panose="02040503050406030204" pitchFamily="18" charset="0"/>
              </a:rPr>
              <a:t>Terms Commonly Associated With </a:t>
            </a:r>
            <a:r>
              <a:rPr lang="en-US" sz="5000" b="1" dirty="0">
                <a:solidFill>
                  <a:srgbClr val="FF0000"/>
                </a:solidFill>
                <a:latin typeface="Cambria" panose="02040503050406030204" pitchFamily="18" charset="0"/>
                <a:ea typeface="Cambria" panose="02040503050406030204" pitchFamily="18" charset="0"/>
              </a:rPr>
              <a:t>Non-Formal</a:t>
            </a:r>
            <a:r>
              <a:rPr lang="en-US" sz="5000" b="1" dirty="0">
                <a:latin typeface="Cambria" panose="02040503050406030204" pitchFamily="18" charset="0"/>
                <a:ea typeface="Cambria" panose="02040503050406030204" pitchFamily="18" charset="0"/>
              </a:rPr>
              <a:t> Approaches</a:t>
            </a:r>
            <a:endParaRPr kumimoji="0" lang="en-US" sz="5000" b="1"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10515600" cy="2895600"/>
          </a:xfrm>
        </p:spPr>
        <p:style>
          <a:lnRef idx="2">
            <a:schemeClr val="accent5"/>
          </a:lnRef>
          <a:fillRef idx="1">
            <a:schemeClr val="lt1"/>
          </a:fillRef>
          <a:effectRef idx="0">
            <a:schemeClr val="accent5"/>
          </a:effectRef>
          <a:fontRef idx="minor">
            <a:schemeClr val="dk1"/>
          </a:fontRef>
        </p:style>
        <p:txBody>
          <a:bodyPr>
            <a:normAutofit/>
          </a:bodyPr>
          <a:lstStyle/>
          <a:p>
            <a:pPr marL="274320" indent="-274320" algn="ctr">
              <a:spcBef>
                <a:spcPts val="0"/>
              </a:spcBef>
              <a:buNone/>
            </a:pPr>
            <a:r>
              <a:rPr lang="en-US"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dilemma of Cost</a:t>
            </a:r>
          </a:p>
          <a:p>
            <a:pPr marL="274320" indent="-274320" algn="just">
              <a:spcBef>
                <a:spcPts val="0"/>
              </a:spcBef>
              <a:buFont typeface="Wingdings" panose="05000000000000000000" pitchFamily="2" charset="2"/>
              <a:buChar char="§"/>
            </a:pPr>
            <a:r>
              <a:rPr lang="en-US" sz="2500" dirty="0">
                <a:latin typeface="Cambria" panose="02040503050406030204" pitchFamily="18" charset="0"/>
                <a:ea typeface="Cambria" panose="02040503050406030204" pitchFamily="18" charset="0"/>
              </a:rPr>
              <a:t>NGO programs are more </a:t>
            </a:r>
            <a:r>
              <a:rPr lang="en-US" sz="2500" b="1" dirty="0">
                <a:solidFill>
                  <a:schemeClr val="accent5">
                    <a:lumMod val="75000"/>
                  </a:schemeClr>
                </a:solidFill>
                <a:latin typeface="Cambria" panose="02040503050406030204" pitchFamily="18" charset="0"/>
                <a:ea typeface="Cambria" panose="02040503050406030204" pitchFamily="18" charset="0"/>
              </a:rPr>
              <a:t>cost-effective</a:t>
            </a:r>
            <a:r>
              <a:rPr lang="en-US" sz="2500" dirty="0">
                <a:latin typeface="Cambria" panose="02040503050406030204" pitchFamily="18" charset="0"/>
                <a:ea typeface="Cambria" panose="02040503050406030204" pitchFamily="18" charset="0"/>
              </a:rPr>
              <a:t> in terms of the </a:t>
            </a:r>
            <a:r>
              <a:rPr lang="en-US" sz="2500" b="1" dirty="0">
                <a:solidFill>
                  <a:schemeClr val="tx2">
                    <a:lumMod val="75000"/>
                  </a:schemeClr>
                </a:solidFill>
                <a:latin typeface="Cambria" panose="02040503050406030204" pitchFamily="18" charset="0"/>
                <a:ea typeface="Cambria" panose="02040503050406030204" pitchFamily="18" charset="0"/>
              </a:rPr>
              <a:t>amount of completion and learning for the resources spent. </a:t>
            </a:r>
            <a:r>
              <a:rPr lang="en-US" sz="2500" dirty="0">
                <a:latin typeface="Cambria" panose="02040503050406030204" pitchFamily="18" charset="0"/>
                <a:ea typeface="Cambria" panose="02040503050406030204" pitchFamily="18" charset="0"/>
              </a:rPr>
              <a:t>Even so, in some programs (for example, the School for Life program in Ghana) the </a:t>
            </a:r>
            <a:r>
              <a:rPr lang="en-US" sz="2500" b="1" dirty="0">
                <a:solidFill>
                  <a:srgbClr val="FF0000"/>
                </a:solidFill>
                <a:latin typeface="Cambria" panose="02040503050406030204" pitchFamily="18" charset="0"/>
                <a:ea typeface="Cambria" panose="02040503050406030204" pitchFamily="18" charset="0"/>
              </a:rPr>
              <a:t>annual unit costs are higher than for government schools – partly because of the increased costs required in educating those who are most difficult to reach.</a:t>
            </a:r>
          </a:p>
        </p:txBody>
      </p:sp>
      <p:sp>
        <p:nvSpPr>
          <p:cNvPr id="4" name="Title 1">
            <a:extLst>
              <a:ext uri="{FF2B5EF4-FFF2-40B4-BE49-F238E27FC236}">
                <a16:creationId xmlns:a16="http://schemas.microsoft.com/office/drawing/2014/main" xmlns="" id="{D7B1E61F-709F-4B3E-859D-B125A7FF19ED}"/>
              </a:ext>
            </a:extLst>
          </p:cNvPr>
          <p:cNvSpPr txBox="1">
            <a:spLocks/>
          </p:cNvSpPr>
          <p:nvPr/>
        </p:nvSpPr>
        <p:spPr>
          <a:xfrm>
            <a:off x="0" y="-23648"/>
            <a:ext cx="10972800" cy="6096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a:t>
            </a:r>
          </a:p>
        </p:txBody>
      </p:sp>
      <p:sp>
        <p:nvSpPr>
          <p:cNvPr id="5" name="Content Placeholder 2">
            <a:extLst>
              <a:ext uri="{FF2B5EF4-FFF2-40B4-BE49-F238E27FC236}">
                <a16:creationId xmlns:a16="http://schemas.microsoft.com/office/drawing/2014/main" xmlns="" id="{DB769B75-2A5B-4C87-A904-2D4FEA9834DA}"/>
              </a:ext>
            </a:extLst>
          </p:cNvPr>
          <p:cNvSpPr txBox="1">
            <a:spLocks/>
          </p:cNvSpPr>
          <p:nvPr/>
        </p:nvSpPr>
        <p:spPr>
          <a:xfrm>
            <a:off x="228600" y="3657600"/>
            <a:ext cx="10515600" cy="36576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spcBef>
                <a:spcPts val="0"/>
              </a:spcBef>
              <a:buNone/>
            </a:pPr>
            <a:r>
              <a:rPr lang="en-US" sz="12000" b="1" dirty="0">
                <a:solidFill>
                  <a:srgbClr val="FF33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Poor Salary of the Teachers</a:t>
            </a:r>
          </a:p>
          <a:p>
            <a:pPr marL="274320" indent="-274320" algn="just">
              <a:lnSpc>
                <a:spcPct val="120000"/>
              </a:lnSpc>
              <a:spcBef>
                <a:spcPts val="0"/>
              </a:spcBef>
              <a:buFont typeface="Wingdings" panose="05000000000000000000" pitchFamily="2" charset="2"/>
              <a:buChar char="§"/>
            </a:pPr>
            <a:r>
              <a:rPr lang="en-US" sz="10400" dirty="0">
                <a:latin typeface="Cambria" panose="02040503050406030204" pitchFamily="18" charset="0"/>
                <a:ea typeface="Cambria" panose="02040503050406030204" pitchFamily="18" charset="0"/>
              </a:rPr>
              <a:t>A key reason for the lower costs of NGO provision is due to </a:t>
            </a:r>
            <a:r>
              <a:rPr lang="en-US" sz="10400" b="1" i="1" dirty="0">
                <a:solidFill>
                  <a:schemeClr val="accent3">
                    <a:lumMod val="75000"/>
                  </a:schemeClr>
                </a:solidFill>
                <a:latin typeface="Cambria" panose="02040503050406030204" pitchFamily="18" charset="0"/>
                <a:ea typeface="Cambria" panose="02040503050406030204" pitchFamily="18" charset="0"/>
              </a:rPr>
              <a:t>inferior pay of </a:t>
            </a:r>
            <a:r>
              <a:rPr lang="en-US" sz="10400" b="1" i="1" dirty="0">
                <a:solidFill>
                  <a:srgbClr val="FF3300"/>
                </a:solidFill>
                <a:latin typeface="Cambria" panose="02040503050406030204" pitchFamily="18" charset="0"/>
                <a:ea typeface="Cambria" panose="02040503050406030204" pitchFamily="18" charset="0"/>
              </a:rPr>
              <a:t>‘voluntary’ </a:t>
            </a:r>
            <a:r>
              <a:rPr lang="en-US" sz="10400" b="1" i="1" dirty="0">
                <a:solidFill>
                  <a:schemeClr val="accent3">
                    <a:lumMod val="75000"/>
                  </a:schemeClr>
                </a:solidFill>
                <a:latin typeface="Cambria" panose="02040503050406030204" pitchFamily="18" charset="0"/>
                <a:ea typeface="Cambria" panose="02040503050406030204" pitchFamily="18" charset="0"/>
              </a:rPr>
              <a:t>teachers, supported by </a:t>
            </a:r>
            <a:r>
              <a:rPr lang="en-US" sz="10400" b="1" i="1" dirty="0">
                <a:solidFill>
                  <a:srgbClr val="FF3300"/>
                </a:solidFill>
                <a:latin typeface="Cambria" panose="02040503050406030204" pitchFamily="18" charset="0"/>
                <a:ea typeface="Cambria" panose="02040503050406030204" pitchFamily="18" charset="0"/>
              </a:rPr>
              <a:t>community contributions</a:t>
            </a:r>
            <a:r>
              <a:rPr lang="en-US" sz="10400" b="1" i="1" dirty="0">
                <a:solidFill>
                  <a:schemeClr val="accent3">
                    <a:lumMod val="75000"/>
                  </a:schemeClr>
                </a:solidFill>
                <a:latin typeface="Cambria" panose="02040503050406030204" pitchFamily="18" charset="0"/>
                <a:ea typeface="Cambria" panose="02040503050406030204" pitchFamily="18" charset="0"/>
              </a:rPr>
              <a:t>. </a:t>
            </a:r>
            <a:r>
              <a:rPr lang="en-US" sz="10400" dirty="0">
                <a:latin typeface="Cambria" panose="02040503050406030204" pitchFamily="18" charset="0"/>
                <a:ea typeface="Cambria" panose="02040503050406030204" pitchFamily="18" charset="0"/>
              </a:rPr>
              <a:t>For example, in Bangladesh estimates indicate that teachers in government schools receive around </a:t>
            </a:r>
            <a:r>
              <a:rPr lang="en-US" sz="10400" b="1" i="1" dirty="0">
                <a:latin typeface="Cambria" panose="02040503050406030204" pitchFamily="18" charset="0"/>
                <a:ea typeface="Cambria" panose="02040503050406030204" pitchFamily="18" charset="0"/>
              </a:rPr>
              <a:t>$70 per month, compared with $9 for those working in NGO centers. </a:t>
            </a:r>
          </a:p>
          <a:p>
            <a:pPr marL="274320" indent="-274320" algn="just">
              <a:lnSpc>
                <a:spcPct val="120000"/>
              </a:lnSpc>
              <a:spcBef>
                <a:spcPts val="0"/>
              </a:spcBef>
              <a:buFont typeface="Wingdings" panose="05000000000000000000" pitchFamily="2" charset="2"/>
              <a:buChar char="§"/>
            </a:pPr>
            <a:r>
              <a:rPr lang="en-US" sz="10400" dirty="0">
                <a:latin typeface="Cambria" panose="02040503050406030204" pitchFamily="18" charset="0"/>
                <a:ea typeface="Cambria" panose="02040503050406030204" pitchFamily="18" charset="0"/>
              </a:rPr>
              <a:t>The possibility of the government finding voluntary teachers on a nationwide scale able to work at a rate of pay considerably below the $1 per day poverty line seems unlikely.</a:t>
            </a:r>
            <a:endParaRPr lang="en-US" sz="10400" b="1" dirty="0">
              <a:solidFill>
                <a:srgbClr val="FF3300"/>
              </a:solidFill>
              <a:latin typeface="Cambria" panose="02040503050406030204" pitchFamily="18" charset="0"/>
              <a:ea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76400"/>
            <a:ext cx="10363200" cy="54864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lnSpc>
                <a:spcPct val="120000"/>
              </a:lnSpc>
              <a:spcBef>
                <a:spcPts val="0"/>
              </a:spcBef>
              <a:buFont typeface="Wingdings" panose="05000000000000000000" pitchFamily="2" charset="2"/>
              <a:buChar char="§"/>
            </a:pPr>
            <a:r>
              <a:rPr lang="en-US" dirty="0">
                <a:solidFill>
                  <a:srgbClr val="C00000"/>
                </a:solidFill>
                <a:latin typeface="Cambria" panose="02040503050406030204" pitchFamily="18" charset="0"/>
                <a:ea typeface="Cambria" panose="02040503050406030204" pitchFamily="18" charset="0"/>
              </a:rPr>
              <a:t>Government provision could be attributed with a more professionally developed, regulated system aimed at providing children with </a:t>
            </a:r>
            <a:r>
              <a:rPr lang="en-US" b="1" dirty="0">
                <a:solidFill>
                  <a:schemeClr val="tx1"/>
                </a:solidFill>
                <a:latin typeface="Cambria" panose="02040503050406030204" pitchFamily="18" charset="0"/>
                <a:ea typeface="Cambria" panose="02040503050406030204" pitchFamily="18" charset="0"/>
              </a:rPr>
              <a:t>access to jobs in the formal labor market.</a:t>
            </a:r>
          </a:p>
          <a:p>
            <a:pPr algn="just">
              <a:lnSpc>
                <a:spcPct val="120000"/>
              </a:lnSpc>
              <a:spcBef>
                <a:spcPts val="0"/>
              </a:spcBef>
              <a:buFont typeface="Wingdings" panose="05000000000000000000" pitchFamily="2" charset="2"/>
              <a:buChar char="§"/>
            </a:pPr>
            <a:r>
              <a:rPr lang="en-US" dirty="0">
                <a:solidFill>
                  <a:srgbClr val="C00000"/>
                </a:solidFill>
                <a:latin typeface="Cambria" panose="02040503050406030204" pitchFamily="18" charset="0"/>
                <a:ea typeface="Cambria" panose="02040503050406030204" pitchFamily="18" charset="0"/>
              </a:rPr>
              <a:t>By contrast, non-formal, NGO-provided education often involves little </a:t>
            </a:r>
            <a:r>
              <a:rPr lang="en-US" b="1" dirty="0">
                <a:solidFill>
                  <a:schemeClr val="tx1"/>
                </a:solidFill>
                <a:latin typeface="Cambria" panose="02040503050406030204" pitchFamily="18" charset="0"/>
                <a:ea typeface="Cambria" panose="02040503050406030204" pitchFamily="18" charset="0"/>
              </a:rPr>
              <a:t>external monitoring, with learning limited to basic literacy and numeracy.</a:t>
            </a:r>
          </a:p>
          <a:p>
            <a:pPr marL="0" indent="0" algn="just">
              <a:lnSpc>
                <a:spcPct val="120000"/>
              </a:lnSpc>
              <a:spcBef>
                <a:spcPts val="0"/>
              </a:spcBef>
              <a:buNone/>
            </a:pPr>
            <a:endParaRPr lang="en-US" dirty="0">
              <a:solidFill>
                <a:srgbClr val="C00000"/>
              </a:solidFill>
              <a:latin typeface="Cambria" panose="02040503050406030204" pitchFamily="18" charset="0"/>
              <a:ea typeface="Cambria" panose="02040503050406030204" pitchFamily="18" charset="0"/>
            </a:endParaRPr>
          </a:p>
          <a:p>
            <a:pPr algn="just">
              <a:lnSpc>
                <a:spcPct val="120000"/>
              </a:lnSpc>
              <a:spcBef>
                <a:spcPts val="0"/>
              </a:spcBef>
              <a:buFont typeface="Wingdings" panose="05000000000000000000" pitchFamily="2" charset="2"/>
              <a:buChar char="§"/>
            </a:pPr>
            <a:r>
              <a:rPr lang="en-US" dirty="0">
                <a:solidFill>
                  <a:schemeClr val="accent3">
                    <a:lumMod val="50000"/>
                  </a:schemeClr>
                </a:solidFill>
                <a:latin typeface="Cambria" panose="02040503050406030204" pitchFamily="18" charset="0"/>
                <a:ea typeface="Cambria" panose="02040503050406030204" pitchFamily="18" charset="0"/>
              </a:rPr>
              <a:t>This provision could </a:t>
            </a:r>
            <a:r>
              <a:rPr lang="en-US" b="1" dirty="0">
                <a:solidFill>
                  <a:schemeClr val="tx1"/>
                </a:solidFill>
                <a:latin typeface="Cambria" panose="02040503050406030204" pitchFamily="18" charset="0"/>
                <a:ea typeface="Cambria" panose="02040503050406030204" pitchFamily="18" charset="0"/>
              </a:rPr>
              <a:t>therefore lead to children unable to move beyond their existing environment and status.</a:t>
            </a:r>
          </a:p>
          <a:p>
            <a:pPr algn="just">
              <a:lnSpc>
                <a:spcPct val="120000"/>
              </a:lnSpc>
              <a:spcBef>
                <a:spcPts val="0"/>
              </a:spcBef>
              <a:buFont typeface="Wingdings" panose="05000000000000000000" pitchFamily="2" charset="2"/>
              <a:buChar char="§"/>
            </a:pPr>
            <a:r>
              <a:rPr lang="en-US" dirty="0">
                <a:solidFill>
                  <a:schemeClr val="accent3">
                    <a:lumMod val="50000"/>
                  </a:schemeClr>
                </a:solidFill>
                <a:latin typeface="Cambria" panose="02040503050406030204" pitchFamily="18" charset="0"/>
                <a:ea typeface="Cambria" panose="02040503050406030204" pitchFamily="18" charset="0"/>
              </a:rPr>
              <a:t>However, these views of formal and non-formal provision are rarely portrayed in recent literature. It appears that there is almost a fear of being critical about an approach that has gained exemplary status in the eyes of some international agencies.</a:t>
            </a:r>
          </a:p>
        </p:txBody>
      </p:sp>
      <p:sp>
        <p:nvSpPr>
          <p:cNvPr id="4" name="Title 1">
            <a:extLst>
              <a:ext uri="{FF2B5EF4-FFF2-40B4-BE49-F238E27FC236}">
                <a16:creationId xmlns:a16="http://schemas.microsoft.com/office/drawing/2014/main" xmlns="" id="{EBC7FB91-3B48-40EE-8567-82885A7D26E3}"/>
              </a:ext>
            </a:extLst>
          </p:cNvPr>
          <p:cNvSpPr txBox="1">
            <a:spLocks/>
          </p:cNvSpPr>
          <p:nvPr/>
        </p:nvSpPr>
        <p:spPr>
          <a:xfrm>
            <a:off x="0" y="-152400"/>
            <a:ext cx="10972800"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a:t>
            </a:r>
          </a:p>
          <a:p>
            <a:pPr lvl="0" algn="ctr">
              <a:spcBef>
                <a:spcPct val="0"/>
              </a:spcBef>
            </a:pPr>
            <a:r>
              <a:rPr lang="en-US" sz="5000" dirty="0">
                <a:solidFill>
                  <a:schemeClr val="tx1"/>
                </a:solidFill>
                <a:latin typeface="Cambria" panose="02040503050406030204" pitchFamily="18" charset="0"/>
                <a:ea typeface="Cambria" panose="02040503050406030204" pitchFamily="18" charset="0"/>
              </a:rPr>
              <a:t>Social Mobilization is not possible</a:t>
            </a:r>
            <a:endParaRPr lang="en-US" sz="5000"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676400"/>
            <a:ext cx="9875520" cy="5345853"/>
          </a:xfrm>
        </p:spPr>
        <p:style>
          <a:lnRef idx="2">
            <a:schemeClr val="accent6"/>
          </a:lnRef>
          <a:fillRef idx="1">
            <a:schemeClr val="lt1"/>
          </a:fillRef>
          <a:effectRef idx="0">
            <a:schemeClr val="accent6"/>
          </a:effectRef>
          <a:fontRef idx="minor">
            <a:schemeClr val="dk1"/>
          </a:fontRef>
        </p:style>
        <p:txBody>
          <a:bodyPr>
            <a:normAutofit/>
          </a:bodyPr>
          <a:lstStyle/>
          <a:p>
            <a:pPr algn="just">
              <a:buFont typeface="Wingdings" panose="05000000000000000000" pitchFamily="2" charset="2"/>
              <a:buChar char="§"/>
            </a:pPr>
            <a:r>
              <a:rPr lang="en-US" dirty="0">
                <a:latin typeface="Cambria" panose="02040503050406030204" pitchFamily="18" charset="0"/>
                <a:ea typeface="Cambria" panose="02040503050406030204" pitchFamily="18" charset="0"/>
              </a:rPr>
              <a:t>In practice, NGO programs are often offered </a:t>
            </a:r>
            <a:r>
              <a:rPr lang="en-US" b="1" dirty="0">
                <a:solidFill>
                  <a:schemeClr val="accent2"/>
                </a:solidFill>
                <a:latin typeface="Cambria" panose="02040503050406030204" pitchFamily="18" charset="0"/>
                <a:ea typeface="Cambria" panose="02040503050406030204" pitchFamily="18" charset="0"/>
              </a:rPr>
              <a:t>in the form of a standard package</a:t>
            </a:r>
            <a:r>
              <a:rPr lang="en-US" dirty="0">
                <a:latin typeface="Cambria" panose="02040503050406030204" pitchFamily="18" charset="0"/>
                <a:ea typeface="Cambria" panose="02040503050406030204" pitchFamily="18" charset="0"/>
              </a:rPr>
              <a:t>, rather than through a wide variation of </a:t>
            </a:r>
            <a:r>
              <a:rPr lang="en-US" b="1" i="1" dirty="0">
                <a:solidFill>
                  <a:srgbClr val="0070C0"/>
                </a:solidFill>
                <a:latin typeface="Cambria" panose="02040503050406030204" pitchFamily="18" charset="0"/>
                <a:ea typeface="Cambria" panose="02040503050406030204" pitchFamily="18" charset="0"/>
              </a:rPr>
              <a:t>‘flexible’ </a:t>
            </a:r>
            <a:r>
              <a:rPr lang="en-US" dirty="0">
                <a:latin typeface="Cambria" panose="02040503050406030204" pitchFamily="18" charset="0"/>
                <a:ea typeface="Cambria" panose="02040503050406030204" pitchFamily="18" charset="0"/>
              </a:rPr>
              <a:t>approaches as implied in much of the non-formal education literature.</a:t>
            </a:r>
          </a:p>
          <a:p>
            <a:pPr algn="just">
              <a:buFont typeface="Wingdings" panose="05000000000000000000" pitchFamily="2" charset="2"/>
              <a:buChar char="§"/>
            </a:pPr>
            <a:r>
              <a:rPr lang="en-US" dirty="0">
                <a:latin typeface="Cambria" panose="02040503050406030204" pitchFamily="18" charset="0"/>
                <a:ea typeface="Cambria" panose="02040503050406030204" pitchFamily="18" charset="0"/>
              </a:rPr>
              <a:t>An assessment of NGOs education programs in Ethiopia, Guinea, Malawi and Mali argues that the approaches of the programs are similar across the four countries.</a:t>
            </a:r>
          </a:p>
          <a:p>
            <a:pPr algn="just">
              <a:buFont typeface="Wingdings" panose="05000000000000000000" pitchFamily="2" charset="2"/>
              <a:buChar char="§"/>
            </a:pPr>
            <a:r>
              <a:rPr lang="en-US" dirty="0">
                <a:latin typeface="Cambria" panose="02040503050406030204" pitchFamily="18" charset="0"/>
                <a:ea typeface="Cambria" panose="02040503050406030204" pitchFamily="18" charset="0"/>
              </a:rPr>
              <a:t>A small number of programs like School for Life in Ghana, and BRAC in Bangladesh were successful. </a:t>
            </a:r>
          </a:p>
        </p:txBody>
      </p:sp>
      <p:sp>
        <p:nvSpPr>
          <p:cNvPr id="4" name="Title 1">
            <a:extLst>
              <a:ext uri="{FF2B5EF4-FFF2-40B4-BE49-F238E27FC236}">
                <a16:creationId xmlns:a16="http://schemas.microsoft.com/office/drawing/2014/main" xmlns="" id="{2DC6CADE-3CA2-433B-A8DE-80360783966F}"/>
              </a:ext>
            </a:extLst>
          </p:cNvPr>
          <p:cNvSpPr txBox="1">
            <a:spLocks/>
          </p:cNvSpPr>
          <p:nvPr/>
        </p:nvSpPr>
        <p:spPr>
          <a:xfrm>
            <a:off x="0" y="-268014"/>
            <a:ext cx="10972800"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lvl="0" algn="ctr">
              <a:spcBef>
                <a:spcPct val="0"/>
              </a:spcBef>
            </a:pPr>
            <a:r>
              <a:rPr lang="en-US" sz="4500" dirty="0">
                <a:solidFill>
                  <a:srgbClr val="C00000"/>
                </a:solidFill>
                <a:latin typeface="Cambria" panose="02040503050406030204" pitchFamily="18" charset="0"/>
                <a:ea typeface="Cambria" panose="02040503050406030204" pitchFamily="18" charset="0"/>
              </a:rPr>
              <a:t>Standard Package or Flexible Approaches</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10439400" cy="5562600"/>
          </a:xfrm>
        </p:spPr>
        <p:style>
          <a:lnRef idx="2">
            <a:schemeClr val="accent4"/>
          </a:lnRef>
          <a:fillRef idx="1">
            <a:schemeClr val="lt1"/>
          </a:fillRef>
          <a:effectRef idx="0">
            <a:schemeClr val="accent4"/>
          </a:effectRef>
          <a:fontRef idx="minor">
            <a:schemeClr val="dk1"/>
          </a:fontRef>
        </p:style>
        <p:txBody>
          <a:bodyPr>
            <a:noAutofit/>
          </a:bodyPr>
          <a:lstStyle/>
          <a:p>
            <a:pPr marL="274320" indent="-274320"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Despite the almost universal positive image of NGO non-formal education programs, as noted, it is paradoxically often also viewed as </a:t>
            </a:r>
            <a:r>
              <a:rPr lang="en-US" sz="3000" b="1" i="1" dirty="0">
                <a:solidFill>
                  <a:srgbClr val="FF3300"/>
                </a:solidFill>
                <a:latin typeface="Cambria" panose="02040503050406030204" pitchFamily="18" charset="0"/>
                <a:ea typeface="Cambria" panose="02040503050406030204" pitchFamily="18" charset="0"/>
              </a:rPr>
              <a:t>a second-best alternative to government provision.</a:t>
            </a:r>
          </a:p>
          <a:p>
            <a:pPr marL="274320" indent="-274320"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In an attempt to shift the focus from this conventional perspective, USAID has recently adopted the terminology of </a:t>
            </a:r>
            <a:r>
              <a:rPr lang="en-US" sz="3000" b="1" i="1" dirty="0">
                <a:solidFill>
                  <a:srgbClr val="00CC00"/>
                </a:solidFill>
                <a:latin typeface="Cambria" panose="02040503050406030204" pitchFamily="18" charset="0"/>
                <a:ea typeface="Cambria" panose="02040503050406030204" pitchFamily="18" charset="0"/>
              </a:rPr>
              <a:t>‘complementary’ </a:t>
            </a:r>
            <a:r>
              <a:rPr lang="en-US" sz="3000" dirty="0">
                <a:latin typeface="Cambria" panose="02040503050406030204" pitchFamily="18" charset="0"/>
                <a:ea typeface="Cambria" panose="02040503050406030204" pitchFamily="18" charset="0"/>
              </a:rPr>
              <a:t>approaches in its study of eight NGO programs.</a:t>
            </a:r>
          </a:p>
          <a:p>
            <a:pPr marL="274320" indent="-274320" algn="just">
              <a:spcBef>
                <a:spcPts val="0"/>
              </a:spcBef>
              <a:buFont typeface="Wingdings" panose="05000000000000000000" pitchFamily="2" charset="2"/>
              <a:buChar char="§"/>
            </a:pPr>
            <a:r>
              <a:rPr lang="en-US" sz="3000" dirty="0">
                <a:latin typeface="Cambria" panose="02040503050406030204" pitchFamily="18" charset="0"/>
                <a:ea typeface="Cambria" panose="02040503050406030204" pitchFamily="18" charset="0"/>
              </a:rPr>
              <a:t>The study notes that these programs are </a:t>
            </a:r>
            <a:r>
              <a:rPr lang="en-US" sz="3000" b="1" i="1" dirty="0">
                <a:solidFill>
                  <a:srgbClr val="FF3300"/>
                </a:solidFill>
                <a:latin typeface="Cambria" panose="02040503050406030204" pitchFamily="18" charset="0"/>
                <a:ea typeface="Cambria" panose="02040503050406030204" pitchFamily="18" charset="0"/>
              </a:rPr>
              <a:t>‘not meant to serve as non-formal alternatives to primary education’ </a:t>
            </a:r>
            <a:r>
              <a:rPr lang="en-US" sz="3000" dirty="0">
                <a:latin typeface="Cambria" panose="02040503050406030204" pitchFamily="18" charset="0"/>
                <a:ea typeface="Cambria" panose="02040503050406030204" pitchFamily="18" charset="0"/>
              </a:rPr>
              <a:t>even though some were known as non-formal programs at the time when they were established.</a:t>
            </a:r>
          </a:p>
          <a:p>
            <a:pPr marL="274320" indent="-274320" algn="just">
              <a:spcBef>
                <a:spcPts val="0"/>
              </a:spcBef>
              <a:buFont typeface="Wingdings" panose="05000000000000000000" pitchFamily="2" charset="2"/>
              <a:buChar char="§"/>
            </a:pPr>
            <a:endParaRPr lang="en-US" sz="3000"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xmlns="" id="{6622FA2F-E242-4C46-88BB-6ED45466206D}"/>
              </a:ext>
            </a:extLst>
          </p:cNvPr>
          <p:cNvSpPr txBox="1">
            <a:spLocks/>
          </p:cNvSpPr>
          <p:nvPr/>
        </p:nvSpPr>
        <p:spPr>
          <a:xfrm>
            <a:off x="0" y="-268014"/>
            <a:ext cx="10972800"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lvl="0" algn="ctr">
              <a:spcBef>
                <a:spcPct val="0"/>
              </a:spcBef>
            </a:pPr>
            <a:r>
              <a:rPr lang="en-US" sz="4500" b="1" dirty="0">
                <a:solidFill>
                  <a:srgbClr val="C00000"/>
                </a:solidFill>
              </a:rPr>
              <a:t>From Second Best to Complementary?</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90728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10515600" cy="3048000"/>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spcBef>
                <a:spcPts val="0"/>
              </a:spcBef>
              <a:buNone/>
            </a:pPr>
            <a:r>
              <a:rPr lang="en-US" b="1" dirty="0">
                <a:solidFill>
                  <a:srgbClr val="FF0000"/>
                </a:solidFill>
                <a:latin typeface="Cambria" panose="02040503050406030204" pitchFamily="18" charset="0"/>
                <a:ea typeface="Cambria" panose="02040503050406030204" pitchFamily="18" charset="0"/>
              </a:rPr>
              <a:t>Mainstreaming Children is Crucial</a:t>
            </a:r>
            <a:endParaRPr lang="en-US" dirty="0">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This shift in terms from alternative towards complementary programs is partly associated with a trend of </a:t>
            </a:r>
            <a:r>
              <a:rPr lang="en-US" sz="2600" b="1" i="1" dirty="0">
                <a:solidFill>
                  <a:srgbClr val="FF3300"/>
                </a:solidFill>
                <a:latin typeface="Cambria" panose="02040503050406030204" pitchFamily="18" charset="0"/>
                <a:ea typeface="Cambria" panose="02040503050406030204" pitchFamily="18" charset="0"/>
              </a:rPr>
              <a:t>seeing NGO provision as part of a process of ‘mainstreaming’ children into the formal system.</a:t>
            </a:r>
          </a:p>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For example, </a:t>
            </a:r>
            <a:r>
              <a:rPr lang="en-US" sz="2600" b="1" i="1" dirty="0">
                <a:solidFill>
                  <a:srgbClr val="008000"/>
                </a:solidFill>
                <a:latin typeface="Cambria" panose="02040503050406030204" pitchFamily="18" charset="0"/>
                <a:ea typeface="Cambria" panose="02040503050406030204" pitchFamily="18" charset="0"/>
              </a:rPr>
              <a:t>an equivalency system is currently being devised in Bangladesh to allow graduates from NGO programs to join the formal system.</a:t>
            </a:r>
          </a:p>
        </p:txBody>
      </p:sp>
      <p:sp>
        <p:nvSpPr>
          <p:cNvPr id="4" name="Title 1">
            <a:extLst>
              <a:ext uri="{FF2B5EF4-FFF2-40B4-BE49-F238E27FC236}">
                <a16:creationId xmlns:a16="http://schemas.microsoft.com/office/drawing/2014/main" xmlns="" id="{F4F57EE8-AD5B-4914-8A91-E24EE97C3862}"/>
              </a:ext>
            </a:extLst>
          </p:cNvPr>
          <p:cNvSpPr txBox="1">
            <a:spLocks/>
          </p:cNvSpPr>
          <p:nvPr/>
        </p:nvSpPr>
        <p:spPr>
          <a:xfrm>
            <a:off x="0" y="-23648"/>
            <a:ext cx="10972800" cy="6096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a:t>
            </a:r>
          </a:p>
        </p:txBody>
      </p:sp>
      <p:sp>
        <p:nvSpPr>
          <p:cNvPr id="7" name="Content Placeholder 2">
            <a:extLst>
              <a:ext uri="{FF2B5EF4-FFF2-40B4-BE49-F238E27FC236}">
                <a16:creationId xmlns:a16="http://schemas.microsoft.com/office/drawing/2014/main" xmlns="" id="{A24B5D28-56AE-464A-AD16-54F7C2584C54}"/>
              </a:ext>
            </a:extLst>
          </p:cNvPr>
          <p:cNvSpPr txBox="1">
            <a:spLocks/>
          </p:cNvSpPr>
          <p:nvPr/>
        </p:nvSpPr>
        <p:spPr>
          <a:xfrm>
            <a:off x="228600" y="3986048"/>
            <a:ext cx="10515600" cy="332915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lnSpc>
                <a:spcPct val="110000"/>
              </a:lnSpc>
              <a:spcBef>
                <a:spcPts val="0"/>
              </a:spcBef>
              <a:buNone/>
            </a:pPr>
            <a:r>
              <a:rPr lang="en-US" sz="3800" b="1" dirty="0">
                <a:solidFill>
                  <a:schemeClr val="accent3">
                    <a:lumMod val="75000"/>
                  </a:schemeClr>
                </a:solidFill>
                <a:latin typeface="Cambria" panose="02040503050406030204" pitchFamily="18" charset="0"/>
                <a:ea typeface="Cambria" panose="02040503050406030204" pitchFamily="18" charset="0"/>
              </a:rPr>
              <a:t>Transition requires Similarity</a:t>
            </a:r>
          </a:p>
          <a:p>
            <a:pPr marL="274320" indent="-274320" algn="just">
              <a:lnSpc>
                <a:spcPct val="110000"/>
              </a:lnSpc>
              <a:spcBef>
                <a:spcPts val="0"/>
              </a:spcBef>
              <a:buFont typeface="Wingdings" panose="05000000000000000000" pitchFamily="2" charset="2"/>
              <a:buChar char="§"/>
            </a:pPr>
            <a:r>
              <a:rPr lang="en-US" sz="3100" dirty="0">
                <a:latin typeface="Cambria" panose="02040503050406030204" pitchFamily="18" charset="0"/>
                <a:ea typeface="Cambria" panose="02040503050406030204" pitchFamily="18" charset="0"/>
              </a:rPr>
              <a:t>A consequence of moving towards equivalency and mainstreaming is that there are increasingly similarities between (formal) government and (complementary) NGO approaches in terms of the curriculum followed in order </a:t>
            </a:r>
            <a:r>
              <a:rPr lang="en-US" sz="3100" b="1" i="1" dirty="0">
                <a:latin typeface="Cambria" panose="02040503050406030204" pitchFamily="18" charset="0"/>
                <a:ea typeface="Cambria" panose="02040503050406030204" pitchFamily="18" charset="0"/>
              </a:rPr>
              <a:t>to prepare for higher levels of education.</a:t>
            </a:r>
          </a:p>
          <a:p>
            <a:pPr marL="0" indent="0" algn="just">
              <a:lnSpc>
                <a:spcPct val="110000"/>
              </a:lnSpc>
              <a:spcBef>
                <a:spcPts val="0"/>
              </a:spcBef>
              <a:buNone/>
            </a:pPr>
            <a:endParaRPr lang="en-US" sz="1900" b="1" i="1" dirty="0">
              <a:latin typeface="Cambria" panose="02040503050406030204" pitchFamily="18" charset="0"/>
              <a:ea typeface="Cambria" panose="02040503050406030204" pitchFamily="18" charset="0"/>
            </a:endParaRPr>
          </a:p>
          <a:p>
            <a:pPr marL="274320" indent="-274320" algn="just">
              <a:lnSpc>
                <a:spcPct val="110000"/>
              </a:lnSpc>
              <a:spcBef>
                <a:spcPts val="0"/>
              </a:spcBef>
              <a:buFont typeface="Wingdings" panose="05000000000000000000" pitchFamily="2" charset="2"/>
              <a:buChar char="§"/>
            </a:pPr>
            <a:r>
              <a:rPr lang="en-US" sz="3100" dirty="0">
                <a:latin typeface="Cambria" panose="02040503050406030204" pitchFamily="18" charset="0"/>
                <a:ea typeface="Cambria" panose="02040503050406030204" pitchFamily="18" charset="0"/>
              </a:rPr>
              <a:t>Complementary programs are therefore </a:t>
            </a:r>
            <a:r>
              <a:rPr lang="en-US" sz="3100" b="1" i="1" dirty="0">
                <a:latin typeface="Cambria" panose="02040503050406030204" pitchFamily="18" charset="0"/>
                <a:ea typeface="Cambria" panose="02040503050406030204" pitchFamily="18" charset="0"/>
              </a:rPr>
              <a:t>converging towards government formal approaches to ensure children can transit from one system to another. </a:t>
            </a:r>
          </a:p>
        </p:txBody>
      </p:sp>
    </p:spTree>
    <p:extLst>
      <p:ext uri="{BB962C8B-B14F-4D97-AF65-F5344CB8AC3E}">
        <p14:creationId xmlns:p14="http://schemas.microsoft.com/office/powerpoint/2010/main" xmlns="" val="3771641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10363200" cy="5410200"/>
          </a:xfrm>
        </p:spPr>
        <p:style>
          <a:lnRef idx="2">
            <a:schemeClr val="accent2"/>
          </a:lnRef>
          <a:fillRef idx="1">
            <a:schemeClr val="lt1"/>
          </a:fillRef>
          <a:effectRef idx="0">
            <a:schemeClr val="accent2"/>
          </a:effectRef>
          <a:fontRef idx="minor">
            <a:schemeClr val="dk1"/>
          </a:fontRef>
        </p:style>
        <p:txBody>
          <a:bodyPr>
            <a:noAutofit/>
          </a:bodyPr>
          <a:lstStyle/>
          <a:p>
            <a:pPr algn="just">
              <a:buFont typeface="Wingdings" panose="05000000000000000000" pitchFamily="2" charset="2"/>
              <a:buChar char="§"/>
            </a:pPr>
            <a:r>
              <a:rPr lang="en-US" sz="2700" dirty="0">
                <a:latin typeface="Cambria" panose="02040503050406030204" pitchFamily="18" charset="0"/>
                <a:ea typeface="Cambria" panose="02040503050406030204" pitchFamily="18" charset="0"/>
              </a:rPr>
              <a:t>The move towards complementary NGO provision is commonly associated with a version of </a:t>
            </a:r>
            <a:r>
              <a:rPr lang="en-US" sz="2700" b="1" i="1" dirty="0">
                <a:latin typeface="Cambria" panose="02040503050406030204" pitchFamily="18" charset="0"/>
                <a:ea typeface="Cambria" panose="02040503050406030204" pitchFamily="18" charset="0"/>
              </a:rPr>
              <a:t>‘accelerated learning’.</a:t>
            </a:r>
          </a:p>
          <a:p>
            <a:pPr algn="just">
              <a:buFont typeface="Wingdings" panose="05000000000000000000" pitchFamily="2" charset="2"/>
              <a:buChar char="§"/>
            </a:pPr>
            <a:r>
              <a:rPr lang="en-US" sz="2700" dirty="0">
                <a:latin typeface="Cambria" panose="02040503050406030204" pitchFamily="18" charset="0"/>
                <a:ea typeface="Cambria" panose="02040503050406030204" pitchFamily="18" charset="0"/>
              </a:rPr>
              <a:t>In this context, accelerated learning is used to refer to approaches which support a reduced curriculum compared with the state system, </a:t>
            </a:r>
            <a:r>
              <a:rPr lang="en-US" sz="2700" b="1" i="1" dirty="0">
                <a:solidFill>
                  <a:schemeClr val="accent1">
                    <a:lumMod val="75000"/>
                  </a:schemeClr>
                </a:solidFill>
                <a:latin typeface="Cambria" panose="02040503050406030204" pitchFamily="18" charset="0"/>
                <a:ea typeface="Cambria" panose="02040503050406030204" pitchFamily="18" charset="0"/>
              </a:rPr>
              <a:t>usually focusing on basic literacy and numeracy. </a:t>
            </a:r>
          </a:p>
          <a:p>
            <a:pPr algn="just">
              <a:buFont typeface="Wingdings" panose="05000000000000000000" pitchFamily="2" charset="2"/>
              <a:buChar char="§"/>
            </a:pPr>
            <a:r>
              <a:rPr lang="en-US" sz="2700" dirty="0">
                <a:latin typeface="Cambria" panose="02040503050406030204" pitchFamily="18" charset="0"/>
                <a:ea typeface="Cambria" panose="02040503050406030204" pitchFamily="18" charset="0"/>
              </a:rPr>
              <a:t>The intention is that students learn the basic requirements in a short period of time </a:t>
            </a:r>
            <a:r>
              <a:rPr lang="en-US" sz="2700" b="1" i="1" dirty="0">
                <a:solidFill>
                  <a:schemeClr val="accent5">
                    <a:lumMod val="75000"/>
                  </a:schemeClr>
                </a:solidFill>
                <a:latin typeface="Cambria" panose="02040503050406030204" pitchFamily="18" charset="0"/>
                <a:ea typeface="Cambria" panose="02040503050406030204" pitchFamily="18" charset="0"/>
              </a:rPr>
              <a:t>to allow them to gain access to a later stage of formal schooling.</a:t>
            </a:r>
          </a:p>
          <a:p>
            <a:pPr algn="just">
              <a:buFont typeface="Wingdings" panose="05000000000000000000" pitchFamily="2" charset="2"/>
              <a:buChar char="§"/>
            </a:pPr>
            <a:r>
              <a:rPr lang="en-US" sz="2700" dirty="0">
                <a:latin typeface="Cambria" panose="02040503050406030204" pitchFamily="18" charset="0"/>
                <a:ea typeface="Cambria" panose="02040503050406030204" pitchFamily="18" charset="0"/>
              </a:rPr>
              <a:t>Examples of complementary, accelerated learning approaches of this kind include Ghana’s School for Life and Ethiopia’s Alternative Basic Education programs, both of </a:t>
            </a:r>
            <a:r>
              <a:rPr lang="en-US" sz="2700" b="1" i="1" dirty="0">
                <a:solidFill>
                  <a:srgbClr val="FF0000"/>
                </a:solidFill>
                <a:latin typeface="Cambria" panose="02040503050406030204" pitchFamily="18" charset="0"/>
                <a:ea typeface="Cambria" panose="02040503050406030204" pitchFamily="18" charset="0"/>
              </a:rPr>
              <a:t>which are modelled on the BRAC approach in Bangladesh.</a:t>
            </a:r>
          </a:p>
        </p:txBody>
      </p:sp>
      <p:sp>
        <p:nvSpPr>
          <p:cNvPr id="4" name="Title 1">
            <a:extLst>
              <a:ext uri="{FF2B5EF4-FFF2-40B4-BE49-F238E27FC236}">
                <a16:creationId xmlns:a16="http://schemas.microsoft.com/office/drawing/2014/main" xmlns="" id="{01890511-2EDD-45AC-A23C-39383DFBB2CD}"/>
              </a:ext>
            </a:extLst>
          </p:cNvPr>
          <p:cNvSpPr txBox="1">
            <a:spLocks/>
          </p:cNvSpPr>
          <p:nvPr/>
        </p:nvSpPr>
        <p:spPr>
          <a:xfrm>
            <a:off x="0" y="0"/>
            <a:ext cx="10972800"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lvl="0" algn="ctr">
              <a:spcBef>
                <a:spcPct val="0"/>
              </a:spcBef>
            </a:pPr>
            <a:r>
              <a:rPr lang="en-US" sz="4800" b="1" dirty="0">
                <a:solidFill>
                  <a:srgbClr val="7030A0"/>
                </a:solidFill>
              </a:rPr>
              <a:t>Accelerated Learning</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2693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828800"/>
            <a:ext cx="9875520" cy="5105400"/>
          </a:xfrm>
        </p:spPr>
        <p:style>
          <a:lnRef idx="2">
            <a:schemeClr val="accent4"/>
          </a:lnRef>
          <a:fillRef idx="1">
            <a:schemeClr val="lt1"/>
          </a:fillRef>
          <a:effectRef idx="0">
            <a:schemeClr val="accent4"/>
          </a:effectRef>
          <a:fontRef idx="minor">
            <a:schemeClr val="dk1"/>
          </a:fontRef>
        </p:style>
        <p:txBody>
          <a:bodyPr>
            <a:noAutofit/>
          </a:bodyPr>
          <a:lstStyle/>
          <a:p>
            <a:pPr algn="just">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Integrating graduates from these NGO programs into the formal system remains a challenge in reality.</a:t>
            </a:r>
          </a:p>
          <a:p>
            <a:pPr marL="0" indent="0" algn="just">
              <a:spcBef>
                <a:spcPts val="0"/>
              </a:spcBef>
              <a:buNone/>
            </a:pPr>
            <a:endParaRPr lang="en-US" sz="2800" dirty="0">
              <a:solidFill>
                <a:schemeClr val="tx1"/>
              </a:solidFill>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2800" b="1" dirty="0">
                <a:solidFill>
                  <a:schemeClr val="tx1"/>
                </a:solidFill>
                <a:latin typeface="Cambria" panose="02040503050406030204" pitchFamily="18" charset="0"/>
                <a:ea typeface="Cambria" panose="02040503050406030204" pitchFamily="18" charset="0"/>
              </a:rPr>
              <a:t>In Bangladesh, while the vast majority of BRAC graduates gain access to formal secondary schools (over 90%), their survival rates in school are low, and below rates for those who continue from formal primary schools. </a:t>
            </a:r>
          </a:p>
          <a:p>
            <a:pPr marL="0" indent="0" algn="just">
              <a:spcBef>
                <a:spcPts val="0"/>
              </a:spcBef>
              <a:buNone/>
            </a:pPr>
            <a:endParaRPr lang="en-US" sz="2800" dirty="0">
              <a:solidFill>
                <a:schemeClr val="tx1"/>
              </a:solidFill>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Reasons for their dropout in secondary school are related to differences in learning styles and social background of students which can result in them being excluded within the formal school system.</a:t>
            </a:r>
          </a:p>
        </p:txBody>
      </p:sp>
      <p:sp>
        <p:nvSpPr>
          <p:cNvPr id="4" name="Title 1">
            <a:extLst>
              <a:ext uri="{FF2B5EF4-FFF2-40B4-BE49-F238E27FC236}">
                <a16:creationId xmlns:a16="http://schemas.microsoft.com/office/drawing/2014/main" xmlns="" id="{E2CFCEFC-488C-4273-A8CB-616AC40549BC}"/>
              </a:ext>
            </a:extLst>
          </p:cNvPr>
          <p:cNvSpPr txBox="1">
            <a:spLocks/>
          </p:cNvSpPr>
          <p:nvPr/>
        </p:nvSpPr>
        <p:spPr>
          <a:xfrm>
            <a:off x="0" y="0"/>
            <a:ext cx="10972800"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lvl="0" algn="ctr">
              <a:spcBef>
                <a:spcPct val="0"/>
              </a:spcBef>
            </a:pPr>
            <a:r>
              <a:rPr lang="en-US" sz="4800" b="1" dirty="0">
                <a:solidFill>
                  <a:srgbClr val="C00000"/>
                </a:solidFill>
                <a:latin typeface="Cambria" panose="02040503050406030204" pitchFamily="18" charset="0"/>
                <a:ea typeface="Cambria" panose="02040503050406030204" pitchFamily="18" charset="0"/>
              </a:rPr>
              <a:t>Failure After Transition</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11221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10134600" cy="4800600"/>
          </a:xfrm>
        </p:spPr>
        <p:style>
          <a:lnRef idx="2">
            <a:schemeClr val="accent1"/>
          </a:lnRef>
          <a:fillRef idx="1">
            <a:schemeClr val="lt1"/>
          </a:fillRef>
          <a:effectRef idx="0">
            <a:schemeClr val="accent1"/>
          </a:effectRef>
          <a:fontRef idx="minor">
            <a:schemeClr val="dk1"/>
          </a:fontRef>
        </p:style>
        <p:txBody>
          <a:bodyPr>
            <a:normAutofit/>
          </a:bodyPr>
          <a:lstStyle/>
          <a:p>
            <a:pPr marL="274320" indent="-274320" algn="just">
              <a:spcBef>
                <a:spcPts val="0"/>
              </a:spcBef>
              <a:buFont typeface="Wingdings" panose="05000000000000000000" pitchFamily="2" charset="2"/>
              <a:buChar char="§"/>
            </a:pPr>
            <a:r>
              <a:rPr lang="en-US" b="1" dirty="0">
                <a:solidFill>
                  <a:srgbClr val="FF0000"/>
                </a:solidFill>
                <a:latin typeface="Cambria" panose="02040503050406030204" pitchFamily="18" charset="0"/>
                <a:ea typeface="Cambria" panose="02040503050406030204" pitchFamily="18" charset="0"/>
              </a:rPr>
              <a:t>Insufficient supply of secondary schools </a:t>
            </a:r>
            <a:r>
              <a:rPr lang="en-US" dirty="0">
                <a:latin typeface="Cambria" panose="02040503050406030204" pitchFamily="18" charset="0"/>
                <a:ea typeface="Cambria" panose="02040503050406030204" pitchFamily="18" charset="0"/>
              </a:rPr>
              <a:t>is another reason for problems in the transition between non-formal and formal systems.</a:t>
            </a:r>
          </a:p>
          <a:p>
            <a:pPr marL="0" indent="0" algn="just">
              <a:spcBef>
                <a:spcPts val="0"/>
              </a:spcBef>
              <a:buNone/>
            </a:pPr>
            <a:endParaRPr lang="en-US" dirty="0">
              <a:latin typeface="Cambria" panose="02040503050406030204" pitchFamily="18" charset="0"/>
              <a:ea typeface="Cambria" panose="02040503050406030204" pitchFamily="18" charset="0"/>
            </a:endParaRPr>
          </a:p>
          <a:p>
            <a:pPr marL="274320" indent="-274320" algn="just">
              <a:spcBef>
                <a:spcPts val="0"/>
              </a:spcBef>
              <a:buFont typeface="Wingdings" panose="05000000000000000000" pitchFamily="2" charset="2"/>
              <a:buChar char="§"/>
            </a:pPr>
            <a:r>
              <a:rPr lang="en-US" dirty="0">
                <a:latin typeface="Cambria" panose="02040503050406030204" pitchFamily="18" charset="0"/>
                <a:ea typeface="Cambria" panose="02040503050406030204" pitchFamily="18" charset="0"/>
              </a:rPr>
              <a:t>In Ghana’s </a:t>
            </a:r>
            <a:r>
              <a:rPr lang="en-US" b="1" dirty="0">
                <a:latin typeface="Cambria" panose="02040503050406030204" pitchFamily="18" charset="0"/>
                <a:ea typeface="Cambria" panose="02040503050406030204" pitchFamily="18" charset="0"/>
              </a:rPr>
              <a:t>School for Life program</a:t>
            </a:r>
            <a:r>
              <a:rPr lang="en-US" dirty="0">
                <a:latin typeface="Cambria" panose="02040503050406030204" pitchFamily="18" charset="0"/>
                <a:ea typeface="Cambria" panose="02040503050406030204" pitchFamily="18" charset="0"/>
              </a:rPr>
              <a:t>, it is estimated that one-third of graduates have been unable to join the formal school system, with reasons for not doing so mainly due to lack of availability of a school in the locality rather than lack of interest.</a:t>
            </a:r>
          </a:p>
        </p:txBody>
      </p:sp>
      <p:sp>
        <p:nvSpPr>
          <p:cNvPr id="4" name="Title 1">
            <a:extLst>
              <a:ext uri="{FF2B5EF4-FFF2-40B4-BE49-F238E27FC236}">
                <a16:creationId xmlns:a16="http://schemas.microsoft.com/office/drawing/2014/main" xmlns="" id="{E042160F-95E0-483D-87FA-000C8A3A65B9}"/>
              </a:ext>
            </a:extLst>
          </p:cNvPr>
          <p:cNvSpPr txBox="1">
            <a:spLocks/>
          </p:cNvSpPr>
          <p:nvPr/>
        </p:nvSpPr>
        <p:spPr>
          <a:xfrm>
            <a:off x="0" y="0"/>
            <a:ext cx="10972800"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lvl="0" algn="ctr">
              <a:spcBef>
                <a:spcPct val="0"/>
              </a:spcBef>
            </a:pPr>
            <a:r>
              <a:rPr lang="en-US" sz="4500" b="1" dirty="0">
                <a:solidFill>
                  <a:srgbClr val="FF0000"/>
                </a:solidFill>
                <a:latin typeface="Cambria" panose="02040503050406030204" pitchFamily="18" charset="0"/>
                <a:ea typeface="Cambria" panose="02040503050406030204" pitchFamily="18" charset="0"/>
              </a:rPr>
              <a:t>Insufficient Supply of Secondary Schools</a:t>
            </a:r>
            <a:endParaRPr lang="en-US" sz="4500"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993473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10515600" cy="59436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Font typeface="Wingdings" panose="05000000000000000000" pitchFamily="2" charset="2"/>
              <a:buChar char="§"/>
            </a:pPr>
            <a:r>
              <a:rPr lang="en-US" sz="2800" b="1" dirty="0">
                <a:solidFill>
                  <a:srgbClr val="C00000"/>
                </a:solidFill>
                <a:latin typeface="Cambria" panose="02040503050406030204" pitchFamily="18" charset="0"/>
                <a:ea typeface="Cambria" panose="02040503050406030204" pitchFamily="18" charset="0"/>
              </a:rPr>
              <a:t>1970s: Attention to non-formal approaches</a:t>
            </a:r>
          </a:p>
          <a:p>
            <a:pPr lvl="1">
              <a:buFont typeface="Wingdings" pitchFamily="2" charset="2"/>
              <a:buChar char="ü"/>
            </a:pPr>
            <a:r>
              <a:rPr lang="en-US" dirty="0">
                <a:latin typeface="Cambria" panose="02040503050406030204" pitchFamily="18" charset="0"/>
                <a:ea typeface="Cambria" panose="02040503050406030204" pitchFamily="18" charset="0"/>
              </a:rPr>
              <a:t>Basic Needs Approach to Development</a:t>
            </a:r>
          </a:p>
          <a:p>
            <a:pPr lvl="1">
              <a:buFont typeface="Wingdings" pitchFamily="2" charset="2"/>
              <a:buChar char="ü"/>
            </a:pPr>
            <a:r>
              <a:rPr lang="en-US" dirty="0">
                <a:latin typeface="Cambria" panose="02040503050406030204" pitchFamily="18" charset="0"/>
                <a:ea typeface="Cambria" panose="02040503050406030204" pitchFamily="18" charset="0"/>
              </a:rPr>
              <a:t>Concern of achieving universal primary education by 1980</a:t>
            </a:r>
          </a:p>
          <a:p>
            <a:pPr lvl="1">
              <a:buFont typeface="Wingdings" pitchFamily="2" charset="2"/>
              <a:buChar char="ü"/>
            </a:pPr>
            <a:r>
              <a:rPr lang="en-US" dirty="0">
                <a:latin typeface="Cambria" panose="02040503050406030204" pitchFamily="18" charset="0"/>
                <a:ea typeface="Cambria" panose="02040503050406030204" pitchFamily="18" charset="0"/>
              </a:rPr>
              <a:t>Criticisms of Formal Schooling</a:t>
            </a:r>
          </a:p>
          <a:p>
            <a:pPr>
              <a:buFont typeface="Wingdings" panose="05000000000000000000" pitchFamily="2" charset="2"/>
              <a:buChar char="§"/>
            </a:pPr>
            <a:r>
              <a:rPr lang="en-US" sz="2800" b="1" dirty="0">
                <a:solidFill>
                  <a:srgbClr val="C00000"/>
                </a:solidFill>
                <a:latin typeface="Cambria" panose="02040503050406030204" pitchFamily="18" charset="0"/>
                <a:ea typeface="Cambria" panose="02040503050406030204" pitchFamily="18" charset="0"/>
              </a:rPr>
              <a:t>1980s to 1990s: swing back to formal, with ‘alternatives’</a:t>
            </a:r>
          </a:p>
          <a:p>
            <a:pPr lvl="1">
              <a:buFont typeface="Wingdings" pitchFamily="2" charset="2"/>
              <a:buChar char="ü"/>
            </a:pPr>
            <a:r>
              <a:rPr lang="en-US" dirty="0">
                <a:latin typeface="Cambria" panose="02040503050406030204" pitchFamily="18" charset="0"/>
                <a:ea typeface="Cambria" panose="02040503050406030204" pitchFamily="18" charset="0"/>
              </a:rPr>
              <a:t>Structural Adjustment Conditionalities resulting in a decline in resources towards state schooling</a:t>
            </a:r>
          </a:p>
          <a:p>
            <a:pPr lvl="1">
              <a:buFont typeface="Wingdings" pitchFamily="2" charset="2"/>
              <a:buChar char="ü"/>
            </a:pPr>
            <a:r>
              <a:rPr lang="en-US" dirty="0">
                <a:latin typeface="Cambria" panose="02040503050406030204" pitchFamily="18" charset="0"/>
                <a:ea typeface="Cambria" panose="02040503050406030204" pitchFamily="18" charset="0"/>
              </a:rPr>
              <a:t>Non-formal seen as “band-aid” and second best </a:t>
            </a:r>
          </a:p>
          <a:p>
            <a:pPr>
              <a:buFont typeface="Wingdings" panose="05000000000000000000" pitchFamily="2" charset="2"/>
              <a:buChar char="§"/>
            </a:pPr>
            <a:r>
              <a:rPr lang="en-US" b="1" dirty="0">
                <a:solidFill>
                  <a:srgbClr val="C00000"/>
                </a:solidFill>
                <a:latin typeface="Cambria" panose="02040503050406030204" pitchFamily="18" charset="0"/>
                <a:ea typeface="Cambria" panose="02040503050406030204" pitchFamily="18" charset="0"/>
              </a:rPr>
              <a:t>2000s: emphasis on complementary approaches.</a:t>
            </a:r>
          </a:p>
          <a:p>
            <a:pPr lvl="1">
              <a:buFont typeface="Wingdings" pitchFamily="2" charset="2"/>
              <a:buChar char="ü"/>
            </a:pPr>
            <a:r>
              <a:rPr lang="en-US" dirty="0">
                <a:latin typeface="Cambria" panose="02040503050406030204" pitchFamily="18" charset="0"/>
                <a:ea typeface="Cambria" panose="02040503050406030204" pitchFamily="18" charset="0"/>
              </a:rPr>
              <a:t>Education’s role prioritized in the context of emerging democracies with emphasis on state provision.</a:t>
            </a:r>
          </a:p>
          <a:p>
            <a:pPr lvl="1">
              <a:buFont typeface="Wingdings" pitchFamily="2" charset="2"/>
              <a:buChar char="ü"/>
            </a:pPr>
            <a:r>
              <a:rPr lang="en-US" dirty="0">
                <a:latin typeface="Cambria" panose="02040503050406030204" pitchFamily="18" charset="0"/>
                <a:ea typeface="Cambria" panose="02040503050406030204" pitchFamily="18" charset="0"/>
              </a:rPr>
              <a:t>Concern for achieving MDG/EFA by 2015</a:t>
            </a:r>
          </a:p>
          <a:p>
            <a:pPr lvl="1">
              <a:buFont typeface="Wingdings" pitchFamily="2" charset="2"/>
              <a:buChar char="ü"/>
            </a:pPr>
            <a:r>
              <a:rPr lang="en-US" dirty="0">
                <a:latin typeface="Cambria" panose="02040503050406030204" pitchFamily="18" charset="0"/>
                <a:ea typeface="Cambria" panose="02040503050406030204" pitchFamily="18" charset="0"/>
              </a:rPr>
              <a:t>Complementarities between state and non-state approaches – search for alignment.</a:t>
            </a:r>
          </a:p>
          <a:p>
            <a:pPr marL="457200" lvl="1" indent="0">
              <a:buNone/>
            </a:pPr>
            <a:endParaRPr lang="en-US"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xmlns="" id="{6BC091A1-BF8B-4D39-9DB6-09E29DA66EEC}"/>
              </a:ext>
            </a:extLst>
          </p:cNvPr>
          <p:cNvSpPr txBox="1">
            <a:spLocks/>
          </p:cNvSpPr>
          <p:nvPr/>
        </p:nvSpPr>
        <p:spPr>
          <a:xfrm>
            <a:off x="0" y="0"/>
            <a:ext cx="10972800" cy="12192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5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Influence of International Commitments and Goals on NGO Provision</a:t>
            </a:r>
          </a:p>
        </p:txBody>
      </p:sp>
    </p:spTree>
    <p:extLst>
      <p:ext uri="{BB962C8B-B14F-4D97-AF65-F5344CB8AC3E}">
        <p14:creationId xmlns:p14="http://schemas.microsoft.com/office/powerpoint/2010/main" xmlns="" val="21187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71600"/>
            <a:ext cx="8229600" cy="3962400"/>
          </a:xfrm>
          <a:solidFill>
            <a:srgbClr val="00B0F0"/>
          </a:solidFill>
        </p:spPr>
        <p:txBody>
          <a:bodyPr>
            <a:noAutofit/>
          </a:bodyPr>
          <a:lstStyle/>
          <a:p>
            <a:r>
              <a:rPr lang="en-US" sz="8000" dirty="0">
                <a:latin typeface="Cambria" panose="02040503050406030204" pitchFamily="18" charset="0"/>
                <a:ea typeface="Cambria" panose="02040503050406030204" pitchFamily="18" charset="0"/>
              </a:rPr>
              <a:t>What Are Your Thoughts on Education?</a:t>
            </a:r>
          </a:p>
        </p:txBody>
      </p:sp>
    </p:spTree>
    <p:extLst>
      <p:ext uri="{BB962C8B-B14F-4D97-AF65-F5344CB8AC3E}">
        <p14:creationId xmlns:p14="http://schemas.microsoft.com/office/powerpoint/2010/main" xmlns="" val="3711737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09320"/>
            <a:ext cx="10210800" cy="2590800"/>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gn="ctr">
              <a:buNone/>
            </a:pPr>
            <a:r>
              <a:rPr lang="en-US"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Bangladesh</a:t>
            </a:r>
          </a:p>
          <a:p>
            <a:pPr algn="just">
              <a:lnSpc>
                <a:spcPct val="110000"/>
              </a:lnSpc>
              <a:spcBef>
                <a:spcPts val="0"/>
              </a:spcBef>
              <a:buFont typeface="Wingdings" panose="05000000000000000000" pitchFamily="2" charset="2"/>
              <a:buChar char="§"/>
            </a:pPr>
            <a:r>
              <a:rPr lang="en-US" sz="2700" dirty="0">
                <a:latin typeface="Cambria" panose="02040503050406030204" pitchFamily="18" charset="0"/>
                <a:ea typeface="Cambria" panose="02040503050406030204" pitchFamily="18" charset="0"/>
              </a:rPr>
              <a:t>Since mid 1980s</a:t>
            </a:r>
          </a:p>
          <a:p>
            <a:pPr algn="just">
              <a:lnSpc>
                <a:spcPct val="110000"/>
              </a:lnSpc>
              <a:spcBef>
                <a:spcPts val="0"/>
              </a:spcBef>
              <a:buFont typeface="Wingdings" panose="05000000000000000000" pitchFamily="2" charset="2"/>
              <a:buChar char="§"/>
            </a:pPr>
            <a:r>
              <a:rPr lang="en-US" sz="2700" dirty="0">
                <a:latin typeface="Cambria" panose="02040503050406030204" pitchFamily="18" charset="0"/>
                <a:ea typeface="Cambria" panose="02040503050406030204" pitchFamily="18" charset="0"/>
              </a:rPr>
              <a:t>Grown out of locally based relief NGOs (BRAC particularly influential)</a:t>
            </a:r>
          </a:p>
          <a:p>
            <a:pPr algn="just">
              <a:lnSpc>
                <a:spcPct val="110000"/>
              </a:lnSpc>
              <a:spcBef>
                <a:spcPts val="0"/>
              </a:spcBef>
              <a:buFont typeface="Wingdings" panose="05000000000000000000" pitchFamily="2" charset="2"/>
              <a:buChar char="§"/>
            </a:pPr>
            <a:r>
              <a:rPr lang="en-US" sz="2700" dirty="0">
                <a:latin typeface="Cambria" panose="02040503050406030204" pitchFamily="18" charset="0"/>
                <a:ea typeface="Cambria" panose="02040503050406030204" pitchFamily="18" charset="0"/>
              </a:rPr>
              <a:t>Autonomous from Government Plans</a:t>
            </a:r>
          </a:p>
          <a:p>
            <a:pPr algn="just">
              <a:lnSpc>
                <a:spcPct val="110000"/>
              </a:lnSpc>
              <a:spcBef>
                <a:spcPts val="0"/>
              </a:spcBef>
              <a:buFont typeface="Wingdings" panose="05000000000000000000" pitchFamily="2" charset="2"/>
              <a:buChar char="§"/>
            </a:pPr>
            <a:r>
              <a:rPr lang="en-US" sz="2700" dirty="0">
                <a:latin typeface="Cambria" panose="02040503050406030204" pitchFamily="18" charset="0"/>
                <a:ea typeface="Cambria" panose="02040503050406030204" pitchFamily="18" charset="0"/>
              </a:rPr>
              <a:t>Alternative</a:t>
            </a:r>
          </a:p>
          <a:p>
            <a:pPr algn="just"/>
            <a:endParaRPr lang="en-US" dirty="0">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xmlns="" id="{F4CDB53F-9AC0-47C0-A203-541866F0D60E}"/>
              </a:ext>
            </a:extLst>
          </p:cNvPr>
          <p:cNvSpPr txBox="1">
            <a:spLocks/>
          </p:cNvSpPr>
          <p:nvPr/>
        </p:nvSpPr>
        <p:spPr>
          <a:xfrm>
            <a:off x="0" y="0"/>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8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NGO provision in Government Plans</a:t>
            </a:r>
            <a:endParaRPr lang="en-US" sz="45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5" name="Content Placeholder 2">
            <a:extLst>
              <a:ext uri="{FF2B5EF4-FFF2-40B4-BE49-F238E27FC236}">
                <a16:creationId xmlns:a16="http://schemas.microsoft.com/office/drawing/2014/main" xmlns="" id="{769149C7-A33D-4A51-A203-65829CB7DC70}"/>
              </a:ext>
            </a:extLst>
          </p:cNvPr>
          <p:cNvSpPr txBox="1">
            <a:spLocks/>
          </p:cNvSpPr>
          <p:nvPr/>
        </p:nvSpPr>
        <p:spPr>
          <a:xfrm>
            <a:off x="386080" y="3677920"/>
            <a:ext cx="5100320" cy="356108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lnSpc>
                <a:spcPct val="110000"/>
              </a:lnSpc>
              <a:spcBef>
                <a:spcPts val="0"/>
              </a:spcBef>
              <a:buNone/>
            </a:pPr>
            <a:r>
              <a:rPr lang="en-US" sz="3500" b="1" dirty="0">
                <a:solidFill>
                  <a:srgbClr val="C00000"/>
                </a:solidFill>
                <a:latin typeface="Cambria" panose="02040503050406030204" pitchFamily="18" charset="0"/>
                <a:ea typeface="Cambria" panose="02040503050406030204" pitchFamily="18" charset="0"/>
              </a:rPr>
              <a:t>Ghana</a:t>
            </a:r>
          </a:p>
          <a:p>
            <a:pPr marL="274320" indent="-274320">
              <a:lnSpc>
                <a:spcPct val="110000"/>
              </a:lnSpc>
              <a:spcBef>
                <a:spcPts val="0"/>
              </a:spcBef>
              <a:buFont typeface="Wingdings" panose="05000000000000000000" pitchFamily="2" charset="2"/>
              <a:buChar char="§"/>
            </a:pPr>
            <a:r>
              <a:rPr lang="en-US" dirty="0">
                <a:latin typeface="Cambria" panose="02040503050406030204" pitchFamily="18" charset="0"/>
                <a:ea typeface="Cambria" panose="02040503050406030204" pitchFamily="18" charset="0"/>
              </a:rPr>
              <a:t>Since 1990s</a:t>
            </a:r>
          </a:p>
          <a:p>
            <a:pPr marL="274320" indent="-274320">
              <a:lnSpc>
                <a:spcPct val="110000"/>
              </a:lnSpc>
              <a:spcBef>
                <a:spcPts val="0"/>
              </a:spcBef>
              <a:buFont typeface="Wingdings" panose="05000000000000000000" pitchFamily="2" charset="2"/>
              <a:buChar char="§"/>
            </a:pPr>
            <a:r>
              <a:rPr lang="en-US" dirty="0">
                <a:latin typeface="Cambria" panose="02040503050406030204" pitchFamily="18" charset="0"/>
                <a:ea typeface="Cambria" panose="02040503050406030204" pitchFamily="18" charset="0"/>
              </a:rPr>
              <a:t>Donor-supported </a:t>
            </a:r>
          </a:p>
          <a:p>
            <a:pPr marL="274320" indent="-274320">
              <a:lnSpc>
                <a:spcPct val="110000"/>
              </a:lnSpc>
              <a:spcBef>
                <a:spcPts val="0"/>
              </a:spcBef>
              <a:buFont typeface="Wingdings" panose="05000000000000000000" pitchFamily="2" charset="2"/>
              <a:buChar char="§"/>
            </a:pPr>
            <a:r>
              <a:rPr lang="en-US" dirty="0">
                <a:latin typeface="Cambria" panose="02040503050406030204" pitchFamily="18" charset="0"/>
                <a:ea typeface="Cambria" panose="02040503050406030204" pitchFamily="18" charset="0"/>
              </a:rPr>
              <a:t>For example, BRAC Model supported by International NGOs</a:t>
            </a:r>
          </a:p>
          <a:p>
            <a:pPr marL="274320" indent="-274320">
              <a:lnSpc>
                <a:spcPct val="110000"/>
              </a:lnSpc>
              <a:spcBef>
                <a:spcPts val="0"/>
              </a:spcBef>
              <a:buFont typeface="Wingdings" panose="05000000000000000000" pitchFamily="2" charset="2"/>
              <a:buChar char="§"/>
            </a:pPr>
            <a:r>
              <a:rPr lang="en-US" dirty="0">
                <a:latin typeface="Cambria" panose="02040503050406030204" pitchFamily="18" charset="0"/>
                <a:ea typeface="Cambria" panose="02040503050406030204" pitchFamily="18" charset="0"/>
              </a:rPr>
              <a:t>Included in Government Plans</a:t>
            </a:r>
          </a:p>
          <a:p>
            <a:pPr marL="274320" indent="-274320">
              <a:lnSpc>
                <a:spcPct val="110000"/>
              </a:lnSpc>
              <a:spcBef>
                <a:spcPts val="0"/>
              </a:spcBef>
              <a:buFont typeface="Wingdings" panose="05000000000000000000" pitchFamily="2" charset="2"/>
              <a:buChar char="§"/>
            </a:pPr>
            <a:r>
              <a:rPr lang="en-US" dirty="0">
                <a:latin typeface="Cambria" panose="02040503050406030204" pitchFamily="18" charset="0"/>
                <a:ea typeface="Cambria" panose="02040503050406030204" pitchFamily="18" charset="0"/>
              </a:rPr>
              <a:t>Complementary</a:t>
            </a:r>
          </a:p>
        </p:txBody>
      </p:sp>
      <p:sp>
        <p:nvSpPr>
          <p:cNvPr id="6" name="Content Placeholder 2">
            <a:extLst>
              <a:ext uri="{FF2B5EF4-FFF2-40B4-BE49-F238E27FC236}">
                <a16:creationId xmlns:a16="http://schemas.microsoft.com/office/drawing/2014/main" xmlns="" id="{9BEB1384-CD5D-4D14-95FE-FEE9CF01749A}"/>
              </a:ext>
            </a:extLst>
          </p:cNvPr>
          <p:cNvSpPr txBox="1">
            <a:spLocks/>
          </p:cNvSpPr>
          <p:nvPr/>
        </p:nvSpPr>
        <p:spPr>
          <a:xfrm>
            <a:off x="5486400" y="3677920"/>
            <a:ext cx="5100320" cy="356108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lnSpc>
                <a:spcPct val="110000"/>
              </a:lnSpc>
              <a:spcBef>
                <a:spcPts val="0"/>
              </a:spcBef>
              <a:buNone/>
            </a:pPr>
            <a:r>
              <a:rPr lang="en-US" sz="3600" b="1" dirty="0">
                <a:solidFill>
                  <a:srgbClr val="C00000"/>
                </a:solidFill>
                <a:latin typeface="Cambria" panose="02040503050406030204" pitchFamily="18" charset="0"/>
                <a:ea typeface="Cambria" panose="02040503050406030204" pitchFamily="18" charset="0"/>
              </a:rPr>
              <a:t>Ethiopia</a:t>
            </a:r>
          </a:p>
          <a:p>
            <a:r>
              <a:rPr lang="en-US" sz="3600" dirty="0">
                <a:latin typeface="Cambria" panose="02040503050406030204" pitchFamily="18" charset="0"/>
                <a:ea typeface="Cambria" panose="02040503050406030204" pitchFamily="18" charset="0"/>
              </a:rPr>
              <a:t>Since 1990s</a:t>
            </a:r>
          </a:p>
          <a:p>
            <a:r>
              <a:rPr lang="en-US" sz="3600" dirty="0">
                <a:latin typeface="Cambria" panose="02040503050406030204" pitchFamily="18" charset="0"/>
                <a:ea typeface="Cambria" panose="02040503050406030204" pitchFamily="18" charset="0"/>
              </a:rPr>
              <a:t>Donor-supported </a:t>
            </a:r>
          </a:p>
          <a:p>
            <a:r>
              <a:rPr lang="en-US" sz="3600" dirty="0">
                <a:latin typeface="Cambria" panose="02040503050406030204" pitchFamily="18" charset="0"/>
                <a:ea typeface="Cambria" panose="02040503050406030204" pitchFamily="18" charset="0"/>
              </a:rPr>
              <a:t>For example, BRAC Model supported by International NGOs</a:t>
            </a:r>
          </a:p>
          <a:p>
            <a:r>
              <a:rPr lang="en-US" sz="3600" dirty="0">
                <a:latin typeface="Cambria" panose="02040503050406030204" pitchFamily="18" charset="0"/>
                <a:ea typeface="Cambria" panose="02040503050406030204" pitchFamily="18" charset="0"/>
              </a:rPr>
              <a:t>Included in Government Plans</a:t>
            </a:r>
          </a:p>
          <a:p>
            <a:r>
              <a:rPr lang="en-US" sz="3600" dirty="0">
                <a:latin typeface="Cambria" panose="02040503050406030204" pitchFamily="18" charset="0"/>
                <a:ea typeface="Cambria" panose="02040503050406030204" pitchFamily="18" charset="0"/>
              </a:rPr>
              <a:t>Complementary</a:t>
            </a:r>
          </a:p>
        </p:txBody>
      </p:sp>
    </p:spTree>
    <p:extLst>
      <p:ext uri="{BB962C8B-B14F-4D97-AF65-F5344CB8AC3E}">
        <p14:creationId xmlns:p14="http://schemas.microsoft.com/office/powerpoint/2010/main" xmlns="" val="111640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10515600" cy="5638800"/>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10000"/>
              </a:lnSpc>
              <a:spcBef>
                <a:spcPts val="0"/>
              </a:spcBef>
              <a:buNone/>
            </a:pPr>
            <a:r>
              <a:rPr lang="en-US" sz="2600" dirty="0">
                <a:latin typeface="Cambria" panose="02040503050406030204" pitchFamily="18" charset="0"/>
                <a:ea typeface="Cambria" panose="02040503050406030204" pitchFamily="18" charset="0"/>
              </a:rPr>
              <a:t>BRAC, an international development organization in Bangladesh, is the largest NGOs in the world; established by Sir </a:t>
            </a:r>
            <a:r>
              <a:rPr lang="en-US" sz="2600" dirty="0" err="1">
                <a:latin typeface="Cambria" panose="02040503050406030204" pitchFamily="18" charset="0"/>
                <a:ea typeface="Cambria" panose="02040503050406030204" pitchFamily="18" charset="0"/>
              </a:rPr>
              <a:t>Fazle</a:t>
            </a:r>
            <a:r>
              <a:rPr lang="en-US" sz="2600" dirty="0">
                <a:latin typeface="Cambria" panose="02040503050406030204" pitchFamily="18" charset="0"/>
                <a:ea typeface="Cambria" panose="02040503050406030204" pitchFamily="18" charset="0"/>
              </a:rPr>
              <a:t> Hasan Abed in 1972. BRAC is present in all districts of Bangladesh and 13 other countries. </a:t>
            </a:r>
          </a:p>
          <a:p>
            <a:pPr marL="274320" indent="-274320" algn="just">
              <a:lnSpc>
                <a:spcPct val="110000"/>
              </a:lnSpc>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1985: BRAC’s Non-Formal Primary Education Program is started</a:t>
            </a:r>
          </a:p>
          <a:p>
            <a:pPr marL="274320" indent="-274320" algn="just">
              <a:lnSpc>
                <a:spcPct val="110000"/>
              </a:lnSpc>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1994: Non-Formal Primary Education is Replicated in Africa</a:t>
            </a:r>
          </a:p>
          <a:p>
            <a:pPr marL="274320" indent="-274320" algn="just">
              <a:lnSpc>
                <a:spcPct val="110000"/>
              </a:lnSpc>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1997: BRAC Pre-Primary Schools commence operation</a:t>
            </a:r>
          </a:p>
          <a:p>
            <a:pPr marL="274320" indent="-274320" algn="just">
              <a:lnSpc>
                <a:spcPct val="110000"/>
              </a:lnSpc>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2002: BRAC commences development work in Afghanistan</a:t>
            </a:r>
          </a:p>
          <a:p>
            <a:pPr marL="274320" indent="-274320" algn="just">
              <a:lnSpc>
                <a:spcPct val="110000"/>
              </a:lnSpc>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2003: The Continuing Education and Post Primary Basic Education Programs are integrated into a single Program called Post Primary Basic and Continuing  Education (PACE) Program</a:t>
            </a:r>
          </a:p>
          <a:p>
            <a:pPr marL="274320" indent="-274320"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2006: BRAC’s development programs in Africa commence </a:t>
            </a:r>
          </a:p>
          <a:p>
            <a:pPr marL="274320" indent="-274320"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2008: BRAC’s education program initiates capacity building of government and registered non-government primary schools.</a:t>
            </a:r>
          </a:p>
        </p:txBody>
      </p:sp>
      <p:sp>
        <p:nvSpPr>
          <p:cNvPr id="4" name="Title 1">
            <a:extLst>
              <a:ext uri="{FF2B5EF4-FFF2-40B4-BE49-F238E27FC236}">
                <a16:creationId xmlns:a16="http://schemas.microsoft.com/office/drawing/2014/main" xmlns="" id="{DF0D7F4F-EDC6-42C2-A62D-69A80329E395}"/>
              </a:ext>
            </a:extLst>
          </p:cNvPr>
          <p:cNvSpPr txBox="1">
            <a:spLocks/>
          </p:cNvSpPr>
          <p:nvPr/>
        </p:nvSpPr>
        <p:spPr>
          <a:xfrm>
            <a:off x="0" y="0"/>
            <a:ext cx="10972800" cy="12954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5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BRAC’s Evolution in the Education </a:t>
            </a:r>
          </a:p>
          <a:p>
            <a:pPr lvl="0" algn="ctr">
              <a:spcBef>
                <a:spcPct val="0"/>
              </a:spcBef>
            </a:pPr>
            <a:r>
              <a:rPr lang="en-US" sz="45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Sector of Bangladesh </a:t>
            </a:r>
          </a:p>
        </p:txBody>
      </p:sp>
    </p:spTree>
    <p:extLst>
      <p:ext uri="{BB962C8B-B14F-4D97-AF65-F5344CB8AC3E}">
        <p14:creationId xmlns:p14="http://schemas.microsoft.com/office/powerpoint/2010/main" xmlns="" val="40630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486400" cy="737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xmlns="" id="{6181BC9B-2946-44F9-9738-86E1B0E25D1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62600" y="0"/>
            <a:ext cx="5410200" cy="731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9789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6019800" cy="6400800"/>
          </a:xfrm>
        </p:spPr>
        <p:style>
          <a:lnRef idx="2">
            <a:schemeClr val="accent6"/>
          </a:lnRef>
          <a:fillRef idx="1">
            <a:schemeClr val="lt1"/>
          </a:fillRef>
          <a:effectRef idx="0">
            <a:schemeClr val="accent6"/>
          </a:effectRef>
          <a:fontRef idx="minor">
            <a:schemeClr val="dk1"/>
          </a:fontRef>
        </p:style>
        <p:txBody>
          <a:bodyPr>
            <a:noAutofit/>
          </a:bodyPr>
          <a:lstStyle/>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BRAC is one of the largest NGOs involved in primary education in Bangladesh. As of the end of 2012, it had more than 22,700 non-formal primary schools with a combined enrolment of 670,000 children.</a:t>
            </a:r>
          </a:p>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BRAC's education program provides non-formal primary education to those left out of the formal education system, especially rural, or disadvantaged children, and drop-outs. Its schools are typically one room with one teacher and no more than 33 students. </a:t>
            </a:r>
          </a:p>
          <a:p>
            <a:pPr algn="just">
              <a:spcBef>
                <a:spcPts val="0"/>
              </a:spcBef>
              <a:buFont typeface="Wingdings" panose="05000000000000000000" pitchFamily="2" charset="2"/>
              <a:buChar char="§"/>
            </a:pPr>
            <a:r>
              <a:rPr lang="en-US" sz="2600" dirty="0">
                <a:latin typeface="Cambria" panose="02040503050406030204" pitchFamily="18" charset="0"/>
                <a:ea typeface="Cambria" panose="02040503050406030204" pitchFamily="18" charset="0"/>
              </a:rPr>
              <a:t>BRAC Education Program has been operating in 6 countries. There are 7,00,000+ students (8 to 14 years). </a:t>
            </a:r>
          </a:p>
        </p:txBody>
      </p:sp>
      <p:sp>
        <p:nvSpPr>
          <p:cNvPr id="6" name="Title 1">
            <a:extLst>
              <a:ext uri="{FF2B5EF4-FFF2-40B4-BE49-F238E27FC236}">
                <a16:creationId xmlns:a16="http://schemas.microsoft.com/office/drawing/2014/main" xmlns="" id="{84147413-6D60-4E4B-8AAD-60B844F2F64A}"/>
              </a:ext>
            </a:extLst>
          </p:cNvPr>
          <p:cNvSpPr txBox="1">
            <a:spLocks/>
          </p:cNvSpPr>
          <p:nvPr/>
        </p:nvSpPr>
        <p:spPr>
          <a:xfrm>
            <a:off x="0" y="0"/>
            <a:ext cx="10972800" cy="5334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5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BRAC’s Education Program</a:t>
            </a:r>
          </a:p>
        </p:txBody>
      </p:sp>
      <p:pic>
        <p:nvPicPr>
          <p:cNvPr id="4" name="Picture 3">
            <a:extLst>
              <a:ext uri="{FF2B5EF4-FFF2-40B4-BE49-F238E27FC236}">
                <a16:creationId xmlns:a16="http://schemas.microsoft.com/office/drawing/2014/main" xmlns="" id="{729A3699-4D39-4C74-AC08-01DD02C0FAD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00800" y="811530"/>
            <a:ext cx="4535156" cy="6275070"/>
          </a:xfrm>
          <a:prstGeom prst="rect">
            <a:avLst/>
          </a:prstGeom>
        </p:spPr>
      </p:pic>
    </p:spTree>
    <p:extLst>
      <p:ext uri="{BB962C8B-B14F-4D97-AF65-F5344CB8AC3E}">
        <p14:creationId xmlns:p14="http://schemas.microsoft.com/office/powerpoint/2010/main" xmlns="" val="203003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4572000" cy="6248400"/>
          </a:xfrm>
        </p:spPr>
        <p:style>
          <a:lnRef idx="2">
            <a:schemeClr val="accent6"/>
          </a:lnRef>
          <a:fillRef idx="1">
            <a:schemeClr val="lt1"/>
          </a:fillRef>
          <a:effectRef idx="0">
            <a:schemeClr val="accent6"/>
          </a:effectRef>
          <a:fontRef idx="minor">
            <a:schemeClr val="dk1"/>
          </a:fontRef>
        </p:style>
        <p:txBody>
          <a:bodyPr>
            <a:noAutofit/>
          </a:bodyPr>
          <a:lstStyle/>
          <a:p>
            <a:pPr marL="0" indent="0" algn="just">
              <a:buNone/>
            </a:pPr>
            <a:r>
              <a:rPr lang="en-US" sz="2600" b="1" dirty="0">
                <a:solidFill>
                  <a:srgbClr val="FF0000"/>
                </a:solidFill>
                <a:latin typeface="Cambria" panose="02040503050406030204" pitchFamily="18" charset="0"/>
                <a:ea typeface="Cambria" panose="02040503050406030204" pitchFamily="18" charset="0"/>
              </a:rPr>
              <a:t>Other Education Projects</a:t>
            </a:r>
          </a:p>
          <a:p>
            <a:pPr algn="just">
              <a:buFont typeface="Wingdings" panose="05000000000000000000" pitchFamily="2" charset="2"/>
              <a:buChar char="§"/>
            </a:pPr>
            <a:r>
              <a:rPr lang="en-US" sz="2600" dirty="0">
                <a:latin typeface="Cambria" panose="02040503050406030204" pitchFamily="18" charset="0"/>
                <a:ea typeface="Cambria" panose="02040503050406030204" pitchFamily="18" charset="0"/>
              </a:rPr>
              <a:t>Children with Special Needs</a:t>
            </a:r>
          </a:p>
          <a:p>
            <a:pPr algn="just">
              <a:buFont typeface="Wingdings" panose="05000000000000000000" pitchFamily="2" charset="2"/>
              <a:buChar char="§"/>
            </a:pPr>
            <a:r>
              <a:rPr lang="en-US" sz="2600" dirty="0">
                <a:latin typeface="Cambria" panose="02040503050406030204" pitchFamily="18" charset="0"/>
                <a:ea typeface="Cambria" panose="02040503050406030204" pitchFamily="18" charset="0"/>
              </a:rPr>
              <a:t>Education for Ethnic Children (EEC)</a:t>
            </a:r>
          </a:p>
          <a:p>
            <a:pPr algn="just">
              <a:buFont typeface="Wingdings" panose="05000000000000000000" pitchFamily="2" charset="2"/>
              <a:buChar char="§"/>
            </a:pPr>
            <a:r>
              <a:rPr lang="en-US" sz="2600" dirty="0">
                <a:solidFill>
                  <a:srgbClr val="FF0000"/>
                </a:solidFill>
                <a:latin typeface="Cambria" panose="02040503050406030204" pitchFamily="18" charset="0"/>
                <a:ea typeface="Cambria" panose="02040503050406030204" pitchFamily="18" charset="0"/>
              </a:rPr>
              <a:t>Projects:</a:t>
            </a:r>
          </a:p>
          <a:p>
            <a:pPr marL="0" indent="0" algn="just">
              <a:buNone/>
            </a:pPr>
            <a:r>
              <a:rPr lang="en-US" sz="2600" dirty="0">
                <a:latin typeface="Cambria" panose="02040503050406030204" pitchFamily="18" charset="0"/>
                <a:ea typeface="Cambria" panose="02040503050406030204" pitchFamily="18" charset="0"/>
              </a:rPr>
              <a:t>a. Education Support Program (ESP)</a:t>
            </a:r>
          </a:p>
          <a:p>
            <a:pPr marL="0" indent="0" algn="just">
              <a:buNone/>
            </a:pPr>
            <a:r>
              <a:rPr lang="en-US" sz="2600" dirty="0">
                <a:latin typeface="Cambria" panose="02040503050406030204" pitchFamily="18" charset="0"/>
                <a:ea typeface="Cambria" panose="02040503050406030204" pitchFamily="18" charset="0"/>
              </a:rPr>
              <a:t>b. Formal &amp; Community School</a:t>
            </a:r>
          </a:p>
          <a:p>
            <a:pPr marL="0" indent="0" algn="just">
              <a:buNone/>
            </a:pPr>
            <a:r>
              <a:rPr lang="en-US" sz="2600" dirty="0">
                <a:latin typeface="Cambria" panose="02040503050406030204" pitchFamily="18" charset="0"/>
                <a:ea typeface="Cambria" panose="02040503050406030204" pitchFamily="18" charset="0"/>
              </a:rPr>
              <a:t>c. TBS (Tracking of BRAC Graduates at secondary schools)</a:t>
            </a:r>
          </a:p>
          <a:p>
            <a:pPr marL="0" indent="0" algn="just">
              <a:buNone/>
            </a:pPr>
            <a:r>
              <a:rPr lang="en-US" sz="2600" dirty="0">
                <a:latin typeface="Cambria" panose="02040503050406030204" pitchFamily="18" charset="0"/>
                <a:ea typeface="Cambria" panose="02040503050406030204" pitchFamily="18" charset="0"/>
              </a:rPr>
              <a:t>d. </a:t>
            </a:r>
            <a:r>
              <a:rPr lang="en-US" sz="2600" dirty="0" err="1">
                <a:latin typeface="Cambria" panose="02040503050406030204" pitchFamily="18" charset="0"/>
                <a:ea typeface="Cambria" panose="02040503050406030204" pitchFamily="18" charset="0"/>
              </a:rPr>
              <a:t>Shishu</a:t>
            </a:r>
            <a:r>
              <a:rPr lang="en-US" sz="2600" dirty="0">
                <a:latin typeface="Cambria" panose="02040503050406030204" pitchFamily="18" charset="0"/>
                <a:ea typeface="Cambria" panose="02040503050406030204" pitchFamily="18" charset="0"/>
              </a:rPr>
              <a:t> Niketan: Home for Children</a:t>
            </a:r>
          </a:p>
          <a:p>
            <a:pPr marL="0" indent="0" algn="just">
              <a:buNone/>
            </a:pPr>
            <a:r>
              <a:rPr lang="en-US" sz="2600" dirty="0">
                <a:latin typeface="Cambria" panose="02040503050406030204" pitchFamily="18" charset="0"/>
                <a:ea typeface="Cambria" panose="02040503050406030204" pitchFamily="18" charset="0"/>
              </a:rPr>
              <a:t>e. </a:t>
            </a:r>
            <a:r>
              <a:rPr lang="en-US" sz="2600" dirty="0" err="1">
                <a:latin typeface="Cambria" panose="02040503050406030204" pitchFamily="18" charset="0"/>
                <a:ea typeface="Cambria" panose="02040503050406030204" pitchFamily="18" charset="0"/>
              </a:rPr>
              <a:t>Shikkha</a:t>
            </a:r>
            <a:r>
              <a:rPr lang="en-US" sz="2600" dirty="0">
                <a:latin typeface="Cambria" panose="02040503050406030204" pitchFamily="18" charset="0"/>
                <a:ea typeface="Cambria" panose="02040503050406030204" pitchFamily="18" charset="0"/>
              </a:rPr>
              <a:t> Tari: Boat School</a:t>
            </a:r>
          </a:p>
        </p:txBody>
      </p:sp>
      <p:sp>
        <p:nvSpPr>
          <p:cNvPr id="6" name="Title 1">
            <a:extLst>
              <a:ext uri="{FF2B5EF4-FFF2-40B4-BE49-F238E27FC236}">
                <a16:creationId xmlns:a16="http://schemas.microsoft.com/office/drawing/2014/main" xmlns="" id="{84147413-6D60-4E4B-8AAD-60B844F2F64A}"/>
              </a:ext>
            </a:extLst>
          </p:cNvPr>
          <p:cNvSpPr txBox="1">
            <a:spLocks/>
          </p:cNvSpPr>
          <p:nvPr/>
        </p:nvSpPr>
        <p:spPr>
          <a:xfrm>
            <a:off x="0" y="0"/>
            <a:ext cx="10972800" cy="6096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5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BRAC’s Education Program</a:t>
            </a:r>
          </a:p>
        </p:txBody>
      </p:sp>
      <p:pic>
        <p:nvPicPr>
          <p:cNvPr id="4" name="Picture 2">
            <a:extLst>
              <a:ext uri="{FF2B5EF4-FFF2-40B4-BE49-F238E27FC236}">
                <a16:creationId xmlns:a16="http://schemas.microsoft.com/office/drawing/2014/main" xmlns="" id="{FDEAB915-DF01-4E5D-956C-CB6D7D0ECE7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838200"/>
            <a:ext cx="601980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9836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10439400" cy="6248400"/>
          </a:xfrm>
        </p:spPr>
        <p:style>
          <a:lnRef idx="2">
            <a:schemeClr val="accent6"/>
          </a:lnRef>
          <a:fillRef idx="1">
            <a:schemeClr val="lt1"/>
          </a:fillRef>
          <a:effectRef idx="0">
            <a:schemeClr val="accent6"/>
          </a:effectRef>
          <a:fontRef idx="minor">
            <a:schemeClr val="dk1"/>
          </a:fontRef>
        </p:style>
        <p:txBody>
          <a:bodyPr>
            <a:noAutofit/>
          </a:bodyPr>
          <a:lstStyle/>
          <a:p>
            <a:pPr marL="0" indent="0" algn="just">
              <a:buNone/>
            </a:pPr>
            <a:r>
              <a:rPr lang="en-US" sz="2600" b="1" dirty="0" smtClean="0">
                <a:solidFill>
                  <a:schemeClr val="tx1"/>
                </a:solidFill>
                <a:latin typeface="Cambria" panose="02040503050406030204" pitchFamily="18" charset="0"/>
                <a:ea typeface="Cambria" panose="02040503050406030204" pitchFamily="18" charset="0"/>
              </a:rPr>
              <a:t>Spending </a:t>
            </a:r>
            <a:r>
              <a:rPr lang="en-US" sz="2600" b="1" dirty="0" smtClean="0">
                <a:solidFill>
                  <a:schemeClr val="tx1"/>
                </a:solidFill>
                <a:latin typeface="Cambria" panose="02040503050406030204" pitchFamily="18" charset="0"/>
                <a:ea typeface="Cambria" panose="02040503050406030204" pitchFamily="18" charset="0"/>
              </a:rPr>
              <a:t>on Education: </a:t>
            </a:r>
            <a:r>
              <a:rPr lang="en-US" sz="2600" dirty="0" smtClean="0">
                <a:solidFill>
                  <a:schemeClr val="tx1"/>
                </a:solidFill>
                <a:latin typeface="Cambria" panose="02040503050406030204" pitchFamily="18" charset="0"/>
                <a:ea typeface="Cambria" panose="02040503050406030204" pitchFamily="18" charset="0"/>
              </a:rPr>
              <a:t>It costs about 20 US dollar for a year of schooling in a BRAC school. This cost is paid for by the </a:t>
            </a:r>
            <a:r>
              <a:rPr lang="en-US" sz="2600" dirty="0" smtClean="0">
                <a:solidFill>
                  <a:schemeClr val="tx1"/>
                </a:solidFill>
                <a:latin typeface="Cambria" panose="02040503050406030204" pitchFamily="18" charset="0"/>
                <a:ea typeface="Cambria" panose="02040503050406030204" pitchFamily="18" charset="0"/>
              </a:rPr>
              <a:t>school.</a:t>
            </a:r>
          </a:p>
          <a:p>
            <a:pPr marL="0" indent="0" algn="just">
              <a:buNone/>
            </a:pPr>
            <a:r>
              <a:rPr lang="en-US" sz="2600" b="1" dirty="0" smtClean="0">
                <a:solidFill>
                  <a:schemeClr val="tx1"/>
                </a:solidFill>
                <a:latin typeface="Cambria" panose="02040503050406030204" pitchFamily="18" charset="0"/>
                <a:ea typeface="Cambria" panose="02040503050406030204" pitchFamily="18" charset="0"/>
              </a:rPr>
              <a:t>Access to Education: </a:t>
            </a:r>
            <a:r>
              <a:rPr lang="en-US" sz="2600" dirty="0" smtClean="0">
                <a:solidFill>
                  <a:schemeClr val="tx1"/>
                </a:solidFill>
                <a:latin typeface="Cambria" panose="02040503050406030204" pitchFamily="18" charset="0"/>
                <a:ea typeface="Cambria" panose="02040503050406030204" pitchFamily="18" charset="0"/>
              </a:rPr>
              <a:t>NGOs is flexible and accommodating to make it possible for as many children as possible to </a:t>
            </a:r>
            <a:r>
              <a:rPr lang="en-US" sz="2600" dirty="0" smtClean="0">
                <a:solidFill>
                  <a:schemeClr val="tx1"/>
                </a:solidFill>
                <a:latin typeface="Cambria" panose="02040503050406030204" pitchFamily="18" charset="0"/>
                <a:ea typeface="Cambria" panose="02040503050406030204" pitchFamily="18" charset="0"/>
              </a:rPr>
              <a:t>attend </a:t>
            </a:r>
            <a:r>
              <a:rPr lang="en-US" sz="2600" dirty="0" smtClean="0">
                <a:solidFill>
                  <a:schemeClr val="tx1"/>
                </a:solidFill>
                <a:latin typeface="Cambria" panose="02040503050406030204" pitchFamily="18" charset="0"/>
                <a:ea typeface="Cambria" panose="02040503050406030204" pitchFamily="18" charset="0"/>
              </a:rPr>
              <a:t>school</a:t>
            </a:r>
            <a:r>
              <a:rPr lang="en-US" sz="2600" dirty="0" smtClean="0">
                <a:solidFill>
                  <a:schemeClr val="tx1"/>
                </a:solidFill>
                <a:latin typeface="Cambria" panose="02040503050406030204" pitchFamily="18" charset="0"/>
                <a:ea typeface="Cambria" panose="02040503050406030204" pitchFamily="18" charset="0"/>
              </a:rPr>
              <a:t>.</a:t>
            </a:r>
          </a:p>
          <a:p>
            <a:pPr marL="0" indent="0" algn="just">
              <a:buNone/>
            </a:pPr>
            <a:r>
              <a:rPr lang="en-US" sz="2600" b="1" dirty="0" smtClean="0">
                <a:solidFill>
                  <a:schemeClr val="tx1"/>
                </a:solidFill>
                <a:latin typeface="Cambria" panose="02040503050406030204" pitchFamily="18" charset="0"/>
                <a:ea typeface="Cambria" panose="02040503050406030204" pitchFamily="18" charset="0"/>
              </a:rPr>
              <a:t>Curriculum: </a:t>
            </a:r>
            <a:r>
              <a:rPr lang="en-US" sz="2600" dirty="0" smtClean="0">
                <a:solidFill>
                  <a:schemeClr val="tx1"/>
                </a:solidFill>
                <a:latin typeface="Cambria" panose="02040503050406030204" pitchFamily="18" charset="0"/>
                <a:ea typeface="Cambria" panose="02040503050406030204" pitchFamily="18" charset="0"/>
              </a:rPr>
              <a:t>The Curriculum for NGOs schools has been adjusted to meet the needs of children from rural lifestyles</a:t>
            </a:r>
            <a:r>
              <a:rPr lang="en-US" sz="2600" dirty="0" smtClean="0">
                <a:solidFill>
                  <a:schemeClr val="tx1"/>
                </a:solidFill>
                <a:latin typeface="Cambria" panose="02040503050406030204" pitchFamily="18" charset="0"/>
                <a:ea typeface="Cambria" panose="02040503050406030204" pitchFamily="18" charset="0"/>
              </a:rPr>
              <a:t>.</a:t>
            </a:r>
          </a:p>
          <a:p>
            <a:pPr marL="0" indent="0" algn="just">
              <a:buNone/>
            </a:pPr>
            <a:r>
              <a:rPr lang="en-US" sz="2600" b="1" dirty="0" smtClean="0">
                <a:solidFill>
                  <a:schemeClr val="tx1"/>
                </a:solidFill>
                <a:latin typeface="Cambria" panose="02040503050406030204" pitchFamily="18" charset="0"/>
                <a:ea typeface="Cambria" panose="02040503050406030204" pitchFamily="18" charset="0"/>
              </a:rPr>
              <a:t>Teacher Training and </a:t>
            </a:r>
            <a:r>
              <a:rPr lang="en-US" sz="2600" b="1" dirty="0" smtClean="0">
                <a:solidFill>
                  <a:schemeClr val="tx1"/>
                </a:solidFill>
                <a:latin typeface="Cambria" panose="02040503050406030204" pitchFamily="18" charset="0"/>
                <a:ea typeface="Cambria" panose="02040503050406030204" pitchFamily="18" charset="0"/>
              </a:rPr>
              <a:t>Supervision: </a:t>
            </a:r>
            <a:r>
              <a:rPr lang="en-US" sz="2600" dirty="0" smtClean="0">
                <a:solidFill>
                  <a:schemeClr val="tx1"/>
                </a:solidFill>
                <a:latin typeface="Cambria" panose="02040503050406030204" pitchFamily="18" charset="0"/>
                <a:ea typeface="Cambria" panose="02040503050406030204" pitchFamily="18" charset="0"/>
              </a:rPr>
              <a:t>97</a:t>
            </a:r>
            <a:r>
              <a:rPr lang="en-US" sz="2600" dirty="0" smtClean="0">
                <a:solidFill>
                  <a:schemeClr val="tx1"/>
                </a:solidFill>
                <a:latin typeface="Cambria" panose="02040503050406030204" pitchFamily="18" charset="0"/>
                <a:ea typeface="Cambria" panose="02040503050406030204" pitchFamily="18" charset="0"/>
              </a:rPr>
              <a:t>% of teachers in NGOs schools are women who </a:t>
            </a:r>
            <a:r>
              <a:rPr lang="en-US" sz="2600" dirty="0" smtClean="0">
                <a:solidFill>
                  <a:schemeClr val="tx1"/>
                </a:solidFill>
                <a:latin typeface="Cambria" panose="02040503050406030204" pitchFamily="18" charset="0"/>
                <a:ea typeface="Cambria" panose="02040503050406030204" pitchFamily="18" charset="0"/>
              </a:rPr>
              <a:t>are married</a:t>
            </a:r>
            <a:r>
              <a:rPr lang="en-US" sz="2600" dirty="0" smtClean="0">
                <a:solidFill>
                  <a:schemeClr val="tx1"/>
                </a:solidFill>
                <a:latin typeface="Cambria" panose="02040503050406030204" pitchFamily="18" charset="0"/>
                <a:ea typeface="Cambria" panose="02040503050406030204" pitchFamily="18" charset="0"/>
              </a:rPr>
              <a:t>, but </a:t>
            </a:r>
            <a:r>
              <a:rPr lang="en-US" sz="2600" dirty="0" smtClean="0">
                <a:solidFill>
                  <a:schemeClr val="tx1"/>
                </a:solidFill>
                <a:latin typeface="Cambria" panose="02040503050406030204" pitchFamily="18" charset="0"/>
                <a:ea typeface="Cambria" panose="02040503050406030204" pitchFamily="18" charset="0"/>
              </a:rPr>
              <a:t>100</a:t>
            </a:r>
          </a:p>
          <a:p>
            <a:pPr marL="0" indent="0" algn="just">
              <a:buNone/>
            </a:pPr>
            <a:r>
              <a:rPr lang="en-US" sz="2600" b="1" dirty="0" smtClean="0">
                <a:solidFill>
                  <a:schemeClr val="tx1"/>
                </a:solidFill>
                <a:latin typeface="Cambria" panose="02040503050406030204" pitchFamily="18" charset="0"/>
                <a:ea typeface="Cambria" panose="02040503050406030204" pitchFamily="18" charset="0"/>
              </a:rPr>
              <a:t>Flexible hours: </a:t>
            </a:r>
            <a:r>
              <a:rPr lang="en-US" sz="2600" b="1" dirty="0" smtClean="0">
                <a:solidFill>
                  <a:schemeClr val="tx1"/>
                </a:solidFill>
                <a:latin typeface="Cambria" panose="02040503050406030204" pitchFamily="18" charset="0"/>
                <a:ea typeface="Cambria" panose="02040503050406030204" pitchFamily="18" charset="0"/>
              </a:rPr>
              <a:t>C</a:t>
            </a:r>
            <a:r>
              <a:rPr lang="en-US" sz="2600" dirty="0" smtClean="0">
                <a:solidFill>
                  <a:schemeClr val="tx1"/>
                </a:solidFill>
                <a:latin typeface="Cambria" panose="02040503050406030204" pitchFamily="18" charset="0"/>
                <a:ea typeface="Cambria" panose="02040503050406030204" pitchFamily="18" charset="0"/>
              </a:rPr>
              <a:t>hildren </a:t>
            </a:r>
            <a:r>
              <a:rPr lang="en-US" sz="2600" dirty="0" smtClean="0">
                <a:solidFill>
                  <a:schemeClr val="tx1"/>
                </a:solidFill>
                <a:latin typeface="Cambria" panose="02040503050406030204" pitchFamily="18" charset="0"/>
                <a:ea typeface="Cambria" panose="02040503050406030204" pitchFamily="18" charset="0"/>
              </a:rPr>
              <a:t>in rural areas are often needed by their parents for labor purposes, especially during peak </a:t>
            </a:r>
            <a:r>
              <a:rPr lang="en-US" sz="2600" dirty="0" smtClean="0">
                <a:solidFill>
                  <a:schemeClr val="tx1"/>
                </a:solidFill>
                <a:latin typeface="Cambria" panose="02040503050406030204" pitchFamily="18" charset="0"/>
                <a:ea typeface="Cambria" panose="02040503050406030204" pitchFamily="18" charset="0"/>
              </a:rPr>
              <a:t>harvesting seasons</a:t>
            </a:r>
            <a:r>
              <a:rPr lang="en-US" sz="2600" dirty="0" smtClean="0">
                <a:solidFill>
                  <a:schemeClr val="tx1"/>
                </a:solidFill>
                <a:latin typeface="Cambria" panose="02040503050406030204" pitchFamily="18" charset="0"/>
                <a:ea typeface="Cambria" panose="02040503050406030204" pitchFamily="18" charset="0"/>
              </a:rPr>
              <a:t>. </a:t>
            </a:r>
            <a:endParaRPr lang="en-US" sz="2600" dirty="0" smtClean="0">
              <a:solidFill>
                <a:schemeClr val="tx1"/>
              </a:solidFill>
              <a:latin typeface="Cambria" panose="02040503050406030204" pitchFamily="18" charset="0"/>
              <a:ea typeface="Cambria" panose="02040503050406030204" pitchFamily="18" charset="0"/>
            </a:endParaRPr>
          </a:p>
          <a:p>
            <a:pPr marL="0" indent="0" algn="just">
              <a:buNone/>
            </a:pPr>
            <a:r>
              <a:rPr lang="en-US" sz="2600" b="1" dirty="0" smtClean="0">
                <a:solidFill>
                  <a:schemeClr val="tx1"/>
                </a:solidFill>
                <a:latin typeface="Cambria" panose="02040503050406030204" pitchFamily="18" charset="0"/>
                <a:ea typeface="Cambria" panose="02040503050406030204" pitchFamily="18" charset="0"/>
              </a:rPr>
              <a:t>Incentives: </a:t>
            </a:r>
            <a:r>
              <a:rPr lang="en-US" sz="2600" dirty="0" smtClean="0">
                <a:solidFill>
                  <a:schemeClr val="tx1"/>
                </a:solidFill>
                <a:latin typeface="Cambria" panose="02040503050406030204" pitchFamily="18" charset="0"/>
                <a:ea typeface="Cambria" panose="02040503050406030204" pitchFamily="18" charset="0"/>
              </a:rPr>
              <a:t>NGOs </a:t>
            </a:r>
            <a:r>
              <a:rPr lang="en-US" sz="2600" dirty="0" smtClean="0">
                <a:solidFill>
                  <a:schemeClr val="tx1"/>
                </a:solidFill>
                <a:latin typeface="Cambria" panose="02040503050406030204" pitchFamily="18" charset="0"/>
                <a:ea typeface="Cambria" panose="02040503050406030204" pitchFamily="18" charset="0"/>
              </a:rPr>
              <a:t>offer some sort of incentive </a:t>
            </a:r>
            <a:r>
              <a:rPr lang="en-US" sz="2600" dirty="0" smtClean="0">
                <a:solidFill>
                  <a:schemeClr val="tx1"/>
                </a:solidFill>
                <a:latin typeface="Cambria" panose="02040503050406030204" pitchFamily="18" charset="0"/>
                <a:ea typeface="Cambria" panose="02040503050406030204" pitchFamily="18" charset="0"/>
              </a:rPr>
              <a:t>to come to school. </a:t>
            </a:r>
          </a:p>
          <a:p>
            <a:pPr marL="0" indent="0" algn="just">
              <a:buNone/>
            </a:pPr>
            <a:r>
              <a:rPr lang="en-US" sz="2600" b="1" dirty="0" smtClean="0">
                <a:solidFill>
                  <a:schemeClr val="tx1"/>
                </a:solidFill>
                <a:latin typeface="Cambria" panose="02040503050406030204" pitchFamily="18" charset="0"/>
                <a:ea typeface="Cambria" panose="02040503050406030204" pitchFamily="18" charset="0"/>
              </a:rPr>
              <a:t>Classroom </a:t>
            </a:r>
            <a:r>
              <a:rPr lang="en-US" sz="2600" b="1" dirty="0" smtClean="0">
                <a:solidFill>
                  <a:schemeClr val="tx1"/>
                </a:solidFill>
                <a:latin typeface="Cambria" panose="02040503050406030204" pitchFamily="18" charset="0"/>
                <a:ea typeface="Cambria" panose="02040503050406030204" pitchFamily="18" charset="0"/>
              </a:rPr>
              <a:t>management: </a:t>
            </a:r>
            <a:r>
              <a:rPr lang="en-US" sz="2600" dirty="0" smtClean="0">
                <a:solidFill>
                  <a:schemeClr val="tx1"/>
                </a:solidFill>
                <a:latin typeface="Cambria" panose="02040503050406030204" pitchFamily="18" charset="0"/>
                <a:ea typeface="Cambria" panose="02040503050406030204" pitchFamily="18" charset="0"/>
              </a:rPr>
              <a:t>The </a:t>
            </a:r>
            <a:r>
              <a:rPr lang="en-US" sz="2600" dirty="0" smtClean="0">
                <a:solidFill>
                  <a:schemeClr val="tx1"/>
                </a:solidFill>
                <a:latin typeface="Cambria" panose="02040503050406030204" pitchFamily="18" charset="0"/>
                <a:ea typeface="Cambria" panose="02040503050406030204" pitchFamily="18" charset="0"/>
              </a:rPr>
              <a:t>classroom has a range of furniture and this is placed in </a:t>
            </a:r>
            <a:r>
              <a:rPr lang="en-US" sz="2600" dirty="0" smtClean="0">
                <a:solidFill>
                  <a:schemeClr val="tx1"/>
                </a:solidFill>
                <a:latin typeface="Cambria" panose="02040503050406030204" pitchFamily="18" charset="0"/>
                <a:ea typeface="Cambria" panose="02040503050406030204" pitchFamily="18" charset="0"/>
              </a:rPr>
              <a:t>a corner </a:t>
            </a:r>
            <a:r>
              <a:rPr lang="en-US" sz="2600" dirty="0" smtClean="0">
                <a:solidFill>
                  <a:schemeClr val="tx1"/>
                </a:solidFill>
                <a:latin typeface="Cambria" panose="02040503050406030204" pitchFamily="18" charset="0"/>
                <a:ea typeface="Cambria" panose="02040503050406030204" pitchFamily="18" charset="0"/>
              </a:rPr>
              <a:t>of the classroom. There is a mat on the floor of </a:t>
            </a:r>
            <a:r>
              <a:rPr lang="en-US" sz="2600" dirty="0" smtClean="0">
                <a:solidFill>
                  <a:schemeClr val="tx1"/>
                </a:solidFill>
                <a:latin typeface="Cambria" panose="02040503050406030204" pitchFamily="18" charset="0"/>
                <a:ea typeface="Cambria" panose="02040503050406030204" pitchFamily="18" charset="0"/>
              </a:rPr>
              <a:t>the classroom</a:t>
            </a:r>
            <a:endParaRPr lang="en-US" sz="2600" dirty="0">
              <a:solidFill>
                <a:schemeClr val="tx1"/>
              </a:solidFill>
              <a:latin typeface="Cambria" panose="02040503050406030204" pitchFamily="18" charset="0"/>
              <a:ea typeface="Cambria" panose="02040503050406030204" pitchFamily="18" charset="0"/>
            </a:endParaRPr>
          </a:p>
        </p:txBody>
      </p:sp>
      <p:sp>
        <p:nvSpPr>
          <p:cNvPr id="6" name="Title 1">
            <a:extLst>
              <a:ext uri="{FF2B5EF4-FFF2-40B4-BE49-F238E27FC236}">
                <a16:creationId xmlns:a16="http://schemas.microsoft.com/office/drawing/2014/main" xmlns="" id="{84147413-6D60-4E4B-8AAD-60B844F2F64A}"/>
              </a:ext>
            </a:extLst>
          </p:cNvPr>
          <p:cNvSpPr txBox="1">
            <a:spLocks/>
          </p:cNvSpPr>
          <p:nvPr/>
        </p:nvSpPr>
        <p:spPr>
          <a:xfrm>
            <a:off x="0" y="0"/>
            <a:ext cx="10972800" cy="6096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500" b="1" dirty="0" smtClean="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Facilities of NGOs Schools</a:t>
            </a:r>
            <a:endParaRPr lang="en-US" sz="45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549836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5943600" cy="63246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
              <a:spcBef>
                <a:spcPts val="0"/>
              </a:spcBef>
              <a:buFont typeface="Wingdings" panose="05000000000000000000" pitchFamily="2" charset="2"/>
              <a:buChar char="§"/>
            </a:pPr>
            <a:r>
              <a:rPr lang="en-US" sz="2700" dirty="0">
                <a:solidFill>
                  <a:srgbClr val="222222"/>
                </a:solidFill>
                <a:latin typeface="Cambria" pitchFamily="18" charset="0"/>
                <a:ea typeface="Cambria" pitchFamily="18" charset="0"/>
              </a:rPr>
              <a:t>Akyeampong, K. (2004). Aid for self help effort? A sustainable alternative route to basic education in Northern Ghana. </a:t>
            </a:r>
            <a:r>
              <a:rPr lang="en-US" sz="2700" i="1" dirty="0">
                <a:solidFill>
                  <a:srgbClr val="222222"/>
                </a:solidFill>
                <a:latin typeface="Cambria" pitchFamily="18" charset="0"/>
                <a:ea typeface="Cambria" pitchFamily="18" charset="0"/>
              </a:rPr>
              <a:t>Journal of International Cooperation in Education</a:t>
            </a:r>
            <a:r>
              <a:rPr lang="en-US" sz="2700" dirty="0">
                <a:solidFill>
                  <a:srgbClr val="222222"/>
                </a:solidFill>
                <a:latin typeface="Cambria" pitchFamily="18" charset="0"/>
                <a:ea typeface="Cambria" pitchFamily="18" charset="0"/>
              </a:rPr>
              <a:t>, </a:t>
            </a:r>
            <a:r>
              <a:rPr lang="en-US" sz="2700" i="1" dirty="0">
                <a:solidFill>
                  <a:srgbClr val="222222"/>
                </a:solidFill>
                <a:latin typeface="Cambria" pitchFamily="18" charset="0"/>
                <a:ea typeface="Cambria" pitchFamily="18" charset="0"/>
              </a:rPr>
              <a:t>7</a:t>
            </a:r>
            <a:r>
              <a:rPr lang="en-US" sz="2700" dirty="0">
                <a:solidFill>
                  <a:srgbClr val="222222"/>
                </a:solidFill>
                <a:latin typeface="Cambria" pitchFamily="18" charset="0"/>
                <a:ea typeface="Cambria" pitchFamily="18" charset="0"/>
              </a:rPr>
              <a:t>(1), 41-52.</a:t>
            </a:r>
          </a:p>
          <a:p>
            <a:pPr algn="just">
              <a:lnSpc>
                <a:spcPct val="120000"/>
              </a:lnSpc>
              <a:spcBef>
                <a:spcPts val="0"/>
              </a:spcBef>
              <a:buFont typeface="Wingdings" panose="05000000000000000000" pitchFamily="2" charset="2"/>
              <a:buChar char="§"/>
            </a:pPr>
            <a:r>
              <a:rPr lang="en-US" sz="2700" dirty="0">
                <a:solidFill>
                  <a:srgbClr val="222222"/>
                </a:solidFill>
                <a:latin typeface="Cambria" pitchFamily="18" charset="0"/>
                <a:ea typeface="Cambria" pitchFamily="18" charset="0"/>
              </a:rPr>
              <a:t>Coombs, P. H., &amp; Ahmed, M. (1974). Attacking Rural Poverty: How Nonformal Education Can Help. A Research Report for the World Bank Prepared by the International Council for Educational Development.</a:t>
            </a:r>
          </a:p>
          <a:p>
            <a:pPr algn="just">
              <a:lnSpc>
                <a:spcPct val="120000"/>
              </a:lnSpc>
              <a:spcBef>
                <a:spcPts val="0"/>
              </a:spcBef>
              <a:buFont typeface="Wingdings" panose="05000000000000000000" pitchFamily="2" charset="2"/>
              <a:buChar char="§"/>
            </a:pPr>
            <a:r>
              <a:rPr lang="en-US" sz="2700" dirty="0">
                <a:solidFill>
                  <a:srgbClr val="222222"/>
                </a:solidFill>
                <a:latin typeface="Cambria" pitchFamily="18" charset="0"/>
                <a:ea typeface="Cambria" pitchFamily="18" charset="0"/>
              </a:rPr>
              <a:t>DeStefano, J., Schuh Moore, A., Hartwell, A., &amp; </a:t>
            </a:r>
            <a:r>
              <a:rPr lang="en-US" sz="2700" dirty="0" err="1">
                <a:solidFill>
                  <a:srgbClr val="222222"/>
                </a:solidFill>
                <a:latin typeface="Cambria" pitchFamily="18" charset="0"/>
                <a:ea typeface="Cambria" pitchFamily="18" charset="0"/>
              </a:rPr>
              <a:t>Balwanz</a:t>
            </a:r>
            <a:r>
              <a:rPr lang="en-US" sz="2700" dirty="0">
                <a:solidFill>
                  <a:srgbClr val="222222"/>
                </a:solidFill>
                <a:latin typeface="Cambria" pitchFamily="18" charset="0"/>
                <a:ea typeface="Cambria" pitchFamily="18" charset="0"/>
              </a:rPr>
              <a:t>, D. (2006). Reaching the underserved through complementary models of effective schooling. </a:t>
            </a:r>
            <a:r>
              <a:rPr lang="en-US" sz="2700" i="1" dirty="0">
                <a:solidFill>
                  <a:srgbClr val="222222"/>
                </a:solidFill>
                <a:latin typeface="Cambria" pitchFamily="18" charset="0"/>
                <a:ea typeface="Cambria" pitchFamily="18" charset="0"/>
              </a:rPr>
              <a:t>Washington, DC: EQUIP2, AED, and USAID</a:t>
            </a:r>
            <a:r>
              <a:rPr lang="en-US" sz="2700" dirty="0">
                <a:solidFill>
                  <a:srgbClr val="222222"/>
                </a:solidFill>
                <a:latin typeface="Cambria" pitchFamily="18" charset="0"/>
                <a:ea typeface="Cambria" pitchFamily="18" charset="0"/>
              </a:rPr>
              <a:t>.</a:t>
            </a:r>
            <a:endParaRPr lang="en-US" sz="2700" dirty="0">
              <a:latin typeface="Cambria" pitchFamily="18" charset="0"/>
              <a:ea typeface="Cambria" pitchFamily="18" charset="0"/>
            </a:endParaRPr>
          </a:p>
        </p:txBody>
      </p:sp>
      <p:sp>
        <p:nvSpPr>
          <p:cNvPr id="6" name="Title 1">
            <a:extLst>
              <a:ext uri="{FF2B5EF4-FFF2-40B4-BE49-F238E27FC236}">
                <a16:creationId xmlns:a16="http://schemas.microsoft.com/office/drawing/2014/main" xmlns="" id="{3BBAE306-B42D-40FC-A17B-292654340F37}"/>
              </a:ext>
            </a:extLst>
          </p:cNvPr>
          <p:cNvSpPr txBox="1">
            <a:spLocks/>
          </p:cNvSpPr>
          <p:nvPr/>
        </p:nvSpPr>
        <p:spPr>
          <a:xfrm>
            <a:off x="0" y="0"/>
            <a:ext cx="10972800" cy="6858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500" b="1" dirty="0">
                <a:solidFill>
                  <a:srgbClr val="C0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References </a:t>
            </a:r>
          </a:p>
        </p:txBody>
      </p:sp>
      <p:pic>
        <p:nvPicPr>
          <p:cNvPr id="4" name="Picture 2">
            <a:extLst>
              <a:ext uri="{FF2B5EF4-FFF2-40B4-BE49-F238E27FC236}">
                <a16:creationId xmlns:a16="http://schemas.microsoft.com/office/drawing/2014/main" xmlns="" id="{716E4F50-095D-415A-8057-E9DF85E75E9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77000" y="838200"/>
            <a:ext cx="4495800"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07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8687" y="381000"/>
            <a:ext cx="9115425" cy="678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953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0515600" cy="6248400"/>
          </a:xfrm>
        </p:spPr>
        <p:style>
          <a:lnRef idx="2">
            <a:schemeClr val="dk1"/>
          </a:lnRef>
          <a:fillRef idx="1">
            <a:schemeClr val="lt1"/>
          </a:fillRef>
          <a:effectRef idx="0">
            <a:schemeClr val="dk1"/>
          </a:effectRef>
          <a:fontRef idx="minor">
            <a:schemeClr val="dk1"/>
          </a:fontRef>
        </p:style>
        <p:txBody>
          <a:bodyPr>
            <a:noAutofit/>
          </a:bodyPr>
          <a:lstStyle/>
          <a:p>
            <a:pPr algn="just">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NGOs play a variety of roles in supporting education service delivery.</a:t>
            </a:r>
          </a:p>
          <a:p>
            <a:pPr algn="just">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A few NGOs try to </a:t>
            </a:r>
            <a:r>
              <a:rPr lang="en-US" sz="2800" b="1" dirty="0">
                <a:solidFill>
                  <a:schemeClr val="tx1"/>
                </a:solidFill>
                <a:latin typeface="Cambria" panose="02040503050406030204" pitchFamily="18" charset="0"/>
                <a:ea typeface="Cambria" panose="02040503050406030204" pitchFamily="18" charset="0"/>
              </a:rPr>
              <a:t>put pressure on Governments through advocacy</a:t>
            </a:r>
            <a:r>
              <a:rPr lang="en-US" sz="2800" dirty="0">
                <a:solidFill>
                  <a:schemeClr val="tx1"/>
                </a:solidFill>
                <a:latin typeface="Cambria" panose="02040503050406030204" pitchFamily="18" charset="0"/>
                <a:ea typeface="Cambria" panose="02040503050406030204" pitchFamily="18" charset="0"/>
              </a:rPr>
              <a:t> to fulfill the commitment to education for all. Some NGOs provide support to develop the quality of Government Provision through </a:t>
            </a:r>
            <a:r>
              <a:rPr lang="en-US" sz="2800" b="1" dirty="0">
                <a:solidFill>
                  <a:schemeClr val="tx1"/>
                </a:solidFill>
                <a:latin typeface="Cambria" panose="02040503050406030204" pitchFamily="18" charset="0"/>
                <a:ea typeface="Cambria" panose="02040503050406030204" pitchFamily="18" charset="0"/>
              </a:rPr>
              <a:t>“School Adoption” programs. </a:t>
            </a:r>
          </a:p>
          <a:p>
            <a:pPr algn="just">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But there are some specific NGOs which are </a:t>
            </a:r>
            <a:r>
              <a:rPr lang="en-US" sz="2800" b="1" dirty="0">
                <a:solidFill>
                  <a:schemeClr val="tx1"/>
                </a:solidFill>
                <a:latin typeface="Cambria" panose="02040503050406030204" pitchFamily="18" charset="0"/>
                <a:ea typeface="Cambria" panose="02040503050406030204" pitchFamily="18" charset="0"/>
              </a:rPr>
              <a:t>directly involved in education provision. </a:t>
            </a:r>
            <a:r>
              <a:rPr lang="en-US" sz="2800" dirty="0">
                <a:solidFill>
                  <a:schemeClr val="tx1"/>
                </a:solidFill>
                <a:latin typeface="Cambria" panose="02040503050406030204" pitchFamily="18" charset="0"/>
                <a:ea typeface="Cambria" panose="02040503050406030204" pitchFamily="18" charset="0"/>
              </a:rPr>
              <a:t>These directly involved NGOs aim to provide educational opportunities </a:t>
            </a:r>
            <a:r>
              <a:rPr lang="en-US" sz="2800" b="1" i="1" dirty="0">
                <a:solidFill>
                  <a:schemeClr val="tx1"/>
                </a:solidFill>
                <a:latin typeface="Cambria" panose="02040503050406030204" pitchFamily="18" charset="0"/>
                <a:ea typeface="Cambria" panose="02040503050406030204" pitchFamily="18" charset="0"/>
              </a:rPr>
              <a:t>to those children who are excluded from government schooling.</a:t>
            </a:r>
          </a:p>
          <a:p>
            <a:pPr marL="0" indent="0" algn="just">
              <a:spcBef>
                <a:spcPts val="0"/>
              </a:spcBef>
              <a:buNone/>
            </a:pPr>
            <a:endParaRPr lang="en-US" sz="2800" b="1" i="1" dirty="0">
              <a:solidFill>
                <a:schemeClr val="tx1"/>
              </a:solidFill>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NGOs can respond to this kind of educational exclusion in many forms. </a:t>
            </a:r>
            <a:r>
              <a:rPr lang="en-US" sz="2800" b="1" i="1" dirty="0">
                <a:solidFill>
                  <a:schemeClr val="tx1"/>
                </a:solidFill>
                <a:latin typeface="Cambria" panose="02040503050406030204" pitchFamily="18" charset="0"/>
                <a:ea typeface="Cambria" panose="02040503050406030204" pitchFamily="18" charset="0"/>
              </a:rPr>
              <a:t>Educational exclusion </a:t>
            </a:r>
            <a:r>
              <a:rPr lang="en-US" sz="2800" dirty="0">
                <a:solidFill>
                  <a:schemeClr val="tx1"/>
                </a:solidFill>
                <a:latin typeface="Cambria" panose="02040503050406030204" pitchFamily="18" charset="0"/>
                <a:ea typeface="Cambria" panose="02040503050406030204" pitchFamily="18" charset="0"/>
              </a:rPr>
              <a:t>is associated with being </a:t>
            </a:r>
            <a:r>
              <a:rPr lang="en-US" sz="2800" b="1" i="1" dirty="0">
                <a:solidFill>
                  <a:schemeClr val="tx1"/>
                </a:solidFill>
                <a:latin typeface="Cambria" panose="02040503050406030204" pitchFamily="18" charset="0"/>
                <a:ea typeface="Cambria" panose="02040503050406030204" pitchFamily="18" charset="0"/>
              </a:rPr>
              <a:t>“hard to reach</a:t>
            </a:r>
            <a:r>
              <a:rPr lang="en-US" sz="2800" dirty="0">
                <a:solidFill>
                  <a:schemeClr val="tx1"/>
                </a:solidFill>
                <a:latin typeface="Cambria" panose="02040503050406030204" pitchFamily="18" charset="0"/>
                <a:ea typeface="Cambria" panose="02040503050406030204" pitchFamily="18" charset="0"/>
              </a:rPr>
              <a:t>” in terms of </a:t>
            </a:r>
            <a:r>
              <a:rPr lang="en-US" sz="2800" b="1" i="1" dirty="0">
                <a:solidFill>
                  <a:schemeClr val="tx1"/>
                </a:solidFill>
                <a:latin typeface="Cambria" panose="02040503050406030204" pitchFamily="18" charset="0"/>
                <a:ea typeface="Cambria" panose="02040503050406030204" pitchFamily="18" charset="0"/>
              </a:rPr>
              <a:t>where children live </a:t>
            </a:r>
            <a:r>
              <a:rPr lang="en-US" sz="2800" dirty="0">
                <a:solidFill>
                  <a:schemeClr val="tx1"/>
                </a:solidFill>
                <a:latin typeface="Cambria" panose="02040503050406030204" pitchFamily="18" charset="0"/>
                <a:ea typeface="Cambria" panose="02040503050406030204" pitchFamily="18" charset="0"/>
              </a:rPr>
              <a:t>and </a:t>
            </a:r>
            <a:r>
              <a:rPr lang="en-US" sz="2800" b="1" i="1" dirty="0">
                <a:solidFill>
                  <a:schemeClr val="tx1"/>
                </a:solidFill>
                <a:latin typeface="Cambria" panose="02040503050406030204" pitchFamily="18" charset="0"/>
                <a:ea typeface="Cambria" panose="02040503050406030204" pitchFamily="18" charset="0"/>
              </a:rPr>
              <a:t>who they are- </a:t>
            </a:r>
          </a:p>
          <a:p>
            <a:pPr algn="just">
              <a:spcBef>
                <a:spcPts val="0"/>
              </a:spcBef>
              <a:buFont typeface="Wingdings" panose="05000000000000000000" pitchFamily="2" charset="2"/>
              <a:buChar char="§"/>
            </a:pPr>
            <a:endParaRPr lang="en-US" sz="2800" dirty="0">
              <a:solidFill>
                <a:schemeClr val="tx1"/>
              </a:solidFill>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endParaRPr lang="en-US" sz="2800" b="1" dirty="0">
              <a:solidFill>
                <a:schemeClr val="tx1"/>
              </a:solidFill>
              <a:latin typeface="Cambria" panose="02040503050406030204" pitchFamily="18" charset="0"/>
              <a:ea typeface="Cambria" panose="02040503050406030204" pitchFamily="18" charset="0"/>
            </a:endParaRPr>
          </a:p>
          <a:p>
            <a:pPr algn="just">
              <a:spcBef>
                <a:spcPts val="0"/>
              </a:spcBef>
              <a:buFont typeface="Wingdings" panose="05000000000000000000" pitchFamily="2" charset="2"/>
              <a:buChar char="§"/>
            </a:pPr>
            <a:endParaRPr lang="en-US" sz="2800" dirty="0">
              <a:solidFill>
                <a:schemeClr val="tx1"/>
              </a:solidFill>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xmlns="" id="{1B717B31-3A24-4010-B9A7-08A41807DC3E}"/>
              </a:ext>
            </a:extLst>
          </p:cNvPr>
          <p:cNvSpPr txBox="1">
            <a:spLocks/>
          </p:cNvSpPr>
          <p:nvPr/>
        </p:nvSpPr>
        <p:spPr>
          <a:xfrm>
            <a:off x="0" y="0"/>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NGO roles as Education Provider</a:t>
            </a:r>
            <a:endParaRPr kumimoji="0" lang="en-US" sz="4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752109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95400"/>
            <a:ext cx="8382000" cy="5562600"/>
          </a:xfrm>
        </p:spPr>
        <p:style>
          <a:lnRef idx="2">
            <a:schemeClr val="accent1"/>
          </a:lnRef>
          <a:fillRef idx="1">
            <a:schemeClr val="lt1"/>
          </a:fillRef>
          <a:effectRef idx="0">
            <a:schemeClr val="accent1"/>
          </a:effectRef>
          <a:fontRef idx="minor">
            <a:schemeClr val="dk1"/>
          </a:fontRef>
        </p:style>
        <p:txBody>
          <a:bodyPr>
            <a:normAutofit fontScale="92500"/>
          </a:bodyPr>
          <a:lstStyle/>
          <a:p>
            <a:pPr>
              <a:buFont typeface="Wingdings" pitchFamily="2" charset="2"/>
              <a:buChar char="ü"/>
            </a:pPr>
            <a:r>
              <a:rPr lang="en-US" dirty="0">
                <a:latin typeface="Cambria" panose="02040503050406030204" pitchFamily="18" charset="0"/>
                <a:ea typeface="Cambria" panose="02040503050406030204" pitchFamily="18" charset="0"/>
              </a:rPr>
              <a:t>Street Children</a:t>
            </a:r>
          </a:p>
          <a:p>
            <a:pPr>
              <a:buFont typeface="Wingdings" pitchFamily="2" charset="2"/>
              <a:buChar char="ü"/>
            </a:pPr>
            <a:r>
              <a:rPr lang="en-US" dirty="0">
                <a:latin typeface="Cambria" panose="02040503050406030204" pitchFamily="18" charset="0"/>
                <a:ea typeface="Cambria" panose="02040503050406030204" pitchFamily="18" charset="0"/>
              </a:rPr>
              <a:t>Orphans</a:t>
            </a:r>
          </a:p>
          <a:p>
            <a:pPr>
              <a:buFont typeface="Wingdings" pitchFamily="2" charset="2"/>
              <a:buChar char="ü"/>
            </a:pPr>
            <a:r>
              <a:rPr lang="en-US" dirty="0">
                <a:latin typeface="Cambria" panose="02040503050406030204" pitchFamily="18" charset="0"/>
                <a:ea typeface="Cambria" panose="02040503050406030204" pitchFamily="18" charset="0"/>
              </a:rPr>
              <a:t>Child Soldiers</a:t>
            </a:r>
          </a:p>
          <a:p>
            <a:pPr>
              <a:buFont typeface="Wingdings" pitchFamily="2" charset="2"/>
              <a:buChar char="ü"/>
            </a:pPr>
            <a:r>
              <a:rPr lang="en-US" dirty="0">
                <a:latin typeface="Cambria" panose="02040503050406030204" pitchFamily="18" charset="0"/>
                <a:ea typeface="Cambria" panose="02040503050406030204" pitchFamily="18" charset="0"/>
              </a:rPr>
              <a:t>Demobilized children in post-conflict areas</a:t>
            </a:r>
          </a:p>
          <a:p>
            <a:pPr>
              <a:buFont typeface="Wingdings" pitchFamily="2" charset="2"/>
              <a:buChar char="ü"/>
            </a:pPr>
            <a:r>
              <a:rPr lang="en-US" dirty="0">
                <a:latin typeface="Cambria" panose="02040503050406030204" pitchFamily="18" charset="0"/>
                <a:ea typeface="Cambria" panose="02040503050406030204" pitchFamily="18" charset="0"/>
              </a:rPr>
              <a:t>Pastoralists</a:t>
            </a:r>
          </a:p>
          <a:p>
            <a:pPr>
              <a:buFont typeface="Wingdings" pitchFamily="2" charset="2"/>
              <a:buChar char="ü"/>
            </a:pPr>
            <a:r>
              <a:rPr lang="en-US" dirty="0">
                <a:latin typeface="Cambria" panose="02040503050406030204" pitchFamily="18" charset="0"/>
                <a:ea typeface="Cambria" panose="02040503050406030204" pitchFamily="18" charset="0"/>
              </a:rPr>
              <a:t>Indigenous Groups</a:t>
            </a:r>
          </a:p>
          <a:p>
            <a:pPr>
              <a:buFont typeface="Wingdings" pitchFamily="2" charset="2"/>
              <a:buChar char="ü"/>
            </a:pPr>
            <a:r>
              <a:rPr lang="en-US" dirty="0">
                <a:latin typeface="Cambria" panose="02040503050406030204" pitchFamily="18" charset="0"/>
                <a:ea typeface="Cambria" panose="02040503050406030204" pitchFamily="18" charset="0"/>
              </a:rPr>
              <a:t>Ethnic, Religious and Language Minority Groups</a:t>
            </a:r>
          </a:p>
          <a:p>
            <a:pPr>
              <a:buFont typeface="Wingdings" pitchFamily="2" charset="2"/>
              <a:buChar char="ü"/>
            </a:pPr>
            <a:r>
              <a:rPr lang="en-US" dirty="0">
                <a:latin typeface="Cambria" panose="02040503050406030204" pitchFamily="18" charset="0"/>
                <a:ea typeface="Cambria" panose="02040503050406030204" pitchFamily="18" charset="0"/>
              </a:rPr>
              <a:t>The disabled</a:t>
            </a:r>
          </a:p>
          <a:p>
            <a:pPr>
              <a:buFont typeface="Wingdings" pitchFamily="2" charset="2"/>
              <a:buChar char="ü"/>
            </a:pPr>
            <a:r>
              <a:rPr lang="en-US" dirty="0">
                <a:latin typeface="Cambria" panose="02040503050406030204" pitchFamily="18" charset="0"/>
                <a:ea typeface="Cambria" panose="02040503050406030204" pitchFamily="18" charset="0"/>
              </a:rPr>
              <a:t>Refugees</a:t>
            </a:r>
          </a:p>
          <a:p>
            <a:pPr>
              <a:buFont typeface="Wingdings" pitchFamily="2" charset="2"/>
              <a:buChar char="ü"/>
            </a:pPr>
            <a:r>
              <a:rPr lang="en-US" dirty="0">
                <a:latin typeface="Cambria" panose="02040503050406030204" pitchFamily="18" charset="0"/>
                <a:ea typeface="Cambria" panose="02040503050406030204" pitchFamily="18" charset="0"/>
              </a:rPr>
              <a:t>Child Laborers</a:t>
            </a:r>
          </a:p>
        </p:txBody>
      </p:sp>
      <p:sp>
        <p:nvSpPr>
          <p:cNvPr id="4" name="Title 1">
            <a:extLst>
              <a:ext uri="{FF2B5EF4-FFF2-40B4-BE49-F238E27FC236}">
                <a16:creationId xmlns:a16="http://schemas.microsoft.com/office/drawing/2014/main" xmlns="" id="{7A8025D7-15A1-4C0F-9B1E-4D7DAB8900BC}"/>
              </a:ext>
            </a:extLst>
          </p:cNvPr>
          <p:cNvSpPr txBox="1">
            <a:spLocks/>
          </p:cNvSpPr>
          <p:nvPr/>
        </p:nvSpPr>
        <p:spPr>
          <a:xfrm>
            <a:off x="0" y="0"/>
            <a:ext cx="10972800" cy="762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Who are “Hard to Reach”?</a:t>
            </a:r>
            <a:endParaRPr kumimoji="0" lang="en-US" sz="5000" b="1"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58515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10515600" cy="5638800"/>
          </a:xfrm>
        </p:spPr>
        <p:style>
          <a:lnRef idx="2">
            <a:schemeClr val="accent2"/>
          </a:lnRef>
          <a:fillRef idx="1">
            <a:schemeClr val="lt1"/>
          </a:fillRef>
          <a:effectRef idx="0">
            <a:schemeClr val="accent2"/>
          </a:effectRef>
          <a:fontRef idx="minor">
            <a:schemeClr val="dk1"/>
          </a:fontRef>
        </p:style>
        <p:txBody>
          <a:bodyPr>
            <a:noAutofit/>
          </a:bodyPr>
          <a:lstStyle/>
          <a:p>
            <a:pPr marL="274320" indent="-274320" algn="just">
              <a:lnSpc>
                <a:spcPct val="110000"/>
              </a:lnSpc>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International agency and NGO reports often suggest that </a:t>
            </a:r>
            <a:r>
              <a:rPr lang="en-US" sz="2800" b="1" dirty="0">
                <a:solidFill>
                  <a:schemeClr val="tx1"/>
                </a:solidFill>
                <a:latin typeface="Cambria" panose="02040503050406030204" pitchFamily="18" charset="0"/>
                <a:ea typeface="Cambria" panose="02040503050406030204" pitchFamily="18" charset="0"/>
              </a:rPr>
              <a:t>students in NGO schools receive a better quality education </a:t>
            </a:r>
            <a:r>
              <a:rPr lang="en-US" sz="2800" dirty="0">
                <a:solidFill>
                  <a:schemeClr val="tx1"/>
                </a:solidFill>
                <a:latin typeface="Cambria" panose="02040503050406030204" pitchFamily="18" charset="0"/>
                <a:ea typeface="Cambria" panose="02040503050406030204" pitchFamily="18" charset="0"/>
              </a:rPr>
              <a:t>compared with their counterparts in government schools, and that such provision is more </a:t>
            </a:r>
            <a:r>
              <a:rPr lang="en-US" sz="2800" b="1" dirty="0">
                <a:solidFill>
                  <a:schemeClr val="tx1"/>
                </a:solidFill>
                <a:latin typeface="Cambria" panose="02040503050406030204" pitchFamily="18" charset="0"/>
                <a:ea typeface="Cambria" panose="02040503050406030204" pitchFamily="18" charset="0"/>
              </a:rPr>
              <a:t>cost-effective. </a:t>
            </a:r>
          </a:p>
          <a:p>
            <a:pPr marL="274320" indent="-274320" algn="just">
              <a:lnSpc>
                <a:spcPct val="110000"/>
              </a:lnSpc>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However, little is known about </a:t>
            </a:r>
            <a:r>
              <a:rPr lang="en-US" sz="2800" b="1" dirty="0">
                <a:solidFill>
                  <a:schemeClr val="tx1"/>
                </a:solidFill>
                <a:latin typeface="Cambria" panose="02040503050406030204" pitchFamily="18" charset="0"/>
                <a:ea typeface="Cambria" panose="02040503050406030204" pitchFamily="18" charset="0"/>
              </a:rPr>
              <a:t>how access to NGO provision affects access to higher levels of education</a:t>
            </a:r>
            <a:r>
              <a:rPr lang="en-US" sz="2800" dirty="0">
                <a:solidFill>
                  <a:schemeClr val="tx1"/>
                </a:solidFill>
                <a:latin typeface="Cambria" panose="02040503050406030204" pitchFamily="18" charset="0"/>
                <a:ea typeface="Cambria" panose="02040503050406030204" pitchFamily="18" charset="0"/>
              </a:rPr>
              <a:t>, or </a:t>
            </a:r>
            <a:r>
              <a:rPr lang="en-US" sz="2800" b="1" dirty="0">
                <a:solidFill>
                  <a:schemeClr val="tx1"/>
                </a:solidFill>
                <a:latin typeface="Cambria" panose="02040503050406030204" pitchFamily="18" charset="0"/>
                <a:ea typeface="Cambria" panose="02040503050406030204" pitchFamily="18" charset="0"/>
              </a:rPr>
              <a:t>how it influences employment opportunities.</a:t>
            </a:r>
          </a:p>
          <a:p>
            <a:pPr marL="274320" indent="-274320" algn="just">
              <a:lnSpc>
                <a:spcPct val="110000"/>
              </a:lnSpc>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In order to reach the excluded, NGO provision is often viewed as aiming to develop an </a:t>
            </a:r>
            <a:r>
              <a:rPr lang="en-US" sz="2800" b="1" dirty="0">
                <a:solidFill>
                  <a:schemeClr val="tx1"/>
                </a:solidFill>
                <a:latin typeface="Cambria" panose="02040503050406030204" pitchFamily="18" charset="0"/>
                <a:ea typeface="Cambria" panose="02040503050406030204" pitchFamily="18" charset="0"/>
              </a:rPr>
              <a:t>‘alternative’ </a:t>
            </a:r>
            <a:r>
              <a:rPr lang="en-US" sz="2800" dirty="0">
                <a:solidFill>
                  <a:schemeClr val="tx1"/>
                </a:solidFill>
                <a:latin typeface="Cambria" panose="02040503050406030204" pitchFamily="18" charset="0"/>
                <a:ea typeface="Cambria" panose="02040503050406030204" pitchFamily="18" charset="0"/>
              </a:rPr>
              <a:t>approach to education from the formal ‘conventional’ state system.</a:t>
            </a:r>
          </a:p>
          <a:p>
            <a:pPr marL="274320" indent="-274320" algn="just">
              <a:lnSpc>
                <a:spcPct val="110000"/>
              </a:lnSpc>
              <a:spcBef>
                <a:spcPts val="0"/>
              </a:spcBef>
              <a:buFont typeface="Wingdings" panose="05000000000000000000" pitchFamily="2" charset="2"/>
              <a:buChar char="§"/>
            </a:pPr>
            <a:r>
              <a:rPr lang="en-US" sz="2800" dirty="0">
                <a:solidFill>
                  <a:schemeClr val="tx1"/>
                </a:solidFill>
                <a:latin typeface="Cambria" panose="02040503050406030204" pitchFamily="18" charset="0"/>
                <a:ea typeface="Cambria" panose="02040503050406030204" pitchFamily="18" charset="0"/>
              </a:rPr>
              <a:t>The</a:t>
            </a:r>
            <a:r>
              <a:rPr lang="en-US" sz="2800" b="1" dirty="0">
                <a:solidFill>
                  <a:schemeClr val="tx1"/>
                </a:solidFill>
                <a:latin typeface="Cambria" panose="02040503050406030204" pitchFamily="18" charset="0"/>
                <a:ea typeface="Cambria" panose="02040503050406030204" pitchFamily="18" charset="0"/>
              </a:rPr>
              <a:t> ‘alternative’ </a:t>
            </a:r>
            <a:r>
              <a:rPr lang="en-US" sz="2800" dirty="0">
                <a:solidFill>
                  <a:schemeClr val="tx1"/>
                </a:solidFill>
                <a:latin typeface="Cambria" panose="02040503050406030204" pitchFamily="18" charset="0"/>
                <a:ea typeface="Cambria" panose="02040503050406030204" pitchFamily="18" charset="0"/>
              </a:rPr>
              <a:t>associated with NGO provision is often related to ‘non-formal’ approaches.</a:t>
            </a:r>
          </a:p>
        </p:txBody>
      </p:sp>
      <p:sp>
        <p:nvSpPr>
          <p:cNvPr id="4" name="Title 1">
            <a:extLst>
              <a:ext uri="{FF2B5EF4-FFF2-40B4-BE49-F238E27FC236}">
                <a16:creationId xmlns:a16="http://schemas.microsoft.com/office/drawing/2014/main" xmlns="" id="{76B934A5-8667-4F94-8BE1-5DF280FC40EB}"/>
              </a:ext>
            </a:extLst>
          </p:cNvPr>
          <p:cNvSpPr txBox="1">
            <a:spLocks/>
          </p:cNvSpPr>
          <p:nvPr/>
        </p:nvSpPr>
        <p:spPr>
          <a:xfrm>
            <a:off x="0" y="0"/>
            <a:ext cx="10972800" cy="1316334"/>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45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Education Provision by NGOs: Alternative or Complementary</a:t>
            </a:r>
            <a:endParaRPr kumimoji="0" lang="en-US" sz="4500" b="1"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99786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10515600" cy="6172200"/>
          </a:xfrm>
        </p:spPr>
        <p:style>
          <a:lnRef idx="2">
            <a:schemeClr val="accent5"/>
          </a:lnRef>
          <a:fillRef idx="1">
            <a:schemeClr val="lt1"/>
          </a:fillRef>
          <a:effectRef idx="0">
            <a:schemeClr val="accent5"/>
          </a:effectRef>
          <a:fontRef idx="minor">
            <a:schemeClr val="dk1"/>
          </a:fontRef>
        </p:style>
        <p:txBody>
          <a:bodyPr>
            <a:noAutofit/>
          </a:bodyPr>
          <a:lstStyle/>
          <a:p>
            <a:pPr marL="274320" indent="-274320"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Coombs and Ahmed’s analysis of non-formal education programs (1974) articulated a now much-cited definition for non-formal education. Their approach started from the premise that ‘education can no longer be seen as </a:t>
            </a:r>
            <a:r>
              <a:rPr lang="en-US" sz="2800" b="1" dirty="0">
                <a:solidFill>
                  <a:schemeClr val="accent5">
                    <a:lumMod val="75000"/>
                  </a:schemeClr>
                </a:solidFill>
                <a:latin typeface="Cambria" panose="02040503050406030204" pitchFamily="18" charset="0"/>
                <a:ea typeface="Cambria" panose="02040503050406030204" pitchFamily="18" charset="0"/>
              </a:rPr>
              <a:t>a time-bound, place-bound process confined to schools and measured by years of exposure’</a:t>
            </a:r>
            <a:r>
              <a:rPr lang="en-US" sz="2800" dirty="0">
                <a:latin typeface="Cambria" panose="02040503050406030204" pitchFamily="18" charset="0"/>
                <a:ea typeface="Cambria" panose="02040503050406030204" pitchFamily="18" charset="0"/>
              </a:rPr>
              <a:t>, and so equated education with </a:t>
            </a:r>
            <a:r>
              <a:rPr lang="en-US" sz="2800" b="1" dirty="0">
                <a:solidFill>
                  <a:srgbClr val="7030A0"/>
                </a:solidFill>
                <a:latin typeface="Cambria" panose="02040503050406030204" pitchFamily="18" charset="0"/>
                <a:ea typeface="Cambria" panose="02040503050406030204" pitchFamily="18" charset="0"/>
              </a:rPr>
              <a:t>learning, regardless of where, how or when learning occurs.</a:t>
            </a:r>
            <a:endParaRPr lang="en-US" sz="2800" b="1" dirty="0">
              <a:solidFill>
                <a:srgbClr val="00CC00"/>
              </a:solidFill>
              <a:latin typeface="Cambria" panose="02040503050406030204" pitchFamily="18" charset="0"/>
              <a:ea typeface="Cambria" panose="02040503050406030204" pitchFamily="18" charset="0"/>
            </a:endParaRPr>
          </a:p>
          <a:p>
            <a:pPr marL="274320" indent="-274320"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Their definition is concerned with </a:t>
            </a:r>
            <a:r>
              <a:rPr lang="en-US" sz="2800" b="1" dirty="0">
                <a:solidFill>
                  <a:srgbClr val="00CC00"/>
                </a:solidFill>
                <a:latin typeface="Cambria" panose="02040503050406030204" pitchFamily="18" charset="0"/>
                <a:ea typeface="Cambria" panose="02040503050406030204" pitchFamily="18" charset="0"/>
              </a:rPr>
              <a:t>how education is provided</a:t>
            </a:r>
            <a:r>
              <a:rPr lang="en-US" sz="2800" dirty="0">
                <a:latin typeface="Cambria" panose="02040503050406030204" pitchFamily="18" charset="0"/>
                <a:ea typeface="Cambria" panose="02040503050406030204" pitchFamily="18" charset="0"/>
              </a:rPr>
              <a:t>, not with </a:t>
            </a:r>
            <a:r>
              <a:rPr lang="en-US" sz="2800" b="1" dirty="0">
                <a:solidFill>
                  <a:srgbClr val="0070C0"/>
                </a:solidFill>
                <a:latin typeface="Cambria" panose="02040503050406030204" pitchFamily="18" charset="0"/>
                <a:ea typeface="Cambria" panose="02040503050406030204" pitchFamily="18" charset="0"/>
              </a:rPr>
              <a:t>who provides the different forms of education.</a:t>
            </a:r>
            <a:endParaRPr lang="en-US" sz="2800" b="1" dirty="0">
              <a:solidFill>
                <a:srgbClr val="7030A0"/>
              </a:solidFill>
              <a:latin typeface="Cambria" panose="02040503050406030204" pitchFamily="18" charset="0"/>
              <a:ea typeface="Cambria" panose="02040503050406030204" pitchFamily="18" charset="0"/>
            </a:endParaRPr>
          </a:p>
          <a:p>
            <a:pPr marL="274320" indent="-274320"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There may be similarities between formal and non-formal education in as much as they are </a:t>
            </a:r>
            <a:r>
              <a:rPr lang="en-US" sz="2800" b="1" dirty="0">
                <a:latin typeface="Cambria" panose="02040503050406030204" pitchFamily="18" charset="0"/>
                <a:ea typeface="Cambria" panose="02040503050406030204" pitchFamily="18" charset="0"/>
              </a:rPr>
              <a:t>organized to augment and improve the informal learning process.</a:t>
            </a:r>
          </a:p>
          <a:p>
            <a:pPr marL="274320" indent="-274320" algn="just">
              <a:spcBef>
                <a:spcPts val="0"/>
              </a:spcBef>
              <a:buFont typeface="Wingdings" panose="05000000000000000000" pitchFamily="2" charset="2"/>
              <a:buChar char="§"/>
            </a:pPr>
            <a:r>
              <a:rPr lang="en-US" sz="2800" dirty="0">
                <a:latin typeface="Cambria" panose="02040503050406030204" pitchFamily="18" charset="0"/>
                <a:ea typeface="Cambria" panose="02040503050406030204" pitchFamily="18" charset="0"/>
              </a:rPr>
              <a:t>There may also be differences with respect to their </a:t>
            </a:r>
            <a:r>
              <a:rPr lang="en-US" sz="2800" b="1" dirty="0">
                <a:solidFill>
                  <a:schemeClr val="accent2">
                    <a:lumMod val="50000"/>
                  </a:schemeClr>
                </a:solidFill>
                <a:latin typeface="Cambria" panose="02040503050406030204" pitchFamily="18" charset="0"/>
                <a:ea typeface="Cambria" panose="02040503050406030204" pitchFamily="18" charset="0"/>
              </a:rPr>
              <a:t>institutional activities</a:t>
            </a:r>
            <a:r>
              <a:rPr lang="en-US" sz="2800" dirty="0">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educational objectives</a:t>
            </a:r>
            <a:r>
              <a:rPr lang="en-US" sz="2800" dirty="0">
                <a:latin typeface="Cambria" panose="02040503050406030204" pitchFamily="18" charset="0"/>
                <a:ea typeface="Cambria" panose="02040503050406030204" pitchFamily="18" charset="0"/>
              </a:rPr>
              <a:t> and </a:t>
            </a:r>
            <a:r>
              <a:rPr lang="en-US" sz="2800" b="1" dirty="0">
                <a:solidFill>
                  <a:srgbClr val="00CC00"/>
                </a:solidFill>
                <a:latin typeface="Cambria" panose="02040503050406030204" pitchFamily="18" charset="0"/>
                <a:ea typeface="Cambria" panose="02040503050406030204" pitchFamily="18" charset="0"/>
              </a:rPr>
              <a:t>the groups they serve.</a:t>
            </a:r>
            <a:endParaRPr lang="en-US" sz="2800" b="1" dirty="0">
              <a:solidFill>
                <a:srgbClr val="0070C0"/>
              </a:solidFill>
              <a:latin typeface="Cambria" panose="02040503050406030204" pitchFamily="18" charset="0"/>
              <a:ea typeface="Cambria" panose="02040503050406030204" pitchFamily="18" charset="0"/>
            </a:endParaRPr>
          </a:p>
        </p:txBody>
      </p:sp>
      <p:sp>
        <p:nvSpPr>
          <p:cNvPr id="4" name="Title 1">
            <a:extLst>
              <a:ext uri="{FF2B5EF4-FFF2-40B4-BE49-F238E27FC236}">
                <a16:creationId xmlns:a16="http://schemas.microsoft.com/office/drawing/2014/main" xmlns="" id="{8AAAAB97-5C35-4C96-8516-174ACE5A865D}"/>
              </a:ext>
            </a:extLst>
          </p:cNvPr>
          <p:cNvSpPr txBox="1">
            <a:spLocks/>
          </p:cNvSpPr>
          <p:nvPr/>
        </p:nvSpPr>
        <p:spPr>
          <a:xfrm>
            <a:off x="0" y="0"/>
            <a:ext cx="10972800" cy="780626"/>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is Non-Formal Provision? </a:t>
            </a:r>
            <a:endParaRPr kumimoji="0" lang="en-US" sz="5000" b="1"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10515600" cy="6248400"/>
          </a:xfrm>
        </p:spPr>
        <p:style>
          <a:lnRef idx="2">
            <a:schemeClr val="accent2"/>
          </a:lnRef>
          <a:fillRef idx="1">
            <a:schemeClr val="lt1"/>
          </a:fillRef>
          <a:effectRef idx="0">
            <a:schemeClr val="accent2"/>
          </a:effectRef>
          <a:fontRef idx="minor">
            <a:schemeClr val="dk1"/>
          </a:fontRef>
        </p:style>
        <p:txBody>
          <a:bodyPr>
            <a:noAutofit/>
          </a:bodyPr>
          <a:lstStyle/>
          <a:p>
            <a:pPr algn="just">
              <a:spcBef>
                <a:spcPts val="0"/>
              </a:spcBef>
              <a:buFont typeface="Wingdings" panose="05000000000000000000" pitchFamily="2" charset="2"/>
              <a:buChar char="§"/>
            </a:pPr>
            <a:r>
              <a:rPr lang="en-US" sz="2700" dirty="0">
                <a:latin typeface="Cambria" panose="02040503050406030204" pitchFamily="18" charset="0"/>
                <a:ea typeface="Cambria" panose="02040503050406030204" pitchFamily="18" charset="0"/>
              </a:rPr>
              <a:t>Over time, </a:t>
            </a:r>
            <a:r>
              <a:rPr lang="en-US" sz="2700" b="1" dirty="0">
                <a:solidFill>
                  <a:schemeClr val="accent6">
                    <a:lumMod val="75000"/>
                  </a:schemeClr>
                </a:solidFill>
                <a:latin typeface="Cambria" panose="02040503050406030204" pitchFamily="18" charset="0"/>
                <a:ea typeface="Cambria" panose="02040503050406030204" pitchFamily="18" charset="0"/>
              </a:rPr>
              <a:t>the term non-formal education has become closely associated with NGO provision, </a:t>
            </a:r>
            <a:r>
              <a:rPr lang="en-US" sz="2700" dirty="0">
                <a:latin typeface="Cambria" panose="02040503050406030204" pitchFamily="18" charset="0"/>
                <a:ea typeface="Cambria" panose="02040503050406030204" pitchFamily="18" charset="0"/>
              </a:rPr>
              <a:t>while </a:t>
            </a:r>
            <a:r>
              <a:rPr lang="en-US" sz="2700" b="1" dirty="0">
                <a:solidFill>
                  <a:srgbClr val="C00000"/>
                </a:solidFill>
                <a:latin typeface="Cambria" panose="02040503050406030204" pitchFamily="18" charset="0"/>
                <a:ea typeface="Cambria" panose="02040503050406030204" pitchFamily="18" charset="0"/>
              </a:rPr>
              <a:t>formal schooling is seen to refer to government (or private) provision.</a:t>
            </a:r>
          </a:p>
          <a:p>
            <a:pPr algn="just">
              <a:spcBef>
                <a:spcPts val="0"/>
              </a:spcBef>
              <a:buFont typeface="Wingdings" panose="05000000000000000000" pitchFamily="2" charset="2"/>
              <a:buChar char="§"/>
            </a:pPr>
            <a:r>
              <a:rPr lang="en-US" sz="2700" dirty="0">
                <a:latin typeface="Cambria" panose="02040503050406030204" pitchFamily="18" charset="0"/>
                <a:ea typeface="Cambria" panose="02040503050406030204" pitchFamily="18" charset="0"/>
              </a:rPr>
              <a:t>The term non-formal education has gained common currency, with the definitions coined by Coombs and Ahmed continuing to be adopted by international agencies.</a:t>
            </a:r>
          </a:p>
          <a:p>
            <a:pPr algn="just">
              <a:spcBef>
                <a:spcPts val="0"/>
              </a:spcBef>
              <a:buFont typeface="Wingdings" panose="05000000000000000000" pitchFamily="2" charset="2"/>
              <a:buChar char="§"/>
            </a:pPr>
            <a:r>
              <a:rPr lang="en-US" sz="2700" dirty="0">
                <a:latin typeface="Cambria" panose="02040503050406030204" pitchFamily="18" charset="0"/>
                <a:ea typeface="Cambria" panose="02040503050406030204" pitchFamily="18" charset="0"/>
              </a:rPr>
              <a:t>However, debates amongst researchers and NGO practitioners about terminology have become intense in recent years for two reasons.</a:t>
            </a:r>
          </a:p>
          <a:p>
            <a:pPr algn="just">
              <a:spcBef>
                <a:spcPts val="0"/>
              </a:spcBef>
              <a:buFont typeface="Wingdings" panose="05000000000000000000" pitchFamily="2" charset="2"/>
              <a:buChar char="§"/>
            </a:pPr>
            <a:r>
              <a:rPr lang="en-US" sz="2700" b="1" dirty="0">
                <a:latin typeface="Cambria" panose="02040503050406030204" pitchFamily="18" charset="0"/>
                <a:ea typeface="Cambria" panose="02040503050406030204" pitchFamily="18" charset="0"/>
              </a:rPr>
              <a:t>Firstly, </a:t>
            </a:r>
            <a:r>
              <a:rPr lang="en-US" sz="2700" dirty="0">
                <a:latin typeface="Cambria" panose="02040503050406030204" pitchFamily="18" charset="0"/>
                <a:ea typeface="Cambria" panose="02040503050406030204" pitchFamily="18" charset="0"/>
              </a:rPr>
              <a:t>there is a concern that, where the term ‘non-formal’ is associated with being an ‘alternative’ to formal schooling, this implies that it is second-best.</a:t>
            </a:r>
          </a:p>
          <a:p>
            <a:pPr algn="just">
              <a:spcBef>
                <a:spcPts val="0"/>
              </a:spcBef>
              <a:buFont typeface="Wingdings" panose="05000000000000000000" pitchFamily="2" charset="2"/>
              <a:buChar char="§"/>
            </a:pPr>
            <a:r>
              <a:rPr lang="en-US" sz="2700" b="1" dirty="0">
                <a:latin typeface="Cambria" panose="02040503050406030204" pitchFamily="18" charset="0"/>
                <a:ea typeface="Cambria" panose="02040503050406030204" pitchFamily="18" charset="0"/>
              </a:rPr>
              <a:t>Secondly, </a:t>
            </a:r>
            <a:r>
              <a:rPr lang="en-US" sz="2700" dirty="0">
                <a:latin typeface="Cambria" panose="02040503050406030204" pitchFamily="18" charset="0"/>
                <a:ea typeface="Cambria" panose="02040503050406030204" pitchFamily="18" charset="0"/>
              </a:rPr>
              <a:t>given the diversity in non-formal programs, as well as some changes in the way that formal schooling is delivered, the boundaries between formal and non-formal education have become increasingly fuzzy.</a:t>
            </a:r>
          </a:p>
        </p:txBody>
      </p:sp>
      <p:sp>
        <p:nvSpPr>
          <p:cNvPr id="6" name="Title 1">
            <a:extLst>
              <a:ext uri="{FF2B5EF4-FFF2-40B4-BE49-F238E27FC236}">
                <a16:creationId xmlns:a16="http://schemas.microsoft.com/office/drawing/2014/main" xmlns="" id="{E4D6FD02-CDAE-45ED-8AB4-975CAE27F826}"/>
              </a:ext>
            </a:extLst>
          </p:cNvPr>
          <p:cNvSpPr txBox="1">
            <a:spLocks/>
          </p:cNvSpPr>
          <p:nvPr/>
        </p:nvSpPr>
        <p:spPr>
          <a:xfrm>
            <a:off x="0" y="0"/>
            <a:ext cx="10972800" cy="780626"/>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What is Non-Formal Provision? </a:t>
            </a:r>
            <a:endParaRPr kumimoji="0" lang="en-US" sz="5000" b="1"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981200"/>
            <a:ext cx="9966960" cy="4827694"/>
          </a:xfrm>
        </p:spPr>
        <p:style>
          <a:lnRef idx="2">
            <a:schemeClr val="accent2"/>
          </a:lnRef>
          <a:fillRef idx="1">
            <a:schemeClr val="lt1"/>
          </a:fillRef>
          <a:effectRef idx="0">
            <a:schemeClr val="accent2"/>
          </a:effectRef>
          <a:fontRef idx="minor">
            <a:schemeClr val="dk1"/>
          </a:fontRef>
        </p:style>
        <p:txBody>
          <a:bodyPr numCol="2">
            <a:noAutofit/>
          </a:bodyPr>
          <a:lstStyle/>
          <a:p>
            <a:pPr>
              <a:buFont typeface="Wingdings" panose="05000000000000000000" pitchFamily="2" charset="2"/>
              <a:buChar char="§"/>
            </a:pPr>
            <a:r>
              <a:rPr lang="en-US" dirty="0">
                <a:latin typeface="Cambria" panose="02040503050406030204" pitchFamily="18" charset="0"/>
                <a:ea typeface="Cambria" panose="02040503050406030204" pitchFamily="18" charset="0"/>
              </a:rPr>
              <a:t>State Provided</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Conventional</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Mainstream</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Accountable to Ministry of Education</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Teacher-centered</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Homogeneous</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Rigid</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Top-down</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Over-crowded curriculum</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Curriculum associated with modernization</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Hidden curriculum promoted silent exclusion</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Exam-driven</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Large Class size</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Centrally Recruited Teachers</a:t>
            </a:r>
          </a:p>
          <a:p>
            <a:pPr>
              <a:buFont typeface="Wingdings" panose="05000000000000000000" pitchFamily="2" charset="2"/>
              <a:buChar char="§"/>
            </a:pPr>
            <a:r>
              <a:rPr lang="en-US" dirty="0">
                <a:latin typeface="Cambria" panose="02040503050406030204" pitchFamily="18" charset="0"/>
                <a:ea typeface="Cambria" panose="02040503050406030204" pitchFamily="18" charset="0"/>
              </a:rPr>
              <a:t>Inefficient</a:t>
            </a:r>
          </a:p>
        </p:txBody>
      </p:sp>
      <p:sp>
        <p:nvSpPr>
          <p:cNvPr id="5" name="Title 1">
            <a:extLst>
              <a:ext uri="{FF2B5EF4-FFF2-40B4-BE49-F238E27FC236}">
                <a16:creationId xmlns:a16="http://schemas.microsoft.com/office/drawing/2014/main" xmlns="" id="{562CF831-00E1-4A3E-A293-CE1E6E4801D9}"/>
              </a:ext>
            </a:extLst>
          </p:cNvPr>
          <p:cNvSpPr txBox="1">
            <a:spLocks/>
          </p:cNvSpPr>
          <p:nvPr/>
        </p:nvSpPr>
        <p:spPr>
          <a:xfrm>
            <a:off x="0" y="0"/>
            <a:ext cx="10972800" cy="1524000"/>
          </a:xfrm>
          <a:prstGeom prst="rect">
            <a:avLst/>
          </a:prstGeom>
        </p:spPr>
        <p:style>
          <a:lnRef idx="1">
            <a:schemeClr val="accent1"/>
          </a:lnRef>
          <a:fillRef idx="2">
            <a:schemeClr val="accent1"/>
          </a:fillRef>
          <a:effectRef idx="1">
            <a:schemeClr val="accent1"/>
          </a:effectRef>
          <a:fontRef idx="minor">
            <a:schemeClr val="dk1"/>
          </a:fontRef>
        </p:style>
        <p:txBody>
          <a:bodyPr vert="horz" lIns="104493" tIns="52247" rIns="104493" bIns="52247" rtlCol="0" anchor="ctr">
            <a:noAutofit/>
          </a:bodyPr>
          <a:lstStyle/>
          <a:p>
            <a:pPr lvl="0" algn="ctr">
              <a:spcBef>
                <a:spcPct val="0"/>
              </a:spcBef>
            </a:pPr>
            <a:r>
              <a:rPr lang="en-US" sz="5000" b="1" dirty="0">
                <a:latin typeface="Cambria" panose="02040503050406030204" pitchFamily="18" charset="0"/>
                <a:ea typeface="Cambria" panose="02040503050406030204" pitchFamily="18" charset="0"/>
              </a:rPr>
              <a:t>Terms Commonly Associated With </a:t>
            </a:r>
            <a:r>
              <a:rPr lang="en-US" sz="5000" b="1" dirty="0">
                <a:solidFill>
                  <a:srgbClr val="FF0000"/>
                </a:solidFill>
                <a:latin typeface="Cambria" panose="02040503050406030204" pitchFamily="18" charset="0"/>
                <a:ea typeface="Cambria" panose="02040503050406030204" pitchFamily="18" charset="0"/>
              </a:rPr>
              <a:t>Formal</a:t>
            </a:r>
            <a:r>
              <a:rPr lang="en-US" sz="5000" b="1" dirty="0">
                <a:latin typeface="Cambria" panose="02040503050406030204" pitchFamily="18" charset="0"/>
                <a:ea typeface="Cambria" panose="02040503050406030204" pitchFamily="18" charset="0"/>
              </a:rPr>
              <a:t> Approaches</a:t>
            </a:r>
            <a:endParaRPr kumimoji="0" lang="en-US" sz="5000" b="1"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2214</Words>
  <Application>Microsoft Office PowerPoint</Application>
  <PresentationFormat>Custom</PresentationFormat>
  <Paragraphs>188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What Are Your Thoughts on Education?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NGO Provision of Basic Education: Alternative or</dc:title>
  <dc:creator>diu</dc:creator>
  <cp:lastModifiedBy>Diu</cp:lastModifiedBy>
  <cp:revision>110</cp:revision>
  <dcterms:created xsi:type="dcterms:W3CDTF">2018-10-10T09:09:31Z</dcterms:created>
  <dcterms:modified xsi:type="dcterms:W3CDTF">2022-10-28T11:24:48Z</dcterms:modified>
</cp:coreProperties>
</file>