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99542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915160"/>
            <a:ext cx="9144000" cy="1800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524750" y="5855970"/>
            <a:ext cx="1416050" cy="10020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8779" y="2551429"/>
            <a:ext cx="834644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11252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524750" y="5855970"/>
            <a:ext cx="1416050" cy="100203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-24129"/>
            <a:ext cx="713930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52830" y="1554479"/>
            <a:ext cx="5074920" cy="2171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linkedin.com/pub/nigel-bairstow/6/41b/726" TargetMode="External"/><Relationship Id="rId3" Type="http://schemas.openxmlformats.org/officeDocument/2006/relationships/hyperlink" Target="http://twitter.com/" TargetMode="External"/><Relationship Id="rId4" Type="http://schemas.openxmlformats.org/officeDocument/2006/relationships/image" Target="../media/image16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614170">
              <a:lnSpc>
                <a:spcPct val="100000"/>
              </a:lnSpc>
              <a:spcBef>
                <a:spcPts val="100"/>
              </a:spcBef>
            </a:pPr>
            <a:r>
              <a:rPr dirty="0" spc="-90"/>
              <a:t>Tariff </a:t>
            </a:r>
            <a:r>
              <a:rPr dirty="0" spc="-5"/>
              <a:t>and </a:t>
            </a:r>
            <a:r>
              <a:rPr dirty="0" spc="-10"/>
              <a:t>Non </a:t>
            </a:r>
            <a:r>
              <a:rPr dirty="0"/>
              <a:t>– </a:t>
            </a:r>
            <a:r>
              <a:rPr dirty="0" spc="-90"/>
              <a:t>Tariff</a:t>
            </a:r>
            <a:r>
              <a:rPr dirty="0" spc="5"/>
              <a:t> </a:t>
            </a:r>
            <a:r>
              <a:rPr dirty="0" spc="-5"/>
              <a:t>Barriers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16750" y="3822700"/>
            <a:ext cx="172466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latin typeface="Arial"/>
                <a:cs typeface="Arial"/>
              </a:rPr>
              <a:t>Overview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50190"/>
            <a:ext cx="7179309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7320" algn="l"/>
              </a:tabLst>
            </a:pPr>
            <a:r>
              <a:rPr dirty="0" sz="4400"/>
              <a:t>McDonald	</a:t>
            </a:r>
            <a:r>
              <a:rPr dirty="0" sz="4400" spc="-5"/>
              <a:t>France </a:t>
            </a:r>
            <a:r>
              <a:rPr dirty="0" sz="4400"/>
              <a:t>– Big</a:t>
            </a:r>
            <a:r>
              <a:rPr dirty="0" sz="4400" spc="-40"/>
              <a:t> </a:t>
            </a:r>
            <a:r>
              <a:rPr dirty="0" sz="4400" spc="-5"/>
              <a:t>Beef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88340" y="1741170"/>
            <a:ext cx="4612640" cy="404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047239" algn="l"/>
              </a:tabLst>
            </a:pPr>
            <a:r>
              <a:rPr dirty="0" sz="2400">
                <a:latin typeface="Times New Roman"/>
                <a:cs typeface="Times New Roman"/>
              </a:rPr>
              <a:t>McDonalds France in 1998, ran a  print ad campaign featuring  overweight cowboys complaining  about the fact that McDonald's  France refuses </a:t>
            </a:r>
            <a:r>
              <a:rPr dirty="0" sz="2400" spc="5">
                <a:latin typeface="Times New Roman"/>
                <a:cs typeface="Times New Roman"/>
              </a:rPr>
              <a:t>to </a:t>
            </a:r>
            <a:r>
              <a:rPr dirty="0" sz="2400">
                <a:latin typeface="Times New Roman"/>
                <a:cs typeface="Times New Roman"/>
              </a:rPr>
              <a:t>buy American beef  but uses only French, </a:t>
            </a:r>
            <a:r>
              <a:rPr dirty="0" sz="2400" spc="5">
                <a:latin typeface="Times New Roman"/>
                <a:cs typeface="Times New Roman"/>
              </a:rPr>
              <a:t>to </a:t>
            </a:r>
            <a:r>
              <a:rPr dirty="0" sz="2400">
                <a:latin typeface="Times New Roman"/>
                <a:cs typeface="Times New Roman"/>
              </a:rPr>
              <a:t>"guarantee  maximum hygienic conditions" —</a:t>
            </a:r>
            <a:r>
              <a:rPr dirty="0" sz="2400" spc="-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  unsubtle effort to identify the Global  Arches with European efforts to  block the import of hormone-laced  American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beef.	(Karon,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2002)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02527" y="1844039"/>
            <a:ext cx="1752396" cy="30041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287020"/>
            <a:ext cx="7360284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General Agreement on </a:t>
            </a:r>
            <a:r>
              <a:rPr dirty="0" sz="3200" spc="-5"/>
              <a:t>Tariffs </a:t>
            </a:r>
            <a:r>
              <a:rPr dirty="0" sz="3200"/>
              <a:t>and</a:t>
            </a:r>
            <a:r>
              <a:rPr dirty="0" sz="3200" spc="-25"/>
              <a:t> </a:t>
            </a:r>
            <a:r>
              <a:rPr dirty="0" sz="3200" spc="-5"/>
              <a:t>Trade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834389" y="1438909"/>
            <a:ext cx="114935" cy="76200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7289" y="1452879"/>
            <a:ext cx="7372984" cy="425450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b="1">
                <a:latin typeface="Arial"/>
                <a:cs typeface="Arial"/>
              </a:rPr>
              <a:t>Paved </a:t>
            </a:r>
            <a:r>
              <a:rPr dirty="0" sz="2000" spc="-5" b="1">
                <a:latin typeface="Arial"/>
                <a:cs typeface="Arial"/>
              </a:rPr>
              <a:t>the way </a:t>
            </a:r>
            <a:r>
              <a:rPr dirty="0" sz="2000" spc="-5">
                <a:latin typeface="Arial"/>
                <a:cs typeface="Arial"/>
              </a:rPr>
              <a:t>for the </a:t>
            </a:r>
            <a:r>
              <a:rPr dirty="0" sz="2000">
                <a:latin typeface="Arial"/>
                <a:cs typeface="Arial"/>
              </a:rPr>
              <a:t>first </a:t>
            </a:r>
            <a:r>
              <a:rPr dirty="0" sz="2000" spc="-5">
                <a:latin typeface="Arial"/>
                <a:cs typeface="Arial"/>
              </a:rPr>
              <a:t>effective </a:t>
            </a:r>
            <a:r>
              <a:rPr dirty="0" sz="2000">
                <a:latin typeface="Arial"/>
                <a:cs typeface="Arial"/>
              </a:rPr>
              <a:t>worldwide </a:t>
            </a:r>
            <a:r>
              <a:rPr dirty="0" sz="2000" spc="-5">
                <a:latin typeface="Arial"/>
                <a:cs typeface="Arial"/>
              </a:rPr>
              <a:t>tariff</a:t>
            </a:r>
            <a:r>
              <a:rPr dirty="0" sz="2000" spc="4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agreement.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 spc="-5" b="1">
                <a:latin typeface="Arial"/>
                <a:cs typeface="Arial"/>
              </a:rPr>
              <a:t>Basic Elements of the</a:t>
            </a:r>
            <a:r>
              <a:rPr dirty="0" sz="2000" spc="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GATT</a:t>
            </a:r>
            <a:r>
              <a:rPr dirty="0" sz="200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dirty="0" sz="2000">
                <a:latin typeface="Arial"/>
                <a:cs typeface="Arial"/>
              </a:rPr>
              <a:t>Trade shall be conducted on a non-discriminatory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basis.</a:t>
            </a:r>
            <a:endParaRPr sz="2000">
              <a:latin typeface="Arial"/>
              <a:cs typeface="Arial"/>
            </a:endParaRPr>
          </a:p>
          <a:p>
            <a:pPr marL="412750" marR="37084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dirty="0" sz="2000">
                <a:latin typeface="Arial"/>
                <a:cs typeface="Arial"/>
              </a:rPr>
              <a:t>Protection shall be </a:t>
            </a:r>
            <a:r>
              <a:rPr dirty="0" sz="2000" spc="-5">
                <a:latin typeface="Arial"/>
                <a:cs typeface="Arial"/>
              </a:rPr>
              <a:t>afforded </a:t>
            </a:r>
            <a:r>
              <a:rPr dirty="0" sz="2000">
                <a:latin typeface="Arial"/>
                <a:cs typeface="Arial"/>
              </a:rPr>
              <a:t>domestic industries through  customs </a:t>
            </a:r>
            <a:r>
              <a:rPr dirty="0" sz="2000" spc="-5">
                <a:latin typeface="Arial"/>
                <a:cs typeface="Arial"/>
              </a:rPr>
              <a:t>tariffs, </a:t>
            </a:r>
            <a:r>
              <a:rPr dirty="0" sz="2000">
                <a:latin typeface="Arial"/>
                <a:cs typeface="Arial"/>
              </a:rPr>
              <a:t>not through such commercial measures as  import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quotas.</a:t>
            </a:r>
            <a:endParaRPr sz="2000">
              <a:latin typeface="Arial"/>
              <a:cs typeface="Arial"/>
            </a:endParaRPr>
          </a:p>
          <a:p>
            <a:pPr marL="412750" marR="508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dirty="0" sz="2000">
                <a:latin typeface="Arial"/>
                <a:cs typeface="Arial"/>
              </a:rPr>
              <a:t>Consultation shall </a:t>
            </a:r>
            <a:r>
              <a:rPr dirty="0" sz="2000" spc="-5">
                <a:latin typeface="Arial"/>
                <a:cs typeface="Arial"/>
              </a:rPr>
              <a:t>be the </a:t>
            </a:r>
            <a:r>
              <a:rPr dirty="0" sz="2000">
                <a:latin typeface="Arial"/>
                <a:cs typeface="Arial"/>
              </a:rPr>
              <a:t>primary </a:t>
            </a:r>
            <a:r>
              <a:rPr dirty="0" sz="2000" spc="-5">
                <a:latin typeface="Arial"/>
                <a:cs typeface="Arial"/>
              </a:rPr>
              <a:t>method </a:t>
            </a:r>
            <a:r>
              <a:rPr dirty="0" sz="2000">
                <a:latin typeface="Arial"/>
                <a:cs typeface="Arial"/>
              </a:rPr>
              <a:t>used </a:t>
            </a:r>
            <a:r>
              <a:rPr dirty="0" sz="2000" spc="-5">
                <a:latin typeface="Arial"/>
                <a:cs typeface="Arial"/>
              </a:rPr>
              <a:t>to </a:t>
            </a:r>
            <a:r>
              <a:rPr dirty="0" sz="2000">
                <a:latin typeface="Arial"/>
                <a:cs typeface="Arial"/>
              </a:rPr>
              <a:t>solve global  </a:t>
            </a:r>
            <a:r>
              <a:rPr dirty="0" sz="2000" spc="-5">
                <a:latin typeface="Arial"/>
                <a:cs typeface="Arial"/>
              </a:rPr>
              <a:t>trade </a:t>
            </a:r>
            <a:r>
              <a:rPr dirty="0" sz="2000">
                <a:latin typeface="Arial"/>
                <a:cs typeface="Arial"/>
              </a:rPr>
              <a:t>problems.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 spc="-5" b="1">
                <a:latin typeface="Arial"/>
                <a:cs typeface="Arial"/>
              </a:rPr>
              <a:t>Eliminating barriers </a:t>
            </a:r>
            <a:r>
              <a:rPr dirty="0" sz="2000" b="1">
                <a:latin typeface="Arial"/>
                <a:cs typeface="Arial"/>
              </a:rPr>
              <a:t>to </a:t>
            </a:r>
            <a:r>
              <a:rPr dirty="0" sz="2000" spc="-5" b="1">
                <a:latin typeface="Arial"/>
                <a:cs typeface="Arial"/>
              </a:rPr>
              <a:t>international </a:t>
            </a:r>
            <a:r>
              <a:rPr dirty="0" sz="2000" b="1">
                <a:latin typeface="Arial"/>
                <a:cs typeface="Arial"/>
              </a:rPr>
              <a:t>trade </a:t>
            </a:r>
            <a:r>
              <a:rPr dirty="0" sz="2000">
                <a:latin typeface="Arial"/>
                <a:cs typeface="Arial"/>
              </a:rPr>
              <a:t>(Uruguay</a:t>
            </a:r>
            <a:r>
              <a:rPr dirty="0" sz="2000" spc="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Round):</a:t>
            </a:r>
            <a:endParaRPr sz="2000">
              <a:latin typeface="Arial"/>
              <a:cs typeface="Arial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dirty="0" sz="2000">
                <a:latin typeface="Arial"/>
                <a:cs typeface="Arial"/>
              </a:rPr>
              <a:t>The General Agreement on Trade in Services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(GATS)</a:t>
            </a:r>
            <a:endParaRPr sz="2000">
              <a:latin typeface="Arial"/>
              <a:cs typeface="Arial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dirty="0" sz="2000">
                <a:latin typeface="Arial"/>
                <a:cs typeface="Arial"/>
              </a:rPr>
              <a:t>Trade-Related Investment Measures</a:t>
            </a:r>
            <a:r>
              <a:rPr dirty="0" sz="2000" spc="-5">
                <a:latin typeface="Arial"/>
                <a:cs typeface="Arial"/>
              </a:rPr>
              <a:t> (TRIMs)</a:t>
            </a:r>
            <a:endParaRPr sz="2000">
              <a:latin typeface="Arial"/>
              <a:cs typeface="Arial"/>
            </a:endParaRPr>
          </a:p>
          <a:p>
            <a:pPr marL="412750" indent="-285750">
              <a:lnSpc>
                <a:spcPct val="100000"/>
              </a:lnSpc>
              <a:spcBef>
                <a:spcPts val="500"/>
              </a:spcBef>
              <a:buChar char="–"/>
              <a:tabLst>
                <a:tab pos="412115" algn="l"/>
                <a:tab pos="412750" algn="l"/>
              </a:tabLst>
            </a:pPr>
            <a:r>
              <a:rPr dirty="0" sz="2000">
                <a:latin typeface="Arial"/>
                <a:cs typeface="Arial"/>
              </a:rPr>
              <a:t>Trade-Related Aspects </a:t>
            </a:r>
            <a:r>
              <a:rPr dirty="0" sz="2000" spc="-5">
                <a:latin typeface="Arial"/>
                <a:cs typeface="Arial"/>
              </a:rPr>
              <a:t>of Intellectual Property </a:t>
            </a:r>
            <a:r>
              <a:rPr dirty="0" sz="2000">
                <a:latin typeface="Arial"/>
                <a:cs typeface="Arial"/>
              </a:rPr>
              <a:t>Rights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(TRIPs)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389" y="4258309"/>
            <a:ext cx="11493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50190"/>
            <a:ext cx="2419350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Summary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02590" y="1374140"/>
            <a:ext cx="7886700" cy="4716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Arial"/>
                <a:cs typeface="Arial"/>
              </a:rPr>
              <a:t>Although </a:t>
            </a:r>
            <a:r>
              <a:rPr dirty="0" sz="3200" spc="-5">
                <a:latin typeface="Arial"/>
                <a:cs typeface="Arial"/>
              </a:rPr>
              <a:t>tariffs </a:t>
            </a:r>
            <a:r>
              <a:rPr dirty="0" sz="3200">
                <a:latin typeface="Arial"/>
                <a:cs typeface="Arial"/>
              </a:rPr>
              <a:t>have </a:t>
            </a:r>
            <a:r>
              <a:rPr dirty="0" sz="3200" spc="-5">
                <a:latin typeface="Arial"/>
                <a:cs typeface="Arial"/>
              </a:rPr>
              <a:t>significantly </a:t>
            </a:r>
            <a:r>
              <a:rPr dirty="0" sz="3200">
                <a:latin typeface="Arial"/>
                <a:cs typeface="Arial"/>
              </a:rPr>
              <a:t>reduced  over the last twenty years </a:t>
            </a:r>
            <a:r>
              <a:rPr dirty="0" sz="3200" spc="-5">
                <a:latin typeface="Arial"/>
                <a:cs typeface="Arial"/>
              </a:rPr>
              <a:t>in </a:t>
            </a:r>
            <a:r>
              <a:rPr dirty="0" sz="3200">
                <a:latin typeface="Arial"/>
                <a:cs typeface="Arial"/>
              </a:rPr>
              <a:t>global</a:t>
            </a:r>
            <a:r>
              <a:rPr dirty="0" sz="3200" spc="-6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trade.</a:t>
            </a:r>
            <a:endParaRPr sz="3200">
              <a:latin typeface="Arial"/>
              <a:cs typeface="Arial"/>
            </a:endParaRPr>
          </a:p>
          <a:p>
            <a:pPr marL="355600" marR="14224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Arial"/>
                <a:cs typeface="Arial"/>
              </a:rPr>
              <a:t>Bigger concern </a:t>
            </a:r>
            <a:r>
              <a:rPr dirty="0" sz="3200" spc="-5">
                <a:latin typeface="Arial"/>
                <a:cs typeface="Arial"/>
              </a:rPr>
              <a:t>is </a:t>
            </a:r>
            <a:r>
              <a:rPr dirty="0" sz="3200">
                <a:latin typeface="Arial"/>
                <a:cs typeface="Arial"/>
              </a:rPr>
              <a:t>the </a:t>
            </a:r>
            <a:r>
              <a:rPr dirty="0" sz="3200" spc="-5">
                <a:latin typeface="Arial"/>
                <a:cs typeface="Arial"/>
              </a:rPr>
              <a:t>dismantling </a:t>
            </a:r>
            <a:r>
              <a:rPr dirty="0" sz="3200">
                <a:latin typeface="Arial"/>
                <a:cs typeface="Arial"/>
              </a:rPr>
              <a:t>of non-  </a:t>
            </a:r>
            <a:r>
              <a:rPr dirty="0" sz="3200" spc="-5">
                <a:latin typeface="Arial"/>
                <a:cs typeface="Arial"/>
              </a:rPr>
              <a:t>tariff </a:t>
            </a:r>
            <a:r>
              <a:rPr dirty="0" sz="3200">
                <a:latin typeface="Arial"/>
                <a:cs typeface="Arial"/>
              </a:rPr>
              <a:t>barriers that </a:t>
            </a:r>
            <a:r>
              <a:rPr dirty="0" sz="3200" spc="-5">
                <a:latin typeface="Arial"/>
                <a:cs typeface="Arial"/>
              </a:rPr>
              <a:t>restrict </a:t>
            </a:r>
            <a:r>
              <a:rPr dirty="0" sz="3200">
                <a:latin typeface="Arial"/>
                <a:cs typeface="Arial"/>
              </a:rPr>
              <a:t>trade </a:t>
            </a:r>
            <a:r>
              <a:rPr dirty="0" sz="3200" spc="-5">
                <a:latin typeface="Arial"/>
                <a:cs typeface="Arial"/>
              </a:rPr>
              <a:t>from </a:t>
            </a:r>
            <a:r>
              <a:rPr dirty="0" sz="3200">
                <a:latin typeface="Arial"/>
                <a:cs typeface="Arial"/>
              </a:rPr>
              <a:t>less  developed countries.</a:t>
            </a:r>
            <a:endParaRPr sz="3200">
              <a:latin typeface="Arial"/>
              <a:cs typeface="Arial"/>
            </a:endParaRPr>
          </a:p>
          <a:p>
            <a:pPr marL="355600" marR="188595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  <a:tab pos="3388360" algn="l"/>
              </a:tabLst>
            </a:pPr>
            <a:r>
              <a:rPr dirty="0" sz="3200">
                <a:latin typeface="Arial"/>
                <a:cs typeface="Arial"/>
              </a:rPr>
              <a:t>The</a:t>
            </a:r>
            <a:r>
              <a:rPr dirty="0" sz="3200" spc="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agricultural	sector has had </a:t>
            </a:r>
            <a:r>
              <a:rPr dirty="0" sz="3200" spc="-5">
                <a:latin typeface="Arial"/>
                <a:cs typeface="Arial"/>
              </a:rPr>
              <a:t>its </a:t>
            </a:r>
            <a:r>
              <a:rPr dirty="0" sz="3200">
                <a:latin typeface="Arial"/>
                <a:cs typeface="Arial"/>
              </a:rPr>
              <a:t>high  share </a:t>
            </a:r>
            <a:r>
              <a:rPr dirty="0" sz="3200" spc="-5">
                <a:latin typeface="Arial"/>
                <a:cs typeface="Arial"/>
              </a:rPr>
              <a:t>of discriminatory </a:t>
            </a:r>
            <a:r>
              <a:rPr dirty="0" sz="3200">
                <a:latin typeface="Arial"/>
                <a:cs typeface="Arial"/>
              </a:rPr>
              <a:t>trade practices </a:t>
            </a:r>
            <a:r>
              <a:rPr dirty="0" sz="3200" spc="-5">
                <a:latin typeface="Arial"/>
                <a:cs typeface="Arial"/>
              </a:rPr>
              <a:t>to  </a:t>
            </a:r>
            <a:r>
              <a:rPr dirty="0" sz="3200">
                <a:latin typeface="Arial"/>
                <a:cs typeface="Arial"/>
              </a:rPr>
              <a:t>protect </a:t>
            </a:r>
            <a:r>
              <a:rPr dirty="0" sz="3200" spc="-5">
                <a:latin typeface="Arial"/>
                <a:cs typeface="Arial"/>
              </a:rPr>
              <a:t>inefficient</a:t>
            </a:r>
            <a:r>
              <a:rPr dirty="0" sz="3200" spc="-1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producers.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3200" spc="-5">
                <a:latin typeface="Arial"/>
                <a:cs typeface="Arial"/>
              </a:rPr>
              <a:t>Tariffs </a:t>
            </a:r>
            <a:r>
              <a:rPr dirty="0" sz="3200">
                <a:latin typeface="Arial"/>
                <a:cs typeface="Arial"/>
              </a:rPr>
              <a:t>distort trade</a:t>
            </a:r>
            <a:r>
              <a:rPr dirty="0" sz="3200" spc="-5">
                <a:latin typeface="Arial"/>
                <a:cs typeface="Arial"/>
              </a:rPr>
              <a:t> flows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1339" y="3538220"/>
            <a:ext cx="5114290" cy="1870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You are </a:t>
            </a:r>
            <a:r>
              <a:rPr dirty="0" sz="1800" spc="-10">
                <a:latin typeface="Arial"/>
                <a:cs typeface="Arial"/>
              </a:rPr>
              <a:t>welcome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contact </a:t>
            </a:r>
            <a:r>
              <a:rPr dirty="0" sz="1800" spc="-10">
                <a:latin typeface="Arial"/>
                <a:cs typeface="Arial"/>
              </a:rPr>
              <a:t>Nigel </a:t>
            </a:r>
            <a:r>
              <a:rPr dirty="0" sz="1800" spc="-5">
                <a:latin typeface="Arial"/>
                <a:cs typeface="Arial"/>
              </a:rPr>
              <a:t>Bairstow </a:t>
            </a:r>
            <a:r>
              <a:rPr dirty="0" sz="1800" spc="-10">
                <a:latin typeface="Arial"/>
                <a:cs typeface="Arial"/>
              </a:rPr>
              <a:t>at </a:t>
            </a:r>
            <a:r>
              <a:rPr dirty="0" sz="1800" spc="-5">
                <a:latin typeface="Arial"/>
                <a:cs typeface="Arial"/>
              </a:rPr>
              <a:t>B2B  Whiteboard </a:t>
            </a:r>
            <a:r>
              <a:rPr dirty="0" sz="1800">
                <a:latin typeface="Arial"/>
                <a:cs typeface="Arial"/>
              </a:rPr>
              <a:t>your </a:t>
            </a:r>
            <a:r>
              <a:rPr dirty="0" sz="1800" spc="-5">
                <a:latin typeface="Arial"/>
                <a:cs typeface="Arial"/>
              </a:rPr>
              <a:t>source of B2B Asia </a:t>
            </a:r>
            <a:r>
              <a:rPr dirty="0" sz="1800">
                <a:latin typeface="Arial"/>
                <a:cs typeface="Arial"/>
              </a:rPr>
              <a:t>/ </a:t>
            </a:r>
            <a:r>
              <a:rPr dirty="0" sz="1800" spc="-5">
                <a:latin typeface="Arial"/>
                <a:cs typeface="Arial"/>
              </a:rPr>
              <a:t>Pacific  marketing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advice</a:t>
            </a:r>
            <a:endParaRPr sz="1800">
              <a:latin typeface="Arial"/>
              <a:cs typeface="Arial"/>
            </a:endParaRPr>
          </a:p>
          <a:p>
            <a:pPr marL="87630" marR="298450" indent="-74930">
              <a:lnSpc>
                <a:spcPct val="177600"/>
              </a:lnSpc>
              <a:spcBef>
                <a:spcPts val="1230"/>
              </a:spcBef>
            </a:pPr>
            <a:r>
              <a:rPr dirty="0" sz="1600" spc="-5">
                <a:latin typeface="Arial"/>
                <a:cs typeface="Arial"/>
                <a:hlinkClick r:id="rId2"/>
              </a:rPr>
              <a:t>http://www.linkedin.com/pub/nigel-bairstow/6/41b/726 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009898"/>
                </a:solidFill>
                <a:latin typeface="Arial"/>
                <a:cs typeface="Arial"/>
                <a:hlinkClick r:id="rId3"/>
              </a:rPr>
              <a:t>http://twitter.com/#!/b2bwhiteboard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00400" y="1676400"/>
            <a:ext cx="1524000" cy="1524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50190"/>
            <a:ext cx="359854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27505" algn="l"/>
              </a:tabLst>
            </a:pPr>
            <a:r>
              <a:rPr dirty="0" sz="4400" spc="-5"/>
              <a:t>Trade	Barriers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033780" y="1374140"/>
            <a:ext cx="7047230" cy="3970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5" b="1">
                <a:latin typeface="Arial"/>
                <a:cs typeface="Arial"/>
              </a:rPr>
              <a:t>Used to encourage and protect existing  domestic</a:t>
            </a:r>
            <a:r>
              <a:rPr dirty="0" sz="2800" b="1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industry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800" spc="-5">
                <a:latin typeface="Arial"/>
                <a:cs typeface="Arial"/>
              </a:rPr>
              <a:t>Trade </a:t>
            </a:r>
            <a:r>
              <a:rPr dirty="0" sz="2800">
                <a:latin typeface="Arial"/>
                <a:cs typeface="Arial"/>
              </a:rPr>
              <a:t>barriers </a:t>
            </a:r>
            <a:r>
              <a:rPr dirty="0" sz="2800" spc="-5">
                <a:latin typeface="Arial"/>
                <a:cs typeface="Arial"/>
              </a:rPr>
              <a:t>are </a:t>
            </a:r>
            <a:r>
              <a:rPr dirty="0" sz="2800">
                <a:latin typeface="Arial"/>
                <a:cs typeface="Arial"/>
              </a:rPr>
              <a:t>Tariffs</a:t>
            </a:r>
            <a:r>
              <a:rPr dirty="0" sz="2800" spc="1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that</a:t>
            </a:r>
            <a:endParaRPr sz="2800">
              <a:latin typeface="Arial"/>
              <a:cs typeface="Arial"/>
            </a:endParaRPr>
          </a:p>
          <a:p>
            <a:pPr lvl="1" marL="1155700" indent="-228600">
              <a:lnSpc>
                <a:spcPct val="100000"/>
              </a:lnSpc>
              <a:spcBef>
                <a:spcPts val="690"/>
              </a:spcBef>
              <a:buChar char="•"/>
              <a:tabLst>
                <a:tab pos="1155700" algn="l"/>
              </a:tabLst>
            </a:pPr>
            <a:r>
              <a:rPr dirty="0" sz="2800">
                <a:latin typeface="Arial"/>
                <a:cs typeface="Arial"/>
              </a:rPr>
              <a:t>Increase </a:t>
            </a:r>
            <a:r>
              <a:rPr dirty="0" sz="2800" spc="-5">
                <a:latin typeface="Arial"/>
                <a:cs typeface="Arial"/>
              </a:rPr>
              <a:t>Trade</a:t>
            </a:r>
            <a:endParaRPr sz="2800">
              <a:latin typeface="Arial"/>
              <a:cs typeface="Arial"/>
            </a:endParaRPr>
          </a:p>
          <a:p>
            <a:pPr lvl="1" marL="1155700" indent="-228600">
              <a:lnSpc>
                <a:spcPct val="100000"/>
              </a:lnSpc>
              <a:spcBef>
                <a:spcPts val="700"/>
              </a:spcBef>
              <a:buChar char="•"/>
              <a:tabLst>
                <a:tab pos="1155700" algn="l"/>
              </a:tabLst>
            </a:pPr>
            <a:r>
              <a:rPr dirty="0" sz="2800">
                <a:latin typeface="Arial"/>
                <a:cs typeface="Arial"/>
              </a:rPr>
              <a:t>Weaken</a:t>
            </a:r>
            <a:r>
              <a:rPr dirty="0" sz="2800" spc="-1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Trade</a:t>
            </a:r>
            <a:endParaRPr sz="2800">
              <a:latin typeface="Arial"/>
              <a:cs typeface="Arial"/>
            </a:endParaRPr>
          </a:p>
          <a:p>
            <a:pPr lvl="1" marL="1155700" indent="-228600">
              <a:lnSpc>
                <a:spcPct val="100000"/>
              </a:lnSpc>
              <a:spcBef>
                <a:spcPts val="690"/>
              </a:spcBef>
              <a:buChar char="•"/>
              <a:tabLst>
                <a:tab pos="1155700" algn="l"/>
              </a:tabLst>
            </a:pPr>
            <a:r>
              <a:rPr dirty="0" sz="2800">
                <a:latin typeface="Arial"/>
                <a:cs typeface="Arial"/>
              </a:rPr>
              <a:t>Restrict</a:t>
            </a:r>
            <a:r>
              <a:rPr dirty="0" sz="2800" spc="-1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Trade</a:t>
            </a:r>
            <a:endParaRPr sz="2800">
              <a:latin typeface="Arial"/>
              <a:cs typeface="Arial"/>
            </a:endParaRPr>
          </a:p>
          <a:p>
            <a:pPr marL="755650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755650" algn="l"/>
              </a:tabLst>
            </a:pPr>
            <a:r>
              <a:rPr dirty="0" sz="2800" spc="-5">
                <a:latin typeface="Arial"/>
                <a:cs typeface="Arial"/>
              </a:rPr>
              <a:t>Quotas</a:t>
            </a:r>
            <a:endParaRPr sz="2800">
              <a:latin typeface="Arial"/>
              <a:cs typeface="Arial"/>
            </a:endParaRPr>
          </a:p>
          <a:p>
            <a:pPr marL="755650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755650" algn="l"/>
              </a:tabLst>
            </a:pPr>
            <a:r>
              <a:rPr dirty="0" sz="2800">
                <a:latin typeface="Arial"/>
                <a:cs typeface="Arial"/>
              </a:rPr>
              <a:t>Boycotts and</a:t>
            </a:r>
            <a:r>
              <a:rPr dirty="0" sz="2800" spc="-5">
                <a:latin typeface="Arial"/>
                <a:cs typeface="Arial"/>
              </a:rPr>
              <a:t> Embargoes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02730" y="2204720"/>
            <a:ext cx="1854200" cy="17310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50190"/>
            <a:ext cx="7328534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Impact </a:t>
            </a:r>
            <a:r>
              <a:rPr dirty="0" sz="4400"/>
              <a:t>of Tariff (Tax)</a:t>
            </a:r>
            <a:r>
              <a:rPr dirty="0" sz="4400" spc="-50"/>
              <a:t> </a:t>
            </a:r>
            <a:r>
              <a:rPr dirty="0" sz="4400" spc="-5"/>
              <a:t>Barriers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1186120" y="1701740"/>
            <a:ext cx="6017895" cy="3113405"/>
            <a:chOff x="1186120" y="1701740"/>
            <a:chExt cx="6017895" cy="3113405"/>
          </a:xfrm>
        </p:grpSpPr>
        <p:sp>
          <p:nvSpPr>
            <p:cNvPr id="4" name="object 4"/>
            <p:cNvSpPr/>
            <p:nvPr/>
          </p:nvSpPr>
          <p:spPr>
            <a:xfrm>
              <a:off x="1249680" y="1765299"/>
              <a:ext cx="5941060" cy="1778000"/>
            </a:xfrm>
            <a:custGeom>
              <a:avLst/>
              <a:gdLst/>
              <a:ahLst/>
              <a:cxnLst/>
              <a:rect l="l" t="t" r="r" b="b"/>
              <a:pathLst>
                <a:path w="5941059" h="1778000">
                  <a:moveTo>
                    <a:pt x="5941060" y="0"/>
                  </a:moveTo>
                  <a:lnTo>
                    <a:pt x="0" y="0"/>
                  </a:lnTo>
                  <a:lnTo>
                    <a:pt x="0" y="1727200"/>
                  </a:lnTo>
                  <a:lnTo>
                    <a:pt x="5891530" y="1727200"/>
                  </a:lnTo>
                  <a:lnTo>
                    <a:pt x="5891530" y="1778000"/>
                  </a:lnTo>
                  <a:lnTo>
                    <a:pt x="5941060" y="1778000"/>
                  </a:lnTo>
                  <a:lnTo>
                    <a:pt x="5941060" y="1727200"/>
                  </a:lnTo>
                  <a:lnTo>
                    <a:pt x="59410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249679" y="1765299"/>
              <a:ext cx="5941060" cy="1778000"/>
            </a:xfrm>
            <a:custGeom>
              <a:avLst/>
              <a:gdLst/>
              <a:ahLst/>
              <a:cxnLst/>
              <a:rect l="l" t="t" r="r" b="b"/>
              <a:pathLst>
                <a:path w="5941059" h="1778000">
                  <a:moveTo>
                    <a:pt x="2970530" y="1778000"/>
                  </a:moveTo>
                  <a:lnTo>
                    <a:pt x="0" y="1778000"/>
                  </a:lnTo>
                  <a:lnTo>
                    <a:pt x="0" y="0"/>
                  </a:lnTo>
                  <a:lnTo>
                    <a:pt x="5941060" y="0"/>
                  </a:lnTo>
                  <a:lnTo>
                    <a:pt x="5941060" y="1778000"/>
                  </a:lnTo>
                  <a:lnTo>
                    <a:pt x="2970530" y="17780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198879" y="1714499"/>
              <a:ext cx="5942330" cy="1778000"/>
            </a:xfrm>
            <a:custGeom>
              <a:avLst/>
              <a:gdLst/>
              <a:ahLst/>
              <a:cxnLst/>
              <a:rect l="l" t="t" r="r" b="b"/>
              <a:pathLst>
                <a:path w="5942330" h="1778000">
                  <a:moveTo>
                    <a:pt x="5942330" y="0"/>
                  </a:moveTo>
                  <a:lnTo>
                    <a:pt x="0" y="0"/>
                  </a:lnTo>
                  <a:lnTo>
                    <a:pt x="0" y="1778000"/>
                  </a:lnTo>
                  <a:lnTo>
                    <a:pt x="5942330" y="1778000"/>
                  </a:lnTo>
                  <a:close/>
                </a:path>
              </a:pathLst>
            </a:custGeom>
            <a:solidFill>
              <a:srgbClr val="FFD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198879" y="1714499"/>
              <a:ext cx="5942330" cy="1778000"/>
            </a:xfrm>
            <a:custGeom>
              <a:avLst/>
              <a:gdLst/>
              <a:ahLst/>
              <a:cxnLst/>
              <a:rect l="l" t="t" r="r" b="b"/>
              <a:pathLst>
                <a:path w="5942330" h="1778000">
                  <a:moveTo>
                    <a:pt x="2970530" y="1778000"/>
                  </a:moveTo>
                  <a:lnTo>
                    <a:pt x="0" y="1778000"/>
                  </a:lnTo>
                  <a:lnTo>
                    <a:pt x="0" y="0"/>
                  </a:lnTo>
                  <a:lnTo>
                    <a:pt x="5942330" y="0"/>
                  </a:lnTo>
                  <a:lnTo>
                    <a:pt x="5942330" y="1778000"/>
                  </a:lnTo>
                  <a:lnTo>
                    <a:pt x="2970530" y="17780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249680" y="3543299"/>
              <a:ext cx="5941060" cy="1258570"/>
            </a:xfrm>
            <a:custGeom>
              <a:avLst/>
              <a:gdLst/>
              <a:ahLst/>
              <a:cxnLst/>
              <a:rect l="l" t="t" r="r" b="b"/>
              <a:pathLst>
                <a:path w="5941059" h="1258570">
                  <a:moveTo>
                    <a:pt x="5941060" y="0"/>
                  </a:moveTo>
                  <a:lnTo>
                    <a:pt x="0" y="0"/>
                  </a:lnTo>
                  <a:lnTo>
                    <a:pt x="0" y="1207770"/>
                  </a:lnTo>
                  <a:lnTo>
                    <a:pt x="0" y="1258570"/>
                  </a:lnTo>
                  <a:lnTo>
                    <a:pt x="5941060" y="1258570"/>
                  </a:lnTo>
                  <a:lnTo>
                    <a:pt x="5941060" y="1207770"/>
                  </a:lnTo>
                  <a:lnTo>
                    <a:pt x="59410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249679" y="3543300"/>
              <a:ext cx="5941060" cy="1258570"/>
            </a:xfrm>
            <a:custGeom>
              <a:avLst/>
              <a:gdLst/>
              <a:ahLst/>
              <a:cxnLst/>
              <a:rect l="l" t="t" r="r" b="b"/>
              <a:pathLst>
                <a:path w="5941059" h="1258570">
                  <a:moveTo>
                    <a:pt x="2970530" y="1258570"/>
                  </a:moveTo>
                  <a:lnTo>
                    <a:pt x="0" y="1258570"/>
                  </a:lnTo>
                  <a:lnTo>
                    <a:pt x="0" y="0"/>
                  </a:lnTo>
                  <a:lnTo>
                    <a:pt x="5941060" y="0"/>
                  </a:lnTo>
                  <a:lnTo>
                    <a:pt x="5941060" y="1258570"/>
                  </a:lnTo>
                  <a:lnTo>
                    <a:pt x="2970530" y="125857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198879" y="3492500"/>
              <a:ext cx="5942330" cy="1258570"/>
            </a:xfrm>
            <a:custGeom>
              <a:avLst/>
              <a:gdLst/>
              <a:ahLst/>
              <a:cxnLst/>
              <a:rect l="l" t="t" r="r" b="b"/>
              <a:pathLst>
                <a:path w="5942330" h="1258570">
                  <a:moveTo>
                    <a:pt x="5942330" y="0"/>
                  </a:moveTo>
                  <a:lnTo>
                    <a:pt x="0" y="0"/>
                  </a:lnTo>
                  <a:lnTo>
                    <a:pt x="0" y="1258570"/>
                  </a:lnTo>
                  <a:lnTo>
                    <a:pt x="5942330" y="1258570"/>
                  </a:lnTo>
                  <a:close/>
                </a:path>
              </a:pathLst>
            </a:custGeom>
            <a:solidFill>
              <a:srgbClr val="FFD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198879" y="3492500"/>
              <a:ext cx="5942330" cy="1258570"/>
            </a:xfrm>
            <a:custGeom>
              <a:avLst/>
              <a:gdLst/>
              <a:ahLst/>
              <a:cxnLst/>
              <a:rect l="l" t="t" r="r" b="b"/>
              <a:pathLst>
                <a:path w="5942330" h="1258570">
                  <a:moveTo>
                    <a:pt x="2970530" y="1258570"/>
                  </a:moveTo>
                  <a:lnTo>
                    <a:pt x="0" y="1258570"/>
                  </a:lnTo>
                  <a:lnTo>
                    <a:pt x="0" y="0"/>
                  </a:lnTo>
                  <a:lnTo>
                    <a:pt x="5942330" y="0"/>
                  </a:lnTo>
                  <a:lnTo>
                    <a:pt x="5942330" y="1258570"/>
                  </a:lnTo>
                  <a:lnTo>
                    <a:pt x="2970530" y="125857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1381760" y="1822450"/>
            <a:ext cx="5516245" cy="2805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ts val="205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Tariff </a:t>
            </a:r>
            <a:r>
              <a:rPr dirty="0" sz="1800" spc="-10" b="1">
                <a:latin typeface="Arial"/>
                <a:cs typeface="Arial"/>
              </a:rPr>
              <a:t>Barriers </a:t>
            </a:r>
            <a:r>
              <a:rPr dirty="0" sz="1800" b="1">
                <a:latin typeface="Arial"/>
                <a:cs typeface="Arial"/>
              </a:rPr>
              <a:t>tend to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u="sng" sz="1800" spc="-5" b="1">
                <a:solidFill>
                  <a:srgbClr val="FF3300"/>
                </a:solidFill>
                <a:uFill>
                  <a:solidFill>
                    <a:srgbClr val="FF3300"/>
                  </a:solidFill>
                </a:uFill>
                <a:latin typeface="Arial"/>
                <a:cs typeface="Arial"/>
              </a:rPr>
              <a:t>Increase</a:t>
            </a:r>
            <a:r>
              <a:rPr dirty="0" sz="1800" spc="-5" b="1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456565" indent="-456565">
              <a:lnSpc>
                <a:spcPts val="1939"/>
              </a:lnSpc>
              <a:buAutoNum type="arabicPeriod" startAt="2"/>
              <a:tabLst>
                <a:tab pos="456565" algn="l"/>
                <a:tab pos="457200" algn="l"/>
              </a:tabLst>
            </a:pPr>
            <a:r>
              <a:rPr dirty="0" sz="1800" spc="-5">
                <a:latin typeface="Arial"/>
                <a:cs typeface="Arial"/>
              </a:rPr>
              <a:t>Inflationary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pressures</a:t>
            </a:r>
            <a:endParaRPr sz="1800">
              <a:latin typeface="Arial"/>
              <a:cs typeface="Arial"/>
            </a:endParaRPr>
          </a:p>
          <a:p>
            <a:pPr marL="456565" indent="-456565">
              <a:lnSpc>
                <a:spcPts val="1945"/>
              </a:lnSpc>
              <a:buAutoNum type="arabicPeriod" startAt="2"/>
              <a:tabLst>
                <a:tab pos="456565" algn="l"/>
                <a:tab pos="457200" algn="l"/>
              </a:tabLst>
            </a:pPr>
            <a:r>
              <a:rPr dirty="0" sz="1800" spc="-5">
                <a:latin typeface="Arial"/>
                <a:cs typeface="Arial"/>
              </a:rPr>
              <a:t>Special interests’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privileges</a:t>
            </a:r>
            <a:endParaRPr sz="1800">
              <a:latin typeface="Arial"/>
              <a:cs typeface="Arial"/>
            </a:endParaRPr>
          </a:p>
          <a:p>
            <a:pPr marL="456565" marR="5080" indent="-456565">
              <a:lnSpc>
                <a:spcPts val="1939"/>
              </a:lnSpc>
              <a:spcBef>
                <a:spcPts val="140"/>
              </a:spcBef>
              <a:buAutoNum type="arabicPeriod" startAt="2"/>
              <a:tabLst>
                <a:tab pos="456565" algn="l"/>
                <a:tab pos="457200" algn="l"/>
              </a:tabLst>
            </a:pPr>
            <a:r>
              <a:rPr dirty="0" sz="1800" spc="-10">
                <a:latin typeface="Arial"/>
                <a:cs typeface="Arial"/>
              </a:rPr>
              <a:t>Government </a:t>
            </a:r>
            <a:r>
              <a:rPr dirty="0" sz="1800" spc="-5">
                <a:latin typeface="Arial"/>
                <a:cs typeface="Arial"/>
              </a:rPr>
              <a:t>control </a:t>
            </a:r>
            <a:r>
              <a:rPr dirty="0" sz="1800" spc="-10">
                <a:latin typeface="Arial"/>
                <a:cs typeface="Arial"/>
              </a:rPr>
              <a:t>and political considerations </a:t>
            </a:r>
            <a:r>
              <a:rPr dirty="0" sz="1800" spc="-5">
                <a:latin typeface="Arial"/>
                <a:cs typeface="Arial"/>
              </a:rPr>
              <a:t>in  economic matters</a:t>
            </a:r>
            <a:endParaRPr sz="1800">
              <a:latin typeface="Arial"/>
              <a:cs typeface="Arial"/>
            </a:endParaRPr>
          </a:p>
          <a:p>
            <a:pPr marL="456565" indent="-456565">
              <a:lnSpc>
                <a:spcPts val="1910"/>
              </a:lnSpc>
              <a:buAutoNum type="arabicPeriod" startAt="2"/>
              <a:tabLst>
                <a:tab pos="456565" algn="l"/>
                <a:tab pos="457200" algn="l"/>
              </a:tabLst>
            </a:pPr>
            <a:r>
              <a:rPr dirty="0" sz="1800" spc="-5">
                <a:latin typeface="Arial"/>
                <a:cs typeface="Arial"/>
              </a:rPr>
              <a:t>The </a:t>
            </a:r>
            <a:r>
              <a:rPr dirty="0" sz="1800" spc="-10">
                <a:latin typeface="Arial"/>
                <a:cs typeface="Arial"/>
              </a:rPr>
              <a:t>number of </a:t>
            </a:r>
            <a:r>
              <a:rPr dirty="0" sz="1800" spc="-5">
                <a:latin typeface="Arial"/>
                <a:cs typeface="Arial"/>
              </a:rPr>
              <a:t>tariffs they </a:t>
            </a:r>
            <a:r>
              <a:rPr dirty="0" sz="1800" spc="-10">
                <a:latin typeface="Arial"/>
                <a:cs typeface="Arial"/>
              </a:rPr>
              <a:t>beget </a:t>
            </a:r>
            <a:r>
              <a:rPr dirty="0" sz="1800">
                <a:latin typeface="Arial"/>
                <a:cs typeface="Arial"/>
              </a:rPr>
              <a:t>via</a:t>
            </a:r>
            <a:r>
              <a:rPr dirty="0" sz="1800" spc="5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reciprocity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Arial"/>
              <a:cs typeface="Arial"/>
            </a:endParaRPr>
          </a:p>
          <a:p>
            <a:pPr>
              <a:lnSpc>
                <a:spcPts val="2050"/>
              </a:lnSpc>
            </a:pPr>
            <a:r>
              <a:rPr dirty="0" sz="1800" spc="-5" b="1">
                <a:latin typeface="Arial"/>
                <a:cs typeface="Arial"/>
              </a:rPr>
              <a:t>Tariff </a:t>
            </a:r>
            <a:r>
              <a:rPr dirty="0" sz="1800" spc="-10" b="1">
                <a:latin typeface="Arial"/>
                <a:cs typeface="Arial"/>
              </a:rPr>
              <a:t>Barriers </a:t>
            </a:r>
            <a:r>
              <a:rPr dirty="0" sz="1800" b="1">
                <a:latin typeface="Arial"/>
                <a:cs typeface="Arial"/>
              </a:rPr>
              <a:t>tend to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u="sng" sz="1800" spc="-5" b="1">
                <a:solidFill>
                  <a:srgbClr val="009800"/>
                </a:solidFill>
                <a:uFill>
                  <a:solidFill>
                    <a:srgbClr val="009800"/>
                  </a:solidFill>
                </a:uFill>
                <a:latin typeface="Arial"/>
                <a:cs typeface="Arial"/>
              </a:rPr>
              <a:t>Weaken</a:t>
            </a:r>
            <a:r>
              <a:rPr dirty="0" sz="1800" spc="-5" b="1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456565" indent="-456565">
              <a:lnSpc>
                <a:spcPts val="1945"/>
              </a:lnSpc>
              <a:buAutoNum type="arabicPeriod" startAt="2"/>
              <a:tabLst>
                <a:tab pos="456565" algn="l"/>
                <a:tab pos="457200" algn="l"/>
              </a:tabLst>
            </a:pPr>
            <a:r>
              <a:rPr dirty="0" sz="1800" spc="-5">
                <a:latin typeface="Arial"/>
                <a:cs typeface="Arial"/>
              </a:rPr>
              <a:t>Balance-of-payments positions</a:t>
            </a:r>
            <a:endParaRPr sz="1800">
              <a:latin typeface="Arial"/>
              <a:cs typeface="Arial"/>
            </a:endParaRPr>
          </a:p>
          <a:p>
            <a:pPr marL="456565" indent="-456565">
              <a:lnSpc>
                <a:spcPts val="1945"/>
              </a:lnSpc>
              <a:buAutoNum type="arabicPeriod" startAt="2"/>
              <a:tabLst>
                <a:tab pos="456565" algn="l"/>
                <a:tab pos="457200" algn="l"/>
              </a:tabLst>
            </a:pPr>
            <a:r>
              <a:rPr dirty="0" sz="1800" spc="-5">
                <a:latin typeface="Arial"/>
                <a:cs typeface="Arial"/>
              </a:rPr>
              <a:t>Supply-and-demand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patterns</a:t>
            </a:r>
            <a:endParaRPr sz="1800">
              <a:latin typeface="Arial"/>
              <a:cs typeface="Arial"/>
            </a:endParaRPr>
          </a:p>
          <a:p>
            <a:pPr marL="456565" indent="-456565">
              <a:lnSpc>
                <a:spcPts val="2050"/>
              </a:lnSpc>
              <a:buAutoNum type="arabicPeriod" startAt="2"/>
              <a:tabLst>
                <a:tab pos="456565" algn="l"/>
                <a:tab pos="457200" algn="l"/>
              </a:tabLst>
            </a:pPr>
            <a:r>
              <a:rPr dirty="0" sz="1800" spc="-5">
                <a:latin typeface="Arial"/>
                <a:cs typeface="Arial"/>
              </a:rPr>
              <a:t>International relations (they </a:t>
            </a:r>
            <a:r>
              <a:rPr dirty="0" sz="1800">
                <a:latin typeface="Arial"/>
                <a:cs typeface="Arial"/>
              </a:rPr>
              <a:t>can </a:t>
            </a:r>
            <a:r>
              <a:rPr dirty="0" sz="1800" spc="-5">
                <a:latin typeface="Arial"/>
                <a:cs typeface="Arial"/>
              </a:rPr>
              <a:t>start trade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wars)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679" y="250190"/>
            <a:ext cx="655256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81525" algn="l"/>
              </a:tabLst>
            </a:pPr>
            <a:r>
              <a:rPr dirty="0" sz="4400"/>
              <a:t>Non </a:t>
            </a:r>
            <a:r>
              <a:rPr dirty="0" sz="4400" spc="-5"/>
              <a:t>Tariff</a:t>
            </a:r>
            <a:r>
              <a:rPr dirty="0" sz="4400" spc="35"/>
              <a:t> </a:t>
            </a:r>
            <a:r>
              <a:rPr dirty="0" sz="4400"/>
              <a:t>-</a:t>
            </a:r>
            <a:r>
              <a:rPr dirty="0" sz="4400" spc="10"/>
              <a:t> </a:t>
            </a:r>
            <a:r>
              <a:rPr dirty="0" sz="4400" spc="-5"/>
              <a:t>Trade	Barriers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02590" y="1374140"/>
            <a:ext cx="8269605" cy="3437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latin typeface="Arial"/>
                <a:cs typeface="Arial"/>
              </a:rPr>
              <a:t>Non </a:t>
            </a:r>
            <a:r>
              <a:rPr dirty="0" sz="3200" spc="-5">
                <a:latin typeface="Arial"/>
                <a:cs typeface="Arial"/>
              </a:rPr>
              <a:t>Tariff barriers </a:t>
            </a:r>
            <a:r>
              <a:rPr dirty="0" sz="3200">
                <a:latin typeface="Arial"/>
                <a:cs typeface="Arial"/>
              </a:rPr>
              <a:t>- are another way for an  country to control the amount </a:t>
            </a:r>
            <a:r>
              <a:rPr dirty="0" sz="3200" spc="-5">
                <a:latin typeface="Arial"/>
                <a:cs typeface="Arial"/>
              </a:rPr>
              <a:t>of </a:t>
            </a:r>
            <a:r>
              <a:rPr dirty="0" sz="3200">
                <a:latin typeface="Arial"/>
                <a:cs typeface="Arial"/>
              </a:rPr>
              <a:t>trade that </a:t>
            </a:r>
            <a:r>
              <a:rPr dirty="0" sz="3200" spc="-5">
                <a:latin typeface="Arial"/>
                <a:cs typeface="Arial"/>
              </a:rPr>
              <a:t>it  </a:t>
            </a:r>
            <a:r>
              <a:rPr dirty="0" sz="3200">
                <a:latin typeface="Arial"/>
                <a:cs typeface="Arial"/>
              </a:rPr>
              <a:t>conducts </a:t>
            </a:r>
            <a:r>
              <a:rPr dirty="0" sz="3200" spc="-5">
                <a:latin typeface="Arial"/>
                <a:cs typeface="Arial"/>
              </a:rPr>
              <a:t>with </a:t>
            </a:r>
            <a:r>
              <a:rPr dirty="0" sz="3200">
                <a:latin typeface="Arial"/>
                <a:cs typeface="Arial"/>
              </a:rPr>
              <a:t>another country, either for  </a:t>
            </a:r>
            <a:r>
              <a:rPr dirty="0" sz="3200" spc="-5">
                <a:latin typeface="Arial"/>
                <a:cs typeface="Arial"/>
              </a:rPr>
              <a:t>selfish </a:t>
            </a:r>
            <a:r>
              <a:rPr dirty="0" sz="3200">
                <a:latin typeface="Arial"/>
                <a:cs typeface="Arial"/>
              </a:rPr>
              <a:t>or </a:t>
            </a:r>
            <a:r>
              <a:rPr dirty="0" sz="3200" spc="-5">
                <a:latin typeface="Arial"/>
                <a:cs typeface="Arial"/>
              </a:rPr>
              <a:t>altruistic </a:t>
            </a:r>
            <a:r>
              <a:rPr dirty="0" sz="3200">
                <a:latin typeface="Arial"/>
                <a:cs typeface="Arial"/>
              </a:rPr>
              <a:t>purposes. Any barrier to  trade creates an economic loss, which means  </a:t>
            </a:r>
            <a:r>
              <a:rPr dirty="0" sz="3200" spc="-5">
                <a:latin typeface="Arial"/>
                <a:cs typeface="Arial"/>
              </a:rPr>
              <a:t>it </a:t>
            </a:r>
            <a:r>
              <a:rPr dirty="0" sz="3200">
                <a:latin typeface="Arial"/>
                <a:cs typeface="Arial"/>
              </a:rPr>
              <a:t>does not </a:t>
            </a:r>
            <a:r>
              <a:rPr dirty="0" sz="3200" spc="-5">
                <a:latin typeface="Arial"/>
                <a:cs typeface="Arial"/>
              </a:rPr>
              <a:t>allow </a:t>
            </a:r>
            <a:r>
              <a:rPr dirty="0" sz="3200">
                <a:latin typeface="Arial"/>
                <a:cs typeface="Arial"/>
              </a:rPr>
              <a:t>the markets </a:t>
            </a:r>
            <a:r>
              <a:rPr dirty="0" sz="3200" spc="-5">
                <a:latin typeface="Arial"/>
                <a:cs typeface="Arial"/>
              </a:rPr>
              <a:t>to </a:t>
            </a:r>
            <a:r>
              <a:rPr dirty="0" sz="3200">
                <a:latin typeface="Arial"/>
                <a:cs typeface="Arial"/>
              </a:rPr>
              <a:t>function  properly.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26732" y="3873182"/>
            <a:ext cx="6053455" cy="2286635"/>
            <a:chOff x="526732" y="3873182"/>
            <a:chExt cx="6053455" cy="2286635"/>
          </a:xfrm>
        </p:grpSpPr>
        <p:sp>
          <p:nvSpPr>
            <p:cNvPr id="3" name="object 3"/>
            <p:cNvSpPr/>
            <p:nvPr/>
          </p:nvSpPr>
          <p:spPr>
            <a:xfrm>
              <a:off x="590550" y="3936999"/>
              <a:ext cx="5976620" cy="2209800"/>
            </a:xfrm>
            <a:custGeom>
              <a:avLst/>
              <a:gdLst/>
              <a:ahLst/>
              <a:cxnLst/>
              <a:rect l="l" t="t" r="r" b="b"/>
              <a:pathLst>
                <a:path w="5976620" h="2209800">
                  <a:moveTo>
                    <a:pt x="5976620" y="0"/>
                  </a:moveTo>
                  <a:lnTo>
                    <a:pt x="0" y="0"/>
                  </a:lnTo>
                  <a:lnTo>
                    <a:pt x="0" y="2159000"/>
                  </a:lnTo>
                  <a:lnTo>
                    <a:pt x="0" y="2209800"/>
                  </a:lnTo>
                  <a:lnTo>
                    <a:pt x="5976620" y="2209800"/>
                  </a:lnTo>
                  <a:lnTo>
                    <a:pt x="5976620" y="2159000"/>
                  </a:lnTo>
                  <a:lnTo>
                    <a:pt x="5976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590549" y="3937000"/>
              <a:ext cx="5976620" cy="2209800"/>
            </a:xfrm>
            <a:custGeom>
              <a:avLst/>
              <a:gdLst/>
              <a:ahLst/>
              <a:cxnLst/>
              <a:rect l="l" t="t" r="r" b="b"/>
              <a:pathLst>
                <a:path w="5976620" h="2209800">
                  <a:moveTo>
                    <a:pt x="2988310" y="2209800"/>
                  </a:moveTo>
                  <a:lnTo>
                    <a:pt x="0" y="2209800"/>
                  </a:lnTo>
                  <a:lnTo>
                    <a:pt x="0" y="0"/>
                  </a:lnTo>
                  <a:lnTo>
                    <a:pt x="5976620" y="0"/>
                  </a:lnTo>
                  <a:lnTo>
                    <a:pt x="5976620" y="2209800"/>
                  </a:lnTo>
                  <a:lnTo>
                    <a:pt x="2988310" y="22098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39749" y="3886200"/>
              <a:ext cx="5976620" cy="2209800"/>
            </a:xfrm>
            <a:custGeom>
              <a:avLst/>
              <a:gdLst/>
              <a:ahLst/>
              <a:cxnLst/>
              <a:rect l="l" t="t" r="r" b="b"/>
              <a:pathLst>
                <a:path w="5976620" h="2209800">
                  <a:moveTo>
                    <a:pt x="5976620" y="0"/>
                  </a:moveTo>
                  <a:lnTo>
                    <a:pt x="0" y="0"/>
                  </a:lnTo>
                  <a:lnTo>
                    <a:pt x="0" y="2209800"/>
                  </a:lnTo>
                  <a:lnTo>
                    <a:pt x="5976620" y="2209800"/>
                  </a:lnTo>
                  <a:close/>
                </a:path>
              </a:pathLst>
            </a:custGeom>
            <a:solidFill>
              <a:srgbClr val="FFD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539749" y="3886200"/>
              <a:ext cx="5976620" cy="2209800"/>
            </a:xfrm>
            <a:custGeom>
              <a:avLst/>
              <a:gdLst/>
              <a:ahLst/>
              <a:cxnLst/>
              <a:rect l="l" t="t" r="r" b="b"/>
              <a:pathLst>
                <a:path w="5976620" h="2209800">
                  <a:moveTo>
                    <a:pt x="2988310" y="2209800"/>
                  </a:moveTo>
                  <a:lnTo>
                    <a:pt x="0" y="2209800"/>
                  </a:lnTo>
                  <a:lnTo>
                    <a:pt x="0" y="0"/>
                  </a:lnTo>
                  <a:lnTo>
                    <a:pt x="5976620" y="0"/>
                  </a:lnTo>
                  <a:lnTo>
                    <a:pt x="5976620" y="2209800"/>
                  </a:lnTo>
                  <a:lnTo>
                    <a:pt x="2988310" y="22098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709930" y="3845559"/>
            <a:ext cx="449326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9400" marR="5080" indent="-266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Arial"/>
                <a:cs typeface="Arial"/>
              </a:rPr>
              <a:t>2) Customs and </a:t>
            </a:r>
            <a:r>
              <a:rPr dirty="0" sz="2000" spc="-5" b="1">
                <a:latin typeface="Arial"/>
                <a:cs typeface="Arial"/>
              </a:rPr>
              <a:t>Administrative </a:t>
            </a:r>
            <a:r>
              <a:rPr dirty="0" sz="2000" b="1">
                <a:latin typeface="Arial"/>
                <a:cs typeface="Arial"/>
              </a:rPr>
              <a:t>Entry  </a:t>
            </a:r>
            <a:r>
              <a:rPr dirty="0" sz="2000" spc="-5" b="1">
                <a:latin typeface="Arial"/>
                <a:cs typeface="Arial"/>
              </a:rPr>
              <a:t>Procedures: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9930" y="4442460"/>
            <a:ext cx="106045" cy="168275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6630" y="4455160"/>
            <a:ext cx="2954020" cy="16814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689610">
              <a:lnSpc>
                <a:spcPct val="120600"/>
              </a:lnSpc>
              <a:spcBef>
                <a:spcPts val="105"/>
              </a:spcBef>
            </a:pPr>
            <a:r>
              <a:rPr dirty="0" sz="1800" spc="-10">
                <a:latin typeface="Arial"/>
                <a:cs typeface="Arial"/>
              </a:rPr>
              <a:t>Valuation </a:t>
            </a:r>
            <a:r>
              <a:rPr dirty="0" sz="1800" spc="-5">
                <a:latin typeface="Arial"/>
                <a:cs typeface="Arial"/>
              </a:rPr>
              <a:t>systems  Antidumping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practices  Tariff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classifications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20800"/>
              </a:lnSpc>
            </a:pPr>
            <a:r>
              <a:rPr dirty="0" sz="1800" spc="-10">
                <a:latin typeface="Arial"/>
                <a:cs typeface="Arial"/>
              </a:rPr>
              <a:t>Documentation </a:t>
            </a:r>
            <a:r>
              <a:rPr dirty="0" sz="1800" spc="-5">
                <a:latin typeface="Arial"/>
                <a:cs typeface="Arial"/>
              </a:rPr>
              <a:t>requirements  Fees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26990" y="1112460"/>
            <a:ext cx="6053455" cy="2741295"/>
            <a:chOff x="526990" y="1112460"/>
            <a:chExt cx="6053455" cy="2741295"/>
          </a:xfrm>
        </p:grpSpPr>
        <p:sp>
          <p:nvSpPr>
            <p:cNvPr id="11" name="object 11"/>
            <p:cNvSpPr/>
            <p:nvPr/>
          </p:nvSpPr>
          <p:spPr>
            <a:xfrm>
              <a:off x="590550" y="1176019"/>
              <a:ext cx="5976620" cy="2664460"/>
            </a:xfrm>
            <a:custGeom>
              <a:avLst/>
              <a:gdLst/>
              <a:ahLst/>
              <a:cxnLst/>
              <a:rect l="l" t="t" r="r" b="b"/>
              <a:pathLst>
                <a:path w="5976620" h="2664460">
                  <a:moveTo>
                    <a:pt x="5976620" y="0"/>
                  </a:moveTo>
                  <a:lnTo>
                    <a:pt x="0" y="0"/>
                  </a:lnTo>
                  <a:lnTo>
                    <a:pt x="0" y="2613660"/>
                  </a:lnTo>
                  <a:lnTo>
                    <a:pt x="0" y="2664460"/>
                  </a:lnTo>
                  <a:lnTo>
                    <a:pt x="5976620" y="2664460"/>
                  </a:lnTo>
                  <a:lnTo>
                    <a:pt x="5976620" y="2613660"/>
                  </a:lnTo>
                  <a:lnTo>
                    <a:pt x="5976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590550" y="1176020"/>
              <a:ext cx="5976620" cy="2664460"/>
            </a:xfrm>
            <a:custGeom>
              <a:avLst/>
              <a:gdLst/>
              <a:ahLst/>
              <a:cxnLst/>
              <a:rect l="l" t="t" r="r" b="b"/>
              <a:pathLst>
                <a:path w="5976620" h="2664460">
                  <a:moveTo>
                    <a:pt x="2988310" y="2664460"/>
                  </a:moveTo>
                  <a:lnTo>
                    <a:pt x="0" y="2664460"/>
                  </a:lnTo>
                  <a:lnTo>
                    <a:pt x="0" y="0"/>
                  </a:lnTo>
                  <a:lnTo>
                    <a:pt x="5976620" y="0"/>
                  </a:lnTo>
                  <a:lnTo>
                    <a:pt x="5976620" y="2664460"/>
                  </a:lnTo>
                  <a:lnTo>
                    <a:pt x="2988310" y="266446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39749" y="1125220"/>
              <a:ext cx="5976620" cy="2664460"/>
            </a:xfrm>
            <a:custGeom>
              <a:avLst/>
              <a:gdLst/>
              <a:ahLst/>
              <a:cxnLst/>
              <a:rect l="l" t="t" r="r" b="b"/>
              <a:pathLst>
                <a:path w="5976620" h="2664460">
                  <a:moveTo>
                    <a:pt x="5976620" y="0"/>
                  </a:moveTo>
                  <a:lnTo>
                    <a:pt x="0" y="0"/>
                  </a:lnTo>
                  <a:lnTo>
                    <a:pt x="0" y="2664460"/>
                  </a:lnTo>
                  <a:lnTo>
                    <a:pt x="5976620" y="2664460"/>
                  </a:lnTo>
                  <a:close/>
                </a:path>
              </a:pathLst>
            </a:custGeom>
            <a:solidFill>
              <a:srgbClr val="FFD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39749" y="1125220"/>
              <a:ext cx="5976620" cy="2664460"/>
            </a:xfrm>
            <a:custGeom>
              <a:avLst/>
              <a:gdLst/>
              <a:ahLst/>
              <a:cxnLst/>
              <a:rect l="l" t="t" r="r" b="b"/>
              <a:pathLst>
                <a:path w="5976620" h="2664460">
                  <a:moveTo>
                    <a:pt x="2988310" y="2664460"/>
                  </a:moveTo>
                  <a:lnTo>
                    <a:pt x="0" y="2664460"/>
                  </a:lnTo>
                  <a:lnTo>
                    <a:pt x="0" y="0"/>
                  </a:lnTo>
                  <a:lnTo>
                    <a:pt x="5976620" y="0"/>
                  </a:lnTo>
                  <a:lnTo>
                    <a:pt x="5976620" y="2664460"/>
                  </a:lnTo>
                  <a:lnTo>
                    <a:pt x="2988310" y="266446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709930" y="1239520"/>
            <a:ext cx="3895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80"/>
              </a:lnSpc>
            </a:pPr>
            <a:r>
              <a:rPr dirty="0" sz="2400" spc="-5" b="1">
                <a:latin typeface="Arial"/>
                <a:cs typeface="Arial"/>
              </a:rPr>
              <a:t>1</a:t>
            </a:r>
            <a:r>
              <a:rPr dirty="0" sz="2000" spc="-5" b="1">
                <a:latin typeface="Arial"/>
                <a:cs typeface="Arial"/>
              </a:rPr>
              <a:t>) Specific Limitations on</a:t>
            </a:r>
            <a:r>
              <a:rPr dirty="0" sz="2000" spc="-10" b="1">
                <a:latin typeface="Arial"/>
                <a:cs typeface="Arial"/>
              </a:rPr>
              <a:t> </a:t>
            </a:r>
            <a:r>
              <a:rPr dirty="0" sz="2000" spc="-5" b="1">
                <a:latin typeface="Arial"/>
                <a:cs typeface="Arial"/>
              </a:rPr>
              <a:t>Trade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9930" y="1540509"/>
            <a:ext cx="114935" cy="113030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9930" y="2950209"/>
            <a:ext cx="114935" cy="76200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pc="-5"/>
              <a:t>Quotas</a:t>
            </a: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pc="-5"/>
              <a:t>Import </a:t>
            </a:r>
            <a:r>
              <a:rPr dirty="0"/>
              <a:t>Licensing</a:t>
            </a:r>
            <a:r>
              <a:rPr dirty="0" spc="-10"/>
              <a:t> </a:t>
            </a:r>
            <a:r>
              <a:rPr dirty="0"/>
              <a:t>requirements</a:t>
            </a:r>
          </a:p>
          <a:p>
            <a:pPr marL="12700" marR="5080">
              <a:lnSpc>
                <a:spcPct val="100000"/>
              </a:lnSpc>
              <a:spcBef>
                <a:spcPts val="500"/>
              </a:spcBef>
              <a:tabLst>
                <a:tab pos="2911475" algn="l"/>
              </a:tabLst>
            </a:pPr>
            <a:r>
              <a:rPr dirty="0" spc="-5"/>
              <a:t>Proportion</a:t>
            </a:r>
            <a:r>
              <a:rPr dirty="0" spc="10"/>
              <a:t> </a:t>
            </a:r>
            <a:r>
              <a:rPr dirty="0"/>
              <a:t>restrictions</a:t>
            </a:r>
            <a:r>
              <a:rPr dirty="0" spc="10"/>
              <a:t> </a:t>
            </a:r>
            <a:r>
              <a:rPr dirty="0"/>
              <a:t>of	foreign </a:t>
            </a:r>
            <a:r>
              <a:rPr dirty="0" spc="-5"/>
              <a:t>to</a:t>
            </a:r>
            <a:r>
              <a:rPr dirty="0" spc="-95"/>
              <a:t> </a:t>
            </a:r>
            <a:r>
              <a:rPr dirty="0"/>
              <a:t>domestic  goods (local content</a:t>
            </a:r>
            <a:r>
              <a:rPr dirty="0" spc="-35"/>
              <a:t> </a:t>
            </a:r>
            <a:r>
              <a:rPr dirty="0"/>
              <a:t>requirements)</a:t>
            </a:r>
          </a:p>
          <a:p>
            <a:pPr marL="12700" marR="1974214">
              <a:lnSpc>
                <a:spcPct val="120800"/>
              </a:lnSpc>
            </a:pPr>
            <a:r>
              <a:rPr dirty="0"/>
              <a:t>Minimum import price</a:t>
            </a:r>
            <a:r>
              <a:rPr dirty="0" spc="-100"/>
              <a:t> </a:t>
            </a:r>
            <a:r>
              <a:rPr dirty="0" spc="-5"/>
              <a:t>limits  </a:t>
            </a:r>
            <a:r>
              <a:rPr dirty="0"/>
              <a:t>Embargoes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78739" y="250190"/>
            <a:ext cx="786066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Six </a:t>
            </a:r>
            <a:r>
              <a:rPr dirty="0" sz="4400" spc="-5"/>
              <a:t>Types </a:t>
            </a:r>
            <a:r>
              <a:rPr dirty="0" sz="4400"/>
              <a:t>of </a:t>
            </a:r>
            <a:r>
              <a:rPr dirty="0" sz="4400" spc="-5"/>
              <a:t>Non-Tariff</a:t>
            </a:r>
            <a:r>
              <a:rPr dirty="0" sz="4400" spc="5"/>
              <a:t> </a:t>
            </a:r>
            <a:r>
              <a:rPr dirty="0" sz="4400" spc="-5"/>
              <a:t>Barriers</a:t>
            </a:r>
            <a:endParaRPr sz="4400"/>
          </a:p>
        </p:txBody>
      </p:sp>
      <p:grpSp>
        <p:nvGrpSpPr>
          <p:cNvPr id="20" name="object 20"/>
          <p:cNvGrpSpPr/>
          <p:nvPr/>
        </p:nvGrpSpPr>
        <p:grpSpPr>
          <a:xfrm>
            <a:off x="6941819" y="1772920"/>
            <a:ext cx="2090420" cy="2951480"/>
            <a:chOff x="6941819" y="1772920"/>
            <a:chExt cx="2090420" cy="2951480"/>
          </a:xfrm>
        </p:grpSpPr>
        <p:sp>
          <p:nvSpPr>
            <p:cNvPr id="21" name="object 21"/>
            <p:cNvSpPr/>
            <p:nvPr/>
          </p:nvSpPr>
          <p:spPr>
            <a:xfrm>
              <a:off x="7513319" y="1772920"/>
              <a:ext cx="1228090" cy="2800350"/>
            </a:xfrm>
            <a:custGeom>
              <a:avLst/>
              <a:gdLst/>
              <a:ahLst/>
              <a:cxnLst/>
              <a:rect l="l" t="t" r="r" b="b"/>
              <a:pathLst>
                <a:path w="1228090" h="2800350">
                  <a:moveTo>
                    <a:pt x="1228089" y="0"/>
                  </a:moveTo>
                  <a:lnTo>
                    <a:pt x="0" y="254000"/>
                  </a:lnTo>
                  <a:lnTo>
                    <a:pt x="16509" y="2538729"/>
                  </a:lnTo>
                  <a:lnTo>
                    <a:pt x="1107439" y="2800349"/>
                  </a:lnTo>
                  <a:lnTo>
                    <a:pt x="12280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7560309" y="1849120"/>
              <a:ext cx="1130300" cy="2647950"/>
            </a:xfrm>
            <a:custGeom>
              <a:avLst/>
              <a:gdLst/>
              <a:ahLst/>
              <a:cxnLst/>
              <a:rect l="l" t="t" r="r" b="b"/>
              <a:pathLst>
                <a:path w="1130300" h="2647950">
                  <a:moveTo>
                    <a:pt x="1130300" y="0"/>
                  </a:moveTo>
                  <a:lnTo>
                    <a:pt x="0" y="232409"/>
                  </a:lnTo>
                  <a:lnTo>
                    <a:pt x="13970" y="2406649"/>
                  </a:lnTo>
                  <a:lnTo>
                    <a:pt x="1017270" y="2647949"/>
                  </a:lnTo>
                  <a:lnTo>
                    <a:pt x="1130300" y="0"/>
                  </a:lnTo>
                  <a:close/>
                </a:path>
              </a:pathLst>
            </a:custGeom>
            <a:solidFill>
              <a:srgbClr val="E1A70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6941819" y="1774190"/>
              <a:ext cx="2090420" cy="295021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1341119"/>
            <a:ext cx="6049010" cy="193548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182245">
              <a:lnSpc>
                <a:spcPts val="2840"/>
              </a:lnSpc>
              <a:tabLst>
                <a:tab pos="906144" algn="l"/>
                <a:tab pos="1200150" algn="l"/>
              </a:tabLst>
            </a:pPr>
            <a:r>
              <a:rPr dirty="0" sz="2400" spc="-175" b="1">
                <a:latin typeface="Calibri"/>
                <a:cs typeface="Calibri"/>
              </a:rPr>
              <a:t>(</a:t>
            </a:r>
            <a:r>
              <a:rPr dirty="0" sz="2400" spc="80" b="1">
                <a:latin typeface="Calibri"/>
                <a:cs typeface="Calibri"/>
              </a:rPr>
              <a:t> </a:t>
            </a:r>
            <a:r>
              <a:rPr dirty="0" sz="2400" spc="170" b="1">
                <a:latin typeface="Calibri"/>
                <a:cs typeface="Calibri"/>
              </a:rPr>
              <a:t>3</a:t>
            </a:r>
            <a:r>
              <a:rPr dirty="0" sz="2400" spc="390" b="1">
                <a:latin typeface="Calibri"/>
                <a:cs typeface="Calibri"/>
              </a:rPr>
              <a:t> </a:t>
            </a:r>
            <a:r>
              <a:rPr dirty="0" sz="2400" spc="-175" b="1">
                <a:latin typeface="Calibri"/>
                <a:cs typeface="Calibri"/>
              </a:rPr>
              <a:t>)	</a:t>
            </a:r>
            <a:r>
              <a:rPr dirty="0" sz="2400" spc="110" b="1">
                <a:latin typeface="Calibri"/>
                <a:cs typeface="Calibri"/>
              </a:rPr>
              <a:t>S	</a:t>
            </a:r>
            <a:r>
              <a:rPr dirty="0" sz="2400" spc="-20" b="1">
                <a:latin typeface="Calibri"/>
                <a:cs typeface="Calibri"/>
              </a:rPr>
              <a:t>t </a:t>
            </a:r>
            <a:r>
              <a:rPr dirty="0" sz="2400" spc="110" b="1">
                <a:latin typeface="Calibri"/>
                <a:cs typeface="Calibri"/>
              </a:rPr>
              <a:t>a </a:t>
            </a:r>
            <a:r>
              <a:rPr dirty="0" sz="2400" spc="145" b="1">
                <a:latin typeface="Calibri"/>
                <a:cs typeface="Calibri"/>
              </a:rPr>
              <a:t>n </a:t>
            </a:r>
            <a:r>
              <a:rPr dirty="0" sz="2400" spc="95" b="1">
                <a:latin typeface="Calibri"/>
                <a:cs typeface="Calibri"/>
              </a:rPr>
              <a:t>d </a:t>
            </a:r>
            <a:r>
              <a:rPr dirty="0" sz="2400" spc="110" b="1">
                <a:latin typeface="Calibri"/>
                <a:cs typeface="Calibri"/>
              </a:rPr>
              <a:t>a </a:t>
            </a:r>
            <a:r>
              <a:rPr dirty="0" sz="2400" spc="105" b="1">
                <a:latin typeface="Calibri"/>
                <a:cs typeface="Calibri"/>
              </a:rPr>
              <a:t>r </a:t>
            </a:r>
            <a:r>
              <a:rPr dirty="0" sz="2400" spc="95" b="1">
                <a:latin typeface="Calibri"/>
                <a:cs typeface="Calibri"/>
              </a:rPr>
              <a:t>d </a:t>
            </a:r>
            <a:r>
              <a:rPr dirty="0" sz="2400" spc="50" b="1">
                <a:latin typeface="Calibri"/>
                <a:cs typeface="Calibri"/>
              </a:rPr>
              <a:t>s</a:t>
            </a:r>
            <a:r>
              <a:rPr dirty="0" sz="2400" spc="490" b="1">
                <a:latin typeface="Calibri"/>
                <a:cs typeface="Calibri"/>
              </a:rPr>
              <a:t> </a:t>
            </a:r>
            <a:r>
              <a:rPr dirty="0" sz="2400" spc="-45" b="1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640080" indent="-457834">
              <a:lnSpc>
                <a:spcPct val="100000"/>
              </a:lnSpc>
              <a:spcBef>
                <a:spcPts val="309"/>
              </a:spcBef>
              <a:buAutoNum type="arabicPeriod" startAt="2"/>
              <a:tabLst>
                <a:tab pos="639445" algn="l"/>
                <a:tab pos="640080" algn="l"/>
              </a:tabLst>
            </a:pPr>
            <a:r>
              <a:rPr dirty="0" sz="2400" spc="-5">
                <a:latin typeface="Arial"/>
                <a:cs typeface="Arial"/>
              </a:rPr>
              <a:t>Standard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disparities</a:t>
            </a:r>
            <a:endParaRPr sz="2400">
              <a:latin typeface="Arial"/>
              <a:cs typeface="Arial"/>
            </a:endParaRPr>
          </a:p>
          <a:p>
            <a:pPr marL="640080" marR="811530" indent="-457200">
              <a:lnSpc>
                <a:spcPts val="2590"/>
              </a:lnSpc>
              <a:spcBef>
                <a:spcPts val="635"/>
              </a:spcBef>
              <a:buAutoNum type="arabicPeriod" startAt="2"/>
              <a:tabLst>
                <a:tab pos="639445" algn="l"/>
                <a:tab pos="640080" algn="l"/>
              </a:tabLst>
            </a:pPr>
            <a:r>
              <a:rPr dirty="0" sz="2400" spc="-5">
                <a:latin typeface="Arial"/>
                <a:cs typeface="Arial"/>
              </a:rPr>
              <a:t>Intergovernmental acceptances of  testing methods </a:t>
            </a:r>
            <a:r>
              <a:rPr dirty="0" sz="2400" spc="-10">
                <a:latin typeface="Arial"/>
                <a:cs typeface="Arial"/>
              </a:rPr>
              <a:t>and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standards</a:t>
            </a:r>
            <a:endParaRPr sz="2400">
              <a:latin typeface="Arial"/>
              <a:cs typeface="Arial"/>
            </a:endParaRPr>
          </a:p>
          <a:p>
            <a:pPr marL="640080" indent="-457834">
              <a:lnSpc>
                <a:spcPct val="100000"/>
              </a:lnSpc>
              <a:spcBef>
                <a:spcPts val="275"/>
              </a:spcBef>
              <a:buAutoNum type="arabicPeriod" startAt="2"/>
              <a:tabLst>
                <a:tab pos="639445" algn="l"/>
                <a:tab pos="640080" algn="l"/>
              </a:tabLst>
            </a:pPr>
            <a:r>
              <a:rPr dirty="0" sz="2400" spc="-5">
                <a:latin typeface="Arial"/>
                <a:cs typeface="Arial"/>
              </a:rPr>
              <a:t>Packaging, </a:t>
            </a:r>
            <a:r>
              <a:rPr dirty="0" sz="2400" spc="-10">
                <a:latin typeface="Arial"/>
                <a:cs typeface="Arial"/>
              </a:rPr>
              <a:t>labeling, and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marking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14650" y="3563620"/>
            <a:ext cx="5638800" cy="223520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0" rIns="0" bIns="0" rtlCol="0" vert="horz">
            <a:spAutoFit/>
          </a:bodyPr>
          <a:lstStyle/>
          <a:p>
            <a:pPr marL="182880">
              <a:lnSpc>
                <a:spcPts val="2275"/>
              </a:lnSpc>
              <a:tabLst>
                <a:tab pos="857250" algn="l"/>
              </a:tabLst>
            </a:pPr>
            <a:r>
              <a:rPr dirty="0" sz="2400" spc="85" b="1">
                <a:latin typeface="Times New Roman"/>
                <a:cs typeface="Times New Roman"/>
              </a:rPr>
              <a:t>(</a:t>
            </a:r>
            <a:r>
              <a:rPr dirty="0" sz="2400" spc="85" b="1">
                <a:latin typeface="Calibri"/>
                <a:cs typeface="Calibri"/>
              </a:rPr>
              <a:t>4</a:t>
            </a:r>
            <a:r>
              <a:rPr dirty="0" sz="2400" spc="385" b="1">
                <a:latin typeface="Calibri"/>
                <a:cs typeface="Calibri"/>
              </a:rPr>
              <a:t> </a:t>
            </a:r>
            <a:r>
              <a:rPr dirty="0" sz="2400" spc="-175" b="1">
                <a:latin typeface="Calibri"/>
                <a:cs typeface="Calibri"/>
              </a:rPr>
              <a:t>)	</a:t>
            </a:r>
            <a:r>
              <a:rPr dirty="0" sz="2400" spc="100" b="1">
                <a:latin typeface="Calibri"/>
                <a:cs typeface="Calibri"/>
              </a:rPr>
              <a:t>G </a:t>
            </a:r>
            <a:r>
              <a:rPr dirty="0" sz="2400" spc="95" b="1">
                <a:latin typeface="Calibri"/>
                <a:cs typeface="Calibri"/>
              </a:rPr>
              <a:t>o </a:t>
            </a:r>
            <a:r>
              <a:rPr dirty="0" sz="2400" spc="160" b="1">
                <a:latin typeface="Calibri"/>
                <a:cs typeface="Calibri"/>
              </a:rPr>
              <a:t>v </a:t>
            </a:r>
            <a:r>
              <a:rPr dirty="0" sz="2400" spc="85" b="1">
                <a:latin typeface="Calibri"/>
                <a:cs typeface="Calibri"/>
              </a:rPr>
              <a:t>e </a:t>
            </a:r>
            <a:r>
              <a:rPr dirty="0" sz="2400" spc="105" b="1">
                <a:latin typeface="Calibri"/>
                <a:cs typeface="Calibri"/>
              </a:rPr>
              <a:t>r </a:t>
            </a:r>
            <a:r>
              <a:rPr dirty="0" sz="2400" spc="145" b="1">
                <a:latin typeface="Calibri"/>
                <a:cs typeface="Calibri"/>
              </a:rPr>
              <a:t>n </a:t>
            </a:r>
            <a:r>
              <a:rPr dirty="0" sz="2400" spc="250" b="1">
                <a:latin typeface="Calibri"/>
                <a:cs typeface="Calibri"/>
              </a:rPr>
              <a:t>m </a:t>
            </a:r>
            <a:r>
              <a:rPr dirty="0" sz="2400" spc="85" b="1">
                <a:latin typeface="Calibri"/>
                <a:cs typeface="Calibri"/>
              </a:rPr>
              <a:t>e </a:t>
            </a:r>
            <a:r>
              <a:rPr dirty="0" sz="2400" spc="145" b="1">
                <a:latin typeface="Calibri"/>
                <a:cs typeface="Calibri"/>
              </a:rPr>
              <a:t>n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spc="-20" b="1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  <a:p>
            <a:pPr marL="639445">
              <a:lnSpc>
                <a:spcPts val="2735"/>
              </a:lnSpc>
              <a:tabLst>
                <a:tab pos="3488690" algn="l"/>
                <a:tab pos="3978910" algn="l"/>
              </a:tabLst>
            </a:pPr>
            <a:r>
              <a:rPr dirty="0" sz="2400" spc="204" b="1">
                <a:latin typeface="Calibri"/>
                <a:cs typeface="Calibri"/>
              </a:rPr>
              <a:t>P </a:t>
            </a:r>
            <a:r>
              <a:rPr dirty="0" sz="2400" spc="110" b="1">
                <a:latin typeface="Calibri"/>
                <a:cs typeface="Calibri"/>
              </a:rPr>
              <a:t>a </a:t>
            </a:r>
            <a:r>
              <a:rPr dirty="0" sz="2400" spc="105" b="1">
                <a:latin typeface="Calibri"/>
                <a:cs typeface="Calibri"/>
              </a:rPr>
              <a:t>r </a:t>
            </a:r>
            <a:r>
              <a:rPr dirty="0" sz="2400" spc="-20" b="1">
                <a:latin typeface="Calibri"/>
                <a:cs typeface="Calibri"/>
              </a:rPr>
              <a:t>t </a:t>
            </a:r>
            <a:r>
              <a:rPr dirty="0" sz="2400" spc="195" b="1">
                <a:latin typeface="Calibri"/>
                <a:cs typeface="Calibri"/>
              </a:rPr>
              <a:t>ic </a:t>
            </a:r>
            <a:r>
              <a:rPr dirty="0" sz="2400" spc="190" b="1">
                <a:latin typeface="Calibri"/>
                <a:cs typeface="Calibri"/>
              </a:rPr>
              <a:t>ip </a:t>
            </a:r>
            <a:r>
              <a:rPr dirty="0" sz="2400" spc="110" b="1">
                <a:latin typeface="Calibri"/>
                <a:cs typeface="Calibri"/>
              </a:rPr>
              <a:t>a </a:t>
            </a:r>
            <a:r>
              <a:rPr dirty="0" sz="2400" spc="-20" b="1">
                <a:latin typeface="Calibri"/>
                <a:cs typeface="Calibri"/>
              </a:rPr>
              <a:t>t</a:t>
            </a:r>
            <a:r>
              <a:rPr dirty="0" sz="2400" spc="320" b="1">
                <a:latin typeface="Calibri"/>
                <a:cs typeface="Calibri"/>
              </a:rPr>
              <a:t> </a:t>
            </a:r>
            <a:r>
              <a:rPr dirty="0" sz="2400" spc="195" b="1">
                <a:latin typeface="Calibri"/>
                <a:cs typeface="Calibri"/>
              </a:rPr>
              <a:t>io</a:t>
            </a:r>
            <a:r>
              <a:rPr dirty="0" sz="2400" spc="160" b="1">
                <a:latin typeface="Calibri"/>
                <a:cs typeface="Calibri"/>
              </a:rPr>
              <a:t> </a:t>
            </a:r>
            <a:r>
              <a:rPr dirty="0" sz="2400" spc="145" b="1">
                <a:latin typeface="Calibri"/>
                <a:cs typeface="Calibri"/>
              </a:rPr>
              <a:t>n	</a:t>
            </a:r>
            <a:r>
              <a:rPr dirty="0" sz="2400" spc="215" b="1">
                <a:latin typeface="Calibri"/>
                <a:cs typeface="Calibri"/>
              </a:rPr>
              <a:t>in	</a:t>
            </a:r>
            <a:r>
              <a:rPr dirty="0" sz="2400" spc="295" b="1">
                <a:latin typeface="Calibri"/>
                <a:cs typeface="Calibri"/>
              </a:rPr>
              <a:t>T </a:t>
            </a:r>
            <a:r>
              <a:rPr dirty="0" sz="2400" spc="105" b="1">
                <a:latin typeface="Calibri"/>
                <a:cs typeface="Calibri"/>
              </a:rPr>
              <a:t>r </a:t>
            </a:r>
            <a:r>
              <a:rPr dirty="0" sz="2400" spc="110" b="1">
                <a:latin typeface="Calibri"/>
                <a:cs typeface="Calibri"/>
              </a:rPr>
              <a:t>a </a:t>
            </a:r>
            <a:r>
              <a:rPr dirty="0" sz="2400" spc="95" b="1">
                <a:latin typeface="Calibri"/>
                <a:cs typeface="Calibri"/>
              </a:rPr>
              <a:t>d </a:t>
            </a:r>
            <a:r>
              <a:rPr dirty="0" sz="2400" spc="85" b="1">
                <a:latin typeface="Calibri"/>
                <a:cs typeface="Calibri"/>
              </a:rPr>
              <a:t>e</a:t>
            </a:r>
            <a:r>
              <a:rPr dirty="0" sz="2400" spc="-105" b="1">
                <a:latin typeface="Calibri"/>
                <a:cs typeface="Calibri"/>
              </a:rPr>
              <a:t> </a:t>
            </a:r>
            <a:r>
              <a:rPr dirty="0" sz="2400" spc="-45" b="1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640080" indent="-457200">
              <a:lnSpc>
                <a:spcPct val="100000"/>
              </a:lnSpc>
              <a:spcBef>
                <a:spcPts val="310"/>
              </a:spcBef>
              <a:buAutoNum type="arabicPeriod" startAt="2"/>
              <a:tabLst>
                <a:tab pos="639445" algn="l"/>
                <a:tab pos="640080" algn="l"/>
              </a:tabLst>
            </a:pPr>
            <a:r>
              <a:rPr dirty="0" sz="2400" spc="-5">
                <a:latin typeface="Arial"/>
                <a:cs typeface="Arial"/>
              </a:rPr>
              <a:t>Government procurement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policies</a:t>
            </a:r>
            <a:endParaRPr sz="2400">
              <a:latin typeface="Arial"/>
              <a:cs typeface="Arial"/>
            </a:endParaRPr>
          </a:p>
          <a:p>
            <a:pPr marL="640080" indent="-457200">
              <a:lnSpc>
                <a:spcPct val="100000"/>
              </a:lnSpc>
              <a:spcBef>
                <a:spcPts val="310"/>
              </a:spcBef>
              <a:buAutoNum type="arabicPeriod" startAt="2"/>
              <a:tabLst>
                <a:tab pos="639445" algn="l"/>
                <a:tab pos="640080" algn="l"/>
              </a:tabLst>
            </a:pPr>
            <a:r>
              <a:rPr dirty="0" sz="2400" spc="-5">
                <a:latin typeface="Arial"/>
                <a:cs typeface="Arial"/>
              </a:rPr>
              <a:t>Export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subsidies</a:t>
            </a:r>
            <a:endParaRPr sz="2400">
              <a:latin typeface="Arial"/>
              <a:cs typeface="Arial"/>
            </a:endParaRPr>
          </a:p>
          <a:p>
            <a:pPr marL="640080" indent="-457200">
              <a:lnSpc>
                <a:spcPct val="100000"/>
              </a:lnSpc>
              <a:spcBef>
                <a:spcPts val="310"/>
              </a:spcBef>
              <a:buAutoNum type="arabicPeriod" startAt="2"/>
              <a:tabLst>
                <a:tab pos="639445" algn="l"/>
                <a:tab pos="640080" algn="l"/>
              </a:tabLst>
            </a:pPr>
            <a:r>
              <a:rPr dirty="0" sz="2400" spc="-5">
                <a:latin typeface="Arial"/>
                <a:cs typeface="Arial"/>
              </a:rPr>
              <a:t>Countervailing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duties</a:t>
            </a:r>
            <a:endParaRPr sz="2400">
              <a:latin typeface="Arial"/>
              <a:cs typeface="Arial"/>
            </a:endParaRPr>
          </a:p>
          <a:p>
            <a:pPr marL="640080" indent="-457200">
              <a:lnSpc>
                <a:spcPts val="2710"/>
              </a:lnSpc>
              <a:spcBef>
                <a:spcPts val="310"/>
              </a:spcBef>
              <a:buAutoNum type="arabicPeriod" startAt="2"/>
              <a:tabLst>
                <a:tab pos="639445" algn="l"/>
                <a:tab pos="640080" algn="l"/>
              </a:tabLst>
            </a:pPr>
            <a:r>
              <a:rPr dirty="0" sz="2400" spc="-5">
                <a:latin typeface="Arial"/>
                <a:cs typeface="Arial"/>
              </a:rPr>
              <a:t>Domestic assistance</a:t>
            </a:r>
            <a:r>
              <a:rPr dirty="0" sz="240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programs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10869" y="3801109"/>
            <a:ext cx="2286000" cy="1981200"/>
            <a:chOff x="610869" y="3801109"/>
            <a:chExt cx="2286000" cy="1981200"/>
          </a:xfrm>
        </p:grpSpPr>
        <p:sp>
          <p:nvSpPr>
            <p:cNvPr id="5" name="object 5"/>
            <p:cNvSpPr/>
            <p:nvPr/>
          </p:nvSpPr>
          <p:spPr>
            <a:xfrm>
              <a:off x="1029969" y="4961889"/>
              <a:ext cx="1866900" cy="820419"/>
            </a:xfrm>
            <a:custGeom>
              <a:avLst/>
              <a:gdLst/>
              <a:ahLst/>
              <a:cxnLst/>
              <a:rect l="l" t="t" r="r" b="b"/>
              <a:pathLst>
                <a:path w="1866900" h="820420">
                  <a:moveTo>
                    <a:pt x="1344766" y="745490"/>
                  </a:moveTo>
                  <a:lnTo>
                    <a:pt x="919480" y="745490"/>
                  </a:lnTo>
                  <a:lnTo>
                    <a:pt x="1169670" y="820420"/>
                  </a:lnTo>
                  <a:lnTo>
                    <a:pt x="1271270" y="806450"/>
                  </a:lnTo>
                  <a:lnTo>
                    <a:pt x="1344766" y="745490"/>
                  </a:lnTo>
                  <a:close/>
                </a:path>
                <a:path w="1866900" h="820420">
                  <a:moveTo>
                    <a:pt x="1366520" y="0"/>
                  </a:moveTo>
                  <a:lnTo>
                    <a:pt x="140970" y="584200"/>
                  </a:lnTo>
                  <a:lnTo>
                    <a:pt x="19050" y="704850"/>
                  </a:lnTo>
                  <a:lnTo>
                    <a:pt x="0" y="745490"/>
                  </a:lnTo>
                  <a:lnTo>
                    <a:pt x="73660" y="779780"/>
                  </a:lnTo>
                  <a:lnTo>
                    <a:pt x="919480" y="745490"/>
                  </a:lnTo>
                  <a:lnTo>
                    <a:pt x="1344766" y="745490"/>
                  </a:lnTo>
                  <a:lnTo>
                    <a:pt x="1866900" y="312420"/>
                  </a:lnTo>
                  <a:lnTo>
                    <a:pt x="1860550" y="271780"/>
                  </a:lnTo>
                  <a:lnTo>
                    <a:pt x="1610360" y="162560"/>
                  </a:lnTo>
                  <a:lnTo>
                    <a:pt x="1610360" y="76200"/>
                  </a:lnTo>
                  <a:lnTo>
                    <a:pt x="1366520" y="0"/>
                  </a:lnTo>
                  <a:close/>
                </a:path>
              </a:pathLst>
            </a:custGeom>
            <a:solidFill>
              <a:srgbClr val="A28B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56919" y="4018279"/>
              <a:ext cx="1521460" cy="1623060"/>
            </a:xfrm>
            <a:custGeom>
              <a:avLst/>
              <a:gdLst/>
              <a:ahLst/>
              <a:cxnLst/>
              <a:rect l="l" t="t" r="r" b="b"/>
              <a:pathLst>
                <a:path w="1521460" h="1623060">
                  <a:moveTo>
                    <a:pt x="54610" y="0"/>
                  </a:moveTo>
                  <a:lnTo>
                    <a:pt x="55879" y="181610"/>
                  </a:lnTo>
                  <a:lnTo>
                    <a:pt x="6350" y="313690"/>
                  </a:lnTo>
                  <a:lnTo>
                    <a:pt x="215899" y="483870"/>
                  </a:lnTo>
                  <a:lnTo>
                    <a:pt x="0" y="943610"/>
                  </a:lnTo>
                  <a:lnTo>
                    <a:pt x="332739" y="1623060"/>
                  </a:lnTo>
                  <a:lnTo>
                    <a:pt x="1037590" y="1532890"/>
                  </a:lnTo>
                  <a:lnTo>
                    <a:pt x="1521460" y="1115060"/>
                  </a:lnTo>
                  <a:lnTo>
                    <a:pt x="1051560" y="130810"/>
                  </a:lnTo>
                  <a:lnTo>
                    <a:pt x="546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660400" y="4568189"/>
              <a:ext cx="855980" cy="1098550"/>
            </a:xfrm>
            <a:custGeom>
              <a:avLst/>
              <a:gdLst/>
              <a:ahLst/>
              <a:cxnLst/>
              <a:rect l="l" t="t" r="r" b="b"/>
              <a:pathLst>
                <a:path w="855980" h="1098550">
                  <a:moveTo>
                    <a:pt x="388620" y="579120"/>
                  </a:moveTo>
                  <a:lnTo>
                    <a:pt x="245110" y="74930"/>
                  </a:lnTo>
                  <a:lnTo>
                    <a:pt x="220980" y="0"/>
                  </a:lnTo>
                  <a:lnTo>
                    <a:pt x="44450" y="29210"/>
                  </a:lnTo>
                  <a:lnTo>
                    <a:pt x="66040" y="80010"/>
                  </a:lnTo>
                  <a:lnTo>
                    <a:pt x="388620" y="579120"/>
                  </a:lnTo>
                  <a:close/>
                </a:path>
                <a:path w="855980" h="1098550">
                  <a:moveTo>
                    <a:pt x="855980" y="1073150"/>
                  </a:moveTo>
                  <a:lnTo>
                    <a:pt x="426720" y="985520"/>
                  </a:lnTo>
                  <a:lnTo>
                    <a:pt x="120650" y="377190"/>
                  </a:lnTo>
                  <a:lnTo>
                    <a:pt x="146050" y="284480"/>
                  </a:lnTo>
                  <a:lnTo>
                    <a:pt x="0" y="340360"/>
                  </a:lnTo>
                  <a:lnTo>
                    <a:pt x="388620" y="1098550"/>
                  </a:lnTo>
                  <a:lnTo>
                    <a:pt x="855980" y="107315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29920" y="3817619"/>
              <a:ext cx="1093470" cy="915669"/>
            </a:xfrm>
            <a:custGeom>
              <a:avLst/>
              <a:gdLst/>
              <a:ahLst/>
              <a:cxnLst/>
              <a:rect l="l" t="t" r="r" b="b"/>
              <a:pathLst>
                <a:path w="1093470" h="915670">
                  <a:moveTo>
                    <a:pt x="1003300" y="433070"/>
                  </a:moveTo>
                  <a:lnTo>
                    <a:pt x="500380" y="269240"/>
                  </a:lnTo>
                  <a:lnTo>
                    <a:pt x="894080" y="44450"/>
                  </a:lnTo>
                  <a:lnTo>
                    <a:pt x="867410" y="0"/>
                  </a:lnTo>
                  <a:lnTo>
                    <a:pt x="11430" y="162560"/>
                  </a:lnTo>
                  <a:lnTo>
                    <a:pt x="0" y="198120"/>
                  </a:lnTo>
                  <a:lnTo>
                    <a:pt x="822960" y="506730"/>
                  </a:lnTo>
                  <a:lnTo>
                    <a:pt x="1003300" y="433070"/>
                  </a:lnTo>
                  <a:close/>
                </a:path>
                <a:path w="1093470" h="915670">
                  <a:moveTo>
                    <a:pt x="1093470" y="769620"/>
                  </a:moveTo>
                  <a:lnTo>
                    <a:pt x="956310" y="758190"/>
                  </a:lnTo>
                  <a:lnTo>
                    <a:pt x="819150" y="808990"/>
                  </a:lnTo>
                  <a:lnTo>
                    <a:pt x="146050" y="508000"/>
                  </a:lnTo>
                  <a:lnTo>
                    <a:pt x="166370" y="431800"/>
                  </a:lnTo>
                  <a:lnTo>
                    <a:pt x="24130" y="491490"/>
                  </a:lnTo>
                  <a:lnTo>
                    <a:pt x="24130" y="533400"/>
                  </a:lnTo>
                  <a:lnTo>
                    <a:pt x="822960" y="915670"/>
                  </a:lnTo>
                  <a:lnTo>
                    <a:pt x="1078230" y="838200"/>
                  </a:lnTo>
                  <a:lnTo>
                    <a:pt x="1084719" y="808990"/>
                  </a:lnTo>
                  <a:lnTo>
                    <a:pt x="1093470" y="769620"/>
                  </a:lnTo>
                  <a:close/>
                </a:path>
              </a:pathLst>
            </a:custGeom>
            <a:solidFill>
              <a:srgbClr val="EF98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42009" y="4479289"/>
              <a:ext cx="806450" cy="640080"/>
            </a:xfrm>
            <a:custGeom>
              <a:avLst/>
              <a:gdLst/>
              <a:ahLst/>
              <a:cxnLst/>
              <a:rect l="l" t="t" r="r" b="b"/>
              <a:pathLst>
                <a:path w="806450" h="640079">
                  <a:moveTo>
                    <a:pt x="30480" y="0"/>
                  </a:moveTo>
                  <a:lnTo>
                    <a:pt x="3809" y="34290"/>
                  </a:lnTo>
                  <a:lnTo>
                    <a:pt x="0" y="106680"/>
                  </a:lnTo>
                  <a:lnTo>
                    <a:pt x="6350" y="185420"/>
                  </a:lnTo>
                  <a:lnTo>
                    <a:pt x="46990" y="227330"/>
                  </a:lnTo>
                  <a:lnTo>
                    <a:pt x="134620" y="247650"/>
                  </a:lnTo>
                  <a:lnTo>
                    <a:pt x="477520" y="499110"/>
                  </a:lnTo>
                  <a:lnTo>
                    <a:pt x="628650" y="615950"/>
                  </a:lnTo>
                  <a:lnTo>
                    <a:pt x="737870" y="640080"/>
                  </a:lnTo>
                  <a:lnTo>
                    <a:pt x="722630" y="494030"/>
                  </a:lnTo>
                  <a:lnTo>
                    <a:pt x="806450" y="274320"/>
                  </a:lnTo>
                  <a:lnTo>
                    <a:pt x="637540" y="26670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F6A75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333500" y="3933189"/>
              <a:ext cx="975360" cy="231140"/>
            </a:xfrm>
            <a:custGeom>
              <a:avLst/>
              <a:gdLst/>
              <a:ahLst/>
              <a:cxnLst/>
              <a:rect l="l" t="t" r="r" b="b"/>
              <a:pathLst>
                <a:path w="975360" h="231139">
                  <a:moveTo>
                    <a:pt x="711200" y="0"/>
                  </a:moveTo>
                  <a:lnTo>
                    <a:pt x="680719" y="6350"/>
                  </a:lnTo>
                  <a:lnTo>
                    <a:pt x="547369" y="38100"/>
                  </a:lnTo>
                  <a:lnTo>
                    <a:pt x="422910" y="66040"/>
                  </a:lnTo>
                  <a:lnTo>
                    <a:pt x="356869" y="82550"/>
                  </a:lnTo>
                  <a:lnTo>
                    <a:pt x="289559" y="97790"/>
                  </a:lnTo>
                  <a:lnTo>
                    <a:pt x="166369" y="127000"/>
                  </a:lnTo>
                  <a:lnTo>
                    <a:pt x="113030" y="140970"/>
                  </a:lnTo>
                  <a:lnTo>
                    <a:pt x="31750" y="161290"/>
                  </a:lnTo>
                  <a:lnTo>
                    <a:pt x="0" y="172720"/>
                  </a:lnTo>
                  <a:lnTo>
                    <a:pt x="93980" y="231140"/>
                  </a:lnTo>
                  <a:lnTo>
                    <a:pt x="975360" y="44450"/>
                  </a:lnTo>
                  <a:lnTo>
                    <a:pt x="711200" y="0"/>
                  </a:lnTo>
                  <a:close/>
                </a:path>
              </a:pathLst>
            </a:custGeom>
            <a:solidFill>
              <a:srgbClr val="EFE9B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207769" y="4771389"/>
              <a:ext cx="265430" cy="3924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139189" y="5177789"/>
              <a:ext cx="1408430" cy="444500"/>
            </a:xfrm>
            <a:custGeom>
              <a:avLst/>
              <a:gdLst/>
              <a:ahLst/>
              <a:cxnLst/>
              <a:rect l="l" t="t" r="r" b="b"/>
              <a:pathLst>
                <a:path w="1408430" h="444500">
                  <a:moveTo>
                    <a:pt x="1314449" y="0"/>
                  </a:moveTo>
                  <a:lnTo>
                    <a:pt x="852170" y="82550"/>
                  </a:lnTo>
                  <a:lnTo>
                    <a:pt x="91440" y="177800"/>
                  </a:lnTo>
                  <a:lnTo>
                    <a:pt x="77469" y="266700"/>
                  </a:lnTo>
                  <a:lnTo>
                    <a:pt x="0" y="355600"/>
                  </a:lnTo>
                  <a:lnTo>
                    <a:pt x="334009" y="444500"/>
                  </a:lnTo>
                  <a:lnTo>
                    <a:pt x="998220" y="382270"/>
                  </a:lnTo>
                  <a:lnTo>
                    <a:pt x="1045210" y="364490"/>
                  </a:lnTo>
                  <a:lnTo>
                    <a:pt x="1265266" y="364490"/>
                  </a:lnTo>
                  <a:lnTo>
                    <a:pt x="1296670" y="359410"/>
                  </a:lnTo>
                  <a:lnTo>
                    <a:pt x="1315720" y="342900"/>
                  </a:lnTo>
                  <a:lnTo>
                    <a:pt x="1348740" y="316230"/>
                  </a:lnTo>
                  <a:lnTo>
                    <a:pt x="1377949" y="289560"/>
                  </a:lnTo>
                  <a:lnTo>
                    <a:pt x="1391920" y="278130"/>
                  </a:lnTo>
                  <a:lnTo>
                    <a:pt x="1408430" y="109220"/>
                  </a:lnTo>
                  <a:lnTo>
                    <a:pt x="1314449" y="0"/>
                  </a:lnTo>
                  <a:close/>
                </a:path>
                <a:path w="1408430" h="444500">
                  <a:moveTo>
                    <a:pt x="1265266" y="364490"/>
                  </a:moveTo>
                  <a:lnTo>
                    <a:pt x="1045210" y="364490"/>
                  </a:lnTo>
                  <a:lnTo>
                    <a:pt x="1134110" y="382270"/>
                  </a:lnTo>
                  <a:lnTo>
                    <a:pt x="1210310" y="373380"/>
                  </a:lnTo>
                  <a:lnTo>
                    <a:pt x="1265266" y="364490"/>
                  </a:lnTo>
                  <a:close/>
                </a:path>
              </a:pathLst>
            </a:custGeom>
            <a:solidFill>
              <a:srgbClr val="D0B9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754379" y="4608829"/>
              <a:ext cx="1814830" cy="1024890"/>
            </a:xfrm>
            <a:custGeom>
              <a:avLst/>
              <a:gdLst/>
              <a:ahLst/>
              <a:cxnLst/>
              <a:rect l="l" t="t" r="r" b="b"/>
              <a:pathLst>
                <a:path w="1814830" h="1024889">
                  <a:moveTo>
                    <a:pt x="1454150" y="417830"/>
                  </a:moveTo>
                  <a:lnTo>
                    <a:pt x="944880" y="580390"/>
                  </a:lnTo>
                  <a:lnTo>
                    <a:pt x="1652270" y="580390"/>
                  </a:lnTo>
                  <a:lnTo>
                    <a:pt x="1667509" y="599440"/>
                  </a:lnTo>
                  <a:lnTo>
                    <a:pt x="1678939" y="617220"/>
                  </a:lnTo>
                  <a:lnTo>
                    <a:pt x="1691639" y="636270"/>
                  </a:lnTo>
                  <a:lnTo>
                    <a:pt x="1713230" y="671830"/>
                  </a:lnTo>
                  <a:lnTo>
                    <a:pt x="1723389" y="687070"/>
                  </a:lnTo>
                  <a:lnTo>
                    <a:pt x="1663700" y="826770"/>
                  </a:lnTo>
                  <a:lnTo>
                    <a:pt x="1512570" y="835660"/>
                  </a:lnTo>
                  <a:lnTo>
                    <a:pt x="571500" y="909320"/>
                  </a:lnTo>
                  <a:lnTo>
                    <a:pt x="332739" y="944880"/>
                  </a:lnTo>
                  <a:lnTo>
                    <a:pt x="660400" y="1024890"/>
                  </a:lnTo>
                  <a:lnTo>
                    <a:pt x="1343659" y="960120"/>
                  </a:lnTo>
                  <a:lnTo>
                    <a:pt x="1414780" y="937260"/>
                  </a:lnTo>
                  <a:lnTo>
                    <a:pt x="1608807" y="937260"/>
                  </a:lnTo>
                  <a:lnTo>
                    <a:pt x="1692909" y="922020"/>
                  </a:lnTo>
                  <a:lnTo>
                    <a:pt x="1785620" y="845820"/>
                  </a:lnTo>
                  <a:lnTo>
                    <a:pt x="1814830" y="575310"/>
                  </a:lnTo>
                  <a:lnTo>
                    <a:pt x="1708150" y="433070"/>
                  </a:lnTo>
                  <a:lnTo>
                    <a:pt x="1454150" y="417830"/>
                  </a:lnTo>
                  <a:close/>
                </a:path>
                <a:path w="1814830" h="1024889">
                  <a:moveTo>
                    <a:pt x="1608807" y="937260"/>
                  </a:moveTo>
                  <a:lnTo>
                    <a:pt x="1414780" y="937260"/>
                  </a:lnTo>
                  <a:lnTo>
                    <a:pt x="1503680" y="956310"/>
                  </a:lnTo>
                  <a:lnTo>
                    <a:pt x="1608807" y="937260"/>
                  </a:lnTo>
                  <a:close/>
                </a:path>
                <a:path w="1814830" h="1024889">
                  <a:moveTo>
                    <a:pt x="0" y="71120"/>
                  </a:moveTo>
                  <a:lnTo>
                    <a:pt x="416560" y="732790"/>
                  </a:lnTo>
                  <a:lnTo>
                    <a:pt x="464820" y="720090"/>
                  </a:lnTo>
                  <a:lnTo>
                    <a:pt x="1361439" y="617220"/>
                  </a:lnTo>
                  <a:lnTo>
                    <a:pt x="1405889" y="609600"/>
                  </a:lnTo>
                  <a:lnTo>
                    <a:pt x="1502409" y="596900"/>
                  </a:lnTo>
                  <a:lnTo>
                    <a:pt x="1652270" y="580390"/>
                  </a:lnTo>
                  <a:lnTo>
                    <a:pt x="944880" y="580390"/>
                  </a:lnTo>
                  <a:lnTo>
                    <a:pt x="861175" y="554990"/>
                  </a:lnTo>
                  <a:lnTo>
                    <a:pt x="478789" y="554990"/>
                  </a:lnTo>
                  <a:lnTo>
                    <a:pt x="405258" y="420370"/>
                  </a:lnTo>
                  <a:lnTo>
                    <a:pt x="271780" y="420370"/>
                  </a:lnTo>
                  <a:lnTo>
                    <a:pt x="0" y="71120"/>
                  </a:lnTo>
                  <a:close/>
                </a:path>
                <a:path w="1814830" h="1024889">
                  <a:moveTo>
                    <a:pt x="760730" y="524510"/>
                  </a:moveTo>
                  <a:lnTo>
                    <a:pt x="478789" y="554990"/>
                  </a:lnTo>
                  <a:lnTo>
                    <a:pt x="861175" y="554990"/>
                  </a:lnTo>
                  <a:lnTo>
                    <a:pt x="760730" y="524510"/>
                  </a:lnTo>
                  <a:close/>
                </a:path>
                <a:path w="1814830" h="1024889">
                  <a:moveTo>
                    <a:pt x="80010" y="0"/>
                  </a:moveTo>
                  <a:lnTo>
                    <a:pt x="8890" y="17780"/>
                  </a:lnTo>
                  <a:lnTo>
                    <a:pt x="271780" y="420370"/>
                  </a:lnTo>
                  <a:lnTo>
                    <a:pt x="405258" y="420370"/>
                  </a:lnTo>
                  <a:lnTo>
                    <a:pt x="396239" y="403860"/>
                  </a:lnTo>
                  <a:lnTo>
                    <a:pt x="520700" y="373380"/>
                  </a:lnTo>
                  <a:lnTo>
                    <a:pt x="180339" y="125730"/>
                  </a:lnTo>
                  <a:lnTo>
                    <a:pt x="121920" y="109220"/>
                  </a:lnTo>
                  <a:lnTo>
                    <a:pt x="80010" y="0"/>
                  </a:lnTo>
                  <a:close/>
                </a:path>
              </a:pathLst>
            </a:custGeom>
            <a:solidFill>
              <a:srgbClr val="797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997709" y="5010149"/>
              <a:ext cx="350520" cy="105410"/>
            </a:xfrm>
            <a:custGeom>
              <a:avLst/>
              <a:gdLst/>
              <a:ahLst/>
              <a:cxnLst/>
              <a:rect l="l" t="t" r="r" b="b"/>
              <a:pathLst>
                <a:path w="350519" h="105410">
                  <a:moveTo>
                    <a:pt x="322579" y="0"/>
                  </a:moveTo>
                  <a:lnTo>
                    <a:pt x="224789" y="16510"/>
                  </a:lnTo>
                  <a:lnTo>
                    <a:pt x="91439" y="72389"/>
                  </a:lnTo>
                  <a:lnTo>
                    <a:pt x="0" y="105410"/>
                  </a:lnTo>
                  <a:lnTo>
                    <a:pt x="250189" y="95250"/>
                  </a:lnTo>
                  <a:lnTo>
                    <a:pt x="350519" y="83819"/>
                  </a:lnTo>
                  <a:lnTo>
                    <a:pt x="307339" y="39369"/>
                  </a:lnTo>
                  <a:lnTo>
                    <a:pt x="322579" y="0"/>
                  </a:lnTo>
                  <a:close/>
                </a:path>
              </a:pathLst>
            </a:custGeom>
            <a:solidFill>
              <a:srgbClr val="938C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150620" y="3920489"/>
              <a:ext cx="998219" cy="1243330"/>
            </a:xfrm>
            <a:custGeom>
              <a:avLst/>
              <a:gdLst/>
              <a:ahLst/>
              <a:cxnLst/>
              <a:rect l="l" t="t" r="r" b="b"/>
              <a:pathLst>
                <a:path w="998219" h="1243329">
                  <a:moveTo>
                    <a:pt x="304800" y="863600"/>
                  </a:moveTo>
                  <a:lnTo>
                    <a:pt x="213360" y="815340"/>
                  </a:lnTo>
                  <a:lnTo>
                    <a:pt x="184150" y="872490"/>
                  </a:lnTo>
                  <a:lnTo>
                    <a:pt x="148590" y="972820"/>
                  </a:lnTo>
                  <a:lnTo>
                    <a:pt x="153670" y="1064260"/>
                  </a:lnTo>
                  <a:lnTo>
                    <a:pt x="233680" y="1097280"/>
                  </a:lnTo>
                  <a:lnTo>
                    <a:pt x="191770" y="1032510"/>
                  </a:lnTo>
                  <a:lnTo>
                    <a:pt x="191770" y="960120"/>
                  </a:lnTo>
                  <a:lnTo>
                    <a:pt x="219710" y="892810"/>
                  </a:lnTo>
                  <a:lnTo>
                    <a:pt x="275590" y="878840"/>
                  </a:lnTo>
                  <a:lnTo>
                    <a:pt x="304800" y="863600"/>
                  </a:lnTo>
                  <a:close/>
                </a:path>
                <a:path w="998219" h="1243329">
                  <a:moveTo>
                    <a:pt x="351790" y="1214120"/>
                  </a:moveTo>
                  <a:lnTo>
                    <a:pt x="254000" y="1143000"/>
                  </a:lnTo>
                  <a:lnTo>
                    <a:pt x="213995" y="1121410"/>
                  </a:lnTo>
                  <a:lnTo>
                    <a:pt x="110490" y="1065530"/>
                  </a:lnTo>
                  <a:lnTo>
                    <a:pt x="0" y="1092200"/>
                  </a:lnTo>
                  <a:lnTo>
                    <a:pt x="82550" y="1243330"/>
                  </a:lnTo>
                  <a:lnTo>
                    <a:pt x="91440" y="1121410"/>
                  </a:lnTo>
                  <a:lnTo>
                    <a:pt x="172720" y="1130300"/>
                  </a:lnTo>
                  <a:lnTo>
                    <a:pt x="222250" y="1179830"/>
                  </a:lnTo>
                  <a:lnTo>
                    <a:pt x="290830" y="1224280"/>
                  </a:lnTo>
                  <a:lnTo>
                    <a:pt x="351790" y="1214120"/>
                  </a:lnTo>
                  <a:close/>
                </a:path>
                <a:path w="998219" h="1243329">
                  <a:moveTo>
                    <a:pt x="998220" y="72390"/>
                  </a:moveTo>
                  <a:lnTo>
                    <a:pt x="336550" y="182880"/>
                  </a:lnTo>
                  <a:lnTo>
                    <a:pt x="920750" y="19050"/>
                  </a:lnTo>
                  <a:lnTo>
                    <a:pt x="835660" y="0"/>
                  </a:lnTo>
                  <a:lnTo>
                    <a:pt x="177800" y="176530"/>
                  </a:lnTo>
                  <a:lnTo>
                    <a:pt x="349250" y="294640"/>
                  </a:lnTo>
                  <a:lnTo>
                    <a:pt x="675589" y="182880"/>
                  </a:lnTo>
                  <a:lnTo>
                    <a:pt x="998220" y="72390"/>
                  </a:lnTo>
                  <a:close/>
                </a:path>
              </a:pathLst>
            </a:custGeom>
            <a:solidFill>
              <a:srgbClr val="B7AC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700530" y="4324349"/>
              <a:ext cx="267970" cy="717550"/>
            </a:xfrm>
            <a:custGeom>
              <a:avLst/>
              <a:gdLst/>
              <a:ahLst/>
              <a:cxnLst/>
              <a:rect l="l" t="t" r="r" b="b"/>
              <a:pathLst>
                <a:path w="267969" h="717550">
                  <a:moveTo>
                    <a:pt x="214630" y="0"/>
                  </a:moveTo>
                  <a:lnTo>
                    <a:pt x="41909" y="55880"/>
                  </a:lnTo>
                  <a:lnTo>
                    <a:pt x="21589" y="71119"/>
                  </a:lnTo>
                  <a:lnTo>
                    <a:pt x="45719" y="180339"/>
                  </a:lnTo>
                  <a:lnTo>
                    <a:pt x="35559" y="226060"/>
                  </a:lnTo>
                  <a:lnTo>
                    <a:pt x="17780" y="325119"/>
                  </a:lnTo>
                  <a:lnTo>
                    <a:pt x="2539" y="424180"/>
                  </a:lnTo>
                  <a:lnTo>
                    <a:pt x="0" y="457200"/>
                  </a:lnTo>
                  <a:lnTo>
                    <a:pt x="2539" y="469900"/>
                  </a:lnTo>
                  <a:lnTo>
                    <a:pt x="15239" y="497839"/>
                  </a:lnTo>
                  <a:lnTo>
                    <a:pt x="29209" y="557530"/>
                  </a:lnTo>
                  <a:lnTo>
                    <a:pt x="41909" y="642619"/>
                  </a:lnTo>
                  <a:lnTo>
                    <a:pt x="107950" y="717550"/>
                  </a:lnTo>
                  <a:lnTo>
                    <a:pt x="110489" y="530860"/>
                  </a:lnTo>
                  <a:lnTo>
                    <a:pt x="190500" y="459739"/>
                  </a:lnTo>
                  <a:lnTo>
                    <a:pt x="267969" y="64769"/>
                  </a:lnTo>
                  <a:lnTo>
                    <a:pt x="214630" y="0"/>
                  </a:lnTo>
                  <a:close/>
                </a:path>
              </a:pathLst>
            </a:custGeom>
            <a:solidFill>
              <a:srgbClr val="FFB1B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731009" y="4295139"/>
              <a:ext cx="280670" cy="764540"/>
            </a:xfrm>
            <a:custGeom>
              <a:avLst/>
              <a:gdLst/>
              <a:ahLst/>
              <a:cxnLst/>
              <a:rect l="l" t="t" r="r" b="b"/>
              <a:pathLst>
                <a:path w="280669" h="764539">
                  <a:moveTo>
                    <a:pt x="73659" y="127000"/>
                  </a:moveTo>
                  <a:lnTo>
                    <a:pt x="20319" y="180340"/>
                  </a:lnTo>
                  <a:lnTo>
                    <a:pt x="53339" y="302260"/>
                  </a:lnTo>
                  <a:lnTo>
                    <a:pt x="8889" y="462280"/>
                  </a:lnTo>
                  <a:lnTo>
                    <a:pt x="34289" y="608330"/>
                  </a:lnTo>
                  <a:lnTo>
                    <a:pt x="83819" y="764540"/>
                  </a:lnTo>
                  <a:lnTo>
                    <a:pt x="137159" y="568960"/>
                  </a:lnTo>
                  <a:lnTo>
                    <a:pt x="247287" y="568960"/>
                  </a:lnTo>
                  <a:lnTo>
                    <a:pt x="233256" y="533400"/>
                  </a:lnTo>
                  <a:lnTo>
                    <a:pt x="68579" y="533400"/>
                  </a:lnTo>
                  <a:lnTo>
                    <a:pt x="110066" y="408940"/>
                  </a:lnTo>
                  <a:lnTo>
                    <a:pt x="68579" y="408940"/>
                  </a:lnTo>
                  <a:lnTo>
                    <a:pt x="156209" y="231140"/>
                  </a:lnTo>
                  <a:lnTo>
                    <a:pt x="113029" y="200660"/>
                  </a:lnTo>
                  <a:lnTo>
                    <a:pt x="137159" y="144780"/>
                  </a:lnTo>
                  <a:lnTo>
                    <a:pt x="73659" y="127000"/>
                  </a:lnTo>
                  <a:close/>
                </a:path>
                <a:path w="280669" h="764539">
                  <a:moveTo>
                    <a:pt x="247287" y="568960"/>
                  </a:moveTo>
                  <a:lnTo>
                    <a:pt x="137159" y="568960"/>
                  </a:lnTo>
                  <a:lnTo>
                    <a:pt x="257809" y="595630"/>
                  </a:lnTo>
                  <a:lnTo>
                    <a:pt x="247287" y="568960"/>
                  </a:lnTo>
                  <a:close/>
                </a:path>
                <a:path w="280669" h="764539">
                  <a:moveTo>
                    <a:pt x="247065" y="58420"/>
                  </a:moveTo>
                  <a:lnTo>
                    <a:pt x="118109" y="58420"/>
                  </a:lnTo>
                  <a:lnTo>
                    <a:pt x="106679" y="88900"/>
                  </a:lnTo>
                  <a:lnTo>
                    <a:pt x="180339" y="100330"/>
                  </a:lnTo>
                  <a:lnTo>
                    <a:pt x="168909" y="177800"/>
                  </a:lnTo>
                  <a:lnTo>
                    <a:pt x="201929" y="186690"/>
                  </a:lnTo>
                  <a:lnTo>
                    <a:pt x="153669" y="287020"/>
                  </a:lnTo>
                  <a:lnTo>
                    <a:pt x="153669" y="328930"/>
                  </a:lnTo>
                  <a:lnTo>
                    <a:pt x="127000" y="464820"/>
                  </a:lnTo>
                  <a:lnTo>
                    <a:pt x="68579" y="533400"/>
                  </a:lnTo>
                  <a:lnTo>
                    <a:pt x="233256" y="533400"/>
                  </a:lnTo>
                  <a:lnTo>
                    <a:pt x="184150" y="408940"/>
                  </a:lnTo>
                  <a:lnTo>
                    <a:pt x="280669" y="127000"/>
                  </a:lnTo>
                  <a:lnTo>
                    <a:pt x="247065" y="58420"/>
                  </a:lnTo>
                  <a:close/>
                </a:path>
                <a:path w="280669" h="764539">
                  <a:moveTo>
                    <a:pt x="113029" y="400050"/>
                  </a:moveTo>
                  <a:lnTo>
                    <a:pt x="68579" y="408940"/>
                  </a:lnTo>
                  <a:lnTo>
                    <a:pt x="110066" y="408940"/>
                  </a:lnTo>
                  <a:lnTo>
                    <a:pt x="113029" y="400050"/>
                  </a:lnTo>
                  <a:close/>
                </a:path>
                <a:path w="280669" h="764539">
                  <a:moveTo>
                    <a:pt x="218439" y="0"/>
                  </a:moveTo>
                  <a:lnTo>
                    <a:pt x="0" y="64770"/>
                  </a:lnTo>
                  <a:lnTo>
                    <a:pt x="15239" y="115570"/>
                  </a:lnTo>
                  <a:lnTo>
                    <a:pt x="118109" y="58420"/>
                  </a:lnTo>
                  <a:lnTo>
                    <a:pt x="247065" y="58420"/>
                  </a:lnTo>
                  <a:lnTo>
                    <a:pt x="218439" y="0"/>
                  </a:lnTo>
                  <a:close/>
                </a:path>
              </a:pathLst>
            </a:custGeom>
            <a:solidFill>
              <a:srgbClr val="FF4C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853440" y="4428489"/>
              <a:ext cx="1889760" cy="760730"/>
            </a:xfrm>
            <a:custGeom>
              <a:avLst/>
              <a:gdLst/>
              <a:ahLst/>
              <a:cxnLst/>
              <a:rect l="l" t="t" r="r" b="b"/>
              <a:pathLst>
                <a:path w="1889760" h="760729">
                  <a:moveTo>
                    <a:pt x="481330" y="364490"/>
                  </a:moveTo>
                  <a:lnTo>
                    <a:pt x="397510" y="438150"/>
                  </a:lnTo>
                  <a:lnTo>
                    <a:pt x="217170" y="334010"/>
                  </a:lnTo>
                  <a:lnTo>
                    <a:pt x="96520" y="218440"/>
                  </a:lnTo>
                  <a:lnTo>
                    <a:pt x="90170" y="162560"/>
                  </a:lnTo>
                  <a:lnTo>
                    <a:pt x="45720" y="185420"/>
                  </a:lnTo>
                  <a:lnTo>
                    <a:pt x="10160" y="242570"/>
                  </a:lnTo>
                  <a:lnTo>
                    <a:pt x="22860" y="289560"/>
                  </a:lnTo>
                  <a:lnTo>
                    <a:pt x="69850" y="298450"/>
                  </a:lnTo>
                  <a:lnTo>
                    <a:pt x="433070" y="568960"/>
                  </a:lnTo>
                  <a:lnTo>
                    <a:pt x="463943" y="438150"/>
                  </a:lnTo>
                  <a:lnTo>
                    <a:pt x="481330" y="364490"/>
                  </a:lnTo>
                  <a:close/>
                </a:path>
                <a:path w="1889760" h="760729">
                  <a:moveTo>
                    <a:pt x="534670" y="313690"/>
                  </a:moveTo>
                  <a:lnTo>
                    <a:pt x="54610" y="55880"/>
                  </a:lnTo>
                  <a:lnTo>
                    <a:pt x="19050" y="78740"/>
                  </a:lnTo>
                  <a:lnTo>
                    <a:pt x="0" y="115570"/>
                  </a:lnTo>
                  <a:lnTo>
                    <a:pt x="85090" y="127000"/>
                  </a:lnTo>
                  <a:lnTo>
                    <a:pt x="454660" y="320040"/>
                  </a:lnTo>
                  <a:lnTo>
                    <a:pt x="481330" y="364490"/>
                  </a:lnTo>
                  <a:lnTo>
                    <a:pt x="534670" y="313690"/>
                  </a:lnTo>
                  <a:close/>
                </a:path>
                <a:path w="1889760" h="760729">
                  <a:moveTo>
                    <a:pt x="1849120" y="100330"/>
                  </a:moveTo>
                  <a:lnTo>
                    <a:pt x="1431290" y="0"/>
                  </a:lnTo>
                  <a:lnTo>
                    <a:pt x="1115060" y="123190"/>
                  </a:lnTo>
                  <a:lnTo>
                    <a:pt x="1055370" y="257810"/>
                  </a:lnTo>
                  <a:lnTo>
                    <a:pt x="1064260" y="346710"/>
                  </a:lnTo>
                  <a:lnTo>
                    <a:pt x="1771650" y="151130"/>
                  </a:lnTo>
                  <a:lnTo>
                    <a:pt x="1849120" y="100330"/>
                  </a:lnTo>
                  <a:close/>
                </a:path>
                <a:path w="1889760" h="760729">
                  <a:moveTo>
                    <a:pt x="1889760" y="405130"/>
                  </a:moveTo>
                  <a:lnTo>
                    <a:pt x="1606550" y="287020"/>
                  </a:lnTo>
                  <a:lnTo>
                    <a:pt x="1668780" y="408940"/>
                  </a:lnTo>
                  <a:lnTo>
                    <a:pt x="836930" y="660400"/>
                  </a:lnTo>
                  <a:lnTo>
                    <a:pt x="831405" y="648970"/>
                  </a:lnTo>
                  <a:lnTo>
                    <a:pt x="782320" y="547370"/>
                  </a:lnTo>
                  <a:lnTo>
                    <a:pt x="810260" y="396240"/>
                  </a:lnTo>
                  <a:lnTo>
                    <a:pt x="849630" y="365760"/>
                  </a:lnTo>
                  <a:lnTo>
                    <a:pt x="854710" y="227330"/>
                  </a:lnTo>
                  <a:lnTo>
                    <a:pt x="637540" y="336550"/>
                  </a:lnTo>
                  <a:lnTo>
                    <a:pt x="635000" y="415290"/>
                  </a:lnTo>
                  <a:lnTo>
                    <a:pt x="643890" y="452120"/>
                  </a:lnTo>
                  <a:lnTo>
                    <a:pt x="670560" y="431800"/>
                  </a:lnTo>
                  <a:lnTo>
                    <a:pt x="741680" y="396240"/>
                  </a:lnTo>
                  <a:lnTo>
                    <a:pt x="688340" y="530860"/>
                  </a:lnTo>
                  <a:lnTo>
                    <a:pt x="685800" y="648970"/>
                  </a:lnTo>
                  <a:lnTo>
                    <a:pt x="604520" y="615950"/>
                  </a:lnTo>
                  <a:lnTo>
                    <a:pt x="557530" y="533400"/>
                  </a:lnTo>
                  <a:lnTo>
                    <a:pt x="551180" y="584200"/>
                  </a:lnTo>
                  <a:lnTo>
                    <a:pt x="579120" y="666750"/>
                  </a:lnTo>
                  <a:lnTo>
                    <a:pt x="758190" y="740410"/>
                  </a:lnTo>
                  <a:lnTo>
                    <a:pt x="845820" y="760730"/>
                  </a:lnTo>
                  <a:lnTo>
                    <a:pt x="1155890" y="660400"/>
                  </a:lnTo>
                  <a:lnTo>
                    <a:pt x="1842770" y="438150"/>
                  </a:lnTo>
                  <a:lnTo>
                    <a:pt x="1889760" y="405130"/>
                  </a:lnTo>
                  <a:close/>
                </a:path>
              </a:pathLst>
            </a:custGeom>
            <a:solidFill>
              <a:srgbClr val="B46B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669289" y="4326889"/>
              <a:ext cx="821690" cy="457200"/>
            </a:xfrm>
            <a:custGeom>
              <a:avLst/>
              <a:gdLst/>
              <a:ahLst/>
              <a:cxnLst/>
              <a:rect l="l" t="t" r="r" b="b"/>
              <a:pathLst>
                <a:path w="821690" h="457200">
                  <a:moveTo>
                    <a:pt x="13969" y="0"/>
                  </a:moveTo>
                  <a:lnTo>
                    <a:pt x="0" y="27940"/>
                  </a:lnTo>
                  <a:lnTo>
                    <a:pt x="803910" y="457200"/>
                  </a:lnTo>
                  <a:lnTo>
                    <a:pt x="821690" y="391160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AD4C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807719" y="4033519"/>
              <a:ext cx="1654810" cy="560070"/>
            </a:xfrm>
            <a:custGeom>
              <a:avLst/>
              <a:gdLst/>
              <a:ahLst/>
              <a:cxnLst/>
              <a:rect l="l" t="t" r="r" b="b"/>
              <a:pathLst>
                <a:path w="1654810" h="560070">
                  <a:moveTo>
                    <a:pt x="0" y="68579"/>
                  </a:moveTo>
                  <a:lnTo>
                    <a:pt x="5079" y="166369"/>
                  </a:lnTo>
                  <a:lnTo>
                    <a:pt x="722630" y="424179"/>
                  </a:lnTo>
                  <a:lnTo>
                    <a:pt x="692149" y="560069"/>
                  </a:lnTo>
                  <a:lnTo>
                    <a:pt x="849630" y="506729"/>
                  </a:lnTo>
                  <a:lnTo>
                    <a:pt x="938530" y="471169"/>
                  </a:lnTo>
                  <a:lnTo>
                    <a:pt x="914400" y="350519"/>
                  </a:lnTo>
                  <a:lnTo>
                    <a:pt x="1067035" y="290829"/>
                  </a:lnTo>
                  <a:lnTo>
                    <a:pt x="645160" y="290829"/>
                  </a:lnTo>
                  <a:lnTo>
                    <a:pt x="0" y="68579"/>
                  </a:lnTo>
                  <a:close/>
                </a:path>
                <a:path w="1654810" h="560070">
                  <a:moveTo>
                    <a:pt x="1613654" y="261619"/>
                  </a:moveTo>
                  <a:lnTo>
                    <a:pt x="1141730" y="261619"/>
                  </a:lnTo>
                  <a:lnTo>
                    <a:pt x="1186180" y="346709"/>
                  </a:lnTo>
                  <a:lnTo>
                    <a:pt x="1160780" y="495299"/>
                  </a:lnTo>
                  <a:lnTo>
                    <a:pt x="1479550" y="340359"/>
                  </a:lnTo>
                  <a:lnTo>
                    <a:pt x="1571823" y="340359"/>
                  </a:lnTo>
                  <a:lnTo>
                    <a:pt x="1613654" y="261619"/>
                  </a:lnTo>
                  <a:close/>
                </a:path>
                <a:path w="1654810" h="560070">
                  <a:moveTo>
                    <a:pt x="1571823" y="340359"/>
                  </a:moveTo>
                  <a:lnTo>
                    <a:pt x="1479550" y="340359"/>
                  </a:lnTo>
                  <a:lnTo>
                    <a:pt x="1568450" y="346709"/>
                  </a:lnTo>
                  <a:lnTo>
                    <a:pt x="1571823" y="340359"/>
                  </a:lnTo>
                  <a:close/>
                </a:path>
                <a:path w="1654810" h="560070">
                  <a:moveTo>
                    <a:pt x="1532890" y="0"/>
                  </a:moveTo>
                  <a:lnTo>
                    <a:pt x="707390" y="257809"/>
                  </a:lnTo>
                  <a:lnTo>
                    <a:pt x="645160" y="290829"/>
                  </a:lnTo>
                  <a:lnTo>
                    <a:pt x="1067035" y="290829"/>
                  </a:lnTo>
                  <a:lnTo>
                    <a:pt x="1141730" y="261619"/>
                  </a:lnTo>
                  <a:lnTo>
                    <a:pt x="1613654" y="261619"/>
                  </a:lnTo>
                  <a:lnTo>
                    <a:pt x="1654810" y="184149"/>
                  </a:lnTo>
                  <a:lnTo>
                    <a:pt x="1645920" y="63499"/>
                  </a:lnTo>
                  <a:lnTo>
                    <a:pt x="1532890" y="0"/>
                  </a:lnTo>
                  <a:close/>
                </a:path>
              </a:pathLst>
            </a:custGeom>
            <a:solidFill>
              <a:srgbClr val="D0B9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703579" y="3813809"/>
              <a:ext cx="1767839" cy="750570"/>
            </a:xfrm>
            <a:custGeom>
              <a:avLst/>
              <a:gdLst/>
              <a:ahLst/>
              <a:cxnLst/>
              <a:rect l="l" t="t" r="r" b="b"/>
              <a:pathLst>
                <a:path w="1767839" h="750570">
                  <a:moveTo>
                    <a:pt x="1758590" y="238759"/>
                  </a:moveTo>
                  <a:lnTo>
                    <a:pt x="1634489" y="238759"/>
                  </a:lnTo>
                  <a:lnTo>
                    <a:pt x="1678939" y="264159"/>
                  </a:lnTo>
                  <a:lnTo>
                    <a:pt x="1696720" y="401319"/>
                  </a:lnTo>
                  <a:lnTo>
                    <a:pt x="1634489" y="477519"/>
                  </a:lnTo>
                  <a:lnTo>
                    <a:pt x="1308100" y="608329"/>
                  </a:lnTo>
                  <a:lnTo>
                    <a:pt x="1264920" y="715009"/>
                  </a:lnTo>
                  <a:lnTo>
                    <a:pt x="1254759" y="750569"/>
                  </a:lnTo>
                  <a:lnTo>
                    <a:pt x="1391920" y="679450"/>
                  </a:lnTo>
                  <a:lnTo>
                    <a:pt x="1489709" y="650239"/>
                  </a:lnTo>
                  <a:lnTo>
                    <a:pt x="1569720" y="612139"/>
                  </a:lnTo>
                  <a:lnTo>
                    <a:pt x="1583689" y="572769"/>
                  </a:lnTo>
                  <a:lnTo>
                    <a:pt x="1672589" y="566419"/>
                  </a:lnTo>
                  <a:lnTo>
                    <a:pt x="1767839" y="439419"/>
                  </a:lnTo>
                  <a:lnTo>
                    <a:pt x="1765300" y="248919"/>
                  </a:lnTo>
                  <a:lnTo>
                    <a:pt x="1758590" y="238759"/>
                  </a:lnTo>
                  <a:close/>
                </a:path>
                <a:path w="1767839" h="750570">
                  <a:moveTo>
                    <a:pt x="882650" y="0"/>
                  </a:moveTo>
                  <a:lnTo>
                    <a:pt x="0" y="187959"/>
                  </a:lnTo>
                  <a:lnTo>
                    <a:pt x="814069" y="466089"/>
                  </a:lnTo>
                  <a:lnTo>
                    <a:pt x="1240321" y="347979"/>
                  </a:lnTo>
                  <a:lnTo>
                    <a:pt x="764539" y="347979"/>
                  </a:lnTo>
                  <a:lnTo>
                    <a:pt x="586739" y="285750"/>
                  </a:lnTo>
                  <a:lnTo>
                    <a:pt x="1352550" y="100329"/>
                  </a:lnTo>
                  <a:lnTo>
                    <a:pt x="882650" y="0"/>
                  </a:lnTo>
                  <a:close/>
                </a:path>
                <a:path w="1767839" h="750570">
                  <a:moveTo>
                    <a:pt x="1617980" y="125729"/>
                  </a:moveTo>
                  <a:lnTo>
                    <a:pt x="1539239" y="157479"/>
                  </a:lnTo>
                  <a:lnTo>
                    <a:pt x="764539" y="347979"/>
                  </a:lnTo>
                  <a:lnTo>
                    <a:pt x="1240321" y="347979"/>
                  </a:lnTo>
                  <a:lnTo>
                    <a:pt x="1634489" y="238759"/>
                  </a:lnTo>
                  <a:lnTo>
                    <a:pt x="1758590" y="238759"/>
                  </a:lnTo>
                  <a:lnTo>
                    <a:pt x="1720850" y="181609"/>
                  </a:lnTo>
                  <a:lnTo>
                    <a:pt x="1617980" y="125729"/>
                  </a:lnTo>
                  <a:close/>
                </a:path>
              </a:pathLst>
            </a:custGeom>
            <a:solidFill>
              <a:srgbClr val="AD4C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630680" y="4644389"/>
              <a:ext cx="909319" cy="462280"/>
            </a:xfrm>
            <a:custGeom>
              <a:avLst/>
              <a:gdLst/>
              <a:ahLst/>
              <a:cxnLst/>
              <a:rect l="l" t="t" r="r" b="b"/>
              <a:pathLst>
                <a:path w="909319" h="462279">
                  <a:moveTo>
                    <a:pt x="64769" y="186690"/>
                  </a:moveTo>
                  <a:lnTo>
                    <a:pt x="31750" y="204470"/>
                  </a:lnTo>
                  <a:lnTo>
                    <a:pt x="0" y="361950"/>
                  </a:lnTo>
                  <a:lnTo>
                    <a:pt x="24130" y="438150"/>
                  </a:lnTo>
                  <a:lnTo>
                    <a:pt x="68580" y="462280"/>
                  </a:lnTo>
                  <a:lnTo>
                    <a:pt x="316798" y="383540"/>
                  </a:lnTo>
                  <a:lnTo>
                    <a:pt x="186689" y="383540"/>
                  </a:lnTo>
                  <a:lnTo>
                    <a:pt x="144780" y="346710"/>
                  </a:lnTo>
                  <a:lnTo>
                    <a:pt x="64769" y="186690"/>
                  </a:lnTo>
                  <a:close/>
                </a:path>
                <a:path w="909319" h="462279">
                  <a:moveTo>
                    <a:pt x="242569" y="195580"/>
                  </a:moveTo>
                  <a:lnTo>
                    <a:pt x="193039" y="242570"/>
                  </a:lnTo>
                  <a:lnTo>
                    <a:pt x="186689" y="383540"/>
                  </a:lnTo>
                  <a:lnTo>
                    <a:pt x="316798" y="383540"/>
                  </a:lnTo>
                  <a:lnTo>
                    <a:pt x="805228" y="228600"/>
                  </a:lnTo>
                  <a:lnTo>
                    <a:pt x="341630" y="228600"/>
                  </a:lnTo>
                  <a:lnTo>
                    <a:pt x="242569" y="195580"/>
                  </a:lnTo>
                  <a:close/>
                </a:path>
                <a:path w="909319" h="462279">
                  <a:moveTo>
                    <a:pt x="840739" y="0"/>
                  </a:moveTo>
                  <a:lnTo>
                    <a:pt x="302259" y="139700"/>
                  </a:lnTo>
                  <a:lnTo>
                    <a:pt x="341630" y="228600"/>
                  </a:lnTo>
                  <a:lnTo>
                    <a:pt x="805228" y="228600"/>
                  </a:lnTo>
                  <a:lnTo>
                    <a:pt x="909319" y="195580"/>
                  </a:lnTo>
                  <a:lnTo>
                    <a:pt x="843280" y="148590"/>
                  </a:lnTo>
                  <a:lnTo>
                    <a:pt x="834389" y="81280"/>
                  </a:lnTo>
                  <a:lnTo>
                    <a:pt x="840739" y="0"/>
                  </a:lnTo>
                  <a:close/>
                </a:path>
              </a:pathLst>
            </a:custGeom>
            <a:solidFill>
              <a:srgbClr val="D0B9B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477009" y="4493259"/>
              <a:ext cx="276860" cy="157480"/>
            </a:xfrm>
            <a:custGeom>
              <a:avLst/>
              <a:gdLst/>
              <a:ahLst/>
              <a:cxnLst/>
              <a:rect l="l" t="t" r="r" b="b"/>
              <a:pathLst>
                <a:path w="276860" h="157479">
                  <a:moveTo>
                    <a:pt x="257576" y="118109"/>
                  </a:moveTo>
                  <a:lnTo>
                    <a:pt x="182879" y="118109"/>
                  </a:lnTo>
                  <a:lnTo>
                    <a:pt x="173990" y="157479"/>
                  </a:lnTo>
                  <a:lnTo>
                    <a:pt x="256540" y="124459"/>
                  </a:lnTo>
                  <a:lnTo>
                    <a:pt x="257576" y="118109"/>
                  </a:lnTo>
                  <a:close/>
                </a:path>
                <a:path w="276860" h="157479">
                  <a:moveTo>
                    <a:pt x="276859" y="0"/>
                  </a:moveTo>
                  <a:lnTo>
                    <a:pt x="0" y="135889"/>
                  </a:lnTo>
                  <a:lnTo>
                    <a:pt x="182879" y="118109"/>
                  </a:lnTo>
                  <a:lnTo>
                    <a:pt x="257576" y="118109"/>
                  </a:lnTo>
                  <a:lnTo>
                    <a:pt x="276859" y="0"/>
                  </a:lnTo>
                  <a:close/>
                </a:path>
              </a:pathLst>
            </a:custGeom>
            <a:solidFill>
              <a:srgbClr val="AD4C4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610870" y="3801109"/>
              <a:ext cx="1818639" cy="1226820"/>
            </a:xfrm>
            <a:custGeom>
              <a:avLst/>
              <a:gdLst/>
              <a:ahLst/>
              <a:cxnLst/>
              <a:rect l="l" t="t" r="r" b="b"/>
              <a:pathLst>
                <a:path w="1818639" h="1226820">
                  <a:moveTo>
                    <a:pt x="1818640" y="393700"/>
                  </a:moveTo>
                  <a:lnTo>
                    <a:pt x="1808480" y="292100"/>
                  </a:lnTo>
                  <a:lnTo>
                    <a:pt x="1774444" y="251460"/>
                  </a:lnTo>
                  <a:lnTo>
                    <a:pt x="1762760" y="237490"/>
                  </a:lnTo>
                  <a:lnTo>
                    <a:pt x="1752600" y="232854"/>
                  </a:lnTo>
                  <a:lnTo>
                    <a:pt x="1752600" y="327660"/>
                  </a:lnTo>
                  <a:lnTo>
                    <a:pt x="1752600" y="414020"/>
                  </a:lnTo>
                  <a:lnTo>
                    <a:pt x="1692910" y="488950"/>
                  </a:lnTo>
                  <a:lnTo>
                    <a:pt x="1407160" y="606031"/>
                  </a:lnTo>
                  <a:lnTo>
                    <a:pt x="1407160" y="566420"/>
                  </a:lnTo>
                  <a:lnTo>
                    <a:pt x="1361973" y="510540"/>
                  </a:lnTo>
                  <a:lnTo>
                    <a:pt x="1358900" y="506730"/>
                  </a:lnTo>
                  <a:lnTo>
                    <a:pt x="1644650" y="361950"/>
                  </a:lnTo>
                  <a:lnTo>
                    <a:pt x="1230630" y="513080"/>
                  </a:lnTo>
                  <a:lnTo>
                    <a:pt x="988060" y="585470"/>
                  </a:lnTo>
                  <a:lnTo>
                    <a:pt x="1075690" y="593090"/>
                  </a:lnTo>
                  <a:lnTo>
                    <a:pt x="1125220" y="688340"/>
                  </a:lnTo>
                  <a:lnTo>
                    <a:pt x="1123759" y="699566"/>
                  </a:lnTo>
                  <a:lnTo>
                    <a:pt x="1120190" y="700951"/>
                  </a:lnTo>
                  <a:lnTo>
                    <a:pt x="1120190" y="727011"/>
                  </a:lnTo>
                  <a:lnTo>
                    <a:pt x="1112520" y="786130"/>
                  </a:lnTo>
                  <a:lnTo>
                    <a:pt x="1107821" y="806678"/>
                  </a:lnTo>
                  <a:lnTo>
                    <a:pt x="866140" y="901700"/>
                  </a:lnTo>
                  <a:lnTo>
                    <a:pt x="271780" y="628650"/>
                  </a:lnTo>
                  <a:lnTo>
                    <a:pt x="835660" y="920750"/>
                  </a:lnTo>
                  <a:lnTo>
                    <a:pt x="849630" y="963930"/>
                  </a:lnTo>
                  <a:lnTo>
                    <a:pt x="58420" y="553720"/>
                  </a:lnTo>
                  <a:lnTo>
                    <a:pt x="52070" y="516890"/>
                  </a:lnTo>
                  <a:lnTo>
                    <a:pt x="180721" y="465899"/>
                  </a:lnTo>
                  <a:lnTo>
                    <a:pt x="165100" y="524510"/>
                  </a:lnTo>
                  <a:lnTo>
                    <a:pt x="215887" y="458470"/>
                  </a:lnTo>
                  <a:lnTo>
                    <a:pt x="241300" y="383540"/>
                  </a:lnTo>
                  <a:lnTo>
                    <a:pt x="236220" y="327660"/>
                  </a:lnTo>
                  <a:lnTo>
                    <a:pt x="850900" y="544830"/>
                  </a:lnTo>
                  <a:lnTo>
                    <a:pt x="866330" y="539673"/>
                  </a:lnTo>
                  <a:lnTo>
                    <a:pt x="895350" y="595630"/>
                  </a:lnTo>
                  <a:lnTo>
                    <a:pt x="596900" y="494030"/>
                  </a:lnTo>
                  <a:lnTo>
                    <a:pt x="895350" y="641350"/>
                  </a:lnTo>
                  <a:lnTo>
                    <a:pt x="904240" y="685800"/>
                  </a:lnTo>
                  <a:lnTo>
                    <a:pt x="880110" y="741680"/>
                  </a:lnTo>
                  <a:lnTo>
                    <a:pt x="416560" y="560070"/>
                  </a:lnTo>
                  <a:lnTo>
                    <a:pt x="877570" y="770890"/>
                  </a:lnTo>
                  <a:lnTo>
                    <a:pt x="845820" y="814070"/>
                  </a:lnTo>
                  <a:lnTo>
                    <a:pt x="204470" y="543560"/>
                  </a:lnTo>
                  <a:lnTo>
                    <a:pt x="845820" y="840740"/>
                  </a:lnTo>
                  <a:lnTo>
                    <a:pt x="910145" y="814070"/>
                  </a:lnTo>
                  <a:lnTo>
                    <a:pt x="992873" y="779780"/>
                  </a:lnTo>
                  <a:lnTo>
                    <a:pt x="1120190" y="727011"/>
                  </a:lnTo>
                  <a:lnTo>
                    <a:pt x="1120190" y="700951"/>
                  </a:lnTo>
                  <a:lnTo>
                    <a:pt x="915670" y="779780"/>
                  </a:lnTo>
                  <a:lnTo>
                    <a:pt x="933043" y="741680"/>
                  </a:lnTo>
                  <a:lnTo>
                    <a:pt x="948690" y="707390"/>
                  </a:lnTo>
                  <a:lnTo>
                    <a:pt x="1025918" y="675640"/>
                  </a:lnTo>
                  <a:lnTo>
                    <a:pt x="1062990" y="660400"/>
                  </a:lnTo>
                  <a:lnTo>
                    <a:pt x="938530" y="675640"/>
                  </a:lnTo>
                  <a:lnTo>
                    <a:pt x="930910" y="595630"/>
                  </a:lnTo>
                  <a:lnTo>
                    <a:pt x="899312" y="528624"/>
                  </a:lnTo>
                  <a:lnTo>
                    <a:pt x="972286" y="504190"/>
                  </a:lnTo>
                  <a:lnTo>
                    <a:pt x="1154379" y="443230"/>
                  </a:lnTo>
                  <a:lnTo>
                    <a:pt x="1727200" y="251460"/>
                  </a:lnTo>
                  <a:lnTo>
                    <a:pt x="1752600" y="327660"/>
                  </a:lnTo>
                  <a:lnTo>
                    <a:pt x="1752600" y="232854"/>
                  </a:lnTo>
                  <a:lnTo>
                    <a:pt x="1718310" y="217170"/>
                  </a:lnTo>
                  <a:lnTo>
                    <a:pt x="1597660" y="271780"/>
                  </a:lnTo>
                  <a:lnTo>
                    <a:pt x="871220" y="443230"/>
                  </a:lnTo>
                  <a:lnTo>
                    <a:pt x="167640" y="226060"/>
                  </a:lnTo>
                  <a:lnTo>
                    <a:pt x="830580" y="478790"/>
                  </a:lnTo>
                  <a:lnTo>
                    <a:pt x="830580" y="504190"/>
                  </a:lnTo>
                  <a:lnTo>
                    <a:pt x="346265" y="327660"/>
                  </a:lnTo>
                  <a:lnTo>
                    <a:pt x="29210" y="212090"/>
                  </a:lnTo>
                  <a:lnTo>
                    <a:pt x="54610" y="186690"/>
                  </a:lnTo>
                  <a:lnTo>
                    <a:pt x="946150" y="25400"/>
                  </a:lnTo>
                  <a:lnTo>
                    <a:pt x="1383030" y="105410"/>
                  </a:lnTo>
                  <a:lnTo>
                    <a:pt x="1033094" y="25400"/>
                  </a:lnTo>
                  <a:lnTo>
                    <a:pt x="922020" y="0"/>
                  </a:lnTo>
                  <a:lnTo>
                    <a:pt x="15240" y="166370"/>
                  </a:lnTo>
                  <a:lnTo>
                    <a:pt x="0" y="227330"/>
                  </a:lnTo>
                  <a:lnTo>
                    <a:pt x="161290" y="307340"/>
                  </a:lnTo>
                  <a:lnTo>
                    <a:pt x="181610" y="383540"/>
                  </a:lnTo>
                  <a:lnTo>
                    <a:pt x="184454" y="432003"/>
                  </a:lnTo>
                  <a:lnTo>
                    <a:pt x="22860" y="490220"/>
                  </a:lnTo>
                  <a:lnTo>
                    <a:pt x="6350" y="553720"/>
                  </a:lnTo>
                  <a:lnTo>
                    <a:pt x="859777" y="996950"/>
                  </a:lnTo>
                  <a:lnTo>
                    <a:pt x="925830" y="963930"/>
                  </a:lnTo>
                  <a:lnTo>
                    <a:pt x="1050277" y="901700"/>
                  </a:lnTo>
                  <a:lnTo>
                    <a:pt x="1090739" y="881481"/>
                  </a:lnTo>
                  <a:lnTo>
                    <a:pt x="1075690" y="947420"/>
                  </a:lnTo>
                  <a:lnTo>
                    <a:pt x="1085850" y="1071880"/>
                  </a:lnTo>
                  <a:lnTo>
                    <a:pt x="1135380" y="1183640"/>
                  </a:lnTo>
                  <a:lnTo>
                    <a:pt x="1206500" y="1226820"/>
                  </a:lnTo>
                  <a:lnTo>
                    <a:pt x="1139190" y="1121410"/>
                  </a:lnTo>
                  <a:lnTo>
                    <a:pt x="1108710" y="1019810"/>
                  </a:lnTo>
                  <a:lnTo>
                    <a:pt x="1118870" y="914400"/>
                  </a:lnTo>
                  <a:lnTo>
                    <a:pt x="1144270" y="812800"/>
                  </a:lnTo>
                  <a:lnTo>
                    <a:pt x="1162050" y="707390"/>
                  </a:lnTo>
                  <a:lnTo>
                    <a:pt x="1148080" y="615950"/>
                  </a:lnTo>
                  <a:lnTo>
                    <a:pt x="1131570" y="579120"/>
                  </a:lnTo>
                  <a:lnTo>
                    <a:pt x="1313180" y="510540"/>
                  </a:lnTo>
                  <a:lnTo>
                    <a:pt x="1377950" y="628650"/>
                  </a:lnTo>
                  <a:lnTo>
                    <a:pt x="1336040" y="740410"/>
                  </a:lnTo>
                  <a:lnTo>
                    <a:pt x="1280160" y="894080"/>
                  </a:lnTo>
                  <a:lnTo>
                    <a:pt x="1289050" y="986790"/>
                  </a:lnTo>
                  <a:lnTo>
                    <a:pt x="1361440" y="1071880"/>
                  </a:lnTo>
                  <a:lnTo>
                    <a:pt x="1313180" y="963930"/>
                  </a:lnTo>
                  <a:lnTo>
                    <a:pt x="1315720" y="891540"/>
                  </a:lnTo>
                  <a:lnTo>
                    <a:pt x="1367790" y="759460"/>
                  </a:lnTo>
                  <a:lnTo>
                    <a:pt x="1407160" y="638810"/>
                  </a:lnTo>
                  <a:lnTo>
                    <a:pt x="1407160" y="634593"/>
                  </a:lnTo>
                  <a:lnTo>
                    <a:pt x="1723390" y="514350"/>
                  </a:lnTo>
                  <a:lnTo>
                    <a:pt x="1788160" y="468630"/>
                  </a:lnTo>
                  <a:lnTo>
                    <a:pt x="1818640" y="393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802130" y="4824729"/>
              <a:ext cx="170180" cy="203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654050" y="3911599"/>
              <a:ext cx="2103120" cy="1795780"/>
            </a:xfrm>
            <a:custGeom>
              <a:avLst/>
              <a:gdLst/>
              <a:ahLst/>
              <a:cxnLst/>
              <a:rect l="l" t="t" r="r" b="b"/>
              <a:pathLst>
                <a:path w="2103120" h="1795779">
                  <a:moveTo>
                    <a:pt x="1140460" y="1103630"/>
                  </a:moveTo>
                  <a:lnTo>
                    <a:pt x="1130642" y="1093470"/>
                  </a:lnTo>
                  <a:lnTo>
                    <a:pt x="1104900" y="1066800"/>
                  </a:lnTo>
                  <a:lnTo>
                    <a:pt x="1009650" y="1093470"/>
                  </a:lnTo>
                  <a:lnTo>
                    <a:pt x="1013460" y="991870"/>
                  </a:lnTo>
                  <a:lnTo>
                    <a:pt x="1056640" y="955040"/>
                  </a:lnTo>
                  <a:lnTo>
                    <a:pt x="1049020" y="882650"/>
                  </a:lnTo>
                  <a:lnTo>
                    <a:pt x="1009650" y="913130"/>
                  </a:lnTo>
                  <a:lnTo>
                    <a:pt x="990600" y="965200"/>
                  </a:lnTo>
                  <a:lnTo>
                    <a:pt x="963930" y="1089660"/>
                  </a:lnTo>
                  <a:lnTo>
                    <a:pt x="990600" y="1151890"/>
                  </a:lnTo>
                  <a:lnTo>
                    <a:pt x="1140460" y="1103630"/>
                  </a:lnTo>
                  <a:close/>
                </a:path>
                <a:path w="2103120" h="1795779">
                  <a:moveTo>
                    <a:pt x="1440180" y="994410"/>
                  </a:moveTo>
                  <a:lnTo>
                    <a:pt x="1167130" y="1052830"/>
                  </a:lnTo>
                  <a:lnTo>
                    <a:pt x="1160780" y="1089660"/>
                  </a:lnTo>
                  <a:lnTo>
                    <a:pt x="1440180" y="994410"/>
                  </a:lnTo>
                  <a:close/>
                </a:path>
                <a:path w="2103120" h="1795779">
                  <a:moveTo>
                    <a:pt x="1611630" y="58420"/>
                  </a:moveTo>
                  <a:lnTo>
                    <a:pt x="1435100" y="27940"/>
                  </a:lnTo>
                  <a:lnTo>
                    <a:pt x="1431798" y="25400"/>
                  </a:lnTo>
                  <a:lnTo>
                    <a:pt x="1402080" y="2540"/>
                  </a:lnTo>
                  <a:lnTo>
                    <a:pt x="1355090" y="0"/>
                  </a:lnTo>
                  <a:lnTo>
                    <a:pt x="530860" y="182880"/>
                  </a:lnTo>
                  <a:lnTo>
                    <a:pt x="797560" y="267970"/>
                  </a:lnTo>
                  <a:lnTo>
                    <a:pt x="953046" y="228600"/>
                  </a:lnTo>
                  <a:lnTo>
                    <a:pt x="1494790" y="91440"/>
                  </a:lnTo>
                  <a:lnTo>
                    <a:pt x="787400" y="228600"/>
                  </a:lnTo>
                  <a:lnTo>
                    <a:pt x="713740" y="181610"/>
                  </a:lnTo>
                  <a:lnTo>
                    <a:pt x="1360170" y="25400"/>
                  </a:lnTo>
                  <a:lnTo>
                    <a:pt x="1404620" y="38100"/>
                  </a:lnTo>
                  <a:lnTo>
                    <a:pt x="1611630" y="58420"/>
                  </a:lnTo>
                  <a:close/>
                </a:path>
                <a:path w="2103120" h="1795779">
                  <a:moveTo>
                    <a:pt x="1830070" y="257810"/>
                  </a:moveTo>
                  <a:lnTo>
                    <a:pt x="1814830" y="127000"/>
                  </a:lnTo>
                  <a:lnTo>
                    <a:pt x="1760982" y="68580"/>
                  </a:lnTo>
                  <a:lnTo>
                    <a:pt x="1755140" y="62230"/>
                  </a:lnTo>
                  <a:lnTo>
                    <a:pt x="1684020" y="38100"/>
                  </a:lnTo>
                  <a:lnTo>
                    <a:pt x="1576070" y="111760"/>
                  </a:lnTo>
                  <a:lnTo>
                    <a:pt x="1706880" y="68580"/>
                  </a:lnTo>
                  <a:lnTo>
                    <a:pt x="1781810" y="133350"/>
                  </a:lnTo>
                  <a:lnTo>
                    <a:pt x="1800860" y="292100"/>
                  </a:lnTo>
                  <a:lnTo>
                    <a:pt x="1755140" y="406400"/>
                  </a:lnTo>
                  <a:lnTo>
                    <a:pt x="1704340" y="454660"/>
                  </a:lnTo>
                  <a:lnTo>
                    <a:pt x="1633220" y="462280"/>
                  </a:lnTo>
                  <a:lnTo>
                    <a:pt x="1332230" y="600710"/>
                  </a:lnTo>
                  <a:lnTo>
                    <a:pt x="1292860" y="679450"/>
                  </a:lnTo>
                  <a:lnTo>
                    <a:pt x="1649730" y="488950"/>
                  </a:lnTo>
                  <a:lnTo>
                    <a:pt x="1722120" y="491490"/>
                  </a:lnTo>
                  <a:lnTo>
                    <a:pt x="1726184" y="488950"/>
                  </a:lnTo>
                  <a:lnTo>
                    <a:pt x="1762760" y="466090"/>
                  </a:lnTo>
                  <a:lnTo>
                    <a:pt x="1823720" y="350520"/>
                  </a:lnTo>
                  <a:lnTo>
                    <a:pt x="1830070" y="257810"/>
                  </a:lnTo>
                  <a:close/>
                </a:path>
                <a:path w="2103120" h="1795779">
                  <a:moveTo>
                    <a:pt x="2103120" y="974090"/>
                  </a:moveTo>
                  <a:lnTo>
                    <a:pt x="2092960" y="902970"/>
                  </a:lnTo>
                  <a:lnTo>
                    <a:pt x="1811020" y="814070"/>
                  </a:lnTo>
                  <a:lnTo>
                    <a:pt x="2073910" y="929640"/>
                  </a:lnTo>
                  <a:lnTo>
                    <a:pt x="1029970" y="1257300"/>
                  </a:lnTo>
                  <a:lnTo>
                    <a:pt x="963930" y="1198880"/>
                  </a:lnTo>
                  <a:lnTo>
                    <a:pt x="930910" y="1112520"/>
                  </a:lnTo>
                  <a:lnTo>
                    <a:pt x="957580" y="944880"/>
                  </a:lnTo>
                  <a:lnTo>
                    <a:pt x="910590" y="1027430"/>
                  </a:lnTo>
                  <a:lnTo>
                    <a:pt x="901700" y="1112520"/>
                  </a:lnTo>
                  <a:lnTo>
                    <a:pt x="930910" y="1221740"/>
                  </a:lnTo>
                  <a:lnTo>
                    <a:pt x="957580" y="1257300"/>
                  </a:lnTo>
                  <a:lnTo>
                    <a:pt x="822185" y="1191285"/>
                  </a:lnTo>
                  <a:lnTo>
                    <a:pt x="822185" y="1223911"/>
                  </a:lnTo>
                  <a:lnTo>
                    <a:pt x="589280" y="1231900"/>
                  </a:lnTo>
                  <a:lnTo>
                    <a:pt x="520700" y="1116330"/>
                  </a:lnTo>
                  <a:lnTo>
                    <a:pt x="609714" y="1094968"/>
                  </a:lnTo>
                  <a:lnTo>
                    <a:pt x="622300" y="1103630"/>
                  </a:lnTo>
                  <a:lnTo>
                    <a:pt x="678180" y="1112520"/>
                  </a:lnTo>
                  <a:lnTo>
                    <a:pt x="750570" y="1151890"/>
                  </a:lnTo>
                  <a:lnTo>
                    <a:pt x="773430" y="1198880"/>
                  </a:lnTo>
                  <a:lnTo>
                    <a:pt x="822185" y="1223911"/>
                  </a:lnTo>
                  <a:lnTo>
                    <a:pt x="822185" y="1191285"/>
                  </a:lnTo>
                  <a:lnTo>
                    <a:pt x="803910" y="1182370"/>
                  </a:lnTo>
                  <a:lnTo>
                    <a:pt x="773430" y="1108710"/>
                  </a:lnTo>
                  <a:lnTo>
                    <a:pt x="773277" y="1106170"/>
                  </a:lnTo>
                  <a:lnTo>
                    <a:pt x="767080" y="1000760"/>
                  </a:lnTo>
                  <a:lnTo>
                    <a:pt x="787400" y="925830"/>
                  </a:lnTo>
                  <a:lnTo>
                    <a:pt x="750570" y="981710"/>
                  </a:lnTo>
                  <a:lnTo>
                    <a:pt x="736600" y="1060450"/>
                  </a:lnTo>
                  <a:lnTo>
                    <a:pt x="730250" y="1106170"/>
                  </a:lnTo>
                  <a:lnTo>
                    <a:pt x="674370" y="1069340"/>
                  </a:lnTo>
                  <a:lnTo>
                    <a:pt x="674128" y="1066800"/>
                  </a:lnTo>
                  <a:lnTo>
                    <a:pt x="665480" y="974090"/>
                  </a:lnTo>
                  <a:lnTo>
                    <a:pt x="694690" y="863600"/>
                  </a:lnTo>
                  <a:lnTo>
                    <a:pt x="659130" y="913130"/>
                  </a:lnTo>
                  <a:lnTo>
                    <a:pt x="632460" y="988060"/>
                  </a:lnTo>
                  <a:lnTo>
                    <a:pt x="632460" y="1066800"/>
                  </a:lnTo>
                  <a:lnTo>
                    <a:pt x="280670" y="822960"/>
                  </a:lnTo>
                  <a:lnTo>
                    <a:pt x="279666" y="795020"/>
                  </a:lnTo>
                  <a:lnTo>
                    <a:pt x="278130" y="751840"/>
                  </a:lnTo>
                  <a:lnTo>
                    <a:pt x="280670" y="692150"/>
                  </a:lnTo>
                  <a:lnTo>
                    <a:pt x="251460" y="731520"/>
                  </a:lnTo>
                  <a:lnTo>
                    <a:pt x="234950" y="795020"/>
                  </a:lnTo>
                  <a:lnTo>
                    <a:pt x="199390" y="727710"/>
                  </a:lnTo>
                  <a:lnTo>
                    <a:pt x="199390" y="632460"/>
                  </a:lnTo>
                  <a:lnTo>
                    <a:pt x="261620" y="593090"/>
                  </a:lnTo>
                  <a:lnTo>
                    <a:pt x="199390" y="561340"/>
                  </a:lnTo>
                  <a:lnTo>
                    <a:pt x="172707" y="619760"/>
                  </a:lnTo>
                  <a:lnTo>
                    <a:pt x="174040" y="666178"/>
                  </a:lnTo>
                  <a:lnTo>
                    <a:pt x="50800" y="685800"/>
                  </a:lnTo>
                  <a:lnTo>
                    <a:pt x="54610" y="737870"/>
                  </a:lnTo>
                  <a:lnTo>
                    <a:pt x="141516" y="875804"/>
                  </a:lnTo>
                  <a:lnTo>
                    <a:pt x="146050" y="915670"/>
                  </a:lnTo>
                  <a:lnTo>
                    <a:pt x="143217" y="930617"/>
                  </a:lnTo>
                  <a:lnTo>
                    <a:pt x="71120" y="962660"/>
                  </a:lnTo>
                  <a:lnTo>
                    <a:pt x="6350" y="976630"/>
                  </a:lnTo>
                  <a:lnTo>
                    <a:pt x="0" y="1019810"/>
                  </a:lnTo>
                  <a:lnTo>
                    <a:pt x="262890" y="1515110"/>
                  </a:lnTo>
                  <a:lnTo>
                    <a:pt x="375920" y="1795780"/>
                  </a:lnTo>
                  <a:lnTo>
                    <a:pt x="890905" y="1732280"/>
                  </a:lnTo>
                  <a:lnTo>
                    <a:pt x="1498600" y="1657350"/>
                  </a:lnTo>
                  <a:lnTo>
                    <a:pt x="1540510" y="1643380"/>
                  </a:lnTo>
                  <a:lnTo>
                    <a:pt x="1600200" y="1663700"/>
                  </a:lnTo>
                  <a:lnTo>
                    <a:pt x="1755013" y="1643380"/>
                  </a:lnTo>
                  <a:lnTo>
                    <a:pt x="1803400" y="1637030"/>
                  </a:lnTo>
                  <a:lnTo>
                    <a:pt x="1828330" y="1614170"/>
                  </a:lnTo>
                  <a:lnTo>
                    <a:pt x="1894840" y="1553210"/>
                  </a:lnTo>
                  <a:lnTo>
                    <a:pt x="1941830" y="1344930"/>
                  </a:lnTo>
                  <a:lnTo>
                    <a:pt x="1908810" y="1196340"/>
                  </a:lnTo>
                  <a:lnTo>
                    <a:pt x="1896110" y="1185240"/>
                  </a:lnTo>
                  <a:lnTo>
                    <a:pt x="1896110" y="1407160"/>
                  </a:lnTo>
                  <a:lnTo>
                    <a:pt x="1856740" y="1535430"/>
                  </a:lnTo>
                  <a:lnTo>
                    <a:pt x="1804670" y="1592580"/>
                  </a:lnTo>
                  <a:lnTo>
                    <a:pt x="1640840" y="1614170"/>
                  </a:lnTo>
                  <a:lnTo>
                    <a:pt x="1567180" y="1591310"/>
                  </a:lnTo>
                  <a:lnTo>
                    <a:pt x="1466850" y="1640840"/>
                  </a:lnTo>
                  <a:lnTo>
                    <a:pt x="407670" y="1732280"/>
                  </a:lnTo>
                  <a:lnTo>
                    <a:pt x="31750" y="990600"/>
                  </a:lnTo>
                  <a:lnTo>
                    <a:pt x="138036" y="957973"/>
                  </a:lnTo>
                  <a:lnTo>
                    <a:pt x="137160" y="962660"/>
                  </a:lnTo>
                  <a:lnTo>
                    <a:pt x="120650" y="994410"/>
                  </a:lnTo>
                  <a:lnTo>
                    <a:pt x="97790" y="1010920"/>
                  </a:lnTo>
                  <a:lnTo>
                    <a:pt x="182880" y="1172210"/>
                  </a:lnTo>
                  <a:lnTo>
                    <a:pt x="421640" y="1619250"/>
                  </a:lnTo>
                  <a:lnTo>
                    <a:pt x="245110" y="1217930"/>
                  </a:lnTo>
                  <a:lnTo>
                    <a:pt x="137160" y="1010920"/>
                  </a:lnTo>
                  <a:lnTo>
                    <a:pt x="241300" y="1135380"/>
                  </a:lnTo>
                  <a:lnTo>
                    <a:pt x="179539" y="1010920"/>
                  </a:lnTo>
                  <a:lnTo>
                    <a:pt x="160007" y="971550"/>
                  </a:lnTo>
                  <a:lnTo>
                    <a:pt x="176034" y="930605"/>
                  </a:lnTo>
                  <a:lnTo>
                    <a:pt x="506730" y="1455420"/>
                  </a:lnTo>
                  <a:lnTo>
                    <a:pt x="540639" y="1451610"/>
                  </a:lnTo>
                  <a:lnTo>
                    <a:pt x="547370" y="1503680"/>
                  </a:lnTo>
                  <a:lnTo>
                    <a:pt x="511810" y="1569720"/>
                  </a:lnTo>
                  <a:lnTo>
                    <a:pt x="433070" y="1642110"/>
                  </a:lnTo>
                  <a:lnTo>
                    <a:pt x="916749" y="1595120"/>
                  </a:lnTo>
                  <a:lnTo>
                    <a:pt x="1413510" y="1546860"/>
                  </a:lnTo>
                  <a:lnTo>
                    <a:pt x="516890" y="1595120"/>
                  </a:lnTo>
                  <a:lnTo>
                    <a:pt x="543560" y="1579880"/>
                  </a:lnTo>
                  <a:lnTo>
                    <a:pt x="570230" y="1553210"/>
                  </a:lnTo>
                  <a:lnTo>
                    <a:pt x="858939" y="1511300"/>
                  </a:lnTo>
                  <a:lnTo>
                    <a:pt x="1042670" y="1484630"/>
                  </a:lnTo>
                  <a:lnTo>
                    <a:pt x="579120" y="1511300"/>
                  </a:lnTo>
                  <a:lnTo>
                    <a:pt x="603250" y="1445260"/>
                  </a:lnTo>
                  <a:lnTo>
                    <a:pt x="615137" y="1443228"/>
                  </a:lnTo>
                  <a:lnTo>
                    <a:pt x="732472" y="1430020"/>
                  </a:lnTo>
                  <a:lnTo>
                    <a:pt x="1071105" y="1391920"/>
                  </a:lnTo>
                  <a:lnTo>
                    <a:pt x="1714500" y="1319530"/>
                  </a:lnTo>
                  <a:lnTo>
                    <a:pt x="1770380" y="1344930"/>
                  </a:lnTo>
                  <a:lnTo>
                    <a:pt x="1802130" y="1395730"/>
                  </a:lnTo>
                  <a:lnTo>
                    <a:pt x="1764030" y="1503680"/>
                  </a:lnTo>
                  <a:lnTo>
                    <a:pt x="1563370" y="1541780"/>
                  </a:lnTo>
                  <a:lnTo>
                    <a:pt x="1772920" y="1541780"/>
                  </a:lnTo>
                  <a:lnTo>
                    <a:pt x="1859280" y="1409700"/>
                  </a:lnTo>
                  <a:lnTo>
                    <a:pt x="1855025" y="1319530"/>
                  </a:lnTo>
                  <a:lnTo>
                    <a:pt x="1854200" y="1301750"/>
                  </a:lnTo>
                  <a:lnTo>
                    <a:pt x="1850288" y="1296670"/>
                  </a:lnTo>
                  <a:lnTo>
                    <a:pt x="1816100" y="1252220"/>
                  </a:lnTo>
                  <a:lnTo>
                    <a:pt x="1606550" y="1280160"/>
                  </a:lnTo>
                  <a:lnTo>
                    <a:pt x="1568450" y="1296670"/>
                  </a:lnTo>
                  <a:lnTo>
                    <a:pt x="1522730" y="1280160"/>
                  </a:lnTo>
                  <a:lnTo>
                    <a:pt x="572770" y="1391920"/>
                  </a:lnTo>
                  <a:lnTo>
                    <a:pt x="278130" y="977900"/>
                  </a:lnTo>
                  <a:lnTo>
                    <a:pt x="539750" y="1395730"/>
                  </a:lnTo>
                  <a:lnTo>
                    <a:pt x="516890" y="1430020"/>
                  </a:lnTo>
                  <a:lnTo>
                    <a:pt x="68580" y="704850"/>
                  </a:lnTo>
                  <a:lnTo>
                    <a:pt x="174650" y="687171"/>
                  </a:lnTo>
                  <a:lnTo>
                    <a:pt x="176530" y="751840"/>
                  </a:lnTo>
                  <a:lnTo>
                    <a:pt x="212090" y="826770"/>
                  </a:lnTo>
                  <a:lnTo>
                    <a:pt x="271780" y="847090"/>
                  </a:lnTo>
                  <a:lnTo>
                    <a:pt x="373380" y="932180"/>
                  </a:lnTo>
                  <a:lnTo>
                    <a:pt x="581774" y="1075728"/>
                  </a:lnTo>
                  <a:lnTo>
                    <a:pt x="434340" y="1083310"/>
                  </a:lnTo>
                  <a:lnTo>
                    <a:pt x="565150" y="1271270"/>
                  </a:lnTo>
                  <a:lnTo>
                    <a:pt x="869556" y="1248232"/>
                  </a:lnTo>
                  <a:lnTo>
                    <a:pt x="963930" y="1296670"/>
                  </a:lnTo>
                  <a:lnTo>
                    <a:pt x="1042670" y="1306830"/>
                  </a:lnTo>
                  <a:lnTo>
                    <a:pt x="1200518" y="1257300"/>
                  </a:lnTo>
                  <a:lnTo>
                    <a:pt x="1270038" y="1235494"/>
                  </a:lnTo>
                  <a:lnTo>
                    <a:pt x="1404620" y="1219200"/>
                  </a:lnTo>
                  <a:lnTo>
                    <a:pt x="1593850" y="1193800"/>
                  </a:lnTo>
                  <a:lnTo>
                    <a:pt x="1379093" y="1201280"/>
                  </a:lnTo>
                  <a:lnTo>
                    <a:pt x="1563878" y="1143292"/>
                  </a:lnTo>
                  <a:lnTo>
                    <a:pt x="1737360" y="1146810"/>
                  </a:lnTo>
                  <a:lnTo>
                    <a:pt x="1845310" y="1229360"/>
                  </a:lnTo>
                  <a:lnTo>
                    <a:pt x="1893570" y="1300480"/>
                  </a:lnTo>
                  <a:lnTo>
                    <a:pt x="1896110" y="1407160"/>
                  </a:lnTo>
                  <a:lnTo>
                    <a:pt x="1896110" y="1185240"/>
                  </a:lnTo>
                  <a:lnTo>
                    <a:pt x="1773135" y="1077633"/>
                  </a:lnTo>
                  <a:lnTo>
                    <a:pt x="2103120" y="9740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986280" y="4461509"/>
              <a:ext cx="558800" cy="227329"/>
            </a:xfrm>
            <a:custGeom>
              <a:avLst/>
              <a:gdLst/>
              <a:ahLst/>
              <a:cxnLst/>
              <a:rect l="l" t="t" r="r" b="b"/>
              <a:pathLst>
                <a:path w="558800" h="227329">
                  <a:moveTo>
                    <a:pt x="392430" y="0"/>
                  </a:moveTo>
                  <a:lnTo>
                    <a:pt x="160019" y="71119"/>
                  </a:lnTo>
                  <a:lnTo>
                    <a:pt x="0" y="227329"/>
                  </a:lnTo>
                  <a:lnTo>
                    <a:pt x="558800" y="71119"/>
                  </a:lnTo>
                  <a:lnTo>
                    <a:pt x="392430" y="0"/>
                  </a:lnTo>
                  <a:close/>
                </a:path>
              </a:pathLst>
            </a:custGeom>
            <a:solidFill>
              <a:srgbClr val="F6A75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711960" y="4409439"/>
              <a:ext cx="995680" cy="703580"/>
            </a:xfrm>
            <a:custGeom>
              <a:avLst/>
              <a:gdLst/>
              <a:ahLst/>
              <a:cxnLst/>
              <a:rect l="l" t="t" r="r" b="b"/>
              <a:pathLst>
                <a:path w="995680" h="703579">
                  <a:moveTo>
                    <a:pt x="656590" y="692150"/>
                  </a:moveTo>
                  <a:lnTo>
                    <a:pt x="596900" y="619760"/>
                  </a:lnTo>
                  <a:lnTo>
                    <a:pt x="557530" y="628650"/>
                  </a:lnTo>
                  <a:lnTo>
                    <a:pt x="580390" y="673100"/>
                  </a:lnTo>
                  <a:lnTo>
                    <a:pt x="481330" y="703580"/>
                  </a:lnTo>
                  <a:lnTo>
                    <a:pt x="656590" y="692150"/>
                  </a:lnTo>
                  <a:close/>
                </a:path>
                <a:path w="995680" h="703579">
                  <a:moveTo>
                    <a:pt x="995680" y="177800"/>
                  </a:moveTo>
                  <a:lnTo>
                    <a:pt x="976630" y="111760"/>
                  </a:lnTo>
                  <a:lnTo>
                    <a:pt x="709117" y="40640"/>
                  </a:lnTo>
                  <a:lnTo>
                    <a:pt x="556260" y="0"/>
                  </a:lnTo>
                  <a:lnTo>
                    <a:pt x="280670" y="139700"/>
                  </a:lnTo>
                  <a:lnTo>
                    <a:pt x="581660" y="40640"/>
                  </a:lnTo>
                  <a:lnTo>
                    <a:pt x="972820" y="134620"/>
                  </a:lnTo>
                  <a:lnTo>
                    <a:pt x="204470" y="339090"/>
                  </a:lnTo>
                  <a:lnTo>
                    <a:pt x="218440" y="394970"/>
                  </a:lnTo>
                  <a:lnTo>
                    <a:pt x="736600" y="280670"/>
                  </a:lnTo>
                  <a:lnTo>
                    <a:pt x="732790" y="355600"/>
                  </a:lnTo>
                  <a:lnTo>
                    <a:pt x="490220" y="447040"/>
                  </a:lnTo>
                  <a:lnTo>
                    <a:pt x="745490" y="392430"/>
                  </a:lnTo>
                  <a:lnTo>
                    <a:pt x="798830" y="424180"/>
                  </a:lnTo>
                  <a:lnTo>
                    <a:pt x="0" y="695960"/>
                  </a:lnTo>
                  <a:lnTo>
                    <a:pt x="867410" y="434340"/>
                  </a:lnTo>
                  <a:lnTo>
                    <a:pt x="808990" y="401320"/>
                  </a:lnTo>
                  <a:lnTo>
                    <a:pt x="802970" y="392430"/>
                  </a:lnTo>
                  <a:lnTo>
                    <a:pt x="779780" y="358140"/>
                  </a:lnTo>
                  <a:lnTo>
                    <a:pt x="765810" y="299720"/>
                  </a:lnTo>
                  <a:lnTo>
                    <a:pt x="775335" y="280670"/>
                  </a:lnTo>
                  <a:lnTo>
                    <a:pt x="792480" y="246380"/>
                  </a:lnTo>
                  <a:lnTo>
                    <a:pt x="995680" y="1778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9" name="object 29"/>
          <p:cNvGrpSpPr/>
          <p:nvPr/>
        </p:nvGrpSpPr>
        <p:grpSpPr>
          <a:xfrm>
            <a:off x="6971030" y="1502410"/>
            <a:ext cx="2137410" cy="1653539"/>
            <a:chOff x="6971030" y="1502410"/>
            <a:chExt cx="2137410" cy="1653539"/>
          </a:xfrm>
        </p:grpSpPr>
        <p:sp>
          <p:nvSpPr>
            <p:cNvPr id="30" name="object 30"/>
            <p:cNvSpPr/>
            <p:nvPr/>
          </p:nvSpPr>
          <p:spPr>
            <a:xfrm>
              <a:off x="6971030" y="1645920"/>
              <a:ext cx="2127250" cy="1510030"/>
            </a:xfrm>
            <a:custGeom>
              <a:avLst/>
              <a:gdLst/>
              <a:ahLst/>
              <a:cxnLst/>
              <a:rect l="l" t="t" r="r" b="b"/>
              <a:pathLst>
                <a:path w="2127250" h="1510030">
                  <a:moveTo>
                    <a:pt x="1277620" y="0"/>
                  </a:moveTo>
                  <a:lnTo>
                    <a:pt x="0" y="615950"/>
                  </a:lnTo>
                  <a:lnTo>
                    <a:pt x="69850" y="1215389"/>
                  </a:lnTo>
                  <a:lnTo>
                    <a:pt x="1061720" y="1510029"/>
                  </a:lnTo>
                  <a:lnTo>
                    <a:pt x="2014220" y="1172209"/>
                  </a:lnTo>
                  <a:lnTo>
                    <a:pt x="2127250" y="398779"/>
                  </a:lnTo>
                  <a:lnTo>
                    <a:pt x="127762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7010400" y="1502410"/>
              <a:ext cx="2098040" cy="152526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7139305" cy="1244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Six Types of Non-Tariff</a:t>
            </a:r>
            <a:r>
              <a:rPr dirty="0" spc="-10"/>
              <a:t> </a:t>
            </a:r>
            <a:r>
              <a:rPr dirty="0" spc="-5"/>
              <a:t>Barriers</a:t>
            </a:r>
          </a:p>
          <a:p>
            <a:pPr marL="12700">
              <a:lnSpc>
                <a:spcPct val="100000"/>
              </a:lnSpc>
            </a:pPr>
            <a:r>
              <a:rPr dirty="0" i="1">
                <a:latin typeface="Arial"/>
                <a:cs typeface="Arial"/>
              </a:rPr>
              <a:t>(cont'd.)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1143000"/>
            <a:ext cx="4657090" cy="236220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190500" rIns="0" bIns="0" rtlCol="0" vert="horz">
            <a:spAutoFit/>
          </a:bodyPr>
          <a:lstStyle/>
          <a:p>
            <a:pPr marL="182880">
              <a:lnSpc>
                <a:spcPts val="2280"/>
              </a:lnSpc>
              <a:spcBef>
                <a:spcPts val="1500"/>
              </a:spcBef>
            </a:pPr>
            <a:r>
              <a:rPr dirty="0" sz="2000" b="1">
                <a:latin typeface="Arial"/>
                <a:cs typeface="Arial"/>
              </a:rPr>
              <a:t>5) Charges </a:t>
            </a:r>
            <a:r>
              <a:rPr dirty="0" sz="2000" spc="-5" b="1">
                <a:latin typeface="Arial"/>
                <a:cs typeface="Arial"/>
              </a:rPr>
              <a:t>on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spc="-5" b="1">
                <a:latin typeface="Arial"/>
                <a:cs typeface="Arial"/>
              </a:rPr>
              <a:t>imports:</a:t>
            </a:r>
            <a:endParaRPr sz="2000">
              <a:latin typeface="Arial"/>
              <a:cs typeface="Arial"/>
            </a:endParaRPr>
          </a:p>
          <a:p>
            <a:pPr marL="640080" indent="-457200">
              <a:lnSpc>
                <a:spcPts val="2160"/>
              </a:lnSpc>
              <a:buChar char="•"/>
              <a:tabLst>
                <a:tab pos="639445" algn="l"/>
                <a:tab pos="640080" algn="l"/>
              </a:tabLst>
            </a:pPr>
            <a:r>
              <a:rPr dirty="0" sz="2000" spc="-5">
                <a:latin typeface="Arial"/>
                <a:cs typeface="Arial"/>
              </a:rPr>
              <a:t>Prior import </a:t>
            </a:r>
            <a:r>
              <a:rPr dirty="0" sz="2000">
                <a:latin typeface="Arial"/>
                <a:cs typeface="Arial"/>
              </a:rPr>
              <a:t>deposit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subsidies</a:t>
            </a:r>
            <a:endParaRPr sz="2000">
              <a:latin typeface="Arial"/>
              <a:cs typeface="Arial"/>
            </a:endParaRPr>
          </a:p>
          <a:p>
            <a:pPr marL="640080" indent="-457200">
              <a:lnSpc>
                <a:spcPts val="2160"/>
              </a:lnSpc>
              <a:buChar char="•"/>
              <a:tabLst>
                <a:tab pos="639445" algn="l"/>
                <a:tab pos="640080" algn="l"/>
              </a:tabLst>
            </a:pPr>
            <a:r>
              <a:rPr dirty="0" sz="2000" spc="-5">
                <a:latin typeface="Arial"/>
                <a:cs typeface="Arial"/>
              </a:rPr>
              <a:t>Administrative fees</a:t>
            </a:r>
            <a:endParaRPr sz="2000">
              <a:latin typeface="Arial"/>
              <a:cs typeface="Arial"/>
            </a:endParaRPr>
          </a:p>
          <a:p>
            <a:pPr marL="640080" indent="-457200">
              <a:lnSpc>
                <a:spcPts val="2160"/>
              </a:lnSpc>
              <a:buChar char="•"/>
              <a:tabLst>
                <a:tab pos="639445" algn="l"/>
                <a:tab pos="640080" algn="l"/>
              </a:tabLst>
            </a:pPr>
            <a:r>
              <a:rPr dirty="0" sz="2000">
                <a:latin typeface="Arial"/>
                <a:cs typeface="Arial"/>
              </a:rPr>
              <a:t>Special supplementary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duties</a:t>
            </a:r>
            <a:endParaRPr sz="2000">
              <a:latin typeface="Arial"/>
              <a:cs typeface="Arial"/>
            </a:endParaRPr>
          </a:p>
          <a:p>
            <a:pPr marL="640080" indent="-457200">
              <a:lnSpc>
                <a:spcPts val="2160"/>
              </a:lnSpc>
              <a:buChar char="•"/>
              <a:tabLst>
                <a:tab pos="639445" algn="l"/>
                <a:tab pos="640080" algn="l"/>
              </a:tabLst>
            </a:pPr>
            <a:r>
              <a:rPr dirty="0" sz="2000" spc="-5">
                <a:latin typeface="Arial"/>
                <a:cs typeface="Arial"/>
              </a:rPr>
              <a:t>Import </a:t>
            </a:r>
            <a:r>
              <a:rPr dirty="0" sz="2000">
                <a:latin typeface="Arial"/>
                <a:cs typeface="Arial"/>
              </a:rPr>
              <a:t>credit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discriminations</a:t>
            </a:r>
            <a:endParaRPr sz="2000">
              <a:latin typeface="Arial"/>
              <a:cs typeface="Arial"/>
            </a:endParaRPr>
          </a:p>
          <a:p>
            <a:pPr marL="640080" indent="-457200">
              <a:lnSpc>
                <a:spcPts val="2160"/>
              </a:lnSpc>
              <a:buChar char="•"/>
              <a:tabLst>
                <a:tab pos="639445" algn="l"/>
                <a:tab pos="640080" algn="l"/>
              </a:tabLst>
            </a:pPr>
            <a:r>
              <a:rPr dirty="0" sz="2000">
                <a:latin typeface="Arial"/>
                <a:cs typeface="Arial"/>
              </a:rPr>
              <a:t>Variable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levies</a:t>
            </a:r>
            <a:endParaRPr sz="2000">
              <a:latin typeface="Arial"/>
              <a:cs typeface="Arial"/>
            </a:endParaRPr>
          </a:p>
          <a:p>
            <a:pPr marL="640080" indent="-457200">
              <a:lnSpc>
                <a:spcPts val="2280"/>
              </a:lnSpc>
              <a:buChar char="•"/>
              <a:tabLst>
                <a:tab pos="639445" algn="l"/>
                <a:tab pos="640080" algn="l"/>
              </a:tabLst>
            </a:pPr>
            <a:r>
              <a:rPr dirty="0" sz="2000">
                <a:latin typeface="Arial"/>
                <a:cs typeface="Arial"/>
              </a:rPr>
              <a:t>Border taxes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02020" y="1210310"/>
            <a:ext cx="2989579" cy="2176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4025841" y="4102041"/>
            <a:ext cx="4877435" cy="1448435"/>
            <a:chOff x="4025841" y="4102041"/>
            <a:chExt cx="4877435" cy="1448435"/>
          </a:xfrm>
        </p:grpSpPr>
        <p:sp>
          <p:nvSpPr>
            <p:cNvPr id="5" name="object 5"/>
            <p:cNvSpPr/>
            <p:nvPr/>
          </p:nvSpPr>
          <p:spPr>
            <a:xfrm>
              <a:off x="4089400" y="4165600"/>
              <a:ext cx="4800600" cy="1371600"/>
            </a:xfrm>
            <a:custGeom>
              <a:avLst/>
              <a:gdLst/>
              <a:ahLst/>
              <a:cxnLst/>
              <a:rect l="l" t="t" r="r" b="b"/>
              <a:pathLst>
                <a:path w="4800600" h="1371600">
                  <a:moveTo>
                    <a:pt x="4800600" y="0"/>
                  </a:moveTo>
                  <a:lnTo>
                    <a:pt x="0" y="0"/>
                  </a:lnTo>
                  <a:lnTo>
                    <a:pt x="0" y="1320800"/>
                  </a:lnTo>
                  <a:lnTo>
                    <a:pt x="0" y="1371600"/>
                  </a:lnTo>
                  <a:lnTo>
                    <a:pt x="4800600" y="1371600"/>
                  </a:lnTo>
                  <a:lnTo>
                    <a:pt x="4800600" y="1320800"/>
                  </a:lnTo>
                  <a:lnTo>
                    <a:pt x="48006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089400" y="4165600"/>
              <a:ext cx="4800600" cy="1371600"/>
            </a:xfrm>
            <a:custGeom>
              <a:avLst/>
              <a:gdLst/>
              <a:ahLst/>
              <a:cxnLst/>
              <a:rect l="l" t="t" r="r" b="b"/>
              <a:pathLst>
                <a:path w="4800600" h="1371600">
                  <a:moveTo>
                    <a:pt x="2399029" y="1371600"/>
                  </a:moveTo>
                  <a:lnTo>
                    <a:pt x="0" y="1371600"/>
                  </a:lnTo>
                  <a:lnTo>
                    <a:pt x="0" y="0"/>
                  </a:lnTo>
                  <a:lnTo>
                    <a:pt x="4800600" y="0"/>
                  </a:lnTo>
                  <a:lnTo>
                    <a:pt x="4800600" y="1371600"/>
                  </a:lnTo>
                  <a:lnTo>
                    <a:pt x="2399029" y="13716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038600" y="4114800"/>
              <a:ext cx="4800600" cy="1371600"/>
            </a:xfrm>
            <a:custGeom>
              <a:avLst/>
              <a:gdLst/>
              <a:ahLst/>
              <a:cxnLst/>
              <a:rect l="l" t="t" r="r" b="b"/>
              <a:pathLst>
                <a:path w="4800600" h="1371600">
                  <a:moveTo>
                    <a:pt x="4800600" y="0"/>
                  </a:moveTo>
                  <a:lnTo>
                    <a:pt x="0" y="0"/>
                  </a:lnTo>
                  <a:lnTo>
                    <a:pt x="0" y="1371600"/>
                  </a:lnTo>
                  <a:lnTo>
                    <a:pt x="4800600" y="1371600"/>
                  </a:lnTo>
                  <a:close/>
                </a:path>
              </a:pathLst>
            </a:custGeom>
            <a:solidFill>
              <a:srgbClr val="FFD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038600" y="4114800"/>
              <a:ext cx="4800600" cy="1371600"/>
            </a:xfrm>
            <a:custGeom>
              <a:avLst/>
              <a:gdLst/>
              <a:ahLst/>
              <a:cxnLst/>
              <a:rect l="l" t="t" r="r" b="b"/>
              <a:pathLst>
                <a:path w="4800600" h="1371600">
                  <a:moveTo>
                    <a:pt x="2399029" y="1371600"/>
                  </a:moveTo>
                  <a:lnTo>
                    <a:pt x="0" y="1371600"/>
                  </a:lnTo>
                  <a:lnTo>
                    <a:pt x="0" y="0"/>
                  </a:lnTo>
                  <a:lnTo>
                    <a:pt x="4800600" y="0"/>
                  </a:lnTo>
                  <a:lnTo>
                    <a:pt x="4800600" y="1371600"/>
                  </a:lnTo>
                  <a:lnTo>
                    <a:pt x="2399029" y="137160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4221479" y="4345940"/>
            <a:ext cx="12166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Arial"/>
                <a:cs typeface="Arial"/>
              </a:rPr>
              <a:t>6)</a:t>
            </a:r>
            <a:r>
              <a:rPr dirty="0" sz="2000" spc="-8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Others: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21479" y="4606290"/>
            <a:ext cx="102235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ts val="228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2280"/>
              </a:lnSpc>
            </a:pPr>
            <a:r>
              <a:rPr dirty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78679" y="4620259"/>
            <a:ext cx="3453129" cy="60452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R="5080">
              <a:lnSpc>
                <a:spcPts val="2160"/>
              </a:lnSpc>
              <a:spcBef>
                <a:spcPts val="370"/>
              </a:spcBef>
            </a:pPr>
            <a:r>
              <a:rPr dirty="0" sz="2000" spc="-5">
                <a:latin typeface="Arial"/>
                <a:cs typeface="Arial"/>
              </a:rPr>
              <a:t>Voluntary </a:t>
            </a:r>
            <a:r>
              <a:rPr dirty="0" sz="2000">
                <a:latin typeface="Arial"/>
                <a:cs typeface="Arial"/>
              </a:rPr>
              <a:t>export </a:t>
            </a:r>
            <a:r>
              <a:rPr dirty="0" sz="2000" spc="-5">
                <a:latin typeface="Arial"/>
                <a:cs typeface="Arial"/>
              </a:rPr>
              <a:t>restraints  </a:t>
            </a:r>
            <a:r>
              <a:rPr dirty="0" sz="2000">
                <a:latin typeface="Arial"/>
                <a:cs typeface="Arial"/>
              </a:rPr>
              <a:t>Orderly marketing</a:t>
            </a:r>
            <a:r>
              <a:rPr dirty="0" sz="2000" spc="-9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agreements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52119" y="3709670"/>
            <a:ext cx="3260090" cy="2364740"/>
            <a:chOff x="452119" y="3709670"/>
            <a:chExt cx="3260090" cy="2364740"/>
          </a:xfrm>
        </p:grpSpPr>
        <p:sp>
          <p:nvSpPr>
            <p:cNvPr id="13" name="object 13"/>
            <p:cNvSpPr/>
            <p:nvPr/>
          </p:nvSpPr>
          <p:spPr>
            <a:xfrm>
              <a:off x="452119" y="3732530"/>
              <a:ext cx="3241040" cy="2222500"/>
            </a:xfrm>
            <a:custGeom>
              <a:avLst/>
              <a:gdLst/>
              <a:ahLst/>
              <a:cxnLst/>
              <a:rect l="l" t="t" r="r" b="b"/>
              <a:pathLst>
                <a:path w="3241040" h="2222500">
                  <a:moveTo>
                    <a:pt x="3241040" y="0"/>
                  </a:moveTo>
                  <a:lnTo>
                    <a:pt x="0" y="46990"/>
                  </a:lnTo>
                  <a:lnTo>
                    <a:pt x="173989" y="2119630"/>
                  </a:lnTo>
                  <a:lnTo>
                    <a:pt x="3094990" y="2222500"/>
                  </a:lnTo>
                  <a:lnTo>
                    <a:pt x="3241040" y="0"/>
                  </a:lnTo>
                  <a:close/>
                </a:path>
              </a:pathLst>
            </a:custGeom>
            <a:solidFill>
              <a:srgbClr val="FFF4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41007" y="3727449"/>
              <a:ext cx="3171825" cy="2128520"/>
            </a:xfrm>
            <a:custGeom>
              <a:avLst/>
              <a:gdLst/>
              <a:ahLst/>
              <a:cxnLst/>
              <a:rect l="l" t="t" r="r" b="b"/>
              <a:pathLst>
                <a:path w="3171825" h="2128520">
                  <a:moveTo>
                    <a:pt x="3171202" y="312420"/>
                  </a:moveTo>
                  <a:lnTo>
                    <a:pt x="2486672" y="309384"/>
                  </a:lnTo>
                  <a:lnTo>
                    <a:pt x="2486672" y="0"/>
                  </a:lnTo>
                  <a:lnTo>
                    <a:pt x="2428252" y="10160"/>
                  </a:lnTo>
                  <a:lnTo>
                    <a:pt x="2427706" y="309130"/>
                  </a:lnTo>
                  <a:lnTo>
                    <a:pt x="2427605" y="362724"/>
                  </a:lnTo>
                  <a:lnTo>
                    <a:pt x="2426754" y="828776"/>
                  </a:lnTo>
                  <a:lnTo>
                    <a:pt x="2426652" y="882611"/>
                  </a:lnTo>
                  <a:lnTo>
                    <a:pt x="2425611" y="1454848"/>
                  </a:lnTo>
                  <a:lnTo>
                    <a:pt x="1850542" y="1456550"/>
                  </a:lnTo>
                  <a:lnTo>
                    <a:pt x="1853018" y="877379"/>
                  </a:lnTo>
                  <a:lnTo>
                    <a:pt x="2426652" y="882611"/>
                  </a:lnTo>
                  <a:lnTo>
                    <a:pt x="2426652" y="828776"/>
                  </a:lnTo>
                  <a:lnTo>
                    <a:pt x="1853247" y="825220"/>
                  </a:lnTo>
                  <a:lnTo>
                    <a:pt x="1855241" y="357454"/>
                  </a:lnTo>
                  <a:lnTo>
                    <a:pt x="2427605" y="362724"/>
                  </a:lnTo>
                  <a:lnTo>
                    <a:pt x="2427605" y="309130"/>
                  </a:lnTo>
                  <a:lnTo>
                    <a:pt x="1855457" y="306578"/>
                  </a:lnTo>
                  <a:lnTo>
                    <a:pt x="1856752" y="5092"/>
                  </a:lnTo>
                  <a:lnTo>
                    <a:pt x="1800872" y="0"/>
                  </a:lnTo>
                  <a:lnTo>
                    <a:pt x="1799374" y="306336"/>
                  </a:lnTo>
                  <a:lnTo>
                    <a:pt x="1799120" y="306336"/>
                  </a:lnTo>
                  <a:lnTo>
                    <a:pt x="1799120" y="356946"/>
                  </a:lnTo>
                  <a:lnTo>
                    <a:pt x="1796834" y="824865"/>
                  </a:lnTo>
                  <a:lnTo>
                    <a:pt x="1796580" y="824865"/>
                  </a:lnTo>
                  <a:lnTo>
                    <a:pt x="1796580" y="876858"/>
                  </a:lnTo>
                  <a:lnTo>
                    <a:pt x="1793760" y="1456715"/>
                  </a:lnTo>
                  <a:lnTo>
                    <a:pt x="1233182" y="1458366"/>
                  </a:lnTo>
                  <a:lnTo>
                    <a:pt x="1233182" y="871715"/>
                  </a:lnTo>
                  <a:lnTo>
                    <a:pt x="1796580" y="876858"/>
                  </a:lnTo>
                  <a:lnTo>
                    <a:pt x="1796580" y="824865"/>
                  </a:lnTo>
                  <a:lnTo>
                    <a:pt x="1233182" y="821359"/>
                  </a:lnTo>
                  <a:lnTo>
                    <a:pt x="1233182" y="351726"/>
                  </a:lnTo>
                  <a:lnTo>
                    <a:pt x="1799120" y="356946"/>
                  </a:lnTo>
                  <a:lnTo>
                    <a:pt x="1799120" y="306336"/>
                  </a:lnTo>
                  <a:lnTo>
                    <a:pt x="1233182" y="303809"/>
                  </a:lnTo>
                  <a:lnTo>
                    <a:pt x="1233182" y="0"/>
                  </a:lnTo>
                  <a:lnTo>
                    <a:pt x="1183106" y="22593"/>
                  </a:lnTo>
                  <a:lnTo>
                    <a:pt x="1183106" y="1458518"/>
                  </a:lnTo>
                  <a:lnTo>
                    <a:pt x="635152" y="1460131"/>
                  </a:lnTo>
                  <a:lnTo>
                    <a:pt x="628383" y="866190"/>
                  </a:lnTo>
                  <a:lnTo>
                    <a:pt x="1177061" y="871207"/>
                  </a:lnTo>
                  <a:lnTo>
                    <a:pt x="1183106" y="1458518"/>
                  </a:lnTo>
                  <a:lnTo>
                    <a:pt x="1183106" y="22593"/>
                  </a:lnTo>
                  <a:lnTo>
                    <a:pt x="1176553" y="25539"/>
                  </a:lnTo>
                  <a:lnTo>
                    <a:pt x="1176553" y="821016"/>
                  </a:lnTo>
                  <a:lnTo>
                    <a:pt x="627824" y="817600"/>
                  </a:lnTo>
                  <a:lnTo>
                    <a:pt x="622439" y="346100"/>
                  </a:lnTo>
                  <a:lnTo>
                    <a:pt x="1171714" y="351167"/>
                  </a:lnTo>
                  <a:lnTo>
                    <a:pt x="1176553" y="821016"/>
                  </a:lnTo>
                  <a:lnTo>
                    <a:pt x="1176553" y="25539"/>
                  </a:lnTo>
                  <a:lnTo>
                    <a:pt x="1168412" y="29210"/>
                  </a:lnTo>
                  <a:lnTo>
                    <a:pt x="1171232" y="303542"/>
                  </a:lnTo>
                  <a:lnTo>
                    <a:pt x="621931" y="301091"/>
                  </a:lnTo>
                  <a:lnTo>
                    <a:pt x="618502" y="0"/>
                  </a:lnTo>
                  <a:lnTo>
                    <a:pt x="572782" y="15240"/>
                  </a:lnTo>
                  <a:lnTo>
                    <a:pt x="574675" y="300875"/>
                  </a:lnTo>
                  <a:lnTo>
                    <a:pt x="29222" y="298450"/>
                  </a:lnTo>
                  <a:lnTo>
                    <a:pt x="0" y="340360"/>
                  </a:lnTo>
                  <a:lnTo>
                    <a:pt x="574967" y="345668"/>
                  </a:lnTo>
                  <a:lnTo>
                    <a:pt x="578104" y="817283"/>
                  </a:lnTo>
                  <a:lnTo>
                    <a:pt x="60972" y="814070"/>
                  </a:lnTo>
                  <a:lnTo>
                    <a:pt x="67322" y="861060"/>
                  </a:lnTo>
                  <a:lnTo>
                    <a:pt x="578421" y="865733"/>
                  </a:lnTo>
                  <a:lnTo>
                    <a:pt x="582371" y="1460284"/>
                  </a:lnTo>
                  <a:lnTo>
                    <a:pt x="76212" y="1461770"/>
                  </a:lnTo>
                  <a:lnTo>
                    <a:pt x="85102" y="1510030"/>
                  </a:lnTo>
                  <a:lnTo>
                    <a:pt x="582701" y="1510030"/>
                  </a:lnTo>
                  <a:lnTo>
                    <a:pt x="586752" y="2119630"/>
                  </a:lnTo>
                  <a:lnTo>
                    <a:pt x="642632" y="2114550"/>
                  </a:lnTo>
                  <a:lnTo>
                    <a:pt x="635723" y="1510030"/>
                  </a:lnTo>
                  <a:lnTo>
                    <a:pt x="1183640" y="1510030"/>
                  </a:lnTo>
                  <a:lnTo>
                    <a:pt x="1190002" y="2128520"/>
                  </a:lnTo>
                  <a:lnTo>
                    <a:pt x="1233182" y="2124710"/>
                  </a:lnTo>
                  <a:lnTo>
                    <a:pt x="1233182" y="1510030"/>
                  </a:lnTo>
                  <a:lnTo>
                    <a:pt x="1793494" y="1510030"/>
                  </a:lnTo>
                  <a:lnTo>
                    <a:pt x="1790712" y="2081530"/>
                  </a:lnTo>
                  <a:lnTo>
                    <a:pt x="1847862" y="2086610"/>
                  </a:lnTo>
                  <a:lnTo>
                    <a:pt x="1850313" y="1510030"/>
                  </a:lnTo>
                  <a:lnTo>
                    <a:pt x="2425509" y="1510030"/>
                  </a:lnTo>
                  <a:lnTo>
                    <a:pt x="2424442" y="2096770"/>
                  </a:lnTo>
                  <a:lnTo>
                    <a:pt x="2486672" y="2096770"/>
                  </a:lnTo>
                  <a:lnTo>
                    <a:pt x="2486672" y="1510030"/>
                  </a:lnTo>
                  <a:lnTo>
                    <a:pt x="3086112" y="1510030"/>
                  </a:lnTo>
                  <a:lnTo>
                    <a:pt x="3086112" y="1452880"/>
                  </a:lnTo>
                  <a:lnTo>
                    <a:pt x="2486672" y="1454670"/>
                  </a:lnTo>
                  <a:lnTo>
                    <a:pt x="2486672" y="883158"/>
                  </a:lnTo>
                  <a:lnTo>
                    <a:pt x="3128022" y="889000"/>
                  </a:lnTo>
                  <a:lnTo>
                    <a:pt x="3128022" y="833120"/>
                  </a:lnTo>
                  <a:lnTo>
                    <a:pt x="2486672" y="829157"/>
                  </a:lnTo>
                  <a:lnTo>
                    <a:pt x="2486672" y="363270"/>
                  </a:lnTo>
                  <a:lnTo>
                    <a:pt x="3171202" y="369570"/>
                  </a:lnTo>
                  <a:lnTo>
                    <a:pt x="3171202" y="312420"/>
                  </a:lnTo>
                  <a:close/>
                </a:path>
              </a:pathLst>
            </a:custGeom>
            <a:solidFill>
              <a:srgbClr val="7FDE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751840" y="3829049"/>
              <a:ext cx="2647950" cy="1894839"/>
            </a:xfrm>
            <a:custGeom>
              <a:avLst/>
              <a:gdLst/>
              <a:ahLst/>
              <a:cxnLst/>
              <a:rect l="l" t="t" r="r" b="b"/>
              <a:pathLst>
                <a:path w="2647950" h="1894839">
                  <a:moveTo>
                    <a:pt x="852170" y="756920"/>
                  </a:moveTo>
                  <a:lnTo>
                    <a:pt x="746760" y="711200"/>
                  </a:lnTo>
                  <a:lnTo>
                    <a:pt x="497840" y="676910"/>
                  </a:lnTo>
                  <a:lnTo>
                    <a:pt x="427990" y="797560"/>
                  </a:lnTo>
                  <a:lnTo>
                    <a:pt x="290830" y="948690"/>
                  </a:lnTo>
                  <a:lnTo>
                    <a:pt x="60960" y="1132840"/>
                  </a:lnTo>
                  <a:lnTo>
                    <a:pt x="0" y="1154430"/>
                  </a:lnTo>
                  <a:lnTo>
                    <a:pt x="57150" y="1323340"/>
                  </a:lnTo>
                  <a:lnTo>
                    <a:pt x="60960" y="1882140"/>
                  </a:lnTo>
                  <a:lnTo>
                    <a:pt x="431800" y="1894840"/>
                  </a:lnTo>
                  <a:lnTo>
                    <a:pt x="760730" y="1864360"/>
                  </a:lnTo>
                  <a:lnTo>
                    <a:pt x="774700" y="1131570"/>
                  </a:lnTo>
                  <a:lnTo>
                    <a:pt x="852170" y="756920"/>
                  </a:lnTo>
                  <a:close/>
                </a:path>
                <a:path w="2647950" h="1894839">
                  <a:moveTo>
                    <a:pt x="1723390" y="1042670"/>
                  </a:moveTo>
                  <a:lnTo>
                    <a:pt x="1617980" y="996950"/>
                  </a:lnTo>
                  <a:lnTo>
                    <a:pt x="1370330" y="962660"/>
                  </a:lnTo>
                  <a:lnTo>
                    <a:pt x="1297940" y="1084580"/>
                  </a:lnTo>
                  <a:lnTo>
                    <a:pt x="1160780" y="1235710"/>
                  </a:lnTo>
                  <a:lnTo>
                    <a:pt x="932180" y="1418590"/>
                  </a:lnTo>
                  <a:lnTo>
                    <a:pt x="929640" y="1488440"/>
                  </a:lnTo>
                  <a:lnTo>
                    <a:pt x="971550" y="1625600"/>
                  </a:lnTo>
                  <a:lnTo>
                    <a:pt x="957580" y="1882140"/>
                  </a:lnTo>
                  <a:lnTo>
                    <a:pt x="1350010" y="1894840"/>
                  </a:lnTo>
                  <a:lnTo>
                    <a:pt x="1629410" y="1859280"/>
                  </a:lnTo>
                  <a:lnTo>
                    <a:pt x="1645920" y="1418590"/>
                  </a:lnTo>
                  <a:lnTo>
                    <a:pt x="1723390" y="1042670"/>
                  </a:lnTo>
                  <a:close/>
                </a:path>
                <a:path w="2647950" h="1894839">
                  <a:moveTo>
                    <a:pt x="2647950" y="80010"/>
                  </a:moveTo>
                  <a:lnTo>
                    <a:pt x="2543810" y="34290"/>
                  </a:lnTo>
                  <a:lnTo>
                    <a:pt x="2293620" y="0"/>
                  </a:lnTo>
                  <a:lnTo>
                    <a:pt x="2222500" y="121920"/>
                  </a:lnTo>
                  <a:lnTo>
                    <a:pt x="2086610" y="273050"/>
                  </a:lnTo>
                  <a:lnTo>
                    <a:pt x="1856740" y="455930"/>
                  </a:lnTo>
                  <a:lnTo>
                    <a:pt x="1795780" y="477520"/>
                  </a:lnTo>
                  <a:lnTo>
                    <a:pt x="1852930" y="647700"/>
                  </a:lnTo>
                  <a:lnTo>
                    <a:pt x="1873250" y="1851660"/>
                  </a:lnTo>
                  <a:lnTo>
                    <a:pt x="2275840" y="1870710"/>
                  </a:lnTo>
                  <a:lnTo>
                    <a:pt x="2614930" y="1845310"/>
                  </a:lnTo>
                  <a:lnTo>
                    <a:pt x="2570480" y="455930"/>
                  </a:lnTo>
                  <a:lnTo>
                    <a:pt x="2647950" y="80010"/>
                  </a:lnTo>
                  <a:close/>
                </a:path>
              </a:pathLst>
            </a:custGeom>
            <a:solidFill>
              <a:srgbClr val="98FF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826757" y="3896359"/>
              <a:ext cx="2409825" cy="1833880"/>
            </a:xfrm>
            <a:custGeom>
              <a:avLst/>
              <a:gdLst/>
              <a:ahLst/>
              <a:cxnLst/>
              <a:rect l="l" t="t" r="r" b="b"/>
              <a:pathLst>
                <a:path w="2409825" h="1833879">
                  <a:moveTo>
                    <a:pt x="406412" y="1833880"/>
                  </a:moveTo>
                  <a:lnTo>
                    <a:pt x="374662" y="1572260"/>
                  </a:lnTo>
                  <a:lnTo>
                    <a:pt x="398792" y="1290320"/>
                  </a:lnTo>
                  <a:lnTo>
                    <a:pt x="181622" y="1158240"/>
                  </a:lnTo>
                  <a:lnTo>
                    <a:pt x="74942" y="1140460"/>
                  </a:lnTo>
                  <a:lnTo>
                    <a:pt x="0" y="1154430"/>
                  </a:lnTo>
                  <a:lnTo>
                    <a:pt x="47002" y="1276350"/>
                  </a:lnTo>
                  <a:lnTo>
                    <a:pt x="5092" y="1800860"/>
                  </a:lnTo>
                  <a:lnTo>
                    <a:pt x="406412" y="1833880"/>
                  </a:lnTo>
                  <a:close/>
                </a:path>
                <a:path w="2409825" h="1833879">
                  <a:moveTo>
                    <a:pt x="613422" y="755650"/>
                  </a:moveTo>
                  <a:lnTo>
                    <a:pt x="579132" y="728980"/>
                  </a:lnTo>
                  <a:lnTo>
                    <a:pt x="583539" y="718820"/>
                  </a:lnTo>
                  <a:lnTo>
                    <a:pt x="591832" y="699770"/>
                  </a:lnTo>
                  <a:lnTo>
                    <a:pt x="505472" y="670560"/>
                  </a:lnTo>
                  <a:lnTo>
                    <a:pt x="476262" y="718820"/>
                  </a:lnTo>
                  <a:lnTo>
                    <a:pt x="433082" y="716280"/>
                  </a:lnTo>
                  <a:lnTo>
                    <a:pt x="392442" y="769620"/>
                  </a:lnTo>
                  <a:lnTo>
                    <a:pt x="302272" y="908050"/>
                  </a:lnTo>
                  <a:lnTo>
                    <a:pt x="220992" y="966470"/>
                  </a:lnTo>
                  <a:lnTo>
                    <a:pt x="238772" y="1021080"/>
                  </a:lnTo>
                  <a:lnTo>
                    <a:pt x="200672" y="1046480"/>
                  </a:lnTo>
                  <a:lnTo>
                    <a:pt x="251472" y="1064260"/>
                  </a:lnTo>
                  <a:lnTo>
                    <a:pt x="309892" y="1097280"/>
                  </a:lnTo>
                  <a:lnTo>
                    <a:pt x="346722" y="1066800"/>
                  </a:lnTo>
                  <a:lnTo>
                    <a:pt x="387362" y="1066800"/>
                  </a:lnTo>
                  <a:lnTo>
                    <a:pt x="483882" y="915670"/>
                  </a:lnTo>
                  <a:lnTo>
                    <a:pt x="548652" y="834390"/>
                  </a:lnTo>
                  <a:lnTo>
                    <a:pt x="613422" y="755650"/>
                  </a:lnTo>
                  <a:close/>
                </a:path>
                <a:path w="2409825" h="1833879">
                  <a:moveTo>
                    <a:pt x="1270012" y="1582420"/>
                  </a:moveTo>
                  <a:lnTo>
                    <a:pt x="986802" y="1414780"/>
                  </a:lnTo>
                  <a:lnTo>
                    <a:pt x="923302" y="1410970"/>
                  </a:lnTo>
                  <a:lnTo>
                    <a:pt x="944892" y="1489710"/>
                  </a:lnTo>
                  <a:lnTo>
                    <a:pt x="882662" y="1797050"/>
                  </a:lnTo>
                  <a:lnTo>
                    <a:pt x="1243342" y="1819910"/>
                  </a:lnTo>
                  <a:lnTo>
                    <a:pt x="1238262" y="1750060"/>
                  </a:lnTo>
                  <a:lnTo>
                    <a:pt x="1270012" y="1582420"/>
                  </a:lnTo>
                  <a:close/>
                </a:path>
                <a:path w="2409825" h="1833879">
                  <a:moveTo>
                    <a:pt x="1465592" y="1049020"/>
                  </a:moveTo>
                  <a:lnTo>
                    <a:pt x="1432572" y="1023620"/>
                  </a:lnTo>
                  <a:lnTo>
                    <a:pt x="1438033" y="1012190"/>
                  </a:lnTo>
                  <a:lnTo>
                    <a:pt x="1446542" y="994410"/>
                  </a:lnTo>
                  <a:lnTo>
                    <a:pt x="1357642" y="965200"/>
                  </a:lnTo>
                  <a:lnTo>
                    <a:pt x="1328432" y="1012190"/>
                  </a:lnTo>
                  <a:lnTo>
                    <a:pt x="1286522" y="1010920"/>
                  </a:lnTo>
                  <a:lnTo>
                    <a:pt x="1245882" y="1064260"/>
                  </a:lnTo>
                  <a:lnTo>
                    <a:pt x="1154442" y="1201420"/>
                  </a:lnTo>
                  <a:lnTo>
                    <a:pt x="1074432" y="1259840"/>
                  </a:lnTo>
                  <a:lnTo>
                    <a:pt x="1092212" y="1314462"/>
                  </a:lnTo>
                  <a:lnTo>
                    <a:pt x="1054112" y="1341120"/>
                  </a:lnTo>
                  <a:lnTo>
                    <a:pt x="1106182" y="1358900"/>
                  </a:lnTo>
                  <a:lnTo>
                    <a:pt x="1164602" y="1391920"/>
                  </a:lnTo>
                  <a:lnTo>
                    <a:pt x="1200162" y="1360170"/>
                  </a:lnTo>
                  <a:lnTo>
                    <a:pt x="1240802" y="1360170"/>
                  </a:lnTo>
                  <a:lnTo>
                    <a:pt x="1338592" y="1210310"/>
                  </a:lnTo>
                  <a:lnTo>
                    <a:pt x="1402092" y="1127760"/>
                  </a:lnTo>
                  <a:lnTo>
                    <a:pt x="1465592" y="1049020"/>
                  </a:lnTo>
                  <a:close/>
                </a:path>
                <a:path w="2409825" h="1833879">
                  <a:moveTo>
                    <a:pt x="2222512" y="613410"/>
                  </a:moveTo>
                  <a:lnTo>
                    <a:pt x="1924062" y="459740"/>
                  </a:lnTo>
                  <a:lnTo>
                    <a:pt x="1788172" y="481330"/>
                  </a:lnTo>
                  <a:lnTo>
                    <a:pt x="1845322" y="694690"/>
                  </a:lnTo>
                  <a:lnTo>
                    <a:pt x="1835162" y="1282700"/>
                  </a:lnTo>
                  <a:lnTo>
                    <a:pt x="1798332" y="1784350"/>
                  </a:lnTo>
                  <a:lnTo>
                    <a:pt x="2179332" y="1804670"/>
                  </a:lnTo>
                  <a:lnTo>
                    <a:pt x="2152662" y="1151890"/>
                  </a:lnTo>
                  <a:lnTo>
                    <a:pt x="2192032" y="680720"/>
                  </a:lnTo>
                  <a:lnTo>
                    <a:pt x="2222512" y="613410"/>
                  </a:lnTo>
                  <a:close/>
                </a:path>
                <a:path w="2409825" h="1833879">
                  <a:moveTo>
                    <a:pt x="2409202" y="83820"/>
                  </a:moveTo>
                  <a:lnTo>
                    <a:pt x="2376182" y="59690"/>
                  </a:lnTo>
                  <a:lnTo>
                    <a:pt x="2381148" y="48260"/>
                  </a:lnTo>
                  <a:lnTo>
                    <a:pt x="2388882" y="30480"/>
                  </a:lnTo>
                  <a:lnTo>
                    <a:pt x="2301252" y="0"/>
                  </a:lnTo>
                  <a:lnTo>
                    <a:pt x="2272042" y="48260"/>
                  </a:lnTo>
                  <a:lnTo>
                    <a:pt x="2230132" y="46990"/>
                  </a:lnTo>
                  <a:lnTo>
                    <a:pt x="2189492" y="99060"/>
                  </a:lnTo>
                  <a:lnTo>
                    <a:pt x="2098052" y="236220"/>
                  </a:lnTo>
                  <a:lnTo>
                    <a:pt x="2018042" y="294640"/>
                  </a:lnTo>
                  <a:lnTo>
                    <a:pt x="2035822" y="350520"/>
                  </a:lnTo>
                  <a:lnTo>
                    <a:pt x="1997722" y="375920"/>
                  </a:lnTo>
                  <a:lnTo>
                    <a:pt x="2048522" y="394970"/>
                  </a:lnTo>
                  <a:lnTo>
                    <a:pt x="2106942" y="426720"/>
                  </a:lnTo>
                  <a:lnTo>
                    <a:pt x="2143772" y="396240"/>
                  </a:lnTo>
                  <a:lnTo>
                    <a:pt x="2184412" y="396240"/>
                  </a:lnTo>
                  <a:lnTo>
                    <a:pt x="2280932" y="246380"/>
                  </a:lnTo>
                  <a:lnTo>
                    <a:pt x="2345702" y="163830"/>
                  </a:lnTo>
                  <a:lnTo>
                    <a:pt x="2409202" y="83820"/>
                  </a:lnTo>
                  <a:close/>
                </a:path>
              </a:pathLst>
            </a:custGeom>
            <a:solidFill>
              <a:srgbClr val="8EC18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51840" y="3830319"/>
              <a:ext cx="2673350" cy="1917700"/>
            </a:xfrm>
            <a:custGeom>
              <a:avLst/>
              <a:gdLst/>
              <a:ahLst/>
              <a:cxnLst/>
              <a:rect l="l" t="t" r="r" b="b"/>
              <a:pathLst>
                <a:path w="2673350" h="1917700">
                  <a:moveTo>
                    <a:pt x="721360" y="820420"/>
                  </a:moveTo>
                  <a:lnTo>
                    <a:pt x="676910" y="805180"/>
                  </a:lnTo>
                  <a:lnTo>
                    <a:pt x="674370" y="782320"/>
                  </a:lnTo>
                  <a:lnTo>
                    <a:pt x="681990" y="760730"/>
                  </a:lnTo>
                  <a:lnTo>
                    <a:pt x="669290" y="757110"/>
                  </a:lnTo>
                  <a:lnTo>
                    <a:pt x="669290" y="830580"/>
                  </a:lnTo>
                  <a:lnTo>
                    <a:pt x="601980" y="895350"/>
                  </a:lnTo>
                  <a:lnTo>
                    <a:pt x="514350" y="1032510"/>
                  </a:lnTo>
                  <a:lnTo>
                    <a:pt x="462280" y="1115060"/>
                  </a:lnTo>
                  <a:lnTo>
                    <a:pt x="422910" y="1109980"/>
                  </a:lnTo>
                  <a:lnTo>
                    <a:pt x="394970" y="1121410"/>
                  </a:lnTo>
                  <a:lnTo>
                    <a:pt x="379730" y="1148080"/>
                  </a:lnTo>
                  <a:lnTo>
                    <a:pt x="327660" y="1118870"/>
                  </a:lnTo>
                  <a:lnTo>
                    <a:pt x="298348" y="1113828"/>
                  </a:lnTo>
                  <a:lnTo>
                    <a:pt x="327660" y="1093470"/>
                  </a:lnTo>
                  <a:lnTo>
                    <a:pt x="325120" y="1056640"/>
                  </a:lnTo>
                  <a:lnTo>
                    <a:pt x="312420" y="1040130"/>
                  </a:lnTo>
                  <a:lnTo>
                    <a:pt x="386080" y="986790"/>
                  </a:lnTo>
                  <a:lnTo>
                    <a:pt x="464820" y="867410"/>
                  </a:lnTo>
                  <a:lnTo>
                    <a:pt x="505460" y="798830"/>
                  </a:lnTo>
                  <a:lnTo>
                    <a:pt x="525780" y="802640"/>
                  </a:lnTo>
                  <a:lnTo>
                    <a:pt x="537629" y="798830"/>
                  </a:lnTo>
                  <a:lnTo>
                    <a:pt x="561340" y="791210"/>
                  </a:lnTo>
                  <a:lnTo>
                    <a:pt x="571487" y="770890"/>
                  </a:lnTo>
                  <a:lnTo>
                    <a:pt x="581660" y="750570"/>
                  </a:lnTo>
                  <a:lnTo>
                    <a:pt x="648970" y="775970"/>
                  </a:lnTo>
                  <a:lnTo>
                    <a:pt x="643890" y="815340"/>
                  </a:lnTo>
                  <a:lnTo>
                    <a:pt x="669290" y="830580"/>
                  </a:lnTo>
                  <a:lnTo>
                    <a:pt x="669290" y="757110"/>
                  </a:lnTo>
                  <a:lnTo>
                    <a:pt x="646417" y="750570"/>
                  </a:lnTo>
                  <a:lnTo>
                    <a:pt x="557530" y="725170"/>
                  </a:lnTo>
                  <a:lnTo>
                    <a:pt x="553720" y="756920"/>
                  </a:lnTo>
                  <a:lnTo>
                    <a:pt x="530860" y="770890"/>
                  </a:lnTo>
                  <a:lnTo>
                    <a:pt x="497840" y="758190"/>
                  </a:lnTo>
                  <a:lnTo>
                    <a:pt x="480060" y="805180"/>
                  </a:lnTo>
                  <a:lnTo>
                    <a:pt x="379730" y="952500"/>
                  </a:lnTo>
                  <a:lnTo>
                    <a:pt x="257810" y="1047750"/>
                  </a:lnTo>
                  <a:lnTo>
                    <a:pt x="290830" y="1069340"/>
                  </a:lnTo>
                  <a:lnTo>
                    <a:pt x="288290" y="1088390"/>
                  </a:lnTo>
                  <a:lnTo>
                    <a:pt x="228841" y="1113358"/>
                  </a:lnTo>
                  <a:lnTo>
                    <a:pt x="209550" y="1118870"/>
                  </a:lnTo>
                  <a:lnTo>
                    <a:pt x="336550" y="1155700"/>
                  </a:lnTo>
                  <a:lnTo>
                    <a:pt x="392430" y="1198880"/>
                  </a:lnTo>
                  <a:lnTo>
                    <a:pt x="394970" y="1169670"/>
                  </a:lnTo>
                  <a:lnTo>
                    <a:pt x="423748" y="1148080"/>
                  </a:lnTo>
                  <a:lnTo>
                    <a:pt x="425450" y="1146810"/>
                  </a:lnTo>
                  <a:lnTo>
                    <a:pt x="474980" y="1158240"/>
                  </a:lnTo>
                  <a:lnTo>
                    <a:pt x="481838" y="1146810"/>
                  </a:lnTo>
                  <a:lnTo>
                    <a:pt x="500888" y="1115060"/>
                  </a:lnTo>
                  <a:lnTo>
                    <a:pt x="615950" y="923290"/>
                  </a:lnTo>
                  <a:lnTo>
                    <a:pt x="721360" y="820420"/>
                  </a:lnTo>
                  <a:close/>
                </a:path>
                <a:path w="2673350" h="1917700">
                  <a:moveTo>
                    <a:pt x="877570" y="751840"/>
                  </a:moveTo>
                  <a:lnTo>
                    <a:pt x="774700" y="702310"/>
                  </a:lnTo>
                  <a:lnTo>
                    <a:pt x="544830" y="683260"/>
                  </a:lnTo>
                  <a:lnTo>
                    <a:pt x="730250" y="728980"/>
                  </a:lnTo>
                  <a:lnTo>
                    <a:pt x="825500" y="764540"/>
                  </a:lnTo>
                  <a:lnTo>
                    <a:pt x="775970" y="805954"/>
                  </a:lnTo>
                  <a:lnTo>
                    <a:pt x="775970" y="910590"/>
                  </a:lnTo>
                  <a:lnTo>
                    <a:pt x="684530" y="1051560"/>
                  </a:lnTo>
                  <a:lnTo>
                    <a:pt x="758190" y="1027430"/>
                  </a:lnTo>
                  <a:lnTo>
                    <a:pt x="636270" y="1211580"/>
                  </a:lnTo>
                  <a:lnTo>
                    <a:pt x="748030" y="1186180"/>
                  </a:lnTo>
                  <a:lnTo>
                    <a:pt x="617220" y="1348740"/>
                  </a:lnTo>
                  <a:lnTo>
                    <a:pt x="740410" y="1357630"/>
                  </a:lnTo>
                  <a:lnTo>
                    <a:pt x="586740" y="1520190"/>
                  </a:lnTo>
                  <a:lnTo>
                    <a:pt x="730250" y="1510030"/>
                  </a:lnTo>
                  <a:lnTo>
                    <a:pt x="589280" y="1617980"/>
                  </a:lnTo>
                  <a:lnTo>
                    <a:pt x="693420" y="1645920"/>
                  </a:lnTo>
                  <a:lnTo>
                    <a:pt x="582930" y="1731010"/>
                  </a:lnTo>
                  <a:lnTo>
                    <a:pt x="715010" y="1767840"/>
                  </a:lnTo>
                  <a:lnTo>
                    <a:pt x="488950" y="1863090"/>
                  </a:lnTo>
                  <a:lnTo>
                    <a:pt x="486473" y="1835150"/>
                  </a:lnTo>
                  <a:lnTo>
                    <a:pt x="463550" y="1576070"/>
                  </a:lnTo>
                  <a:lnTo>
                    <a:pt x="480720" y="1394460"/>
                  </a:lnTo>
                  <a:lnTo>
                    <a:pt x="481330" y="1388110"/>
                  </a:lnTo>
                  <a:lnTo>
                    <a:pt x="326390" y="1394460"/>
                  </a:lnTo>
                  <a:lnTo>
                    <a:pt x="165100" y="1348740"/>
                  </a:lnTo>
                  <a:lnTo>
                    <a:pt x="345440" y="1531620"/>
                  </a:lnTo>
                  <a:lnTo>
                    <a:pt x="175260" y="1565910"/>
                  </a:lnTo>
                  <a:lnTo>
                    <a:pt x="287020" y="1645920"/>
                  </a:lnTo>
                  <a:lnTo>
                    <a:pt x="384810" y="1682750"/>
                  </a:lnTo>
                  <a:lnTo>
                    <a:pt x="260350" y="1719580"/>
                  </a:lnTo>
                  <a:lnTo>
                    <a:pt x="171450" y="1731010"/>
                  </a:lnTo>
                  <a:lnTo>
                    <a:pt x="367030" y="1835150"/>
                  </a:lnTo>
                  <a:lnTo>
                    <a:pt x="91440" y="1831340"/>
                  </a:lnTo>
                  <a:lnTo>
                    <a:pt x="97790" y="1715770"/>
                  </a:lnTo>
                  <a:lnTo>
                    <a:pt x="82550" y="1535430"/>
                  </a:lnTo>
                  <a:lnTo>
                    <a:pt x="87630" y="1318260"/>
                  </a:lnTo>
                  <a:lnTo>
                    <a:pt x="43180" y="1201420"/>
                  </a:lnTo>
                  <a:lnTo>
                    <a:pt x="206717" y="1189748"/>
                  </a:lnTo>
                  <a:lnTo>
                    <a:pt x="320040" y="1231900"/>
                  </a:lnTo>
                  <a:lnTo>
                    <a:pt x="492760" y="1329690"/>
                  </a:lnTo>
                  <a:lnTo>
                    <a:pt x="527456" y="1259840"/>
                  </a:lnTo>
                  <a:lnTo>
                    <a:pt x="593090" y="1127760"/>
                  </a:lnTo>
                  <a:lnTo>
                    <a:pt x="754849" y="892365"/>
                  </a:lnTo>
                  <a:lnTo>
                    <a:pt x="775970" y="910590"/>
                  </a:lnTo>
                  <a:lnTo>
                    <a:pt x="775970" y="805954"/>
                  </a:lnTo>
                  <a:lnTo>
                    <a:pt x="748030" y="829310"/>
                  </a:lnTo>
                  <a:lnTo>
                    <a:pt x="582930" y="1069340"/>
                  </a:lnTo>
                  <a:lnTo>
                    <a:pt x="464820" y="1259840"/>
                  </a:lnTo>
                  <a:lnTo>
                    <a:pt x="234950" y="1153160"/>
                  </a:lnTo>
                  <a:lnTo>
                    <a:pt x="104140" y="1134110"/>
                  </a:lnTo>
                  <a:lnTo>
                    <a:pt x="262890" y="999490"/>
                  </a:lnTo>
                  <a:lnTo>
                    <a:pt x="430530" y="815340"/>
                  </a:lnTo>
                  <a:lnTo>
                    <a:pt x="497840" y="675640"/>
                  </a:lnTo>
                  <a:lnTo>
                    <a:pt x="384810" y="825500"/>
                  </a:lnTo>
                  <a:lnTo>
                    <a:pt x="189230" y="1021080"/>
                  </a:lnTo>
                  <a:lnTo>
                    <a:pt x="0" y="1153160"/>
                  </a:lnTo>
                  <a:lnTo>
                    <a:pt x="33020" y="1329690"/>
                  </a:lnTo>
                  <a:lnTo>
                    <a:pt x="43180" y="1581150"/>
                  </a:lnTo>
                  <a:lnTo>
                    <a:pt x="43180" y="1911350"/>
                  </a:lnTo>
                  <a:lnTo>
                    <a:pt x="514350" y="1917700"/>
                  </a:lnTo>
                  <a:lnTo>
                    <a:pt x="797560" y="1874520"/>
                  </a:lnTo>
                  <a:lnTo>
                    <a:pt x="797699" y="1863090"/>
                  </a:lnTo>
                  <a:lnTo>
                    <a:pt x="802106" y="1510030"/>
                  </a:lnTo>
                  <a:lnTo>
                    <a:pt x="803910" y="1366520"/>
                  </a:lnTo>
                  <a:lnTo>
                    <a:pt x="814222" y="1186180"/>
                  </a:lnTo>
                  <a:lnTo>
                    <a:pt x="823315" y="1027430"/>
                  </a:lnTo>
                  <a:lnTo>
                    <a:pt x="828040" y="944880"/>
                  </a:lnTo>
                  <a:lnTo>
                    <a:pt x="877570" y="751840"/>
                  </a:lnTo>
                  <a:close/>
                </a:path>
                <a:path w="2673350" h="1917700">
                  <a:moveTo>
                    <a:pt x="1583690" y="1109980"/>
                  </a:moveTo>
                  <a:lnTo>
                    <a:pt x="1539240" y="1094740"/>
                  </a:lnTo>
                  <a:lnTo>
                    <a:pt x="1535430" y="1071880"/>
                  </a:lnTo>
                  <a:lnTo>
                    <a:pt x="1544320" y="1050290"/>
                  </a:lnTo>
                  <a:lnTo>
                    <a:pt x="1531620" y="1046632"/>
                  </a:lnTo>
                  <a:lnTo>
                    <a:pt x="1531620" y="1120140"/>
                  </a:lnTo>
                  <a:lnTo>
                    <a:pt x="1465580" y="1184910"/>
                  </a:lnTo>
                  <a:lnTo>
                    <a:pt x="1376680" y="1322070"/>
                  </a:lnTo>
                  <a:lnTo>
                    <a:pt x="1325880" y="1404620"/>
                  </a:lnTo>
                  <a:lnTo>
                    <a:pt x="1285240" y="1399552"/>
                  </a:lnTo>
                  <a:lnTo>
                    <a:pt x="1257300" y="1410970"/>
                  </a:lnTo>
                  <a:lnTo>
                    <a:pt x="1242060" y="1438910"/>
                  </a:lnTo>
                  <a:lnTo>
                    <a:pt x="1189990" y="1408430"/>
                  </a:lnTo>
                  <a:lnTo>
                    <a:pt x="1161859" y="1403591"/>
                  </a:lnTo>
                  <a:lnTo>
                    <a:pt x="1189990" y="1384300"/>
                  </a:lnTo>
                  <a:lnTo>
                    <a:pt x="1187450" y="1347470"/>
                  </a:lnTo>
                  <a:lnTo>
                    <a:pt x="1174750" y="1328420"/>
                  </a:lnTo>
                  <a:lnTo>
                    <a:pt x="1248410" y="1276350"/>
                  </a:lnTo>
                  <a:lnTo>
                    <a:pt x="1327150" y="1158240"/>
                  </a:lnTo>
                  <a:lnTo>
                    <a:pt x="1367790" y="1088390"/>
                  </a:lnTo>
                  <a:lnTo>
                    <a:pt x="1388110" y="1092200"/>
                  </a:lnTo>
                  <a:lnTo>
                    <a:pt x="1423670" y="1082040"/>
                  </a:lnTo>
                  <a:lnTo>
                    <a:pt x="1433830" y="1061720"/>
                  </a:lnTo>
                  <a:lnTo>
                    <a:pt x="1443990" y="1041400"/>
                  </a:lnTo>
                  <a:lnTo>
                    <a:pt x="1511300" y="1065530"/>
                  </a:lnTo>
                  <a:lnTo>
                    <a:pt x="1506220" y="1104900"/>
                  </a:lnTo>
                  <a:lnTo>
                    <a:pt x="1531620" y="1120140"/>
                  </a:lnTo>
                  <a:lnTo>
                    <a:pt x="1531620" y="1046632"/>
                  </a:lnTo>
                  <a:lnTo>
                    <a:pt x="1513509" y="1041400"/>
                  </a:lnTo>
                  <a:lnTo>
                    <a:pt x="1421130" y="1014730"/>
                  </a:lnTo>
                  <a:lnTo>
                    <a:pt x="1416050" y="1046480"/>
                  </a:lnTo>
                  <a:lnTo>
                    <a:pt x="1393190" y="1061720"/>
                  </a:lnTo>
                  <a:lnTo>
                    <a:pt x="1360170" y="1046480"/>
                  </a:lnTo>
                  <a:lnTo>
                    <a:pt x="1343660" y="1094740"/>
                  </a:lnTo>
                  <a:lnTo>
                    <a:pt x="1242060" y="1242060"/>
                  </a:lnTo>
                  <a:lnTo>
                    <a:pt x="1120140" y="1337310"/>
                  </a:lnTo>
                  <a:lnTo>
                    <a:pt x="1153160" y="1358900"/>
                  </a:lnTo>
                  <a:lnTo>
                    <a:pt x="1150620" y="1377950"/>
                  </a:lnTo>
                  <a:lnTo>
                    <a:pt x="1091171" y="1402918"/>
                  </a:lnTo>
                  <a:lnTo>
                    <a:pt x="1071880" y="1408430"/>
                  </a:lnTo>
                  <a:lnTo>
                    <a:pt x="1198880" y="1445260"/>
                  </a:lnTo>
                  <a:lnTo>
                    <a:pt x="1254760" y="1488440"/>
                  </a:lnTo>
                  <a:lnTo>
                    <a:pt x="1257300" y="1459230"/>
                  </a:lnTo>
                  <a:lnTo>
                    <a:pt x="1284389" y="1438910"/>
                  </a:lnTo>
                  <a:lnTo>
                    <a:pt x="1287780" y="1436370"/>
                  </a:lnTo>
                  <a:lnTo>
                    <a:pt x="1337310" y="1447800"/>
                  </a:lnTo>
                  <a:lnTo>
                    <a:pt x="1344168" y="1436370"/>
                  </a:lnTo>
                  <a:lnTo>
                    <a:pt x="1363218" y="1404620"/>
                  </a:lnTo>
                  <a:lnTo>
                    <a:pt x="1478280" y="1212850"/>
                  </a:lnTo>
                  <a:lnTo>
                    <a:pt x="1583690" y="1109980"/>
                  </a:lnTo>
                  <a:close/>
                </a:path>
                <a:path w="2673350" h="1917700">
                  <a:moveTo>
                    <a:pt x="1737360" y="1043940"/>
                  </a:moveTo>
                  <a:lnTo>
                    <a:pt x="1640840" y="977900"/>
                  </a:lnTo>
                  <a:lnTo>
                    <a:pt x="1456690" y="969010"/>
                  </a:lnTo>
                  <a:lnTo>
                    <a:pt x="1582420" y="1002030"/>
                  </a:lnTo>
                  <a:lnTo>
                    <a:pt x="1685290" y="1056640"/>
                  </a:lnTo>
                  <a:lnTo>
                    <a:pt x="1647190" y="1080376"/>
                  </a:lnTo>
                  <a:lnTo>
                    <a:pt x="1647190" y="1205230"/>
                  </a:lnTo>
                  <a:lnTo>
                    <a:pt x="1573530" y="1333500"/>
                  </a:lnTo>
                  <a:lnTo>
                    <a:pt x="1638300" y="1379220"/>
                  </a:lnTo>
                  <a:lnTo>
                    <a:pt x="1510030" y="1502410"/>
                  </a:lnTo>
                  <a:lnTo>
                    <a:pt x="1598930" y="1522730"/>
                  </a:lnTo>
                  <a:lnTo>
                    <a:pt x="1466850" y="1668780"/>
                  </a:lnTo>
                  <a:lnTo>
                    <a:pt x="1551940" y="1741170"/>
                  </a:lnTo>
                  <a:lnTo>
                    <a:pt x="1344930" y="1844040"/>
                  </a:lnTo>
                  <a:lnTo>
                    <a:pt x="1338580" y="1733550"/>
                  </a:lnTo>
                  <a:lnTo>
                    <a:pt x="1344930" y="1648460"/>
                  </a:lnTo>
                  <a:lnTo>
                    <a:pt x="1195070" y="1624330"/>
                  </a:lnTo>
                  <a:lnTo>
                    <a:pt x="1057910" y="1568450"/>
                  </a:lnTo>
                  <a:lnTo>
                    <a:pt x="1170940" y="1715770"/>
                  </a:lnTo>
                  <a:lnTo>
                    <a:pt x="1049020" y="1741170"/>
                  </a:lnTo>
                  <a:lnTo>
                    <a:pt x="1131570" y="1804670"/>
                  </a:lnTo>
                  <a:lnTo>
                    <a:pt x="986790" y="1844040"/>
                  </a:lnTo>
                  <a:lnTo>
                    <a:pt x="977900" y="1709420"/>
                  </a:lnTo>
                  <a:lnTo>
                    <a:pt x="999490" y="1544320"/>
                  </a:lnTo>
                  <a:lnTo>
                    <a:pt x="971550" y="1451610"/>
                  </a:lnTo>
                  <a:lnTo>
                    <a:pt x="1039202" y="1462468"/>
                  </a:lnTo>
                  <a:lnTo>
                    <a:pt x="1051560" y="1465580"/>
                  </a:lnTo>
                  <a:lnTo>
                    <a:pt x="1352550" y="1621790"/>
                  </a:lnTo>
                  <a:lnTo>
                    <a:pt x="1387475" y="1551940"/>
                  </a:lnTo>
                  <a:lnTo>
                    <a:pt x="1452880" y="1421130"/>
                  </a:lnTo>
                  <a:lnTo>
                    <a:pt x="1624330" y="1172210"/>
                  </a:lnTo>
                  <a:lnTo>
                    <a:pt x="1628902" y="1167015"/>
                  </a:lnTo>
                  <a:lnTo>
                    <a:pt x="1647190" y="1205230"/>
                  </a:lnTo>
                  <a:lnTo>
                    <a:pt x="1647190" y="1080376"/>
                  </a:lnTo>
                  <a:lnTo>
                    <a:pt x="1607820" y="1104900"/>
                  </a:lnTo>
                  <a:lnTo>
                    <a:pt x="1443990" y="1362710"/>
                  </a:lnTo>
                  <a:lnTo>
                    <a:pt x="1325880" y="1551940"/>
                  </a:lnTo>
                  <a:lnTo>
                    <a:pt x="1090930" y="1443990"/>
                  </a:lnTo>
                  <a:lnTo>
                    <a:pt x="957580" y="1408430"/>
                  </a:lnTo>
                  <a:lnTo>
                    <a:pt x="1123950" y="1292860"/>
                  </a:lnTo>
                  <a:lnTo>
                    <a:pt x="1290320" y="1108710"/>
                  </a:lnTo>
                  <a:lnTo>
                    <a:pt x="1384300" y="949960"/>
                  </a:lnTo>
                  <a:lnTo>
                    <a:pt x="1245870" y="1117600"/>
                  </a:lnTo>
                  <a:lnTo>
                    <a:pt x="1050290" y="1313180"/>
                  </a:lnTo>
                  <a:lnTo>
                    <a:pt x="895337" y="1403350"/>
                  </a:lnTo>
                  <a:lnTo>
                    <a:pt x="932180" y="1562100"/>
                  </a:lnTo>
                  <a:lnTo>
                    <a:pt x="935990" y="1892300"/>
                  </a:lnTo>
                  <a:lnTo>
                    <a:pt x="1355090" y="1912620"/>
                  </a:lnTo>
                  <a:lnTo>
                    <a:pt x="1651000" y="1870710"/>
                  </a:lnTo>
                  <a:lnTo>
                    <a:pt x="1652905" y="1844040"/>
                  </a:lnTo>
                  <a:lnTo>
                    <a:pt x="1692910" y="1285240"/>
                  </a:lnTo>
                  <a:lnTo>
                    <a:pt x="1737360" y="1043940"/>
                  </a:lnTo>
                  <a:close/>
                </a:path>
                <a:path w="2673350" h="1917700">
                  <a:moveTo>
                    <a:pt x="2522220" y="146050"/>
                  </a:moveTo>
                  <a:lnTo>
                    <a:pt x="2477770" y="130810"/>
                  </a:lnTo>
                  <a:lnTo>
                    <a:pt x="2473960" y="107950"/>
                  </a:lnTo>
                  <a:lnTo>
                    <a:pt x="2482850" y="86360"/>
                  </a:lnTo>
                  <a:lnTo>
                    <a:pt x="2470150" y="82740"/>
                  </a:lnTo>
                  <a:lnTo>
                    <a:pt x="2470150" y="157480"/>
                  </a:lnTo>
                  <a:lnTo>
                    <a:pt x="2404110" y="220980"/>
                  </a:lnTo>
                  <a:lnTo>
                    <a:pt x="2263140" y="440690"/>
                  </a:lnTo>
                  <a:lnTo>
                    <a:pt x="2223770" y="435610"/>
                  </a:lnTo>
                  <a:lnTo>
                    <a:pt x="2195830" y="447040"/>
                  </a:lnTo>
                  <a:lnTo>
                    <a:pt x="2180590" y="476250"/>
                  </a:lnTo>
                  <a:lnTo>
                    <a:pt x="2128520" y="444500"/>
                  </a:lnTo>
                  <a:lnTo>
                    <a:pt x="2099754" y="439547"/>
                  </a:lnTo>
                  <a:lnTo>
                    <a:pt x="2128520" y="420370"/>
                  </a:lnTo>
                  <a:lnTo>
                    <a:pt x="2124710" y="383540"/>
                  </a:lnTo>
                  <a:lnTo>
                    <a:pt x="2113280" y="365760"/>
                  </a:lnTo>
                  <a:lnTo>
                    <a:pt x="2186940" y="312420"/>
                  </a:lnTo>
                  <a:lnTo>
                    <a:pt x="2264410" y="194310"/>
                  </a:lnTo>
                  <a:lnTo>
                    <a:pt x="2305050" y="124460"/>
                  </a:lnTo>
                  <a:lnTo>
                    <a:pt x="2326640" y="128270"/>
                  </a:lnTo>
                  <a:lnTo>
                    <a:pt x="2362200" y="118110"/>
                  </a:lnTo>
                  <a:lnTo>
                    <a:pt x="2373338" y="96520"/>
                  </a:lnTo>
                  <a:lnTo>
                    <a:pt x="2382520" y="78740"/>
                  </a:lnTo>
                  <a:lnTo>
                    <a:pt x="2448560" y="101600"/>
                  </a:lnTo>
                  <a:lnTo>
                    <a:pt x="2443480" y="142240"/>
                  </a:lnTo>
                  <a:lnTo>
                    <a:pt x="2470150" y="157480"/>
                  </a:lnTo>
                  <a:lnTo>
                    <a:pt x="2470150" y="82740"/>
                  </a:lnTo>
                  <a:lnTo>
                    <a:pt x="2456180" y="78740"/>
                  </a:lnTo>
                  <a:lnTo>
                    <a:pt x="2358390" y="50800"/>
                  </a:lnTo>
                  <a:lnTo>
                    <a:pt x="2354580" y="82550"/>
                  </a:lnTo>
                  <a:lnTo>
                    <a:pt x="2331720" y="96520"/>
                  </a:lnTo>
                  <a:lnTo>
                    <a:pt x="2298700" y="83820"/>
                  </a:lnTo>
                  <a:lnTo>
                    <a:pt x="2282190" y="130810"/>
                  </a:lnTo>
                  <a:lnTo>
                    <a:pt x="2180590" y="279400"/>
                  </a:lnTo>
                  <a:lnTo>
                    <a:pt x="2057400" y="374650"/>
                  </a:lnTo>
                  <a:lnTo>
                    <a:pt x="2091690" y="396240"/>
                  </a:lnTo>
                  <a:lnTo>
                    <a:pt x="2089150" y="414020"/>
                  </a:lnTo>
                  <a:lnTo>
                    <a:pt x="2027529" y="439394"/>
                  </a:lnTo>
                  <a:lnTo>
                    <a:pt x="2009140" y="444500"/>
                  </a:lnTo>
                  <a:lnTo>
                    <a:pt x="2137410" y="481330"/>
                  </a:lnTo>
                  <a:lnTo>
                    <a:pt x="2193290" y="524510"/>
                  </a:lnTo>
                  <a:lnTo>
                    <a:pt x="2195830" y="496570"/>
                  </a:lnTo>
                  <a:lnTo>
                    <a:pt x="2221496" y="476250"/>
                  </a:lnTo>
                  <a:lnTo>
                    <a:pt x="2226310" y="472440"/>
                  </a:lnTo>
                  <a:lnTo>
                    <a:pt x="2275840" y="483870"/>
                  </a:lnTo>
                  <a:lnTo>
                    <a:pt x="2282634" y="472440"/>
                  </a:lnTo>
                  <a:lnTo>
                    <a:pt x="2301506" y="440690"/>
                  </a:lnTo>
                  <a:lnTo>
                    <a:pt x="2415540" y="248920"/>
                  </a:lnTo>
                  <a:lnTo>
                    <a:pt x="2522220" y="146050"/>
                  </a:lnTo>
                  <a:close/>
                </a:path>
                <a:path w="2673350" h="1917700">
                  <a:moveTo>
                    <a:pt x="2673350" y="77470"/>
                  </a:moveTo>
                  <a:lnTo>
                    <a:pt x="2565400" y="24130"/>
                  </a:lnTo>
                  <a:lnTo>
                    <a:pt x="2332990" y="5080"/>
                  </a:lnTo>
                  <a:lnTo>
                    <a:pt x="2540000" y="46990"/>
                  </a:lnTo>
                  <a:lnTo>
                    <a:pt x="2622550" y="88900"/>
                  </a:lnTo>
                  <a:lnTo>
                    <a:pt x="2593340" y="112852"/>
                  </a:lnTo>
                  <a:lnTo>
                    <a:pt x="2593340" y="236220"/>
                  </a:lnTo>
                  <a:lnTo>
                    <a:pt x="2526030" y="342900"/>
                  </a:lnTo>
                  <a:lnTo>
                    <a:pt x="2570480" y="396240"/>
                  </a:lnTo>
                  <a:lnTo>
                    <a:pt x="2482850" y="497840"/>
                  </a:lnTo>
                  <a:lnTo>
                    <a:pt x="2559050" y="518160"/>
                  </a:lnTo>
                  <a:lnTo>
                    <a:pt x="2428240" y="685800"/>
                  </a:lnTo>
                  <a:lnTo>
                    <a:pt x="2522220" y="742950"/>
                  </a:lnTo>
                  <a:lnTo>
                    <a:pt x="2407920" y="850900"/>
                  </a:lnTo>
                  <a:lnTo>
                    <a:pt x="2536177" y="901700"/>
                  </a:lnTo>
                  <a:lnTo>
                    <a:pt x="2415540" y="1016000"/>
                  </a:lnTo>
                  <a:lnTo>
                    <a:pt x="2556510" y="1032510"/>
                  </a:lnTo>
                  <a:lnTo>
                    <a:pt x="2434590" y="1134110"/>
                  </a:lnTo>
                  <a:lnTo>
                    <a:pt x="2536177" y="1169670"/>
                  </a:lnTo>
                  <a:lnTo>
                    <a:pt x="2401570" y="1271270"/>
                  </a:lnTo>
                  <a:lnTo>
                    <a:pt x="2519680" y="1314450"/>
                  </a:lnTo>
                  <a:lnTo>
                    <a:pt x="2401570" y="1422400"/>
                  </a:lnTo>
                  <a:lnTo>
                    <a:pt x="2546350" y="1469390"/>
                  </a:lnTo>
                  <a:lnTo>
                    <a:pt x="2397760" y="1606550"/>
                  </a:lnTo>
                  <a:lnTo>
                    <a:pt x="2546350" y="1626870"/>
                  </a:lnTo>
                  <a:lnTo>
                    <a:pt x="2425700" y="1697990"/>
                  </a:lnTo>
                  <a:lnTo>
                    <a:pt x="2550160" y="1747520"/>
                  </a:lnTo>
                  <a:lnTo>
                    <a:pt x="2331720" y="1838960"/>
                  </a:lnTo>
                  <a:lnTo>
                    <a:pt x="2313851" y="1832610"/>
                  </a:lnTo>
                  <a:lnTo>
                    <a:pt x="2274570" y="1818640"/>
                  </a:lnTo>
                  <a:lnTo>
                    <a:pt x="2264410" y="793750"/>
                  </a:lnTo>
                  <a:lnTo>
                    <a:pt x="2297430" y="679450"/>
                  </a:lnTo>
                  <a:lnTo>
                    <a:pt x="2062480" y="753110"/>
                  </a:lnTo>
                  <a:lnTo>
                    <a:pt x="2170430" y="844550"/>
                  </a:lnTo>
                  <a:lnTo>
                    <a:pt x="2029460" y="941070"/>
                  </a:lnTo>
                  <a:lnTo>
                    <a:pt x="2159000" y="1028700"/>
                  </a:lnTo>
                  <a:lnTo>
                    <a:pt x="2045970" y="1098550"/>
                  </a:lnTo>
                  <a:lnTo>
                    <a:pt x="2186940" y="1206500"/>
                  </a:lnTo>
                  <a:lnTo>
                    <a:pt x="2043430" y="1271270"/>
                  </a:lnTo>
                  <a:lnTo>
                    <a:pt x="2166620" y="1394460"/>
                  </a:lnTo>
                  <a:lnTo>
                    <a:pt x="2029460" y="1438910"/>
                  </a:lnTo>
                  <a:lnTo>
                    <a:pt x="2170430" y="1536700"/>
                  </a:lnTo>
                  <a:lnTo>
                    <a:pt x="2029460" y="1549400"/>
                  </a:lnTo>
                  <a:lnTo>
                    <a:pt x="2183130" y="1690370"/>
                  </a:lnTo>
                  <a:lnTo>
                    <a:pt x="2052320" y="1714500"/>
                  </a:lnTo>
                  <a:lnTo>
                    <a:pt x="2180590" y="1832610"/>
                  </a:lnTo>
                  <a:lnTo>
                    <a:pt x="1901190" y="1826260"/>
                  </a:lnTo>
                  <a:lnTo>
                    <a:pt x="1888490" y="1657350"/>
                  </a:lnTo>
                  <a:lnTo>
                    <a:pt x="1884680" y="1273810"/>
                  </a:lnTo>
                  <a:lnTo>
                    <a:pt x="1888490" y="770890"/>
                  </a:lnTo>
                  <a:lnTo>
                    <a:pt x="1844040" y="520700"/>
                  </a:lnTo>
                  <a:lnTo>
                    <a:pt x="1960664" y="499719"/>
                  </a:lnTo>
                  <a:lnTo>
                    <a:pt x="2117090" y="556260"/>
                  </a:lnTo>
                  <a:lnTo>
                    <a:pt x="2288540" y="655320"/>
                  </a:lnTo>
                  <a:lnTo>
                    <a:pt x="2324316" y="584200"/>
                  </a:lnTo>
                  <a:lnTo>
                    <a:pt x="2390140" y="453390"/>
                  </a:lnTo>
                  <a:lnTo>
                    <a:pt x="2560320" y="204470"/>
                  </a:lnTo>
                  <a:lnTo>
                    <a:pt x="2566124" y="197954"/>
                  </a:lnTo>
                  <a:lnTo>
                    <a:pt x="2593340" y="236220"/>
                  </a:lnTo>
                  <a:lnTo>
                    <a:pt x="2593340" y="112852"/>
                  </a:lnTo>
                  <a:lnTo>
                    <a:pt x="2545080" y="152400"/>
                  </a:lnTo>
                  <a:lnTo>
                    <a:pt x="2379980" y="394970"/>
                  </a:lnTo>
                  <a:lnTo>
                    <a:pt x="2260600" y="584200"/>
                  </a:lnTo>
                  <a:lnTo>
                    <a:pt x="2032000" y="477520"/>
                  </a:lnTo>
                  <a:lnTo>
                    <a:pt x="1899920" y="459740"/>
                  </a:lnTo>
                  <a:lnTo>
                    <a:pt x="2058670" y="323850"/>
                  </a:lnTo>
                  <a:lnTo>
                    <a:pt x="2227580" y="140970"/>
                  </a:lnTo>
                  <a:lnTo>
                    <a:pt x="2294890" y="0"/>
                  </a:lnTo>
                  <a:lnTo>
                    <a:pt x="2180590" y="149860"/>
                  </a:lnTo>
                  <a:lnTo>
                    <a:pt x="1985010" y="345440"/>
                  </a:lnTo>
                  <a:lnTo>
                    <a:pt x="1797050" y="477520"/>
                  </a:lnTo>
                  <a:lnTo>
                    <a:pt x="1847850" y="756920"/>
                  </a:lnTo>
                  <a:lnTo>
                    <a:pt x="1844040" y="1418590"/>
                  </a:lnTo>
                  <a:lnTo>
                    <a:pt x="1855470" y="1663700"/>
                  </a:lnTo>
                  <a:lnTo>
                    <a:pt x="1837690" y="1878330"/>
                  </a:lnTo>
                  <a:lnTo>
                    <a:pt x="2301240" y="1912620"/>
                  </a:lnTo>
                  <a:lnTo>
                    <a:pt x="2616200" y="1870710"/>
                  </a:lnTo>
                  <a:lnTo>
                    <a:pt x="2616200" y="1838960"/>
                  </a:lnTo>
                  <a:lnTo>
                    <a:pt x="2616200" y="867410"/>
                  </a:lnTo>
                  <a:lnTo>
                    <a:pt x="2640330" y="205740"/>
                  </a:lnTo>
                  <a:lnTo>
                    <a:pt x="2673350" y="774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164589" y="4710430"/>
              <a:ext cx="157479" cy="1422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970530" y="4025900"/>
              <a:ext cx="158750" cy="14223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030730" y="4989830"/>
              <a:ext cx="158750" cy="14223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461010" y="3709669"/>
              <a:ext cx="3169920" cy="2364740"/>
            </a:xfrm>
            <a:custGeom>
              <a:avLst/>
              <a:gdLst/>
              <a:ahLst/>
              <a:cxnLst/>
              <a:rect l="l" t="t" r="r" b="b"/>
              <a:pathLst>
                <a:path w="3169920" h="2364740">
                  <a:moveTo>
                    <a:pt x="3169920" y="2175510"/>
                  </a:moveTo>
                  <a:lnTo>
                    <a:pt x="3152140" y="2057400"/>
                  </a:lnTo>
                  <a:lnTo>
                    <a:pt x="189636" y="2092236"/>
                  </a:lnTo>
                  <a:lnTo>
                    <a:pt x="151130" y="0"/>
                  </a:lnTo>
                  <a:lnTo>
                    <a:pt x="13970" y="22872"/>
                  </a:lnTo>
                  <a:lnTo>
                    <a:pt x="113880" y="2093125"/>
                  </a:lnTo>
                  <a:lnTo>
                    <a:pt x="19050" y="2094230"/>
                  </a:lnTo>
                  <a:lnTo>
                    <a:pt x="0" y="2175510"/>
                  </a:lnTo>
                  <a:lnTo>
                    <a:pt x="117856" y="2175510"/>
                  </a:lnTo>
                  <a:lnTo>
                    <a:pt x="127000" y="2364740"/>
                  </a:lnTo>
                  <a:lnTo>
                    <a:pt x="194310" y="2345690"/>
                  </a:lnTo>
                  <a:lnTo>
                    <a:pt x="191173" y="2175510"/>
                  </a:lnTo>
                  <a:lnTo>
                    <a:pt x="3169920" y="21755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Six Types of Non-Tariff</a:t>
            </a:r>
            <a:r>
              <a:rPr dirty="0" spc="-10"/>
              <a:t> </a:t>
            </a:r>
            <a:r>
              <a:rPr dirty="0" spc="-5"/>
              <a:t>Barriers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8739" y="585470"/>
            <a:ext cx="184658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i="1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dirty="0" sz="4000" spc="10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4000" spc="-5" i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4000" i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4000" spc="5" i="1">
                <a:solidFill>
                  <a:srgbClr val="FFFFFF"/>
                </a:solidFill>
                <a:latin typeface="Arial"/>
                <a:cs typeface="Arial"/>
              </a:rPr>
              <a:t>'</a:t>
            </a:r>
            <a:r>
              <a:rPr dirty="0" sz="4000" spc="-5" i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z="4000" spc="5" i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z="4000" i="1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490" y="1644650"/>
            <a:ext cx="1327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1389" y="1661159"/>
            <a:ext cx="2513965" cy="404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New </a:t>
            </a:r>
            <a:r>
              <a:rPr dirty="0" sz="2400" spc="-10">
                <a:latin typeface="Arial"/>
                <a:cs typeface="Arial"/>
              </a:rPr>
              <a:t>Zealand's  apples </a:t>
            </a:r>
            <a:r>
              <a:rPr dirty="0" sz="2400" spc="-5">
                <a:latin typeface="Arial"/>
                <a:cs typeface="Arial"/>
              </a:rPr>
              <a:t>account for  </a:t>
            </a:r>
            <a:r>
              <a:rPr dirty="0" sz="2400">
                <a:latin typeface="Arial"/>
                <a:cs typeface="Arial"/>
              </a:rPr>
              <a:t>a </a:t>
            </a:r>
            <a:r>
              <a:rPr dirty="0" sz="2400" spc="-5">
                <a:latin typeface="Arial"/>
                <a:cs typeface="Arial"/>
              </a:rPr>
              <a:t>third of its  agricultural  exports but have  </a:t>
            </a:r>
            <a:r>
              <a:rPr dirty="0" sz="2400" spc="-10">
                <a:latin typeface="Arial"/>
                <a:cs typeface="Arial"/>
              </a:rPr>
              <a:t>been banned </a:t>
            </a:r>
            <a:r>
              <a:rPr dirty="0" sz="2400">
                <a:latin typeface="Arial"/>
                <a:cs typeface="Arial"/>
              </a:rPr>
              <a:t>from  </a:t>
            </a:r>
            <a:r>
              <a:rPr dirty="0" sz="2400" spc="-5">
                <a:latin typeface="Arial"/>
                <a:cs typeface="Arial"/>
              </a:rPr>
              <a:t>Australia since  </a:t>
            </a:r>
            <a:r>
              <a:rPr dirty="0" sz="2400" spc="-10">
                <a:latin typeface="Arial"/>
                <a:cs typeface="Arial"/>
              </a:rPr>
              <a:t>1921 due </a:t>
            </a:r>
            <a:r>
              <a:rPr dirty="0" sz="2400" spc="5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fears  </a:t>
            </a:r>
            <a:r>
              <a:rPr dirty="0" sz="2400" spc="-10">
                <a:latin typeface="Arial"/>
                <a:cs typeface="Arial"/>
              </a:rPr>
              <a:t>about </a:t>
            </a:r>
            <a:r>
              <a:rPr dirty="0" sz="2400" spc="-5">
                <a:latin typeface="Arial"/>
                <a:cs typeface="Arial"/>
              </a:rPr>
              <a:t>the spread  of </a:t>
            </a:r>
            <a:r>
              <a:rPr dirty="0" sz="2400">
                <a:latin typeface="Arial"/>
                <a:cs typeface="Arial"/>
              </a:rPr>
              <a:t>fire </a:t>
            </a:r>
            <a:r>
              <a:rPr dirty="0" sz="2400" spc="-10">
                <a:latin typeface="Arial"/>
                <a:cs typeface="Arial"/>
              </a:rPr>
              <a:t>blight, </a:t>
            </a:r>
            <a:r>
              <a:rPr dirty="0" sz="2400">
                <a:latin typeface="Arial"/>
                <a:cs typeface="Arial"/>
              </a:rPr>
              <a:t>a  </a:t>
            </a:r>
            <a:r>
              <a:rPr dirty="0" sz="2400" spc="-5">
                <a:latin typeface="Arial"/>
                <a:cs typeface="Arial"/>
              </a:rPr>
              <a:t>crop pest.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29379" y="1844039"/>
            <a:ext cx="4486910" cy="2810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356100" y="5096509"/>
            <a:ext cx="216662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By </a:t>
            </a:r>
            <a:r>
              <a:rPr dirty="0" sz="1100">
                <a:latin typeface="Times New Roman"/>
                <a:cs typeface="Times New Roman"/>
              </a:rPr>
              <a:t>Doug Latimer in Sydney  Published: 1:00AM </a:t>
            </a:r>
            <a:r>
              <a:rPr dirty="0" sz="1100" spc="-5">
                <a:latin typeface="Times New Roman"/>
                <a:cs typeface="Times New Roman"/>
              </a:rPr>
              <a:t>BST </a:t>
            </a:r>
            <a:r>
              <a:rPr dirty="0" sz="1100">
                <a:latin typeface="Times New Roman"/>
                <a:cs typeface="Times New Roman"/>
              </a:rPr>
              <a:t>13 </a:t>
            </a:r>
            <a:r>
              <a:rPr dirty="0" sz="1100" spc="-5">
                <a:latin typeface="Times New Roman"/>
                <a:cs typeface="Times New Roman"/>
              </a:rPr>
              <a:t>Apr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2010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8739" y="250190"/>
            <a:ext cx="876363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19245" algn="l"/>
              </a:tabLst>
            </a:pPr>
            <a:r>
              <a:rPr dirty="0" sz="4400"/>
              <a:t>Apples</a:t>
            </a:r>
            <a:r>
              <a:rPr dirty="0" sz="4400" spc="10"/>
              <a:t> </a:t>
            </a:r>
            <a:r>
              <a:rPr dirty="0" sz="4400" spc="-5"/>
              <a:t>Banned	</a:t>
            </a:r>
            <a:r>
              <a:rPr dirty="0" sz="4400"/>
              <a:t>- </a:t>
            </a:r>
            <a:r>
              <a:rPr dirty="0" sz="4400" spc="-5"/>
              <a:t>Non Tariff</a:t>
            </a:r>
            <a:r>
              <a:rPr dirty="0" sz="4400" spc="-25"/>
              <a:t> </a:t>
            </a:r>
            <a:r>
              <a:rPr dirty="0" sz="4400" spc="-5"/>
              <a:t>Barrier</a:t>
            </a:r>
            <a:endParaRPr sz="4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50190"/>
            <a:ext cx="873569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99455" algn="l"/>
              </a:tabLst>
            </a:pPr>
            <a:r>
              <a:rPr dirty="0" sz="4400" spc="-5"/>
              <a:t>Mangoes</a:t>
            </a:r>
            <a:r>
              <a:rPr dirty="0" sz="4400" spc="15"/>
              <a:t> </a:t>
            </a:r>
            <a:r>
              <a:rPr dirty="0" sz="4400"/>
              <a:t>Philippines</a:t>
            </a:r>
            <a:r>
              <a:rPr dirty="0" sz="4400" spc="15"/>
              <a:t> </a:t>
            </a:r>
            <a:r>
              <a:rPr dirty="0" sz="4400"/>
              <a:t>–	</a:t>
            </a:r>
            <a:r>
              <a:rPr dirty="0" sz="4400" spc="-5"/>
              <a:t>Restrictions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02590" y="1374140"/>
            <a:ext cx="4022090" cy="4406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600" spc="-5">
                <a:latin typeface="Arial"/>
                <a:cs typeface="Arial"/>
              </a:rPr>
              <a:t>It </a:t>
            </a:r>
            <a:r>
              <a:rPr dirty="0" sz="2600">
                <a:latin typeface="Arial"/>
                <a:cs typeface="Arial"/>
              </a:rPr>
              <a:t>is a common practice </a:t>
            </a:r>
            <a:r>
              <a:rPr dirty="0" sz="2600" spc="-5">
                <a:latin typeface="Arial"/>
                <a:cs typeface="Arial"/>
              </a:rPr>
              <a:t>in  </a:t>
            </a:r>
            <a:r>
              <a:rPr dirty="0" sz="2600" spc="5">
                <a:latin typeface="Arial"/>
                <a:cs typeface="Arial"/>
              </a:rPr>
              <a:t>many </a:t>
            </a:r>
            <a:r>
              <a:rPr dirty="0" sz="2600">
                <a:latin typeface="Arial"/>
                <a:cs typeface="Arial"/>
              </a:rPr>
              <a:t>countries </a:t>
            </a:r>
            <a:r>
              <a:rPr dirty="0" sz="2600" spc="-5">
                <a:latin typeface="Arial"/>
                <a:cs typeface="Arial"/>
              </a:rPr>
              <a:t>to </a:t>
            </a:r>
            <a:r>
              <a:rPr dirty="0" sz="2600">
                <a:latin typeface="Arial"/>
                <a:cs typeface="Arial"/>
              </a:rPr>
              <a:t>use</a:t>
            </a:r>
            <a:r>
              <a:rPr dirty="0" sz="2600" spc="-60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non-  </a:t>
            </a:r>
            <a:r>
              <a:rPr dirty="0" sz="2600" spc="-5">
                <a:latin typeface="Arial"/>
                <a:cs typeface="Arial"/>
              </a:rPr>
              <a:t>tariff </a:t>
            </a:r>
            <a:r>
              <a:rPr dirty="0" sz="2600">
                <a:latin typeface="Arial"/>
                <a:cs typeface="Arial"/>
              </a:rPr>
              <a:t>barriers </a:t>
            </a:r>
            <a:r>
              <a:rPr dirty="0" sz="2600" spc="-5">
                <a:latin typeface="Arial"/>
                <a:cs typeface="Arial"/>
              </a:rPr>
              <a:t>to control the  entry </a:t>
            </a:r>
            <a:r>
              <a:rPr dirty="0" sz="2600">
                <a:latin typeface="Arial"/>
                <a:cs typeface="Arial"/>
              </a:rPr>
              <a:t>of</a:t>
            </a:r>
            <a:r>
              <a:rPr dirty="0" sz="2600" spc="-5">
                <a:latin typeface="Arial"/>
                <a:cs typeface="Arial"/>
              </a:rPr>
              <a:t> imports.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00">
              <a:latin typeface="Arial"/>
              <a:cs typeface="Arial"/>
            </a:endParaRPr>
          </a:p>
          <a:p>
            <a:pPr marL="12700" marR="6985">
              <a:lnSpc>
                <a:spcPct val="100000"/>
              </a:lnSpc>
            </a:pPr>
            <a:r>
              <a:rPr dirty="0" sz="2600">
                <a:latin typeface="Arial"/>
                <a:cs typeface="Arial"/>
              </a:rPr>
              <a:t>For instance, Philippine  mangoes and bananas  have </a:t>
            </a:r>
            <a:r>
              <a:rPr dirty="0" sz="2600" spc="-5">
                <a:latin typeface="Arial"/>
                <a:cs typeface="Arial"/>
              </a:rPr>
              <a:t>to </a:t>
            </a:r>
            <a:r>
              <a:rPr dirty="0" sz="2600">
                <a:latin typeface="Arial"/>
                <a:cs typeface="Arial"/>
              </a:rPr>
              <a:t>meet strict  phytosanitary </a:t>
            </a:r>
            <a:r>
              <a:rPr dirty="0" sz="2600" spc="-5">
                <a:latin typeface="Arial"/>
                <a:cs typeface="Arial"/>
              </a:rPr>
              <a:t>requirements  from the </a:t>
            </a:r>
            <a:r>
              <a:rPr dirty="0" sz="2600" spc="5">
                <a:latin typeface="Arial"/>
                <a:cs typeface="Arial"/>
              </a:rPr>
              <a:t>US</a:t>
            </a:r>
            <a:r>
              <a:rPr dirty="0" sz="2600" spc="-5">
                <a:latin typeface="Arial"/>
                <a:cs typeface="Arial"/>
              </a:rPr>
              <a:t> </a:t>
            </a:r>
            <a:r>
              <a:rPr dirty="0" sz="2600">
                <a:latin typeface="Arial"/>
                <a:cs typeface="Arial"/>
              </a:rPr>
              <a:t>and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2600">
                <a:latin typeface="Arial"/>
                <a:cs typeface="Arial"/>
              </a:rPr>
              <a:t>Australia.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3120" y="1844039"/>
            <a:ext cx="3942079" cy="2956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Peter McKay</dc:creator>
  <dc:subject>Market Reserach</dc:subject>
  <dc:title>Clubbing on Wheels</dc:title>
  <dcterms:created xsi:type="dcterms:W3CDTF">2020-06-28T17:44:42Z</dcterms:created>
  <dcterms:modified xsi:type="dcterms:W3CDTF">2020-06-28T17:44:42Z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2011-06-10T00:00:00Z</vt:filetime>
  </property>
  <property fmtid="{D5CDD505-2E9C-101B-9397-08002B2CF9AE}" pid="3" name="Creator">
    <vt:lpwstr>Impress</vt:lpwstr>
  </property>
  <property fmtid="{D5CDD505-2E9C-101B-9397-08002B2CF9AE}" pid="4" name="LastSaved">
    <vt:filetime>2011-06-10T00:00:00Z</vt:filetime>
  </property>
</Properties>
</file>