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5" r:id="rId4"/>
    <p:sldId id="258" r:id="rId5"/>
    <p:sldId id="266" r:id="rId6"/>
    <p:sldId id="272" r:id="rId7"/>
    <p:sldId id="264" r:id="rId8"/>
    <p:sldId id="259" r:id="rId9"/>
    <p:sldId id="267" r:id="rId10"/>
    <p:sldId id="260" r:id="rId11"/>
    <p:sldId id="268" r:id="rId12"/>
    <p:sldId id="261" r:id="rId13"/>
    <p:sldId id="269" r:id="rId14"/>
    <p:sldId id="262" r:id="rId15"/>
    <p:sldId id="270"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004" autoAdjust="0"/>
  </p:normalViewPr>
  <p:slideViewPr>
    <p:cSldViewPr snapToGrid="0">
      <p:cViewPr>
        <p:scale>
          <a:sx n="66" d="100"/>
          <a:sy n="66" d="100"/>
        </p:scale>
        <p:origin x="900"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1C182-F7C4-413F-AB09-3E0F75446288}"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3C9BE-F881-4E46-B9D4-34672C4B0D52}" type="slidenum">
              <a:rPr lang="en-US" smtClean="0"/>
              <a:t>‹#›</a:t>
            </a:fld>
            <a:endParaRPr lang="en-US"/>
          </a:p>
        </p:txBody>
      </p:sp>
    </p:spTree>
    <p:extLst>
      <p:ext uri="{BB962C8B-B14F-4D97-AF65-F5344CB8AC3E}">
        <p14:creationId xmlns:p14="http://schemas.microsoft.com/office/powerpoint/2010/main" val="9671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https://globaldigitalcitizen.org/21st-century-skills-every-student-needs</a:t>
            </a:r>
            <a:endParaRPr lang="en-US" dirty="0"/>
          </a:p>
        </p:txBody>
      </p:sp>
      <p:sp>
        <p:nvSpPr>
          <p:cNvPr id="4" name="Slide Number Placeholder 3"/>
          <p:cNvSpPr>
            <a:spLocks noGrp="1"/>
          </p:cNvSpPr>
          <p:nvPr>
            <p:ph type="sldNum" sz="quarter" idx="10"/>
          </p:nvPr>
        </p:nvSpPr>
        <p:spPr/>
        <p:txBody>
          <a:bodyPr/>
          <a:lstStyle/>
          <a:p>
            <a:fld id="{2663C9BE-F881-4E46-B9D4-34672C4B0D52}" type="slidenum">
              <a:rPr lang="en-US" smtClean="0"/>
              <a:t>1</a:t>
            </a:fld>
            <a:endParaRPr lang="en-US"/>
          </a:p>
        </p:txBody>
      </p:sp>
    </p:spTree>
    <p:extLst>
      <p:ext uri="{BB962C8B-B14F-4D97-AF65-F5344CB8AC3E}">
        <p14:creationId xmlns:p14="http://schemas.microsoft.com/office/powerpoint/2010/main" val="197246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44CAF3-D6DF-44C9-890F-60A2D3CFD9D0}"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2267792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4CAF3-D6DF-44C9-890F-60A2D3CFD9D0}"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505907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4CAF3-D6DF-44C9-890F-60A2D3CFD9D0}"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205677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44CAF3-D6DF-44C9-890F-60A2D3CFD9D0}"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318292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44CAF3-D6DF-44C9-890F-60A2D3CFD9D0}"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67021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44CAF3-D6DF-44C9-890F-60A2D3CFD9D0}"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3254336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44CAF3-D6DF-44C9-890F-60A2D3CFD9D0}"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42330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44CAF3-D6DF-44C9-890F-60A2D3CFD9D0}"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340522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4CAF3-D6DF-44C9-890F-60A2D3CFD9D0}"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231735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4CAF3-D6DF-44C9-890F-60A2D3CFD9D0}"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1084930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44CAF3-D6DF-44C9-890F-60A2D3CFD9D0}"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C1B768-3B82-4BED-A687-FE061A76AA04}" type="slidenum">
              <a:rPr lang="en-US" smtClean="0"/>
              <a:t>‹#›</a:t>
            </a:fld>
            <a:endParaRPr lang="en-US"/>
          </a:p>
        </p:txBody>
      </p:sp>
    </p:spTree>
    <p:extLst>
      <p:ext uri="{BB962C8B-B14F-4D97-AF65-F5344CB8AC3E}">
        <p14:creationId xmlns:p14="http://schemas.microsoft.com/office/powerpoint/2010/main" val="3451736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4CAF3-D6DF-44C9-890F-60A2D3CFD9D0}"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C1B768-3B82-4BED-A687-FE061A76AA04}" type="slidenum">
              <a:rPr lang="en-US" smtClean="0"/>
              <a:t>‹#›</a:t>
            </a:fld>
            <a:endParaRPr lang="en-US"/>
          </a:p>
        </p:txBody>
      </p:sp>
    </p:spTree>
    <p:extLst>
      <p:ext uri="{BB962C8B-B14F-4D97-AF65-F5344CB8AC3E}">
        <p14:creationId xmlns:p14="http://schemas.microsoft.com/office/powerpoint/2010/main" val="193964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creativity%20CAN%20SOLVE%20-%20.mp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1668463"/>
            <a:ext cx="9144000" cy="2387600"/>
          </a:xfrm>
        </p:spPr>
        <p:txBody>
          <a:bodyPr/>
          <a:lstStyle/>
          <a:p>
            <a:r>
              <a:rPr lang="en-US" b="1" dirty="0" smtClean="0">
                <a:latin typeface="Georgia" panose="02040502050405020303" pitchFamily="18" charset="0"/>
              </a:rPr>
              <a:t>Essential Skills for 21</a:t>
            </a:r>
            <a:r>
              <a:rPr lang="en-US" b="1" baseline="30000" dirty="0" smtClean="0">
                <a:latin typeface="Georgia" panose="02040502050405020303" pitchFamily="18" charset="0"/>
              </a:rPr>
              <a:t>st</a:t>
            </a:r>
            <a:r>
              <a:rPr lang="en-US" b="1" dirty="0" smtClean="0">
                <a:latin typeface="Georgia" panose="02040502050405020303" pitchFamily="18" charset="0"/>
              </a:rPr>
              <a:t> Century</a:t>
            </a:r>
            <a:endParaRPr lang="en-US" b="1" dirty="0">
              <a:latin typeface="Georgia" panose="02040502050405020303" pitchFamily="18" charset="0"/>
            </a:endParaRPr>
          </a:p>
        </p:txBody>
      </p:sp>
    </p:spTree>
    <p:extLst>
      <p:ext uri="{BB962C8B-B14F-4D97-AF65-F5344CB8AC3E}">
        <p14:creationId xmlns:p14="http://schemas.microsoft.com/office/powerpoint/2010/main" val="3622485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4" name="Rectangle 3"/>
          <p:cNvSpPr/>
          <p:nvPr/>
        </p:nvSpPr>
        <p:spPr>
          <a:xfrm>
            <a:off x="4362193" y="2744567"/>
            <a:ext cx="3467616" cy="646331"/>
          </a:xfrm>
          <a:prstGeom prst="rect">
            <a:avLst/>
          </a:prstGeom>
        </p:spPr>
        <p:txBody>
          <a:bodyPr wrap="none">
            <a:spAutoFit/>
          </a:bodyPr>
          <a:lstStyle/>
          <a:p>
            <a:r>
              <a:rPr lang="en-US" sz="3600" b="1" dirty="0" smtClean="0">
                <a:solidFill>
                  <a:srgbClr val="FF0000"/>
                </a:solidFill>
                <a:latin typeface="Georgia" panose="02040502050405020303" pitchFamily="18" charset="0"/>
              </a:rPr>
              <a:t>Collaboration</a:t>
            </a:r>
            <a:endParaRPr lang="en-US" sz="3600" dirty="0"/>
          </a:p>
        </p:txBody>
      </p:sp>
    </p:spTree>
    <p:extLst>
      <p:ext uri="{BB962C8B-B14F-4D97-AF65-F5344CB8AC3E}">
        <p14:creationId xmlns:p14="http://schemas.microsoft.com/office/powerpoint/2010/main" val="384053035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286" y="2169049"/>
            <a:ext cx="10668000" cy="2484526"/>
          </a:xfrm>
          <a:prstGeom prst="rect">
            <a:avLst/>
          </a:prstGeom>
        </p:spPr>
        <p:txBody>
          <a:bodyPr wrap="square">
            <a:spAutoFit/>
          </a:bodyPr>
          <a:lstStyle/>
          <a:p>
            <a:pPr algn="just">
              <a:lnSpc>
                <a:spcPct val="150000"/>
              </a:lnSpc>
            </a:pPr>
            <a:r>
              <a:rPr lang="en-US" sz="3600" dirty="0">
                <a:solidFill>
                  <a:srgbClr val="002060"/>
                </a:solidFill>
                <a:latin typeface="Georgia" panose="02040502050405020303" pitchFamily="18" charset="0"/>
              </a:rPr>
              <a:t>Students must possess the ability to collaborate seamlessly in both physical and virtual spaces, with real and virtual partners globally.</a:t>
            </a:r>
          </a:p>
        </p:txBody>
      </p:sp>
    </p:spTree>
    <p:extLst>
      <p:ext uri="{BB962C8B-B14F-4D97-AF65-F5344CB8AC3E}">
        <p14:creationId xmlns:p14="http://schemas.microsoft.com/office/powerpoint/2010/main" val="335740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400"/>
            <a:ext cx="12192000" cy="6883400"/>
          </a:xfrm>
          <a:prstGeom prst="rect">
            <a:avLst/>
          </a:prstGeom>
        </p:spPr>
      </p:pic>
      <p:sp>
        <p:nvSpPr>
          <p:cNvPr id="3" name="Rectangle 2"/>
          <p:cNvSpPr/>
          <p:nvPr/>
        </p:nvSpPr>
        <p:spPr>
          <a:xfrm>
            <a:off x="0" y="4459067"/>
            <a:ext cx="4445448" cy="707886"/>
          </a:xfrm>
          <a:prstGeom prst="rect">
            <a:avLst/>
          </a:prstGeom>
        </p:spPr>
        <p:txBody>
          <a:bodyPr wrap="none">
            <a:spAutoFit/>
          </a:bodyPr>
          <a:lstStyle/>
          <a:p>
            <a:r>
              <a:rPr lang="en-US" sz="4000" b="1" dirty="0" smtClean="0">
                <a:latin typeface="Georgia" panose="02040502050405020303" pitchFamily="18" charset="0"/>
              </a:rPr>
              <a:t>Communication</a:t>
            </a:r>
            <a:endParaRPr lang="en-US" sz="4000" dirty="0"/>
          </a:p>
        </p:txBody>
      </p:sp>
    </p:spTree>
    <p:extLst>
      <p:ext uri="{BB962C8B-B14F-4D97-AF65-F5344CB8AC3E}">
        <p14:creationId xmlns:p14="http://schemas.microsoft.com/office/powerpoint/2010/main" val="20188124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628" y="1188722"/>
            <a:ext cx="11146972" cy="4247317"/>
          </a:xfrm>
          <a:prstGeom prst="rect">
            <a:avLst/>
          </a:prstGeom>
        </p:spPr>
        <p:txBody>
          <a:bodyPr wrap="square">
            <a:spAutoFit/>
          </a:bodyPr>
          <a:lstStyle/>
          <a:p>
            <a:pPr algn="just">
              <a:lnSpc>
                <a:spcPct val="150000"/>
              </a:lnSpc>
            </a:pPr>
            <a:r>
              <a:rPr lang="en-US" sz="3600" dirty="0">
                <a:latin typeface="Georgia" panose="02040502050405020303" pitchFamily="18" charset="0"/>
              </a:rPr>
              <a:t>Students must be able to communicate not just with text or speech, but in multiple multimedia formats. They must be able to communicate visually through video and imagery as effectively as they do with text and speech.</a:t>
            </a:r>
          </a:p>
        </p:txBody>
      </p:sp>
    </p:spTree>
    <p:extLst>
      <p:ext uri="{BB962C8B-B14F-4D97-AF65-F5344CB8AC3E}">
        <p14:creationId xmlns:p14="http://schemas.microsoft.com/office/powerpoint/2010/main" val="4084391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83"/>
            <a:ext cx="12192000" cy="6888566"/>
          </a:xfrm>
          <a:prstGeom prst="rect">
            <a:avLst/>
          </a:prstGeom>
        </p:spPr>
      </p:pic>
      <p:sp>
        <p:nvSpPr>
          <p:cNvPr id="3" name="Rectangle 2"/>
          <p:cNvSpPr/>
          <p:nvPr/>
        </p:nvSpPr>
        <p:spPr>
          <a:xfrm>
            <a:off x="436432" y="602734"/>
            <a:ext cx="6436377" cy="523220"/>
          </a:xfrm>
          <a:prstGeom prst="rect">
            <a:avLst/>
          </a:prstGeom>
        </p:spPr>
        <p:txBody>
          <a:bodyPr wrap="none">
            <a:spAutoFit/>
          </a:bodyPr>
          <a:lstStyle/>
          <a:p>
            <a:r>
              <a:rPr lang="en-US" sz="2800" b="1" dirty="0" smtClean="0">
                <a:solidFill>
                  <a:srgbClr val="002060"/>
                </a:solidFill>
                <a:latin typeface="Georgia" panose="02040502050405020303" pitchFamily="18" charset="0"/>
              </a:rPr>
              <a:t>Ethics, Action, and Responsibility</a:t>
            </a:r>
            <a:endParaRPr lang="en-US" sz="2800"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29616989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8284" y="1893278"/>
            <a:ext cx="10914743" cy="2484526"/>
          </a:xfrm>
          <a:prstGeom prst="rect">
            <a:avLst/>
          </a:prstGeom>
        </p:spPr>
        <p:txBody>
          <a:bodyPr wrap="square">
            <a:spAutoFit/>
          </a:bodyPr>
          <a:lstStyle/>
          <a:p>
            <a:pPr algn="just">
              <a:lnSpc>
                <a:spcPct val="150000"/>
              </a:lnSpc>
            </a:pPr>
            <a:r>
              <a:rPr lang="en-US" sz="3600" dirty="0">
                <a:latin typeface="Georgia" panose="02040502050405020303" pitchFamily="18" charset="0"/>
              </a:rPr>
              <a:t>This includes adaptability, </a:t>
            </a:r>
            <a:r>
              <a:rPr lang="en-US" sz="3600" dirty="0" smtClean="0">
                <a:latin typeface="Georgia" panose="02040502050405020303" pitchFamily="18" charset="0"/>
              </a:rPr>
              <a:t>financial </a:t>
            </a:r>
            <a:r>
              <a:rPr lang="en-US" sz="3600" dirty="0">
                <a:latin typeface="Georgia" panose="02040502050405020303" pitchFamily="18" charset="0"/>
              </a:rPr>
              <a:t>responsibility, personal </a:t>
            </a:r>
            <a:r>
              <a:rPr lang="en-US" sz="3600" dirty="0" smtClean="0">
                <a:latin typeface="Georgia" panose="02040502050405020303" pitchFamily="18" charset="0"/>
              </a:rPr>
              <a:t>responsibility, </a:t>
            </a:r>
            <a:r>
              <a:rPr lang="en-US" sz="3600" dirty="0">
                <a:latin typeface="Georgia" panose="02040502050405020303" pitchFamily="18" charset="0"/>
              </a:rPr>
              <a:t>environmental awareness, empathy, tolerance, and global awareness.</a:t>
            </a:r>
          </a:p>
        </p:txBody>
      </p:sp>
    </p:spTree>
    <p:extLst>
      <p:ext uri="{BB962C8B-B14F-4D97-AF65-F5344CB8AC3E}">
        <p14:creationId xmlns:p14="http://schemas.microsoft.com/office/powerpoint/2010/main" val="52440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674" y="2279134"/>
            <a:ext cx="6482865" cy="1446550"/>
          </a:xfrm>
          <a:prstGeom prst="rect">
            <a:avLst/>
          </a:prstGeom>
        </p:spPr>
        <p:txBody>
          <a:bodyPr wrap="none">
            <a:spAutoFit/>
          </a:bodyPr>
          <a:lstStyle/>
          <a:p>
            <a:r>
              <a:rPr lang="en-US" sz="8800" b="1" dirty="0" smtClean="0">
                <a:solidFill>
                  <a:srgbClr val="002060"/>
                </a:solidFill>
                <a:latin typeface="Georgia" panose="02040502050405020303" pitchFamily="18" charset="0"/>
              </a:rPr>
              <a:t>Thank You</a:t>
            </a:r>
            <a:endParaRPr lang="en-US" sz="8800" dirty="0"/>
          </a:p>
        </p:txBody>
      </p:sp>
    </p:spTree>
    <p:extLst>
      <p:ext uri="{BB962C8B-B14F-4D97-AF65-F5344CB8AC3E}">
        <p14:creationId xmlns:p14="http://schemas.microsoft.com/office/powerpoint/2010/main" val="288533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19175"/>
          </a:xfrm>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6985000" y="1001712"/>
            <a:ext cx="3433953" cy="1754326"/>
          </a:xfrm>
          <a:prstGeom prst="rect">
            <a:avLst/>
          </a:prstGeom>
          <a:ln>
            <a:solidFill>
              <a:srgbClr val="FFFF00"/>
            </a:solidFill>
          </a:ln>
        </p:spPr>
        <p:txBody>
          <a:bodyPr wrap="none">
            <a:spAutoFit/>
          </a:bodyPr>
          <a:lstStyle/>
          <a:p>
            <a:pPr algn="ctr"/>
            <a:r>
              <a:rPr lang="en-US" sz="5400" b="1" dirty="0" smtClean="0">
                <a:solidFill>
                  <a:schemeClr val="bg1"/>
                </a:solidFill>
                <a:latin typeface="Georgia" panose="02040502050405020303" pitchFamily="18" charset="0"/>
              </a:rPr>
              <a:t>Problem </a:t>
            </a:r>
          </a:p>
          <a:p>
            <a:pPr algn="ctr"/>
            <a:r>
              <a:rPr lang="en-US" sz="5400" b="1" dirty="0" smtClean="0">
                <a:solidFill>
                  <a:schemeClr val="bg1"/>
                </a:solidFill>
                <a:latin typeface="Georgia" panose="02040502050405020303" pitchFamily="18" charset="0"/>
              </a:rPr>
              <a:t>Solving</a:t>
            </a:r>
            <a:endParaRPr lang="en-US" sz="5400" dirty="0">
              <a:solidFill>
                <a:schemeClr val="bg1"/>
              </a:solidFill>
            </a:endParaRPr>
          </a:p>
        </p:txBody>
      </p:sp>
    </p:spTree>
    <p:extLst>
      <p:ext uri="{BB962C8B-B14F-4D97-AF65-F5344CB8AC3E}">
        <p14:creationId xmlns:p14="http://schemas.microsoft.com/office/powerpoint/2010/main" val="292527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7987" y="2628806"/>
            <a:ext cx="9980909" cy="1323439"/>
          </a:xfrm>
          <a:prstGeom prst="rect">
            <a:avLst/>
          </a:prstGeom>
        </p:spPr>
        <p:txBody>
          <a:bodyPr wrap="square">
            <a:spAutoFit/>
          </a:bodyPr>
          <a:lstStyle/>
          <a:p>
            <a:pPr algn="ctr"/>
            <a:r>
              <a:rPr lang="en-US" sz="4000" dirty="0">
                <a:latin typeface="Georgia" panose="02040502050405020303" pitchFamily="18" charset="0"/>
              </a:rPr>
              <a:t>Students need the ability to solve complex problems in real time.</a:t>
            </a:r>
          </a:p>
        </p:txBody>
      </p:sp>
    </p:spTree>
    <p:extLst>
      <p:ext uri="{BB962C8B-B14F-4D97-AF65-F5344CB8AC3E}">
        <p14:creationId xmlns:p14="http://schemas.microsoft.com/office/powerpoint/2010/main" val="198073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creativity image"/>
          <p:cNvSpPr>
            <a:spLocks noChangeAspect="1" noChangeArrowheads="1"/>
          </p:cNvSpPr>
          <p:nvPr/>
        </p:nvSpPr>
        <p:spPr bwMode="auto">
          <a:xfrm>
            <a:off x="155575" y="-1858963"/>
            <a:ext cx="5829300" cy="3886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6685"/>
            <a:ext cx="12177619" cy="53536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0919" y="891098"/>
            <a:ext cx="2509020" cy="646331"/>
          </a:xfrm>
          <a:prstGeom prst="rect">
            <a:avLst/>
          </a:prstGeom>
        </p:spPr>
        <p:txBody>
          <a:bodyPr wrap="none">
            <a:spAutoFit/>
          </a:bodyPr>
          <a:lstStyle/>
          <a:p>
            <a:r>
              <a:rPr lang="en-US" sz="3600" b="1" dirty="0">
                <a:solidFill>
                  <a:srgbClr val="002060"/>
                </a:solidFill>
                <a:latin typeface="Georgia" panose="02040502050405020303" pitchFamily="18" charset="0"/>
              </a:rPr>
              <a:t>Creativity</a:t>
            </a:r>
            <a:endParaRPr lang="en-US" sz="3600" dirty="0"/>
          </a:p>
        </p:txBody>
      </p:sp>
    </p:spTree>
    <p:extLst>
      <p:ext uri="{BB962C8B-B14F-4D97-AF65-F5344CB8AC3E}">
        <p14:creationId xmlns:p14="http://schemas.microsoft.com/office/powerpoint/2010/main" val="4585281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285" y="1422400"/>
            <a:ext cx="10515600" cy="3715657"/>
          </a:xfrm>
        </p:spPr>
        <p:txBody>
          <a:bodyPr>
            <a:normAutofit fontScale="90000"/>
          </a:bodyPr>
          <a:lstStyle/>
          <a:p>
            <a:pPr algn="just">
              <a:lnSpc>
                <a:spcPct val="150000"/>
              </a:lnSpc>
            </a:pPr>
            <a:r>
              <a:rPr lang="en-US" dirty="0">
                <a:latin typeface="Georgia" panose="02040502050405020303" pitchFamily="18" charset="0"/>
              </a:rPr>
              <a:t>Students need to be able to think and work creatively in both digital and </a:t>
            </a:r>
            <a:r>
              <a:rPr lang="en-US" dirty="0" err="1">
                <a:latin typeface="Georgia" panose="02040502050405020303" pitchFamily="18" charset="0"/>
              </a:rPr>
              <a:t>nondigital</a:t>
            </a:r>
            <a:r>
              <a:rPr lang="en-US" dirty="0">
                <a:latin typeface="Georgia" panose="02040502050405020303" pitchFamily="18" charset="0"/>
              </a:rPr>
              <a:t> environments to develop unique and useful solutions.</a:t>
            </a:r>
            <a:endParaRPr lang="en-US" dirty="0">
              <a:latin typeface="Georgia" panose="02040502050405020303" pitchFamily="18" charset="0"/>
            </a:endParaRPr>
          </a:p>
        </p:txBody>
      </p:sp>
    </p:spTree>
    <p:extLst>
      <p:ext uri="{BB962C8B-B14F-4D97-AF65-F5344CB8AC3E}">
        <p14:creationId xmlns:p14="http://schemas.microsoft.com/office/powerpoint/2010/main" val="36850197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022" y="3137353"/>
            <a:ext cx="10515600" cy="854075"/>
          </a:xfrm>
        </p:spPr>
        <p:txBody>
          <a:bodyPr>
            <a:normAutofit/>
          </a:bodyPr>
          <a:lstStyle/>
          <a:p>
            <a:pPr algn="ctr"/>
            <a:r>
              <a:rPr lang="en-US" sz="4000" b="1" dirty="0" smtClean="0">
                <a:latin typeface="Georgia" panose="02040502050405020303" pitchFamily="18" charset="0"/>
                <a:hlinkClick r:id="rId2" action="ppaction://hlinkfile"/>
              </a:rPr>
              <a:t>Video - Creativity can Solve</a:t>
            </a:r>
            <a:endParaRPr lang="en-US" sz="4000" b="1" dirty="0">
              <a:latin typeface="Georgia" panose="02040502050405020303" pitchFamily="18" charset="0"/>
              <a:hlinkClick r:id="rId2" action="ppaction://hlinkfile"/>
            </a:endParaRPr>
          </a:p>
        </p:txBody>
      </p:sp>
    </p:spTree>
    <p:extLst>
      <p:ext uri="{BB962C8B-B14F-4D97-AF65-F5344CB8AC3E}">
        <p14:creationId xmlns:p14="http://schemas.microsoft.com/office/powerpoint/2010/main" val="2589538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906" y="1879600"/>
            <a:ext cx="10594188" cy="3098800"/>
          </a:xfrm>
          <a:prstGeom prst="rect">
            <a:avLst/>
          </a:prstGeom>
        </p:spPr>
      </p:pic>
    </p:spTree>
    <p:extLst>
      <p:ext uri="{BB962C8B-B14F-4D97-AF65-F5344CB8AC3E}">
        <p14:creationId xmlns:p14="http://schemas.microsoft.com/office/powerpoint/2010/main" val="2060128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0"/>
            <a:ext cx="12192000" cy="6853600"/>
          </a:xfrm>
          <a:prstGeom prst="rect">
            <a:avLst/>
          </a:prstGeom>
        </p:spPr>
      </p:pic>
      <p:sp>
        <p:nvSpPr>
          <p:cNvPr id="3" name="Rectangle 2"/>
          <p:cNvSpPr/>
          <p:nvPr/>
        </p:nvSpPr>
        <p:spPr>
          <a:xfrm>
            <a:off x="969282" y="1529834"/>
            <a:ext cx="4275529" cy="646331"/>
          </a:xfrm>
          <a:prstGeom prst="rect">
            <a:avLst/>
          </a:prstGeom>
        </p:spPr>
        <p:txBody>
          <a:bodyPr wrap="none">
            <a:spAutoFit/>
          </a:bodyPr>
          <a:lstStyle/>
          <a:p>
            <a:r>
              <a:rPr lang="en-US" sz="3600" b="1" dirty="0" smtClean="0">
                <a:solidFill>
                  <a:srgbClr val="FF0000"/>
                </a:solidFill>
                <a:latin typeface="Georgia" panose="02040502050405020303" pitchFamily="18" charset="0"/>
              </a:rPr>
              <a:t>Analytic thinking</a:t>
            </a:r>
            <a:endParaRPr lang="en-US" sz="3600" b="1" dirty="0">
              <a:solidFill>
                <a:srgbClr val="FF0000"/>
              </a:solidFill>
              <a:latin typeface="Georgia" panose="02040502050405020303" pitchFamily="18" charset="0"/>
            </a:endParaRPr>
          </a:p>
        </p:txBody>
      </p:sp>
    </p:spTree>
    <p:extLst>
      <p:ext uri="{BB962C8B-B14F-4D97-AF65-F5344CB8AC3E}">
        <p14:creationId xmlns:p14="http://schemas.microsoft.com/office/powerpoint/2010/main" val="224669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5087" y="1609636"/>
            <a:ext cx="11117941" cy="3315523"/>
          </a:xfrm>
          <a:prstGeom prst="rect">
            <a:avLst/>
          </a:prstGeom>
        </p:spPr>
        <p:txBody>
          <a:bodyPr wrap="square">
            <a:spAutoFit/>
          </a:bodyPr>
          <a:lstStyle/>
          <a:p>
            <a:pPr algn="just">
              <a:lnSpc>
                <a:spcPct val="150000"/>
              </a:lnSpc>
            </a:pPr>
            <a:r>
              <a:rPr lang="en-US" sz="3600" dirty="0">
                <a:solidFill>
                  <a:srgbClr val="002060"/>
                </a:solidFill>
                <a:latin typeface="Georgia" panose="02040502050405020303" pitchFamily="18" charset="0"/>
              </a:rPr>
              <a:t>Students need the ability to think analytically, which includes proficiency with comparing, contrasting, evaluating, synthesizing, and applying without instruction or supervision.</a:t>
            </a:r>
          </a:p>
        </p:txBody>
      </p:sp>
    </p:spTree>
    <p:extLst>
      <p:ext uri="{BB962C8B-B14F-4D97-AF65-F5344CB8AC3E}">
        <p14:creationId xmlns:p14="http://schemas.microsoft.com/office/powerpoint/2010/main" val="4154364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166</Words>
  <Application>Microsoft Office PowerPoint</Application>
  <PresentationFormat>Widescreen</PresentationFormat>
  <Paragraphs>18</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Georgia</vt:lpstr>
      <vt:lpstr>Office Theme</vt:lpstr>
      <vt:lpstr>Essential Skills for 21st Century</vt:lpstr>
      <vt:lpstr>PowerPoint Presentation</vt:lpstr>
      <vt:lpstr>PowerPoint Presentation</vt:lpstr>
      <vt:lpstr>PowerPoint Presentation</vt:lpstr>
      <vt:lpstr>Students need to be able to think and work creatively in both digital and nondigital environments to develop unique and useful solutions.</vt:lpstr>
      <vt:lpstr>Video - Creativity can Solve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Skills for 21st Century</dc:title>
  <dc:creator>su</dc:creator>
  <cp:lastModifiedBy>su</cp:lastModifiedBy>
  <cp:revision>14</cp:revision>
  <dcterms:created xsi:type="dcterms:W3CDTF">2016-06-14T05:49:29Z</dcterms:created>
  <dcterms:modified xsi:type="dcterms:W3CDTF">2018-02-10T11:50:17Z</dcterms:modified>
</cp:coreProperties>
</file>