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FB42E81-2C8F-49ED-8B7E-ECA0C9A2F223}">
  <a:tblStyle styleId="{BFB42E81-2C8F-49ED-8B7E-ECA0C9A2F22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22825" y="739950"/>
            <a:ext cx="4490700" cy="3699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3575" y="4686475"/>
            <a:ext cx="5388600" cy="4439825"/>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0: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0: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1: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1: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2: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2: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8: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73575" y="4686475"/>
            <a:ext cx="5388600" cy="4439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901700" y="739775"/>
            <a:ext cx="4932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
        <p:cNvGrpSpPr/>
        <p:nvPr/>
      </p:nvGrpSpPr>
      <p:grpSpPr>
        <a:xfrm>
          <a:off x="0" y="0"/>
          <a:ext cx="0" cy="0"/>
          <a:chOff x="0" y="0"/>
          <a:chExt cx="0" cy="0"/>
        </a:xfrm>
      </p:grpSpPr>
      <p:sp>
        <p:nvSpPr>
          <p:cNvPr id="18" name="Google Shape;18;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36" name="Google Shape;36;p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37" name="Google Shape;3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3" name="Google Shape;43;p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4" name="Google Shape;44;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5" name="Google Shape;55;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6" name="Google Shape;56;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7" name="Google Shape;57;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4" name="Google Shape;64;p1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53963" y="2866890"/>
            <a:ext cx="8230938" cy="3268439"/>
          </a:xfrm>
          <a:prstGeom prst="rect">
            <a:avLst/>
          </a:prstGeom>
        </p:spPr>
      </p:pic>
      <p:pic>
        <p:nvPicPr>
          <p:cNvPr id="5" name="Picture 4"/>
          <p:cNvPicPr>
            <a:picLocks noChangeAspect="1"/>
          </p:cNvPicPr>
          <p:nvPr/>
        </p:nvPicPr>
        <p:blipFill>
          <a:blip r:embed="rId3"/>
          <a:stretch>
            <a:fillRect/>
          </a:stretch>
        </p:blipFill>
        <p:spPr>
          <a:xfrm>
            <a:off x="1179871" y="239199"/>
            <a:ext cx="6124575" cy="1571625"/>
          </a:xfrm>
          <a:prstGeom prst="rect">
            <a:avLst/>
          </a:prstGeom>
        </p:spPr>
      </p:pic>
      <p:sp>
        <p:nvSpPr>
          <p:cNvPr id="6" name="TextBox 5"/>
          <p:cNvSpPr txBox="1"/>
          <p:nvPr/>
        </p:nvSpPr>
        <p:spPr>
          <a:xfrm>
            <a:off x="3733044" y="1785474"/>
            <a:ext cx="1018227"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5400" dirty="0" smtClean="0">
                <a:solidFill>
                  <a:srgbClr val="7030A0"/>
                </a:solidFill>
                <a:latin typeface="Algerian" panose="04020705040A02060702" pitchFamily="82" charset="0"/>
              </a:rPr>
              <a:t>To</a:t>
            </a:r>
            <a:endParaRPr lang="en-US" sz="5400" dirty="0">
              <a:solidFill>
                <a:srgbClr val="7030A0"/>
              </a:solidFill>
              <a:latin typeface="Algerian" panose="04020705040A02060702" pitchFamily="82" charset="0"/>
            </a:endParaRPr>
          </a:p>
        </p:txBody>
      </p:sp>
    </p:spTree>
    <p:extLst>
      <p:ext uri="{BB962C8B-B14F-4D97-AF65-F5344CB8AC3E}">
        <p14:creationId xmlns:p14="http://schemas.microsoft.com/office/powerpoint/2010/main" val="144773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1"/>
          <p:cNvSpPr txBox="1"/>
          <p:nvPr/>
        </p:nvSpPr>
        <p:spPr>
          <a:xfrm>
            <a:off x="533400" y="609600"/>
            <a:ext cx="8305800" cy="59086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The physico-chemical methods with coagulation-flocculation can treat effectively the color and BOD in the influent. However , the disadvantage of this method are the high chemical cost, large amount of highly toxic physico-chemical sludge and cannot satisfy national effluent quality standard (NEQS).</a:t>
            </a:r>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 Biological treatment is the most economic and eco-friendly process due to least running cost, no hazardous chemicals are required and very low non-toxic sludge are produced. In this method waste water is treated by microorganisms mainly bacteria. </a:t>
            </a:r>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Combination of physico-chemical and biological method is the most efficient method where the bacteria or micro organism failed to treat (in high temperature and non biodegradable compound) the effluent. But it has the most running cost. Wastewater treatment with oxidants like chlorine is now practicing in Bangladesh. </a:t>
            </a:r>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Chlorine can react with natural organic compounds which can produce dangerous compounds known as disinfection byproducts (DBPs). Wastewater treatment with Chlorine may produce Aromatic organic halides (AOX), Trihalomethanes (THMs), Dioxins. Skin diseases and inhalation problems can be occurred. Most of the time this process cannot maintain discharge standard</a:t>
            </a:r>
            <a:endParaRPr/>
          </a:p>
        </p:txBody>
      </p:sp>
      <p:sp>
        <p:nvSpPr>
          <p:cNvPr id="144" name="Google Shape;144;p21"/>
          <p:cNvSpPr txBox="1"/>
          <p:nvPr/>
        </p:nvSpPr>
        <p:spPr>
          <a:xfrm>
            <a:off x="609600" y="228600"/>
            <a:ext cx="5486400" cy="381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B7DEE8"/>
              </a:buClr>
              <a:buSzPts val="1800"/>
              <a:buFont typeface="Arial"/>
              <a:buNone/>
            </a:pPr>
            <a:r>
              <a:rPr lang="en-US" sz="1800" b="0" i="0" u="none">
                <a:solidFill>
                  <a:srgbClr val="B7DEE8"/>
                </a:solidFill>
                <a:latin typeface="Arial"/>
                <a:ea typeface="Arial"/>
                <a:cs typeface="Arial"/>
                <a:sym typeface="Arial"/>
              </a:rPr>
              <a:t>Limitations of Different ETPs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2"/>
          <p:cNvSpPr txBox="1"/>
          <p:nvPr/>
        </p:nvSpPr>
        <p:spPr>
          <a:xfrm>
            <a:off x="685800" y="1066800"/>
            <a:ext cx="7848600" cy="1477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Sequestering agent is a dyeing auxiliaries which is used during dyeing for removing hardness of water. Sequestering agents combine with calcium and magnesium ions and other heavy metal ions in hard water. They form molecules in which the ions are held so securely (sequestered) that they can no longer react. </a:t>
            </a:r>
            <a:endParaRPr/>
          </a:p>
        </p:txBody>
      </p:sp>
      <p:sp>
        <p:nvSpPr>
          <p:cNvPr id="150" name="Google Shape;150;p22"/>
          <p:cNvSpPr txBox="1"/>
          <p:nvPr/>
        </p:nvSpPr>
        <p:spPr>
          <a:xfrm>
            <a:off x="685800" y="457200"/>
            <a:ext cx="3581400" cy="3698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1800"/>
              <a:buFont typeface="Arial"/>
              <a:buNone/>
            </a:pPr>
            <a:r>
              <a:rPr lang="en-US" sz="1800" b="0" i="0" u="none">
                <a:solidFill>
                  <a:srgbClr val="FF0000"/>
                </a:solidFill>
                <a:latin typeface="Arial"/>
                <a:ea typeface="Arial"/>
                <a:cs typeface="Arial"/>
                <a:sym typeface="Arial"/>
              </a:rPr>
              <a:t>Sequestering agents</a:t>
            </a:r>
            <a:endParaRPr/>
          </a:p>
        </p:txBody>
      </p:sp>
      <p:sp>
        <p:nvSpPr>
          <p:cNvPr id="151" name="Google Shape;151;p22"/>
          <p:cNvSpPr txBox="1"/>
          <p:nvPr/>
        </p:nvSpPr>
        <p:spPr>
          <a:xfrm>
            <a:off x="2324100" y="3352800"/>
            <a:ext cx="4572000" cy="2446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Sequestering agents are,</a:t>
            </a:r>
            <a:endParaRPr/>
          </a:p>
          <a:p>
            <a:pPr marL="0" marR="0" lvl="0" indent="0" algn="l" rtl="0">
              <a:lnSpc>
                <a:spcPct val="15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Aminocarboxylic acid base products</a:t>
            </a:r>
            <a:endParaRPr/>
          </a:p>
          <a:p>
            <a:pPr marL="0" marR="0" lvl="0" indent="0" algn="l" rtl="0">
              <a:lnSpc>
                <a:spcPct val="15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Phosphates and Phosphonates</a:t>
            </a:r>
            <a:endParaRPr/>
          </a:p>
          <a:p>
            <a:pPr marL="0" marR="0" lvl="0" indent="0" algn="l" rtl="0">
              <a:lnSpc>
                <a:spcPct val="15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Hydroxy carbroxylates</a:t>
            </a:r>
            <a:endParaRPr/>
          </a:p>
          <a:p>
            <a:pPr marL="0" marR="0" lvl="0" indent="0" algn="l" rtl="0">
              <a:lnSpc>
                <a:spcPct val="15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Polyacrylates and</a:t>
            </a:r>
            <a:endParaRPr/>
          </a:p>
          <a:p>
            <a:pPr marL="0" marR="0" lvl="0" indent="0" algn="l" rtl="0">
              <a:lnSpc>
                <a:spcPct val="15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Sugar acrylates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3"/>
          <p:cNvSpPr txBox="1"/>
          <p:nvPr/>
        </p:nvSpPr>
        <p:spPr>
          <a:xfrm>
            <a:off x="533400" y="1676400"/>
            <a:ext cx="8153400" cy="230822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The most undesirable impurities in Fibre, Common salt, Glauber salt, Caustic Soda and Soda ash are the di- and tri-valent cations, e.g., Ca++, Mg ++ Cu ++, Fe+++ etc. These ions increase hardness of the process bath and generate iron oxides in the bath. Calcium and Magnesium reacts with alkali and precipitates as a sticky substance on the textile material, which creates patchy dyeing and discoloration of the fibre. The ferric oxide with cellulose and creates small pinhole on the fibres also damages the machinery by scale formation in the nozzles and base.</a:t>
            </a:r>
            <a:endParaRPr/>
          </a:p>
        </p:txBody>
      </p:sp>
      <p:sp>
        <p:nvSpPr>
          <p:cNvPr id="157" name="Google Shape;157;p23"/>
          <p:cNvSpPr txBox="1"/>
          <p:nvPr/>
        </p:nvSpPr>
        <p:spPr>
          <a:xfrm>
            <a:off x="533400" y="762000"/>
            <a:ext cx="56388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000"/>
              <a:buFont typeface="Arial"/>
              <a:buNone/>
            </a:pPr>
            <a:r>
              <a:rPr lang="en-US" sz="2000" b="0" i="0" u="none">
                <a:solidFill>
                  <a:srgbClr val="FF0000"/>
                </a:solidFill>
                <a:latin typeface="Arial"/>
                <a:ea typeface="Arial"/>
                <a:cs typeface="Arial"/>
                <a:sym typeface="Arial"/>
              </a:rPr>
              <a:t>Harmful effects of different ions present in water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p:nvPr/>
        </p:nvSpPr>
        <p:spPr>
          <a:xfrm>
            <a:off x="685800" y="1524000"/>
            <a:ext cx="8077200" cy="17541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To overcome these deleterious effects in the scouring and bleaching bath adequate amount of sequestrant must be used. Sequestrants prevent di-and tri-valent metal ions, e.g., Cu++, Fe +++ , Mn ++, Ca++, Mg++ etc from interfering with the chemical processing of the textile material. It prevents catalytic damage of cellulosic fibres in bleaching hath during hydrogen peroxide bleaching</a:t>
            </a:r>
            <a:endParaRPr/>
          </a:p>
        </p:txBody>
      </p:sp>
      <p:sp>
        <p:nvSpPr>
          <p:cNvPr id="163" name="Google Shape;163;p24"/>
          <p:cNvSpPr txBox="1"/>
          <p:nvPr/>
        </p:nvSpPr>
        <p:spPr>
          <a:xfrm>
            <a:off x="762000" y="990600"/>
            <a:ext cx="5029200" cy="3698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1800"/>
              <a:buFont typeface="Arial"/>
              <a:buNone/>
            </a:pPr>
            <a:r>
              <a:rPr lang="en-US" sz="1800" b="0" i="0" u="none">
                <a:solidFill>
                  <a:srgbClr val="FF0000"/>
                </a:solidFill>
                <a:latin typeface="Arial"/>
                <a:ea typeface="Arial"/>
                <a:cs typeface="Arial"/>
                <a:sym typeface="Arial"/>
              </a:rPr>
              <a:t>Function of Sequestering agents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09600" y="914400"/>
            <a:ext cx="7772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70C0"/>
              </a:buClr>
              <a:buSzPts val="4400"/>
              <a:buFont typeface="Calibri"/>
              <a:buNone/>
            </a:pPr>
            <a:r>
              <a:rPr lang="en-US" sz="4400" b="1" i="0" u="none">
                <a:solidFill>
                  <a:srgbClr val="0070C0"/>
                </a:solidFill>
                <a:latin typeface="Calibri"/>
                <a:ea typeface="Calibri"/>
                <a:cs typeface="Calibri"/>
                <a:sym typeface="Calibri"/>
              </a:rPr>
              <a:t>WATER PURIFICATION</a:t>
            </a:r>
            <a:r>
              <a:rPr lang="en-US" sz="4400" b="1" i="0" u="none">
                <a:solidFill>
                  <a:schemeClr val="dk1"/>
                </a:solidFill>
                <a:latin typeface="Calibri"/>
                <a:ea typeface="Calibri"/>
                <a:cs typeface="Calibri"/>
                <a:sym typeface="Calibri"/>
              </a:rPr>
              <a:t/>
            </a:r>
            <a:br>
              <a:rPr lang="en-US" sz="4400" b="1" i="0" u="none">
                <a:solidFill>
                  <a:schemeClr val="dk1"/>
                </a:solidFill>
                <a:latin typeface="Calibri"/>
                <a:ea typeface="Calibri"/>
                <a:cs typeface="Calibri"/>
                <a:sym typeface="Calibri"/>
              </a:rPr>
            </a:br>
            <a:endParaRPr/>
          </a:p>
        </p:txBody>
      </p:sp>
      <p:sp>
        <p:nvSpPr>
          <p:cNvPr id="85" name="Google Shape;85;p13"/>
          <p:cNvSpPr txBox="1">
            <a:spLocks noGrp="1"/>
          </p:cNvSpPr>
          <p:nvPr>
            <p:ph type="subTitle" idx="1"/>
          </p:nvPr>
        </p:nvSpPr>
        <p:spPr>
          <a:xfrm>
            <a:off x="1371600" y="3886200"/>
            <a:ext cx="6400800" cy="2362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70C0"/>
              </a:buClr>
              <a:buSzPts val="2800"/>
              <a:buNone/>
            </a:pPr>
            <a:r>
              <a:rPr lang="en-US" sz="2800" dirty="0" smtClean="0">
                <a:solidFill>
                  <a:srgbClr val="0070C0"/>
                </a:solidFill>
              </a:rPr>
              <a:t>Dr. </a:t>
            </a:r>
            <a:r>
              <a:rPr lang="en-US" sz="2800" dirty="0" err="1" smtClean="0">
                <a:solidFill>
                  <a:srgbClr val="0070C0"/>
                </a:solidFill>
              </a:rPr>
              <a:t>Farzana</a:t>
            </a:r>
            <a:r>
              <a:rPr lang="en-US" sz="2800" dirty="0" smtClean="0">
                <a:solidFill>
                  <a:srgbClr val="0070C0"/>
                </a:solidFill>
              </a:rPr>
              <a:t> Rahman </a:t>
            </a:r>
            <a:endParaRPr dirty="0"/>
          </a:p>
          <a:p>
            <a:pPr marL="0" lvl="0" indent="0" algn="ctr" rtl="0">
              <a:lnSpc>
                <a:spcPct val="100000"/>
              </a:lnSpc>
              <a:spcBef>
                <a:spcPts val="400"/>
              </a:spcBef>
              <a:spcAft>
                <a:spcPts val="0"/>
              </a:spcAft>
              <a:buClr>
                <a:srgbClr val="00B0F0"/>
              </a:buClr>
              <a:buSzPts val="2000"/>
              <a:buNone/>
            </a:pPr>
            <a:r>
              <a:rPr lang="en-US" sz="2000" b="0" i="0" u="none" dirty="0">
                <a:solidFill>
                  <a:srgbClr val="00B0F0"/>
                </a:solidFill>
                <a:latin typeface="Calibri"/>
                <a:ea typeface="Calibri"/>
                <a:cs typeface="Calibri"/>
                <a:sym typeface="Calibri"/>
              </a:rPr>
              <a:t>Sr. Lecturer, Dept. of GED, </a:t>
            </a:r>
            <a:r>
              <a:rPr lang="en-US" sz="2000" b="0" i="0" u="none">
                <a:solidFill>
                  <a:srgbClr val="00B0F0"/>
                </a:solidFill>
                <a:latin typeface="Calibri"/>
                <a:ea typeface="Calibri"/>
                <a:cs typeface="Calibri"/>
                <a:sym typeface="Calibri"/>
              </a:rPr>
              <a:t>DIU </a:t>
            </a:r>
            <a:endParaRPr dirty="0"/>
          </a:p>
        </p:txBody>
      </p:sp>
      <p:pic>
        <p:nvPicPr>
          <p:cNvPr id="86" name="Google Shape;86;p13" descr="C:\Users\Guest\Desktop\images.jpg"/>
          <p:cNvPicPr preferRelativeResize="0"/>
          <p:nvPr/>
        </p:nvPicPr>
        <p:blipFill rotWithShape="1">
          <a:blip r:embed="rId3">
            <a:alphaModFix/>
          </a:blip>
          <a:srcRect/>
          <a:stretch/>
        </p:blipFill>
        <p:spPr>
          <a:xfrm>
            <a:off x="3429000" y="1600200"/>
            <a:ext cx="19050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p:nvPr/>
        </p:nvSpPr>
        <p:spPr>
          <a:xfrm>
            <a:off x="0" y="0"/>
            <a:ext cx="9144000" cy="6461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70C0"/>
              </a:buClr>
              <a:buSzPts val="1800"/>
              <a:buFont typeface="Calibri"/>
              <a:buNone/>
            </a:pPr>
            <a:r>
              <a:rPr lang="en-US" sz="1800" b="1" i="0" u="none" strike="noStrike" cap="none">
                <a:solidFill>
                  <a:srgbClr val="0070C0"/>
                </a:solidFill>
                <a:latin typeface="Calibri"/>
                <a:ea typeface="Calibri"/>
                <a:cs typeface="Calibri"/>
                <a:sym typeface="Calibri"/>
              </a:rPr>
              <a:t>Standard for Textile dye house water supply/specification for process water/ Ideal quality of feed water for textile industry</a:t>
            </a:r>
            <a:endParaRPr/>
          </a:p>
        </p:txBody>
      </p:sp>
      <p:graphicFrame>
        <p:nvGraphicFramePr>
          <p:cNvPr id="92" name="Google Shape;92;p14"/>
          <p:cNvGraphicFramePr/>
          <p:nvPr/>
        </p:nvGraphicFramePr>
        <p:xfrm>
          <a:off x="990600" y="990600"/>
          <a:ext cx="3000000" cy="3000000"/>
        </p:xfrm>
        <a:graphic>
          <a:graphicData uri="http://schemas.openxmlformats.org/drawingml/2006/table">
            <a:tbl>
              <a:tblPr>
                <a:noFill/>
                <a:tableStyleId>{BFB42E81-2C8F-49ED-8B7E-ECA0C9A2F223}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28600">
                <a:tc>
                  <a:txBody>
                    <a:bodyPr/>
                    <a:lstStyle/>
                    <a:p>
                      <a:pPr marL="0" marR="0" lvl="0" indent="457200" algn="l" rtl="0">
                        <a:lnSpc>
                          <a:spcPct val="12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Minimum standard</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Permissible standard</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Color</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Colorless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Smell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Odorless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p</a:t>
                      </a:r>
                      <a:r>
                        <a:rPr lang="en-US" sz="1800" b="0" i="0" u="none" strike="noStrike" cap="none" baseline="30000">
                          <a:solidFill>
                            <a:schemeClr val="dk1"/>
                          </a:solidFill>
                          <a:latin typeface="Times New Roman"/>
                          <a:ea typeface="Times New Roman"/>
                          <a:cs typeface="Times New Roman"/>
                          <a:sym typeface="Times New Roman"/>
                        </a:rPr>
                        <a:t>H</a:t>
                      </a:r>
                      <a:r>
                        <a:rPr lang="en-US" sz="1800" b="0" i="0" u="none" strike="noStrike" cap="none">
                          <a:solidFill>
                            <a:schemeClr val="dk1"/>
                          </a:solidFill>
                          <a:latin typeface="Times New Roman"/>
                          <a:ea typeface="Times New Roman"/>
                          <a:cs typeface="Times New Roman"/>
                          <a:sym typeface="Times New Roman"/>
                        </a:rPr>
                        <a:t> value</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 7-8</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Water hardness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&lt;5</a:t>
                      </a:r>
                      <a:r>
                        <a:rPr lang="en-US" sz="1800" b="0" i="0" u="none" strike="noStrike" cap="none" baseline="30000">
                          <a:solidFill>
                            <a:schemeClr val="dk1"/>
                          </a:solidFill>
                          <a:latin typeface="Times New Roman"/>
                          <a:ea typeface="Times New Roman"/>
                          <a:cs typeface="Times New Roman"/>
                          <a:sym typeface="Times New Roman"/>
                        </a:rPr>
                        <a:t>O</a:t>
                      </a:r>
                      <a:r>
                        <a:rPr lang="en-US" sz="1800" b="0" i="0" u="none" strike="noStrike" cap="none">
                          <a:solidFill>
                            <a:schemeClr val="dk1"/>
                          </a:solidFill>
                          <a:latin typeface="Times New Roman"/>
                          <a:ea typeface="Times New Roman"/>
                          <a:cs typeface="Times New Roman"/>
                          <a:sym typeface="Times New Roman"/>
                        </a:rPr>
                        <a:t>dH</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Dissolved solids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&lt;1mg/L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Solid deposits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 50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Inorganic salt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 500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Organic substance</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&lt;20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Iron (Fe)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&lt;0.1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Copper (Cu)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&lt;0.005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0"/>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Mn</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 0.05mg/L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1"/>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Nitrate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 50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2"/>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Nitrite</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&lt;5mg/L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p:nvPr/>
        </p:nvSpPr>
        <p:spPr>
          <a:xfrm>
            <a:off x="304800" y="444500"/>
            <a:ext cx="3094037" cy="403225"/>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0070C0"/>
              </a:buClr>
              <a:buSzPts val="1800"/>
              <a:buFont typeface="Calibri"/>
              <a:buNone/>
            </a:pPr>
            <a:r>
              <a:rPr lang="en-US" sz="1800" b="1" i="0" u="none" strike="noStrike" cap="none">
                <a:solidFill>
                  <a:srgbClr val="0070C0"/>
                </a:solidFill>
                <a:latin typeface="Calibri"/>
                <a:ea typeface="Calibri"/>
                <a:cs typeface="Calibri"/>
                <a:sym typeface="Calibri"/>
              </a:rPr>
              <a:t>Quality of water used in Boiler</a:t>
            </a:r>
            <a:endParaRPr/>
          </a:p>
        </p:txBody>
      </p:sp>
      <p:graphicFrame>
        <p:nvGraphicFramePr>
          <p:cNvPr id="98" name="Google Shape;98;p15"/>
          <p:cNvGraphicFramePr/>
          <p:nvPr/>
        </p:nvGraphicFramePr>
        <p:xfrm>
          <a:off x="1371600" y="1358900"/>
          <a:ext cx="3000000" cy="3000000"/>
        </p:xfrm>
        <a:graphic>
          <a:graphicData uri="http://schemas.openxmlformats.org/drawingml/2006/table">
            <a:tbl>
              <a:tblPr>
                <a:noFill/>
                <a:tableStyleId>{BFB42E81-2C8F-49ED-8B7E-ECA0C9A2F223}</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tblGrid>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Properties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Acceptable limits</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Appearance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 Clear, without residue.</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Residual hardness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&lt;0.05</a:t>
                      </a:r>
                      <a:r>
                        <a:rPr lang="en-US" sz="1800" b="0" i="0" u="none" strike="noStrike" cap="none" baseline="30000">
                          <a:solidFill>
                            <a:schemeClr val="dk1"/>
                          </a:solidFill>
                          <a:latin typeface="Times New Roman"/>
                          <a:ea typeface="Times New Roman"/>
                          <a:cs typeface="Times New Roman"/>
                          <a:sym typeface="Times New Roman"/>
                        </a:rPr>
                        <a:t>0</a:t>
                      </a:r>
                      <a:r>
                        <a:rPr lang="en-US" sz="1800" b="0" i="0" u="none" strike="noStrike" cap="none">
                          <a:solidFill>
                            <a:schemeClr val="dk1"/>
                          </a:solidFill>
                          <a:latin typeface="Times New Roman"/>
                          <a:ea typeface="Times New Roman"/>
                          <a:cs typeface="Times New Roman"/>
                          <a:sym typeface="Times New Roman"/>
                        </a:rPr>
                        <a:t> dh</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Oxygen</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&lt;0.02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Temporary CO</a:t>
                      </a:r>
                      <a:r>
                        <a:rPr lang="en-US" sz="1800" b="0" i="0" u="none" strike="noStrike" cap="none" baseline="-25000">
                          <a:solidFill>
                            <a:schemeClr val="dk1"/>
                          </a:solidFill>
                          <a:latin typeface="Times New Roman"/>
                          <a:ea typeface="Times New Roman"/>
                          <a:cs typeface="Times New Roman"/>
                          <a:sym typeface="Times New Roman"/>
                        </a:rPr>
                        <a:t>2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 0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Permanent CO</a:t>
                      </a:r>
                      <a:r>
                        <a:rPr lang="en-US" sz="1800" b="0" i="0" u="none" strike="noStrike" cap="none" baseline="-25000">
                          <a:solidFill>
                            <a:schemeClr val="dk1"/>
                          </a:solidFill>
                          <a:latin typeface="Times New Roman"/>
                          <a:ea typeface="Times New Roman"/>
                          <a:cs typeface="Times New Roman"/>
                          <a:sym typeface="Times New Roman"/>
                        </a:rPr>
                        <a:t>2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&lt;25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Iron (Fe)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&lt;0.05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Copper(Cu) </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&lt;0.01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Phosphate(PO</a:t>
                      </a:r>
                      <a:r>
                        <a:rPr lang="en-US" sz="1800" b="0" i="0" u="none" strike="noStrike" cap="none" baseline="-25000">
                          <a:solidFill>
                            <a:schemeClr val="dk1"/>
                          </a:solidFill>
                          <a:latin typeface="Times New Roman"/>
                          <a:ea typeface="Times New Roman"/>
                          <a:cs typeface="Times New Roman"/>
                          <a:sym typeface="Times New Roman"/>
                        </a:rPr>
                        <a:t>4</a:t>
                      </a:r>
                      <a:r>
                        <a:rPr lang="en-US" sz="1800" b="0" i="0" u="none" strike="noStrike" cap="none">
                          <a:solidFill>
                            <a:schemeClr val="dk1"/>
                          </a:solidFill>
                          <a:latin typeface="Times New Roman"/>
                          <a:ea typeface="Times New Roman"/>
                          <a:cs typeface="Times New Roman"/>
                          <a:sym typeface="Times New Roman"/>
                        </a:rPr>
                        <a:t>)</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4-5 mg/L</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3302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P</a:t>
                      </a:r>
                      <a:r>
                        <a:rPr lang="en-US" sz="1800" b="0" i="0" u="none" strike="noStrike" cap="none" baseline="30000">
                          <a:solidFill>
                            <a:schemeClr val="dk1"/>
                          </a:solidFill>
                          <a:latin typeface="Times New Roman"/>
                          <a:ea typeface="Times New Roman"/>
                          <a:cs typeface="Times New Roman"/>
                          <a:sym typeface="Times New Roman"/>
                        </a:rPr>
                        <a:t>H</a:t>
                      </a:r>
                      <a:r>
                        <a:rPr lang="en-US" sz="1800" b="0" i="0" u="none" strike="noStrike" cap="none">
                          <a:solidFill>
                            <a:schemeClr val="dk1"/>
                          </a:solidFill>
                          <a:latin typeface="Times New Roman"/>
                          <a:ea typeface="Times New Roman"/>
                          <a:cs typeface="Times New Roman"/>
                          <a:sym typeface="Times New Roman"/>
                        </a:rPr>
                        <a:t>(at 25</a:t>
                      </a:r>
                      <a:r>
                        <a:rPr lang="en-US" sz="1800" b="0" i="0" u="none" strike="noStrike" cap="none" baseline="30000">
                          <a:solidFill>
                            <a:schemeClr val="dk1"/>
                          </a:solidFill>
                          <a:latin typeface="Times New Roman"/>
                          <a:ea typeface="Times New Roman"/>
                          <a:cs typeface="Times New Roman"/>
                          <a:sym typeface="Times New Roman"/>
                        </a:rPr>
                        <a:t>O</a:t>
                      </a:r>
                      <a:r>
                        <a:rPr lang="en-US" sz="1800" b="0" i="0" u="none" strike="noStrike" cap="none">
                          <a:solidFill>
                            <a:schemeClr val="dk1"/>
                          </a:solidFill>
                          <a:latin typeface="Times New Roman"/>
                          <a:ea typeface="Times New Roman"/>
                          <a:cs typeface="Times New Roman"/>
                          <a:sym typeface="Times New Roman"/>
                        </a:rPr>
                        <a:t>C)</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≈9 (generally 8-9)</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r h="3286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Conductivity</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2500us/cm</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0"/>
                  </a:ext>
                </a:extLst>
              </a:tr>
              <a:tr h="658800">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Temp of boiler feed water  90</a:t>
                      </a:r>
                      <a:r>
                        <a:rPr lang="en-US" sz="1800" b="0" i="0" u="none" strike="noStrike" cap="none" baseline="30000">
                          <a:solidFill>
                            <a:schemeClr val="dk1"/>
                          </a:solidFill>
                          <a:latin typeface="Times New Roman"/>
                          <a:ea typeface="Times New Roman"/>
                          <a:cs typeface="Times New Roman"/>
                          <a:sym typeface="Times New Roman"/>
                        </a:rPr>
                        <a:t>0</a:t>
                      </a:r>
                      <a:r>
                        <a:rPr lang="en-US" sz="1800" b="0" i="0" u="none" strike="noStrike" cap="none">
                          <a:solidFill>
                            <a:schemeClr val="dk1"/>
                          </a:solidFill>
                          <a:latin typeface="Times New Roman"/>
                          <a:ea typeface="Times New Roman"/>
                          <a:cs typeface="Times New Roman"/>
                          <a:sym typeface="Times New Roman"/>
                        </a:rPr>
                        <a:t>C</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≈90</a:t>
                      </a:r>
                      <a:r>
                        <a:rPr lang="en-US" sz="1800" b="0" i="0" u="none" strike="noStrike" cap="none" baseline="30000">
                          <a:solidFill>
                            <a:schemeClr val="dk1"/>
                          </a:solidFill>
                          <a:latin typeface="Times New Roman"/>
                          <a:ea typeface="Times New Roman"/>
                          <a:cs typeface="Times New Roman"/>
                          <a:sym typeface="Times New Roman"/>
                        </a:rPr>
                        <a:t>O</a:t>
                      </a:r>
                      <a:r>
                        <a:rPr lang="en-US" sz="1800" b="0" i="0" u="none" strike="noStrike" cap="none">
                          <a:solidFill>
                            <a:schemeClr val="dk1"/>
                          </a:solidFill>
                          <a:latin typeface="Times New Roman"/>
                          <a:ea typeface="Times New Roman"/>
                          <a:cs typeface="Times New Roman"/>
                          <a:sym typeface="Times New Roman"/>
                        </a:rPr>
                        <a:t>C</a:t>
                      </a:r>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pSp>
        <p:nvGrpSpPr>
          <p:cNvPr id="103" name="Google Shape;103;p16"/>
          <p:cNvGrpSpPr/>
          <p:nvPr/>
        </p:nvGrpSpPr>
        <p:grpSpPr>
          <a:xfrm>
            <a:off x="3736975" y="2068512"/>
            <a:ext cx="301625" cy="369887"/>
            <a:chOff x="2998788" y="138113"/>
            <a:chExt cx="301625" cy="369887"/>
          </a:xfrm>
        </p:grpSpPr>
        <p:pic>
          <p:nvPicPr>
            <p:cNvPr id="104" name="Google Shape;104;p16" descr="http://legacy.chemgym.net/environmental_chemistry/topic_3b/images/arrow.gif"/>
            <p:cNvPicPr preferRelativeResize="0"/>
            <p:nvPr/>
          </p:nvPicPr>
          <p:blipFill rotWithShape="1">
            <a:blip r:embed="rId3">
              <a:alphaModFix/>
            </a:blip>
            <a:srcRect/>
            <a:stretch/>
          </p:blipFill>
          <p:spPr>
            <a:xfrm>
              <a:off x="2998788" y="138113"/>
              <a:ext cx="276225" cy="95250"/>
            </a:xfrm>
            <a:prstGeom prst="rect">
              <a:avLst/>
            </a:prstGeom>
            <a:noFill/>
            <a:ln>
              <a:noFill/>
            </a:ln>
          </p:spPr>
        </p:pic>
        <p:pic>
          <p:nvPicPr>
            <p:cNvPr id="105" name="Google Shape;105;p16" descr="http://legacy.chemgym.net/environmental_chemistry/topic_3b/images/arrow.gif"/>
            <p:cNvPicPr preferRelativeResize="0"/>
            <p:nvPr/>
          </p:nvPicPr>
          <p:blipFill rotWithShape="1">
            <a:blip r:embed="rId3">
              <a:alphaModFix/>
            </a:blip>
            <a:srcRect/>
            <a:stretch/>
          </p:blipFill>
          <p:spPr>
            <a:xfrm>
              <a:off x="3024188" y="412750"/>
              <a:ext cx="276225" cy="95250"/>
            </a:xfrm>
            <a:prstGeom prst="rect">
              <a:avLst/>
            </a:prstGeom>
            <a:noFill/>
            <a:ln>
              <a:noFill/>
            </a:ln>
          </p:spPr>
        </p:pic>
      </p:grpSp>
      <p:pic>
        <p:nvPicPr>
          <p:cNvPr id="106" name="Google Shape;106;p16" descr="http://legacy.chemgym.net/environmental_chemistry/topic_3b/images/arrow.gif"/>
          <p:cNvPicPr preferRelativeResize="0"/>
          <p:nvPr/>
        </p:nvPicPr>
        <p:blipFill rotWithShape="1">
          <a:blip r:embed="rId3">
            <a:alphaModFix/>
          </a:blip>
          <a:srcRect/>
          <a:stretch/>
        </p:blipFill>
        <p:spPr>
          <a:xfrm>
            <a:off x="1731962" y="1236662"/>
            <a:ext cx="276225" cy="95250"/>
          </a:xfrm>
          <a:prstGeom prst="rect">
            <a:avLst/>
          </a:prstGeom>
          <a:noFill/>
          <a:ln>
            <a:noFill/>
          </a:ln>
        </p:spPr>
      </p:pic>
      <p:sp>
        <p:nvSpPr>
          <p:cNvPr id="107" name="Google Shape;107;p16"/>
          <p:cNvSpPr txBox="1"/>
          <p:nvPr/>
        </p:nvSpPr>
        <p:spPr>
          <a:xfrm>
            <a:off x="722312" y="1068387"/>
            <a:ext cx="7924800" cy="48006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Temporary hardness </a:t>
            </a:r>
            <a:r>
              <a:rPr lang="en-US" sz="1800" b="0" i="0" u="none" strike="noStrike" cap="none">
                <a:solidFill>
                  <a:schemeClr val="dk1"/>
                </a:solidFill>
                <a:latin typeface="Arial"/>
                <a:ea typeface="Arial"/>
                <a:cs typeface="Arial"/>
                <a:sym typeface="Arial"/>
              </a:rPr>
              <a:t>is caused by calcium and/or magnesium hydrogen carbonate. These are formed as carbonated rain water passes over rocks containing carbonate ions, for example</a:t>
            </a:r>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H2O(l) + CO2(g) + CaCO3(s)   Ca(HCO3)2(aq)</a:t>
            </a:r>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H2O(l) + CO2(g) + MgCO3(s)   Mg(HCO3)2(aq)</a:t>
            </a:r>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Temporary hardness can be removed simply by boiling the water.</a:t>
            </a:r>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Permanent hardness </a:t>
            </a:r>
            <a:r>
              <a:rPr lang="en-US" sz="1800" b="0" i="0" u="none" strike="noStrike" cap="none">
                <a:solidFill>
                  <a:schemeClr val="dk1"/>
                </a:solidFill>
                <a:latin typeface="Arial"/>
                <a:ea typeface="Arial"/>
                <a:cs typeface="Arial"/>
                <a:sym typeface="Arial"/>
              </a:rPr>
              <a:t>is caused by calcium and/or magnesium sulphate. These are formed as water passes over rocks containing sulphate ions, for example</a:t>
            </a:r>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aq. + CaSO4(s)                 Ca2+(aq) + SO42-(aq)</a:t>
            </a:r>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aq. + MgSO4(s)                 Mg2+(aq) + SO42-(aq)</a:t>
            </a:r>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Permanent hardness cannot be removed by boiling but can often be removed by chemical treatment (see later).</a:t>
            </a:r>
            <a:endParaRPr/>
          </a:p>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108" name="Google Shape;108;p16"/>
          <p:cNvCxnSpPr/>
          <p:nvPr/>
        </p:nvCxnSpPr>
        <p:spPr>
          <a:xfrm>
            <a:off x="2438400" y="4267200"/>
            <a:ext cx="1006475" cy="0"/>
          </a:xfrm>
          <a:prstGeom prst="straightConnector1">
            <a:avLst/>
          </a:prstGeom>
          <a:noFill/>
          <a:ln w="38100" cap="flat" cmpd="sng">
            <a:solidFill>
              <a:schemeClr val="dk1"/>
            </a:solidFill>
            <a:prstDash val="solid"/>
            <a:miter lim="800000"/>
            <a:headEnd type="none" w="med" len="med"/>
            <a:tailEnd type="stealth" w="med" len="med"/>
          </a:ln>
          <a:effectLst>
            <a:outerShdw blurRad="63500" dist="23000" dir="5400000">
              <a:srgbClr val="000000">
                <a:alpha val="34901"/>
              </a:srgbClr>
            </a:outerShdw>
          </a:effectLst>
        </p:spPr>
      </p:cxnSp>
      <p:cxnSp>
        <p:nvCxnSpPr>
          <p:cNvPr id="109" name="Google Shape;109;p16"/>
          <p:cNvCxnSpPr/>
          <p:nvPr/>
        </p:nvCxnSpPr>
        <p:spPr>
          <a:xfrm>
            <a:off x="2438400" y="4572000"/>
            <a:ext cx="1006475" cy="0"/>
          </a:xfrm>
          <a:prstGeom prst="straightConnector1">
            <a:avLst/>
          </a:prstGeom>
          <a:noFill/>
          <a:ln w="38100" cap="flat" cmpd="sng">
            <a:solidFill>
              <a:schemeClr val="dk1"/>
            </a:solidFill>
            <a:prstDash val="solid"/>
            <a:miter lim="800000"/>
            <a:headEnd type="none" w="med" len="med"/>
            <a:tailEnd type="stealth" w="med" len="med"/>
          </a:ln>
          <a:effectLst>
            <a:outerShdw blurRad="63500" dist="23000" dir="5400000">
              <a:srgbClr val="000000">
                <a:alpha val="34901"/>
              </a:srgbClr>
            </a:outerShdw>
          </a:effectLst>
        </p:spPr>
      </p:cxnSp>
      <p:sp>
        <p:nvSpPr>
          <p:cNvPr id="110" name="Google Shape;110;p16"/>
          <p:cNvSpPr txBox="1"/>
          <p:nvPr/>
        </p:nvSpPr>
        <p:spPr>
          <a:xfrm>
            <a:off x="838200" y="609600"/>
            <a:ext cx="7315200" cy="46196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0000"/>
              </a:buClr>
              <a:buSzPts val="2400"/>
              <a:buFont typeface="Arial"/>
              <a:buNone/>
            </a:pPr>
            <a:r>
              <a:rPr lang="en-US" sz="2400" b="1" i="0" u="none">
                <a:solidFill>
                  <a:srgbClr val="FF0000"/>
                </a:solidFill>
                <a:latin typeface="Arial"/>
                <a:ea typeface="Arial"/>
                <a:cs typeface="Arial"/>
                <a:sym typeface="Arial"/>
              </a:rPr>
              <a:t>WATER AND ITS IMPURITIES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7"/>
          <p:cNvSpPr txBox="1"/>
          <p:nvPr/>
        </p:nvSpPr>
        <p:spPr>
          <a:xfrm>
            <a:off x="622300" y="163512"/>
            <a:ext cx="6616700" cy="3698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70C0"/>
              </a:buClr>
              <a:buSzPts val="1800"/>
              <a:buFont typeface="Times New Roman"/>
              <a:buNone/>
            </a:pPr>
            <a:r>
              <a:rPr lang="en-US" sz="1800" b="1" i="0" u="none">
                <a:solidFill>
                  <a:srgbClr val="0070C0"/>
                </a:solidFill>
                <a:latin typeface="Times New Roman"/>
                <a:ea typeface="Times New Roman"/>
                <a:cs typeface="Times New Roman"/>
                <a:sym typeface="Times New Roman"/>
              </a:rPr>
              <a:t>Potential problem caused by hard water in textile wet processing</a:t>
            </a:r>
            <a:endParaRPr/>
          </a:p>
        </p:txBody>
      </p:sp>
      <p:graphicFrame>
        <p:nvGraphicFramePr>
          <p:cNvPr id="116" name="Google Shape;116;p17"/>
          <p:cNvGraphicFramePr/>
          <p:nvPr/>
        </p:nvGraphicFramePr>
        <p:xfrm>
          <a:off x="609600" y="728662"/>
          <a:ext cx="3000000" cy="3000000"/>
        </p:xfrm>
        <a:graphic>
          <a:graphicData uri="http://schemas.openxmlformats.org/drawingml/2006/table">
            <a:tbl>
              <a:tblPr>
                <a:noFill/>
                <a:tableStyleId>{BFB42E81-2C8F-49ED-8B7E-ECA0C9A2F223}</a:tableStyleId>
              </a:tblPr>
              <a:tblGrid>
                <a:gridCol w="2525700">
                  <a:extLst>
                    <a:ext uri="{9D8B030D-6E8A-4147-A177-3AD203B41FA5}">
                      <a16:colId xmlns:a16="http://schemas.microsoft.com/office/drawing/2014/main" val="20000"/>
                    </a:ext>
                  </a:extLst>
                </a:gridCol>
                <a:gridCol w="5322875">
                  <a:extLst>
                    <a:ext uri="{9D8B030D-6E8A-4147-A177-3AD203B41FA5}">
                      <a16:colId xmlns:a16="http://schemas.microsoft.com/office/drawing/2014/main" val="20001"/>
                    </a:ext>
                  </a:extLst>
                </a:gridCol>
              </a:tblGrid>
              <a:tr h="328600">
                <a:tc>
                  <a:txBody>
                    <a:bodyPr/>
                    <a:lstStyle/>
                    <a:p>
                      <a:pPr marL="0" marR="0" lvl="0" indent="457200" algn="l" rtl="0">
                        <a:lnSpc>
                          <a:spcPct val="12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Process </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457200" algn="ctr" rtl="0">
                        <a:lnSpc>
                          <a:spcPct val="120000"/>
                        </a:lnSpc>
                        <a:spcBef>
                          <a:spcPts val="0"/>
                        </a:spcBef>
                        <a:spcAft>
                          <a:spcPts val="0"/>
                        </a:spcAft>
                        <a:buClr>
                          <a:schemeClr val="dk1"/>
                        </a:buClr>
                        <a:buSzPts val="1800"/>
                        <a:buFont typeface="Times New Roman"/>
                        <a:buNone/>
                      </a:pPr>
                      <a:r>
                        <a:rPr lang="en-US" sz="1800" b="1" i="0" u="none" strike="noStrike" cap="none">
                          <a:solidFill>
                            <a:schemeClr val="dk1"/>
                          </a:solidFill>
                          <a:latin typeface="Times New Roman"/>
                          <a:ea typeface="Times New Roman"/>
                          <a:cs typeface="Times New Roman"/>
                          <a:sym typeface="Times New Roman"/>
                        </a:rPr>
                        <a:t>Problem</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58800">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1. Desizing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Deactives enzymes and insolubize size mtls such as Starch, PVA etc.</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987425">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2. Scouring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Combine with Soap, Precipitate metal organic acids. Produce yellowing or off white shades, reduce cleaning efficiency and reduce water absorption. </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58800">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3. Bleaching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Decompose bleach bath.</a:t>
                      </a:r>
                      <a:endParaRPr/>
                    </a:p>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H</a:t>
                      </a:r>
                      <a:r>
                        <a:rPr lang="en-US" sz="1800" b="0" i="0" u="none" strike="noStrike" cap="none" baseline="-25000">
                          <a:solidFill>
                            <a:schemeClr val="dk1"/>
                          </a:solidFill>
                          <a:latin typeface="Times New Roman"/>
                          <a:ea typeface="Times New Roman"/>
                          <a:cs typeface="Times New Roman"/>
                          <a:sym typeface="Times New Roman"/>
                        </a:rPr>
                        <a:t>2</a:t>
                      </a:r>
                      <a:r>
                        <a:rPr lang="en-US" sz="1800" b="0" i="0" u="none" strike="noStrike" cap="none">
                          <a:solidFill>
                            <a:schemeClr val="dk1"/>
                          </a:solidFill>
                          <a:latin typeface="Times New Roman"/>
                          <a:ea typeface="Times New Roman"/>
                          <a:cs typeface="Times New Roman"/>
                          <a:sym typeface="Times New Roman"/>
                        </a:rPr>
                        <a:t>O</a:t>
                      </a:r>
                      <a:r>
                        <a:rPr lang="en-US" sz="1800" b="0" i="0" u="none" strike="noStrike" cap="none" baseline="-25000">
                          <a:solidFill>
                            <a:schemeClr val="dk1"/>
                          </a:solidFill>
                          <a:latin typeface="Times New Roman"/>
                          <a:ea typeface="Times New Roman"/>
                          <a:cs typeface="Times New Roman"/>
                          <a:sym typeface="Times New Roman"/>
                        </a:rPr>
                        <a:t>2</a:t>
                      </a:r>
                      <a:r>
                        <a:rPr lang="en-US" sz="1800" b="0" i="0" u="none" strike="noStrike" cap="none">
                          <a:solidFill>
                            <a:schemeClr val="dk1"/>
                          </a:solidFill>
                          <a:latin typeface="Times New Roman"/>
                          <a:ea typeface="Times New Roman"/>
                          <a:cs typeface="Times New Roman"/>
                          <a:sym typeface="Times New Roman"/>
                        </a:rPr>
                        <a:t>→H</a:t>
                      </a:r>
                      <a:r>
                        <a:rPr lang="en-US" sz="1800" b="0" i="0" u="none" strike="noStrike" cap="none" baseline="-25000">
                          <a:solidFill>
                            <a:schemeClr val="dk1"/>
                          </a:solidFill>
                          <a:latin typeface="Times New Roman"/>
                          <a:ea typeface="Times New Roman"/>
                          <a:cs typeface="Times New Roman"/>
                          <a:sym typeface="Times New Roman"/>
                        </a:rPr>
                        <a:t>2</a:t>
                      </a:r>
                      <a:r>
                        <a:rPr lang="en-US" sz="1800" b="0" i="0" u="none" strike="noStrike" cap="none">
                          <a:solidFill>
                            <a:schemeClr val="dk1"/>
                          </a:solidFill>
                          <a:latin typeface="Times New Roman"/>
                          <a:ea typeface="Times New Roman"/>
                          <a:cs typeface="Times New Roman"/>
                          <a:sym typeface="Times New Roman"/>
                        </a:rPr>
                        <a:t>O + [O]</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58800">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4. Mercerizing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From insoluble metal acids, reduce absorbency and lusture. </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57225">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5. Dyeing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Combine with dyes, changing their shades, in solubilize dyes, cause tippy dyeing and reduce dye diffusion.</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58800">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6. Printing </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Break emulsion, changes thickness, efficiency and viscosity and those problems associated for dyeing.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987425">
                <a:tc>
                  <a:txBody>
                    <a:bodyPr/>
                    <a:lstStyle/>
                    <a:p>
                      <a:pPr marL="342900" marR="0" lvl="0" indent="-34290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7. Finishing</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just" rtl="0">
                        <a:lnSpc>
                          <a:spcPct val="120000"/>
                        </a:lnSpc>
                        <a:spcBef>
                          <a:spcPts val="0"/>
                        </a:spcBef>
                        <a:spcAft>
                          <a:spcPts val="0"/>
                        </a:spcAft>
                        <a:buClr>
                          <a:schemeClr val="dk1"/>
                        </a:buClr>
                        <a:buSzPts val="1800"/>
                        <a:buFont typeface="Times New Roman"/>
                        <a:buNone/>
                      </a:pPr>
                      <a:r>
                        <a:rPr lang="en-US" sz="1800" b="0" i="0" u="none" strike="noStrike" cap="none">
                          <a:solidFill>
                            <a:schemeClr val="dk1"/>
                          </a:solidFill>
                          <a:latin typeface="Times New Roman"/>
                          <a:ea typeface="Times New Roman"/>
                          <a:cs typeface="Times New Roman"/>
                          <a:sym typeface="Times New Roman"/>
                        </a:rPr>
                        <a:t>Interfere with catalysts, cause resins and other additives to become non reactive break emulsion and deactives soap.</a:t>
                      </a:r>
                      <a:endParaRPr/>
                    </a:p>
                  </a:txBody>
                  <a:tcPr marL="63500" marR="63500"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p:nvPr/>
        </p:nvSpPr>
        <p:spPr>
          <a:xfrm>
            <a:off x="228600" y="152400"/>
            <a:ext cx="360838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70C0"/>
              </a:buClr>
              <a:buSzPts val="2400"/>
              <a:buFont typeface="Calibri"/>
              <a:buNone/>
            </a:pPr>
            <a:r>
              <a:rPr lang="en-US" sz="2400" b="1" i="0" u="none">
                <a:solidFill>
                  <a:srgbClr val="0070C0"/>
                </a:solidFill>
                <a:latin typeface="Calibri"/>
                <a:ea typeface="Calibri"/>
                <a:cs typeface="Calibri"/>
                <a:sym typeface="Calibri"/>
              </a:rPr>
              <a:t>Method to soft Hard water</a:t>
            </a:r>
            <a:endParaRPr/>
          </a:p>
        </p:txBody>
      </p:sp>
      <p:sp>
        <p:nvSpPr>
          <p:cNvPr id="122" name="Google Shape;122;p18"/>
          <p:cNvSpPr txBox="1"/>
          <p:nvPr/>
        </p:nvSpPr>
        <p:spPr>
          <a:xfrm>
            <a:off x="304800" y="725487"/>
            <a:ext cx="8839200" cy="6461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Times New Roman"/>
              <a:buNone/>
            </a:pPr>
            <a:r>
              <a:rPr lang="en-US" sz="1800" b="1" i="0" u="none">
                <a:solidFill>
                  <a:schemeClr val="dk1"/>
                </a:solidFill>
                <a:latin typeface="Times New Roman"/>
                <a:ea typeface="Times New Roman"/>
                <a:cs typeface="Times New Roman"/>
                <a:sym typeface="Times New Roman"/>
              </a:rPr>
              <a:t>Soda lime process: </a:t>
            </a:r>
            <a:r>
              <a:rPr lang="en-US" sz="1800" b="0" i="0" u="none">
                <a:solidFill>
                  <a:schemeClr val="dk1"/>
                </a:solidFill>
                <a:latin typeface="Times New Roman"/>
                <a:ea typeface="Times New Roman"/>
                <a:cs typeface="Times New Roman"/>
                <a:sym typeface="Times New Roman"/>
              </a:rPr>
              <a:t>In this process, hydrated lime &amp; Sodium Carbonate are added to precipitate calcium &amp; Magnesium ions as compounds of low solubility.</a:t>
            </a:r>
            <a:endParaRPr/>
          </a:p>
        </p:txBody>
      </p:sp>
      <p:pic>
        <p:nvPicPr>
          <p:cNvPr id="123" name="Google Shape;123;p18"/>
          <p:cNvPicPr preferRelativeResize="0"/>
          <p:nvPr/>
        </p:nvPicPr>
        <p:blipFill rotWithShape="1">
          <a:blip r:embed="rId3">
            <a:alphaModFix/>
          </a:blip>
          <a:srcRect b="47367"/>
          <a:stretch/>
        </p:blipFill>
        <p:spPr>
          <a:xfrm>
            <a:off x="1371600" y="1447800"/>
            <a:ext cx="4724400" cy="2286000"/>
          </a:xfrm>
          <a:prstGeom prst="rect">
            <a:avLst/>
          </a:prstGeom>
          <a:noFill/>
          <a:ln>
            <a:noFill/>
          </a:ln>
        </p:spPr>
      </p:pic>
      <p:pic>
        <p:nvPicPr>
          <p:cNvPr id="124" name="Google Shape;124;p18"/>
          <p:cNvPicPr preferRelativeResize="0"/>
          <p:nvPr/>
        </p:nvPicPr>
        <p:blipFill rotWithShape="1">
          <a:blip r:embed="rId4">
            <a:alphaModFix/>
          </a:blip>
          <a:srcRect/>
          <a:stretch/>
        </p:blipFill>
        <p:spPr>
          <a:xfrm>
            <a:off x="1676400" y="3810000"/>
            <a:ext cx="3733800" cy="990600"/>
          </a:xfrm>
          <a:prstGeom prst="rect">
            <a:avLst/>
          </a:prstGeom>
          <a:noFill/>
          <a:ln>
            <a:noFill/>
          </a:ln>
        </p:spPr>
      </p:pic>
      <p:pic>
        <p:nvPicPr>
          <p:cNvPr id="125" name="Google Shape;125;p18"/>
          <p:cNvPicPr preferRelativeResize="0"/>
          <p:nvPr/>
        </p:nvPicPr>
        <p:blipFill rotWithShape="1">
          <a:blip r:embed="rId5">
            <a:alphaModFix/>
          </a:blip>
          <a:srcRect/>
          <a:stretch/>
        </p:blipFill>
        <p:spPr>
          <a:xfrm>
            <a:off x="1676400" y="4800600"/>
            <a:ext cx="3657600" cy="533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p:nvPr/>
        </p:nvSpPr>
        <p:spPr>
          <a:xfrm>
            <a:off x="500062" y="3128962"/>
            <a:ext cx="8382000" cy="2586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70C0"/>
              </a:buClr>
              <a:buSzPts val="1800"/>
              <a:buFont typeface="Arial"/>
              <a:buNone/>
            </a:pPr>
            <a:r>
              <a:rPr lang="en-US" sz="1800" b="1" i="0" u="none">
                <a:solidFill>
                  <a:srgbClr val="0070C0"/>
                </a:solidFill>
                <a:latin typeface="Arial"/>
                <a:ea typeface="Arial"/>
                <a:cs typeface="Arial"/>
                <a:sym typeface="Arial"/>
              </a:rPr>
              <a:t>Characteristic of waste water/ effluent of typical textile wet processing: </a:t>
            </a:r>
            <a:endParaRPr/>
          </a:p>
          <a:p>
            <a:pPr marL="0" marR="0" lvl="0" indent="0" algn="l" rtl="0">
              <a:lnSpc>
                <a:spcPct val="100000"/>
              </a:lnSpc>
              <a:spcBef>
                <a:spcPts val="0"/>
              </a:spcBef>
              <a:spcAft>
                <a:spcPts val="0"/>
              </a:spcAft>
              <a:buClr>
                <a:schemeClr val="dk1"/>
              </a:buClr>
              <a:buSzPts val="1800"/>
              <a:buFont typeface="Arial"/>
              <a:buNone/>
            </a:pPr>
            <a:endParaRPr sz="1800" b="0" i="0" u="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P</a:t>
            </a:r>
            <a:r>
              <a:rPr lang="en-US" sz="1400" b="0" i="0" u="none">
                <a:solidFill>
                  <a:schemeClr val="dk1"/>
                </a:solidFill>
                <a:latin typeface="Arial"/>
                <a:ea typeface="Arial"/>
                <a:cs typeface="Arial"/>
                <a:sym typeface="Arial"/>
              </a:rPr>
              <a:t>H </a:t>
            </a:r>
            <a:r>
              <a:rPr lang="en-US" sz="1800" b="0" i="0" u="none">
                <a:solidFill>
                  <a:schemeClr val="dk1"/>
                </a:solidFill>
                <a:latin typeface="Arial"/>
                <a:ea typeface="Arial"/>
                <a:cs typeface="Arial"/>
                <a:sym typeface="Arial"/>
              </a:rPr>
              <a:t>                         8-14</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BOD                      400-600 PPM</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COD                      800-1200 PPM</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TSS                       200-500 PPM</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TDS                       3000-6000 PPM</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OIL &amp; GREASE     30-60 PPM</a:t>
            </a:r>
            <a:endParaRPr/>
          </a:p>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COLOR                  Dark mixed</a:t>
            </a:r>
            <a:endParaRPr/>
          </a:p>
        </p:txBody>
      </p:sp>
      <p:sp>
        <p:nvSpPr>
          <p:cNvPr id="131" name="Google Shape;131;p19"/>
          <p:cNvSpPr txBox="1"/>
          <p:nvPr/>
        </p:nvSpPr>
        <p:spPr>
          <a:xfrm>
            <a:off x="500062" y="1543050"/>
            <a:ext cx="8229600" cy="120015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93CDDD"/>
              </a:buClr>
              <a:buSzPts val="1800"/>
              <a:buFont typeface="Arial"/>
              <a:buNone/>
            </a:pPr>
            <a:r>
              <a:rPr lang="en-US" sz="1800" b="0" i="0" u="none">
                <a:solidFill>
                  <a:srgbClr val="93CDDD"/>
                </a:solidFill>
                <a:latin typeface="Arial"/>
                <a:ea typeface="Arial"/>
                <a:cs typeface="Arial"/>
                <a:sym typeface="Arial"/>
              </a:rPr>
              <a:t>Effluent Treatment Plant</a:t>
            </a:r>
            <a:r>
              <a:rPr lang="en-US" sz="1800" b="0" i="0" u="none">
                <a:solidFill>
                  <a:schemeClr val="dk1"/>
                </a:solidFill>
                <a:latin typeface="Arial"/>
                <a:ea typeface="Arial"/>
                <a:cs typeface="Arial"/>
                <a:sym typeface="Arial"/>
              </a:rPr>
              <a:t>: Effluent Treatment Plant or ETP is one type of waste water treatment method which is particularly designed to purify industrial waste water for its reuse and it's aim is to release safe water to environment from the harmful effect caused by the effluent</a:t>
            </a:r>
            <a:endParaRPr/>
          </a:p>
        </p:txBody>
      </p:sp>
      <p:sp>
        <p:nvSpPr>
          <p:cNvPr id="132" name="Google Shape;132;p19"/>
          <p:cNvSpPr txBox="1"/>
          <p:nvPr/>
        </p:nvSpPr>
        <p:spPr>
          <a:xfrm>
            <a:off x="3200400" y="457200"/>
            <a:ext cx="29718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000"/>
              <a:buFont typeface="Arial"/>
              <a:buNone/>
            </a:pPr>
            <a:r>
              <a:rPr lang="en-US" sz="2000" b="0" i="0" u="none">
                <a:solidFill>
                  <a:srgbClr val="FF0000"/>
                </a:solidFill>
                <a:latin typeface="Arial"/>
                <a:ea typeface="Arial"/>
                <a:cs typeface="Arial"/>
                <a:sym typeface="Arial"/>
              </a:rPr>
              <a:t>GREEN CHEMISTRY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0"/>
          <p:cNvSpPr txBox="1"/>
          <p:nvPr/>
        </p:nvSpPr>
        <p:spPr>
          <a:xfrm>
            <a:off x="381000" y="685800"/>
            <a:ext cx="8534400" cy="40005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B7DEE8"/>
              </a:buClr>
              <a:buSzPts val="2000"/>
              <a:buFont typeface="Arial"/>
              <a:buNone/>
            </a:pPr>
            <a:r>
              <a:rPr lang="en-US" sz="2000" b="0" i="0" u="none">
                <a:solidFill>
                  <a:srgbClr val="B7DEE8"/>
                </a:solidFill>
                <a:latin typeface="Arial"/>
                <a:ea typeface="Arial"/>
                <a:cs typeface="Arial"/>
                <a:sym typeface="Arial"/>
              </a:rPr>
              <a:t>Questions to ask before setting up an ETP</a:t>
            </a:r>
            <a:endParaRPr/>
          </a:p>
        </p:txBody>
      </p:sp>
      <p:sp>
        <p:nvSpPr>
          <p:cNvPr id="138" name="Google Shape;138;p20"/>
          <p:cNvSpPr txBox="1"/>
          <p:nvPr/>
        </p:nvSpPr>
        <p:spPr>
          <a:xfrm>
            <a:off x="228600" y="1219200"/>
            <a:ext cx="8534400" cy="4708525"/>
          </a:xfrm>
          <a:prstGeom prst="rect">
            <a:avLst/>
          </a:prstGeom>
          <a:noFill/>
          <a:ln>
            <a:noFill/>
          </a:ln>
        </p:spPr>
        <p:txBody>
          <a:bodyPr spcFirstLastPara="1" wrap="square" lIns="91425" tIns="45700" rIns="91425" bIns="45700" anchor="t" anchorCtr="0">
            <a:noAutofit/>
          </a:bodyPr>
          <a:lstStyle/>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What national or international standards must you comply with?</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What volume of effluent do you have? What chemicals does it contain? At what concentrations? e.g. 30m3/hour with COD of 500ppm, and pH of 11.5 Do you plan to increase production? Will this increase the amount of effluent to be treated?</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How much land do you have available, or can you buy, on which to build the ETP?</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How much can you afford to spend on constructing an ETP?</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How much can you afford to spend on running an ETP?</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Which ETP expert or designer should be used?</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What type of plant will best suit your requirements? (the answers that you give to the above questions will help you and the designers to decide this).</a:t>
            </a:r>
            <a:endParaRPr/>
          </a:p>
          <a:p>
            <a:pPr marL="457200" marR="0" lvl="0" indent="-457200" algn="just" rtl="0">
              <a:lnSpc>
                <a:spcPct val="100000"/>
              </a:lnSpc>
              <a:spcBef>
                <a:spcPts val="0"/>
              </a:spcBef>
              <a:spcAft>
                <a:spcPts val="0"/>
              </a:spcAft>
              <a:buClr>
                <a:schemeClr val="dk1"/>
              </a:buClr>
              <a:buSzPts val="2000"/>
              <a:buFont typeface="Calibri"/>
              <a:buAutoNum type="arabicPeriod"/>
            </a:pPr>
            <a:r>
              <a:rPr lang="en-US" sz="2000" b="0" i="0" u="none">
                <a:solidFill>
                  <a:schemeClr val="dk1"/>
                </a:solidFill>
                <a:latin typeface="Arial"/>
                <a:ea typeface="Arial"/>
                <a:cs typeface="Arial"/>
                <a:sym typeface="Arial"/>
              </a:rPr>
              <a:t>What capacity do you have in your factory to manage the ETP? Do you need to hire more staff or train existing staff?</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1188</Words>
  <Application>Microsoft Office PowerPoint</Application>
  <PresentationFormat>On-screen Show (4:3)</PresentationFormat>
  <Paragraphs>130</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Algerian</vt:lpstr>
      <vt:lpstr>Arial</vt:lpstr>
      <vt:lpstr>Calibri</vt:lpstr>
      <vt:lpstr>Times New Roman</vt:lpstr>
      <vt:lpstr>Office Theme</vt:lpstr>
      <vt:lpstr>PowerPoint Presentation</vt:lpstr>
      <vt:lpstr>WATER PURIFICATION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PURIFICATION </dc:title>
  <dc:creator>HP</dc:creator>
  <cp:lastModifiedBy>Mir Tamzid Rahman</cp:lastModifiedBy>
  <cp:revision>4</cp:revision>
  <dcterms:modified xsi:type="dcterms:W3CDTF">2020-05-12T04:08:32Z</dcterms:modified>
</cp:coreProperties>
</file>