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7" r:id="rId8"/>
    <p:sldId id="268" r:id="rId9"/>
    <p:sldId id="269"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18-Jun-20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18-Jun-20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18-Jun-20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18-Jun-20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18-Jun-20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18-Jun-20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18-Jun-20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normAutofit/>
          </a:bodyPr>
          <a:lstStyle/>
          <a:p>
            <a:r>
              <a:rPr lang="en-US" sz="4800" dirty="0" smtClean="0">
                <a:solidFill>
                  <a:srgbClr val="0070C0"/>
                </a:solidFill>
              </a:rPr>
              <a:t>Dyes and Pigment</a:t>
            </a:r>
            <a:endParaRPr lang="en-US" sz="4800" dirty="0">
              <a:solidFill>
                <a:srgbClr val="0070C0"/>
              </a:solidFill>
            </a:endParaRPr>
          </a:p>
        </p:txBody>
      </p:sp>
      <p:sp>
        <p:nvSpPr>
          <p:cNvPr id="3" name="Subtitle 2"/>
          <p:cNvSpPr>
            <a:spLocks noGrp="1"/>
          </p:cNvSpPr>
          <p:nvPr>
            <p:ph type="subTitle" idx="1"/>
          </p:nvPr>
        </p:nvSpPr>
        <p:spPr>
          <a:xfrm>
            <a:off x="609600" y="3886200"/>
            <a:ext cx="7543800" cy="1752600"/>
          </a:xfrm>
        </p:spPr>
        <p:txBody>
          <a:bodyPr>
            <a:normAutofit/>
          </a:bodyPr>
          <a:lstStyle/>
          <a:p>
            <a:endParaRPr lang="en-US" sz="2000" dirty="0" smtClean="0">
              <a:solidFill>
                <a:srgbClr val="00B0F0"/>
              </a:solidFill>
            </a:endParaRPr>
          </a:p>
          <a:p>
            <a:r>
              <a:rPr lang="en-US" dirty="0" smtClean="0">
                <a:solidFill>
                  <a:srgbClr val="00B050"/>
                </a:solidFill>
              </a:rPr>
              <a:t>Daffodil International University</a:t>
            </a:r>
            <a:endParaRPr lang="en-US" dirty="0">
              <a:solidFill>
                <a:srgbClr val="00B050"/>
              </a:solidFill>
            </a:endParaRPr>
          </a:p>
        </p:txBody>
      </p:sp>
      <p:pic>
        <p:nvPicPr>
          <p:cNvPr id="4" name="Picture 3" descr="C:\Users\Guest\Desktop\images.jpg"/>
          <p:cNvPicPr>
            <a:picLocks noChangeAspect="1" noChangeArrowheads="1"/>
          </p:cNvPicPr>
          <p:nvPr/>
        </p:nvPicPr>
        <p:blipFill>
          <a:blip r:embed="rId2"/>
          <a:srcRect/>
          <a:stretch>
            <a:fillRect/>
          </a:stretch>
        </p:blipFill>
        <p:spPr bwMode="auto">
          <a:xfrm>
            <a:off x="3429000" y="2106613"/>
            <a:ext cx="1905000" cy="1905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219200"/>
            <a:ext cx="6781800" cy="1200329"/>
          </a:xfrm>
          <a:prstGeom prst="rect">
            <a:avLst/>
          </a:prstGeom>
          <a:noFill/>
        </p:spPr>
        <p:txBody>
          <a:bodyPr wrap="square" rtlCol="0">
            <a:spAutoFit/>
          </a:bodyPr>
          <a:lstStyle/>
          <a:p>
            <a:r>
              <a:rPr lang="en-US" dirty="0" smtClean="0"/>
              <a:t>Learn about,</a:t>
            </a:r>
          </a:p>
          <a:p>
            <a:r>
              <a:rPr lang="en-US" dirty="0">
                <a:solidFill>
                  <a:srgbClr val="FF0000"/>
                </a:solidFill>
              </a:rPr>
              <a:t>BASF (https://</a:t>
            </a:r>
            <a:r>
              <a:rPr lang="en-US" dirty="0" smtClean="0">
                <a:solidFill>
                  <a:srgbClr val="FF0000"/>
                </a:solidFill>
              </a:rPr>
              <a:t>www.basf.com/bd/en.html)</a:t>
            </a:r>
          </a:p>
          <a:p>
            <a:r>
              <a:rPr lang="en-US" dirty="0">
                <a:solidFill>
                  <a:srgbClr val="FF0000"/>
                </a:solidFill>
              </a:rPr>
              <a:t>Huntsman (https://</a:t>
            </a:r>
            <a:r>
              <a:rPr lang="en-US" dirty="0" smtClean="0">
                <a:solidFill>
                  <a:srgbClr val="FF0000"/>
                </a:solidFill>
              </a:rPr>
              <a:t>www.huntsman.com/corporate/a/Home)</a:t>
            </a:r>
          </a:p>
          <a:p>
            <a:r>
              <a:rPr lang="en-US" dirty="0">
                <a:solidFill>
                  <a:srgbClr val="FF0000"/>
                </a:solidFill>
              </a:rPr>
              <a:t>Swisscolor (https://</a:t>
            </a:r>
            <a:r>
              <a:rPr lang="en-US" dirty="0" smtClean="0">
                <a:solidFill>
                  <a:srgbClr val="FF0000"/>
                </a:solidFill>
              </a:rPr>
              <a:t>www.swiss-color.com/en.html)</a:t>
            </a:r>
          </a:p>
        </p:txBody>
      </p:sp>
    </p:spTree>
    <p:extLst>
      <p:ext uri="{BB962C8B-B14F-4D97-AF65-F5344CB8AC3E}">
        <p14:creationId xmlns:p14="http://schemas.microsoft.com/office/powerpoint/2010/main" val="1309192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Dye </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a:buNone/>
            </a:pPr>
            <a:r>
              <a:rPr lang="en-US" dirty="0" smtClean="0"/>
              <a:t>Chemical substance having delocalized electron system with extended pi-conjugation are capable of absorbing electromagnetic radiation of varying wavelengths in the visible range and capable of being fixed to a fabric are called dye.</a:t>
            </a:r>
          </a:p>
          <a:p>
            <a:pPr>
              <a:buNone/>
            </a:pPr>
            <a:r>
              <a:rPr lang="en-US" dirty="0" smtClean="0"/>
              <a:t> </a:t>
            </a:r>
          </a:p>
          <a:p>
            <a:pPr>
              <a:buNone/>
            </a:pPr>
            <a:r>
              <a:rPr lang="en-US" dirty="0" smtClean="0">
                <a:solidFill>
                  <a:srgbClr val="0070C0"/>
                </a:solidFill>
              </a:rPr>
              <a:t>Criteria of a good dye</a:t>
            </a:r>
          </a:p>
          <a:p>
            <a:pPr lvl="0">
              <a:buNone/>
            </a:pPr>
            <a:r>
              <a:rPr lang="en-US" dirty="0" smtClean="0"/>
              <a:t>It must have a suitable color</a:t>
            </a:r>
          </a:p>
          <a:p>
            <a:pPr lvl="0">
              <a:buNone/>
            </a:pPr>
            <a:r>
              <a:rPr lang="en-US" dirty="0" smtClean="0"/>
              <a:t>It must be capable of being fixed to the fabric directly or with the help of a certain reagent called mordants</a:t>
            </a:r>
          </a:p>
          <a:p>
            <a:pPr lvl="0">
              <a:buNone/>
            </a:pPr>
            <a:r>
              <a:rPr lang="en-US" dirty="0" smtClean="0"/>
              <a:t>When fixed to a fabric it must not be fugitive.</a:t>
            </a:r>
          </a:p>
          <a:p>
            <a:pPr lvl="0">
              <a:buNone/>
            </a:pPr>
            <a:r>
              <a:rPr lang="en-US" dirty="0" smtClean="0"/>
              <a:t>It must be fast or chemically stable to light and resistant to soap and water and to certain extent to dilute acids and alkalis.</a:t>
            </a:r>
          </a:p>
          <a:p>
            <a:pPr lvl="0">
              <a:buNone/>
            </a:pPr>
            <a:r>
              <a:rPr lang="en-US" dirty="0" smtClean="0"/>
              <a:t>Should be soluble in H</a:t>
            </a:r>
            <a:r>
              <a:rPr lang="en-US" baseline="-25000" dirty="0" smtClean="0"/>
              <a:t>2</a:t>
            </a:r>
            <a:r>
              <a:rPr lang="en-US" dirty="0" smtClean="0"/>
              <a:t>O </a:t>
            </a:r>
          </a:p>
          <a:p>
            <a:pPr lvl="0">
              <a:buNone/>
            </a:pPr>
            <a:r>
              <a:rPr lang="en-US" dirty="0" smtClean="0"/>
              <a:t>Must not have a weakening effect on the </a:t>
            </a:r>
            <a:r>
              <a:rPr lang="en-US" smtClean="0"/>
              <a:t>textile fibre.</a:t>
            </a:r>
            <a:endParaRPr lang="en-US"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Witt’s Theory</a:t>
            </a:r>
            <a:endParaRPr lang="en-US"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pPr>
              <a:buNone/>
            </a:pPr>
            <a:r>
              <a:rPr lang="en-US" dirty="0" smtClean="0"/>
              <a:t>All colored organic compounds contain certain unsaturated groups which are responsible for color and he called these groups as </a:t>
            </a:r>
            <a:r>
              <a:rPr lang="en-US" dirty="0" err="1" smtClean="0"/>
              <a:t>Chromophores</a:t>
            </a:r>
            <a:r>
              <a:rPr lang="en-US" dirty="0" smtClean="0"/>
              <a:t>. A compound containing a </a:t>
            </a:r>
            <a:r>
              <a:rPr lang="en-US" dirty="0" err="1" smtClean="0"/>
              <a:t>chromophore</a:t>
            </a:r>
            <a:r>
              <a:rPr lang="en-US" dirty="0" smtClean="0"/>
              <a:t> is called a </a:t>
            </a:r>
            <a:r>
              <a:rPr lang="en-US" dirty="0" err="1" smtClean="0"/>
              <a:t>Chromogen</a:t>
            </a:r>
            <a:r>
              <a:rPr lang="en-US" dirty="0" smtClean="0"/>
              <a:t>.</a:t>
            </a:r>
          </a:p>
          <a:p>
            <a:pPr>
              <a:buNone/>
            </a:pPr>
            <a:r>
              <a:rPr lang="en-US" dirty="0" smtClean="0"/>
              <a:t>Certain groups which do not produce color by themselves but when present along with </a:t>
            </a:r>
            <a:r>
              <a:rPr lang="en-US" dirty="0" err="1" smtClean="0"/>
              <a:t>chromophores</a:t>
            </a:r>
            <a:r>
              <a:rPr lang="en-US" dirty="0" smtClean="0"/>
              <a:t> intensify the color are called </a:t>
            </a:r>
            <a:r>
              <a:rPr lang="en-US" dirty="0" err="1" smtClean="0"/>
              <a:t>auxochromes</a:t>
            </a:r>
            <a:r>
              <a:rPr lang="en-US" dirty="0" smtClean="0"/>
              <a:t>.</a:t>
            </a:r>
          </a:p>
          <a:p>
            <a:pPr>
              <a:buNone/>
            </a:pPr>
            <a:r>
              <a:rPr lang="en-US" dirty="0" smtClean="0"/>
              <a:t>So, Dye =  </a:t>
            </a:r>
            <a:r>
              <a:rPr lang="en-US" dirty="0" err="1" smtClean="0"/>
              <a:t>Chromogen</a:t>
            </a:r>
            <a:r>
              <a:rPr lang="en-US" dirty="0" smtClean="0"/>
              <a:t> + </a:t>
            </a:r>
            <a:r>
              <a:rPr lang="en-US" dirty="0" err="1" smtClean="0"/>
              <a:t>Auxochrome</a:t>
            </a:r>
            <a:r>
              <a:rPr lang="en-US" dirty="0" smtClean="0"/>
              <a:t>.</a:t>
            </a:r>
          </a:p>
          <a:p>
            <a:pPr>
              <a:buNone/>
            </a:pPr>
            <a:r>
              <a:rPr lang="en-US" b="1" dirty="0" smtClean="0">
                <a:solidFill>
                  <a:srgbClr val="0070C0"/>
                </a:solidFill>
              </a:rPr>
              <a:t>Explanation:</a:t>
            </a:r>
            <a:endParaRPr lang="en-US" dirty="0" smtClean="0">
              <a:solidFill>
                <a:srgbClr val="0070C0"/>
              </a:solidFill>
            </a:endParaRPr>
          </a:p>
          <a:p>
            <a:pPr>
              <a:buNone/>
            </a:pPr>
            <a:r>
              <a:rPr lang="en-US" dirty="0" smtClean="0"/>
              <a:t>The </a:t>
            </a:r>
            <a:r>
              <a:rPr lang="en-US" dirty="0" err="1" smtClean="0"/>
              <a:t>chromophores</a:t>
            </a:r>
            <a:r>
              <a:rPr lang="en-US" dirty="0" smtClean="0"/>
              <a:t> like  - N = O, - N = N - ,        C = C      have Π – electrons possessing small energy gap between ground state and excited state. Thus absorption of rays from visible region is sufficient to promote them into excited state and responsible for color production.</a:t>
            </a:r>
          </a:p>
          <a:p>
            <a:pPr>
              <a:buNone/>
            </a:pPr>
            <a:r>
              <a:rPr lang="en-US" dirty="0" smtClean="0"/>
              <a:t>The </a:t>
            </a:r>
            <a:r>
              <a:rPr lang="en-US" dirty="0" err="1" smtClean="0"/>
              <a:t>auxochromes</a:t>
            </a:r>
            <a:r>
              <a:rPr lang="en-US" dirty="0" smtClean="0"/>
              <a:t> are acidic or basic functional groups </a:t>
            </a:r>
            <a:r>
              <a:rPr lang="en-US" dirty="0" err="1" smtClean="0"/>
              <a:t>e.g</a:t>
            </a:r>
            <a:r>
              <a:rPr lang="en-US" dirty="0" smtClean="0"/>
              <a:t> –OH, - SO</a:t>
            </a:r>
            <a:r>
              <a:rPr lang="en-US" baseline="-25000" dirty="0" smtClean="0"/>
              <a:t>3</a:t>
            </a:r>
            <a:r>
              <a:rPr lang="en-US" dirty="0" smtClean="0"/>
              <a:t>H, - COOH, -NH</a:t>
            </a:r>
            <a:r>
              <a:rPr lang="en-US" baseline="-25000" dirty="0" smtClean="0"/>
              <a:t>2</a:t>
            </a:r>
            <a:r>
              <a:rPr lang="en-US" dirty="0" smtClean="0"/>
              <a:t> which intensify the color by extending conjugated Π system between </a:t>
            </a:r>
            <a:r>
              <a:rPr lang="en-US" dirty="0" err="1" smtClean="0"/>
              <a:t>chromophore</a:t>
            </a:r>
            <a:r>
              <a:rPr lang="en-US" dirty="0" smtClean="0"/>
              <a:t> and </a:t>
            </a:r>
            <a:r>
              <a:rPr lang="en-US" dirty="0" err="1" smtClean="0"/>
              <a:t>auxochrome</a:t>
            </a:r>
            <a:r>
              <a:rPr lang="en-US" dirty="0" smtClean="0"/>
              <a:t>.</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Classification of Dyes by method of application</a:t>
            </a:r>
            <a:endParaRPr lang="en-US"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pPr>
              <a:buNone/>
            </a:pPr>
            <a:r>
              <a:rPr lang="en-US" b="1" dirty="0" smtClean="0">
                <a:solidFill>
                  <a:srgbClr val="0070C0"/>
                </a:solidFill>
              </a:rPr>
              <a:t>Direct Dye or Substantive Dye</a:t>
            </a:r>
            <a:r>
              <a:rPr lang="en-US" dirty="0" smtClean="0">
                <a:solidFill>
                  <a:srgbClr val="0070C0"/>
                </a:solidFill>
              </a:rPr>
              <a:t>: </a:t>
            </a:r>
            <a:r>
              <a:rPr lang="en-US" dirty="0" smtClean="0"/>
              <a:t>These can be applied to a fabric by direct immersion in a water solution of a dye. A direct dye contains acidic or basic </a:t>
            </a:r>
            <a:r>
              <a:rPr lang="en-US" dirty="0" err="1" smtClean="0"/>
              <a:t>auxochrome</a:t>
            </a:r>
            <a:r>
              <a:rPr lang="en-US" dirty="0" smtClean="0"/>
              <a:t> which combines with opposite polar group present in the chemical structure of the </a:t>
            </a:r>
            <a:r>
              <a:rPr lang="en-US" dirty="0" err="1" smtClean="0"/>
              <a:t>fibre</a:t>
            </a:r>
            <a:r>
              <a:rPr lang="en-US" dirty="0" smtClean="0"/>
              <a:t>. Wool and Silk are readily dyed in this method. Congo Red, Direct Black  are direct dyes.</a:t>
            </a:r>
          </a:p>
          <a:p>
            <a:pPr>
              <a:buNone/>
            </a:pPr>
            <a:r>
              <a:rPr lang="en-US" dirty="0" err="1" smtClean="0"/>
              <a:t>Fibre</a:t>
            </a:r>
            <a:r>
              <a:rPr lang="en-US" dirty="0" smtClean="0"/>
              <a:t> – NH</a:t>
            </a:r>
            <a:r>
              <a:rPr lang="en-US" baseline="-25000" dirty="0" smtClean="0"/>
              <a:t>2</a:t>
            </a:r>
            <a:r>
              <a:rPr lang="en-US" dirty="0" smtClean="0"/>
              <a:t>	+	HO – Dye                         </a:t>
            </a:r>
            <a:r>
              <a:rPr lang="en-US" dirty="0" err="1" smtClean="0"/>
              <a:t>Fibre</a:t>
            </a:r>
            <a:r>
              <a:rPr lang="en-US" dirty="0" smtClean="0"/>
              <a:t> – NH</a:t>
            </a:r>
            <a:r>
              <a:rPr lang="en-US" baseline="-25000" dirty="0" smtClean="0"/>
              <a:t>3</a:t>
            </a:r>
            <a:r>
              <a:rPr lang="en-US" baseline="30000" dirty="0" smtClean="0"/>
              <a:t>+</a:t>
            </a:r>
            <a:r>
              <a:rPr lang="en-US" dirty="0" smtClean="0"/>
              <a:t>……O </a:t>
            </a:r>
            <a:r>
              <a:rPr lang="en-US" baseline="30000" dirty="0" smtClean="0"/>
              <a:t>-</a:t>
            </a:r>
            <a:r>
              <a:rPr lang="en-US" dirty="0" smtClean="0"/>
              <a:t> - Dye</a:t>
            </a:r>
          </a:p>
          <a:p>
            <a:pPr>
              <a:buNone/>
            </a:pPr>
            <a:r>
              <a:rPr lang="en-US" b="1" dirty="0" smtClean="0">
                <a:solidFill>
                  <a:srgbClr val="0070C0"/>
                </a:solidFill>
              </a:rPr>
              <a:t>Vat Dye:</a:t>
            </a:r>
            <a:r>
              <a:rPr lang="en-US" dirty="0" smtClean="0">
                <a:solidFill>
                  <a:srgbClr val="0070C0"/>
                </a:solidFill>
              </a:rPr>
              <a:t> </a:t>
            </a:r>
            <a:r>
              <a:rPr lang="en-US" dirty="0" smtClean="0"/>
              <a:t>These Dyes are insoluble in water but on reduction in a vat form a colorless soluble compound which has a great affinity for cotton and other cellulose </a:t>
            </a:r>
            <a:r>
              <a:rPr lang="en-US" dirty="0" err="1" smtClean="0"/>
              <a:t>fibres</a:t>
            </a:r>
            <a:r>
              <a:rPr lang="en-US" dirty="0" smtClean="0"/>
              <a:t>. The cloth is soaked in the solution and then hung in the air or treated with oxidants. As a result, the colorless compounds is oxidized back to insoluble form which is now bound to Fabric. Indigo dye is a vat dye.</a:t>
            </a:r>
          </a:p>
          <a:p>
            <a:pPr>
              <a:buNone/>
            </a:pPr>
            <a:r>
              <a:rPr lang="en-US" dirty="0" smtClean="0"/>
              <a:t>Indigo blue      </a:t>
            </a:r>
            <a:r>
              <a:rPr lang="en-US" baseline="30000" dirty="0" smtClean="0"/>
              <a:t>Reduction       </a:t>
            </a:r>
            <a:r>
              <a:rPr lang="en-US" dirty="0" smtClean="0"/>
              <a:t> Soluble Indigo white 		Bound to Fabric  </a:t>
            </a:r>
            <a:r>
              <a:rPr lang="en-US" baseline="30000" dirty="0" smtClean="0"/>
              <a:t>Oxidation           </a:t>
            </a:r>
            <a:r>
              <a:rPr lang="en-US" dirty="0" smtClean="0"/>
              <a:t> Indigo Blue Fixed to Fabric.</a:t>
            </a:r>
          </a:p>
          <a:p>
            <a:pPr>
              <a:buNone/>
            </a:pPr>
            <a:endParaRPr lang="en-US" dirty="0"/>
          </a:p>
        </p:txBody>
      </p:sp>
      <p:cxnSp>
        <p:nvCxnSpPr>
          <p:cNvPr id="5" name="Straight Arrow Connector 4"/>
          <p:cNvCxnSpPr/>
          <p:nvPr/>
        </p:nvCxnSpPr>
        <p:spPr>
          <a:xfrm>
            <a:off x="4343400" y="30480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52600" y="4876800"/>
            <a:ext cx="1219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181600" y="4953000"/>
            <a:ext cx="1752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09600" y="5181600"/>
            <a:ext cx="1447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70000" lnSpcReduction="20000"/>
          </a:bodyPr>
          <a:lstStyle/>
          <a:p>
            <a:pPr>
              <a:buNone/>
            </a:pPr>
            <a:r>
              <a:rPr lang="en-US" b="1" dirty="0" smtClean="0">
                <a:solidFill>
                  <a:srgbClr val="0070C0"/>
                </a:solidFill>
              </a:rPr>
              <a:t>Mordant Dye: </a:t>
            </a:r>
            <a:r>
              <a:rPr lang="en-US" dirty="0" smtClean="0"/>
              <a:t>These types of Dyes have no natural affinity for the fabric and are applied to it with the help of salts. These salts are called </a:t>
            </a:r>
            <a:r>
              <a:rPr lang="en-US" dirty="0" err="1" smtClean="0"/>
              <a:t>Mordannts</a:t>
            </a:r>
            <a:r>
              <a:rPr lang="en-US" dirty="0" smtClean="0"/>
              <a:t>. A </a:t>
            </a:r>
            <a:r>
              <a:rPr lang="en-US" dirty="0" err="1" smtClean="0"/>
              <a:t>fibre</a:t>
            </a:r>
            <a:r>
              <a:rPr lang="en-US" dirty="0" smtClean="0"/>
              <a:t> such is first treated with a mordant and then with the dye solution. The mordants form an insoluble coordinate complex between </a:t>
            </a:r>
            <a:r>
              <a:rPr lang="en-US" dirty="0" err="1" smtClean="0"/>
              <a:t>fibres</a:t>
            </a:r>
            <a:r>
              <a:rPr lang="en-US" dirty="0" smtClean="0"/>
              <a:t> and the Dye and binds these two. Example of Mordants are Oxides of </a:t>
            </a:r>
            <a:r>
              <a:rPr lang="en-US" dirty="0" err="1" smtClean="0"/>
              <a:t>Aluminium</a:t>
            </a:r>
            <a:r>
              <a:rPr lang="en-US" dirty="0" smtClean="0"/>
              <a:t> and Chromium. Mordant dyes are more suitable for wool and Nylon. Alizarin is a Mordant dye.</a:t>
            </a:r>
          </a:p>
          <a:p>
            <a:pPr>
              <a:buNone/>
            </a:pPr>
            <a:r>
              <a:rPr lang="en-US" b="1" dirty="0" smtClean="0">
                <a:solidFill>
                  <a:srgbClr val="0070C0"/>
                </a:solidFill>
              </a:rPr>
              <a:t>Azoic Dye: </a:t>
            </a:r>
            <a:r>
              <a:rPr lang="en-US" dirty="0" smtClean="0">
                <a:solidFill>
                  <a:srgbClr val="0070C0"/>
                </a:solidFill>
              </a:rPr>
              <a:t> </a:t>
            </a:r>
            <a:r>
              <a:rPr lang="en-US" dirty="0" smtClean="0"/>
              <a:t>In this method of dyeing, the water insoluble </a:t>
            </a:r>
            <a:r>
              <a:rPr lang="en-US" dirty="0" err="1" smtClean="0"/>
              <a:t>azo</a:t>
            </a:r>
            <a:r>
              <a:rPr lang="en-US" dirty="0" smtClean="0"/>
              <a:t> dye is produced in the fabric itself. The cloth is first soaked in the solution of a coupling reagent like phenol or </a:t>
            </a:r>
            <a:r>
              <a:rPr lang="en-US" dirty="0" err="1" smtClean="0"/>
              <a:t>nahpthol</a:t>
            </a:r>
            <a:r>
              <a:rPr lang="en-US" dirty="0" smtClean="0"/>
              <a:t>. Then it is soaked in </a:t>
            </a:r>
            <a:r>
              <a:rPr lang="en-US" dirty="0" err="1" smtClean="0"/>
              <a:t>diazonium</a:t>
            </a:r>
            <a:r>
              <a:rPr lang="en-US" dirty="0" smtClean="0"/>
              <a:t> salt where the </a:t>
            </a:r>
            <a:r>
              <a:rPr lang="en-US" dirty="0" err="1" smtClean="0"/>
              <a:t>azo</a:t>
            </a:r>
            <a:r>
              <a:rPr lang="en-US" dirty="0" smtClean="0"/>
              <a:t> dye is produced within the fabric. This type of dyeing is suitable for cotton and cellulosic </a:t>
            </a:r>
            <a:r>
              <a:rPr lang="en-US" dirty="0" err="1" smtClean="0"/>
              <a:t>fibre</a:t>
            </a:r>
            <a:r>
              <a:rPr lang="en-US" dirty="0" smtClean="0"/>
              <a:t>.</a:t>
            </a:r>
          </a:p>
          <a:p>
            <a:pPr>
              <a:buNone/>
            </a:pPr>
            <a:r>
              <a:rPr lang="en-US" dirty="0" smtClean="0"/>
              <a:t>Amino Compound   </a:t>
            </a:r>
            <a:r>
              <a:rPr lang="en-US" baseline="30000" dirty="0" smtClean="0"/>
              <a:t>NaNO2, </a:t>
            </a:r>
            <a:r>
              <a:rPr lang="en-US" baseline="30000" dirty="0" err="1" smtClean="0"/>
              <a:t>HCl</a:t>
            </a:r>
            <a:r>
              <a:rPr lang="en-US" baseline="30000" dirty="0" smtClean="0"/>
              <a:t>, 0° C</a:t>
            </a:r>
            <a:r>
              <a:rPr lang="en-US" dirty="0" smtClean="0"/>
              <a:t>   	   </a:t>
            </a:r>
            <a:r>
              <a:rPr lang="en-US" dirty="0" err="1" smtClean="0"/>
              <a:t>Diazonium</a:t>
            </a:r>
            <a:r>
              <a:rPr lang="en-US" dirty="0" smtClean="0"/>
              <a:t> salt     </a:t>
            </a:r>
            <a:r>
              <a:rPr lang="en-US" baseline="30000" dirty="0" smtClean="0"/>
              <a:t>Coupling with </a:t>
            </a:r>
          </a:p>
          <a:p>
            <a:pPr>
              <a:buNone/>
            </a:pPr>
            <a:r>
              <a:rPr lang="en-US" baseline="30000" dirty="0" smtClean="0"/>
              <a:t>Phenol or Amine  </a:t>
            </a:r>
            <a:r>
              <a:rPr lang="en-US" dirty="0" smtClean="0"/>
              <a:t>       </a:t>
            </a:r>
            <a:r>
              <a:rPr lang="en-US" dirty="0" err="1" smtClean="0"/>
              <a:t>Azo</a:t>
            </a:r>
            <a:r>
              <a:rPr lang="en-US" dirty="0" smtClean="0"/>
              <a:t> Dye</a:t>
            </a:r>
          </a:p>
          <a:p>
            <a:pPr>
              <a:buNone/>
            </a:pPr>
            <a:endParaRPr lang="en-US" dirty="0"/>
          </a:p>
        </p:txBody>
      </p:sp>
      <p:cxnSp>
        <p:nvCxnSpPr>
          <p:cNvPr id="5" name="Straight Arrow Connector 4"/>
          <p:cNvCxnSpPr/>
          <p:nvPr/>
        </p:nvCxnSpPr>
        <p:spPr>
          <a:xfrm>
            <a:off x="2743200" y="4572000"/>
            <a:ext cx="2438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162800" y="4572000"/>
            <a:ext cx="1219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85800" y="4953000"/>
            <a:ext cx="1524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pPr>
              <a:buNone/>
            </a:pPr>
            <a:r>
              <a:rPr lang="en-US" b="1" dirty="0" smtClean="0">
                <a:solidFill>
                  <a:srgbClr val="0070C0"/>
                </a:solidFill>
              </a:rPr>
              <a:t>Dispersed Dye:  </a:t>
            </a:r>
            <a:r>
              <a:rPr lang="en-US" dirty="0" smtClean="0"/>
              <a:t>These dyes are insoluble in water but can be dispersed in colloidal form in water. The fine dye particles are absorbed into the crystal structure of the fabric. These are used for modern synthetic </a:t>
            </a:r>
            <a:r>
              <a:rPr lang="en-US" dirty="0" err="1" smtClean="0"/>
              <a:t>fibres</a:t>
            </a:r>
            <a:r>
              <a:rPr lang="en-US" dirty="0" smtClean="0"/>
              <a:t> such as nylon, polyester, </a:t>
            </a:r>
            <a:r>
              <a:rPr lang="en-US" dirty="0" err="1" smtClean="0"/>
              <a:t>orlon</a:t>
            </a:r>
            <a:r>
              <a:rPr lang="en-US" dirty="0" smtClean="0"/>
              <a:t> etc.</a:t>
            </a:r>
          </a:p>
          <a:p>
            <a:pPr>
              <a:buNone/>
            </a:pPr>
            <a:r>
              <a:rPr lang="en-US" b="1" dirty="0" smtClean="0">
                <a:solidFill>
                  <a:srgbClr val="0070C0"/>
                </a:solidFill>
              </a:rPr>
              <a:t>Acid Dye</a:t>
            </a:r>
            <a:r>
              <a:rPr lang="en-US" b="1" u="sng" dirty="0" smtClean="0">
                <a:solidFill>
                  <a:srgbClr val="0070C0"/>
                </a:solidFill>
              </a:rPr>
              <a:t>:</a:t>
            </a:r>
            <a:r>
              <a:rPr lang="en-US" dirty="0" smtClean="0">
                <a:solidFill>
                  <a:srgbClr val="0070C0"/>
                </a:solidFill>
              </a:rPr>
              <a:t> </a:t>
            </a:r>
            <a:r>
              <a:rPr lang="en-US" dirty="0" smtClean="0"/>
              <a:t>These are sodium salts of </a:t>
            </a:r>
            <a:r>
              <a:rPr lang="en-US" dirty="0" err="1" smtClean="0"/>
              <a:t>sulphonic</a:t>
            </a:r>
            <a:r>
              <a:rPr lang="en-US" dirty="0" smtClean="0"/>
              <a:t> and </a:t>
            </a:r>
            <a:r>
              <a:rPr lang="en-US" dirty="0" err="1" smtClean="0"/>
              <a:t>phenolic</a:t>
            </a:r>
            <a:r>
              <a:rPr lang="en-US" dirty="0" smtClean="0"/>
              <a:t> compounds. Acid dyes are used to color natural </a:t>
            </a:r>
            <a:r>
              <a:rPr lang="en-US" dirty="0" err="1" smtClean="0"/>
              <a:t>fibres</a:t>
            </a:r>
            <a:r>
              <a:rPr lang="en-US" dirty="0" smtClean="0"/>
              <a:t> like wool, silk. This anionic or negatively charged dye is applied in acidified solution. They react with the positively charged end of the natural </a:t>
            </a:r>
            <a:r>
              <a:rPr lang="en-US" dirty="0" err="1" smtClean="0"/>
              <a:t>fibre</a:t>
            </a:r>
            <a:r>
              <a:rPr lang="en-US" dirty="0" smtClean="0"/>
              <a:t> to color the fabric.</a:t>
            </a:r>
          </a:p>
          <a:p>
            <a:pPr>
              <a:buNone/>
            </a:pPr>
            <a:r>
              <a:rPr lang="en-US" b="1" dirty="0" smtClean="0">
                <a:solidFill>
                  <a:srgbClr val="0070C0"/>
                </a:solidFill>
              </a:rPr>
              <a:t>Basic Dye</a:t>
            </a:r>
            <a:r>
              <a:rPr lang="en-US" b="1" u="sng" dirty="0" smtClean="0">
                <a:solidFill>
                  <a:srgbClr val="0070C0"/>
                </a:solidFill>
              </a:rPr>
              <a:t>: </a:t>
            </a:r>
            <a:r>
              <a:rPr lang="en-US" dirty="0" smtClean="0"/>
              <a:t>These are mostly applied to cotton and silk and the color of the dye exist in a positive ion. </a:t>
            </a:r>
            <a:r>
              <a:rPr lang="en-US" dirty="0" err="1" smtClean="0"/>
              <a:t>Rhodamines</a:t>
            </a:r>
            <a:r>
              <a:rPr lang="en-US" dirty="0" smtClean="0"/>
              <a:t> and </a:t>
            </a:r>
            <a:r>
              <a:rPr lang="en-US" dirty="0" err="1" smtClean="0"/>
              <a:t>mythyl</a:t>
            </a:r>
            <a:r>
              <a:rPr lang="en-US" dirty="0" smtClean="0"/>
              <a:t> magenta are well known example of basic dyes.</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Pigment</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lstStyle/>
          <a:p>
            <a:pPr>
              <a:buNone/>
            </a:pPr>
            <a:r>
              <a:rPr lang="en-US" dirty="0" smtClean="0"/>
              <a:t>A pigment is a mixture of dye and an pacifying agent, such as white oxide powders which scatter light or dark colored powders which both absorb and scatter. So the colors they add are opaque; i.e. it looks more like paint.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Classification of Pigment</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lvl="0">
              <a:buNone/>
            </a:pPr>
            <a:r>
              <a:rPr lang="en-US" dirty="0" smtClean="0"/>
              <a:t>Natural pigment.</a:t>
            </a:r>
          </a:p>
          <a:p>
            <a:pPr lvl="0">
              <a:buNone/>
            </a:pPr>
            <a:r>
              <a:rPr lang="en-US" dirty="0" smtClean="0"/>
              <a:t>Synthetic pigment.</a:t>
            </a:r>
          </a:p>
          <a:p>
            <a:pPr>
              <a:buNone/>
            </a:pPr>
            <a:r>
              <a:rPr lang="en-US" b="1" dirty="0" smtClean="0"/>
              <a:t>Natural pigment are divided by two types.</a:t>
            </a:r>
            <a:endParaRPr lang="en-US" dirty="0" smtClean="0"/>
          </a:p>
          <a:p>
            <a:pPr lvl="0">
              <a:buNone/>
            </a:pPr>
            <a:r>
              <a:rPr lang="en-US" dirty="0" smtClean="0"/>
              <a:t>Organic pigment (chlorophyll, Indigo)</a:t>
            </a:r>
          </a:p>
          <a:p>
            <a:pPr lvl="0">
              <a:buNone/>
            </a:pPr>
            <a:r>
              <a:rPr lang="en-US" dirty="0" smtClean="0"/>
              <a:t>Inorganic pigment (inorganic oxide)</a:t>
            </a:r>
          </a:p>
          <a:p>
            <a:pPr>
              <a:buNone/>
            </a:pPr>
            <a:r>
              <a:rPr lang="en-US" b="1" dirty="0" smtClean="0"/>
              <a:t>Synthetic pigment also divided by two types.</a:t>
            </a:r>
            <a:endParaRPr lang="en-US" dirty="0" smtClean="0"/>
          </a:p>
          <a:p>
            <a:pPr lvl="0">
              <a:buNone/>
            </a:pPr>
            <a:r>
              <a:rPr lang="en-US" dirty="0" smtClean="0"/>
              <a:t>Organic pigment.(</a:t>
            </a:r>
            <a:r>
              <a:rPr lang="en-US" dirty="0" err="1" smtClean="0"/>
              <a:t>lithol</a:t>
            </a:r>
            <a:r>
              <a:rPr lang="en-US" dirty="0" smtClean="0"/>
              <a:t> red, </a:t>
            </a:r>
            <a:r>
              <a:rPr lang="en-US" dirty="0" err="1" smtClean="0"/>
              <a:t>peocock</a:t>
            </a:r>
            <a:r>
              <a:rPr lang="en-US" dirty="0" smtClean="0"/>
              <a:t> blue etc.)</a:t>
            </a:r>
          </a:p>
          <a:p>
            <a:pPr lvl="0">
              <a:buNone/>
            </a:pPr>
            <a:r>
              <a:rPr lang="en-US" dirty="0" smtClean="0"/>
              <a:t>Inorganic pigment.(</a:t>
            </a:r>
            <a:r>
              <a:rPr lang="en-US" dirty="0" err="1" smtClean="0"/>
              <a:t>sulphide</a:t>
            </a:r>
            <a:r>
              <a:rPr lang="en-US" dirty="0" smtClean="0"/>
              <a:t> ,chromate, cobalt </a:t>
            </a:r>
            <a:r>
              <a:rPr lang="en-US" dirty="0" err="1" smtClean="0"/>
              <a:t>violetetc</a:t>
            </a:r>
            <a:r>
              <a:rPr lang="en-US" dirty="0" smtClean="0"/>
              <a:t>.)</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838200"/>
            <a:ext cx="3124200" cy="523220"/>
          </a:xfrm>
          <a:prstGeom prst="rect">
            <a:avLst/>
          </a:prstGeom>
          <a:noFill/>
        </p:spPr>
        <p:txBody>
          <a:bodyPr wrap="square" rtlCol="0">
            <a:spAutoFit/>
          </a:bodyPr>
          <a:lstStyle/>
          <a:p>
            <a:r>
              <a:rPr lang="en-US" sz="2800" dirty="0" smtClean="0">
                <a:solidFill>
                  <a:srgbClr val="FF0000"/>
                </a:solidFill>
              </a:rPr>
              <a:t>Dye Intermediates</a:t>
            </a:r>
            <a:endParaRPr lang="en-US" sz="2800" dirty="0">
              <a:solidFill>
                <a:srgbClr val="FF0000"/>
              </a:solidFill>
            </a:endParaRPr>
          </a:p>
        </p:txBody>
      </p:sp>
      <p:sp>
        <p:nvSpPr>
          <p:cNvPr id="3" name="Rectangle 2"/>
          <p:cNvSpPr/>
          <p:nvPr/>
        </p:nvSpPr>
        <p:spPr>
          <a:xfrm>
            <a:off x="685800" y="1447800"/>
            <a:ext cx="7848600" cy="1938992"/>
          </a:xfrm>
          <a:prstGeom prst="rect">
            <a:avLst/>
          </a:prstGeom>
        </p:spPr>
        <p:txBody>
          <a:bodyPr wrap="square">
            <a:spAutoFit/>
          </a:bodyPr>
          <a:lstStyle/>
          <a:p>
            <a:pPr algn="just"/>
            <a:r>
              <a:rPr lang="en-US" sz="2400" dirty="0"/>
              <a:t>Dye intermediates are petroleum downstream products, which are further processed for any application. On processing they are transformed to finished dyes and pigments. The dye intermediates serve many industries like textiles, plastics, paints, printing inks and paper.</a:t>
            </a:r>
          </a:p>
        </p:txBody>
      </p:sp>
    </p:spTree>
    <p:extLst>
      <p:ext uri="{BB962C8B-B14F-4D97-AF65-F5344CB8AC3E}">
        <p14:creationId xmlns:p14="http://schemas.microsoft.com/office/powerpoint/2010/main" val="2136336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951</Words>
  <Application>Microsoft Office PowerPoint</Application>
  <PresentationFormat>On-screen Show (4:3)</PresentationFormat>
  <Paragraphs>49</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Dyes and Pigment</vt:lpstr>
      <vt:lpstr>Dye </vt:lpstr>
      <vt:lpstr>Witt’s Theory</vt:lpstr>
      <vt:lpstr>Classification of Dyes by method of application</vt:lpstr>
      <vt:lpstr>PowerPoint Presentation</vt:lpstr>
      <vt:lpstr>PowerPoint Presentation</vt:lpstr>
      <vt:lpstr>Pigment </vt:lpstr>
      <vt:lpstr>Classification of Pigment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Guest</dc:creator>
  <cp:lastModifiedBy>Mir Tamzid Rahman</cp:lastModifiedBy>
  <cp:revision>13</cp:revision>
  <dcterms:created xsi:type="dcterms:W3CDTF">2006-08-16T00:00:00Z</dcterms:created>
  <dcterms:modified xsi:type="dcterms:W3CDTF">2020-06-18T04:46:56Z</dcterms:modified>
</cp:coreProperties>
</file>