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60"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0" d="100"/>
          <a:sy n="70"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9CA5CC-3337-4B7C-B732-4136985DDE95}" type="datetimeFigureOut">
              <a:rPr lang="en-US" smtClean="0"/>
              <a:t>01-Dec-20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12C21-D9D3-4C01-B8BC-7DE8FBDD86AD}" type="slidenum">
              <a:rPr lang="en-US" smtClean="0"/>
              <a:t>‹#›</a:t>
            </a:fld>
            <a:endParaRPr lang="en-US"/>
          </a:p>
        </p:txBody>
      </p:sp>
    </p:spTree>
    <p:extLst>
      <p:ext uri="{BB962C8B-B14F-4D97-AF65-F5344CB8AC3E}">
        <p14:creationId xmlns:p14="http://schemas.microsoft.com/office/powerpoint/2010/main" val="3567434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9CA5CC-3337-4B7C-B732-4136985DDE95}" type="datetimeFigureOut">
              <a:rPr lang="en-US" smtClean="0"/>
              <a:t>01-Dec-20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12C21-D9D3-4C01-B8BC-7DE8FBDD86AD}" type="slidenum">
              <a:rPr lang="en-US" smtClean="0"/>
              <a:t>‹#›</a:t>
            </a:fld>
            <a:endParaRPr lang="en-US"/>
          </a:p>
        </p:txBody>
      </p:sp>
    </p:spTree>
    <p:extLst>
      <p:ext uri="{BB962C8B-B14F-4D97-AF65-F5344CB8AC3E}">
        <p14:creationId xmlns:p14="http://schemas.microsoft.com/office/powerpoint/2010/main" val="5167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9CA5CC-3337-4B7C-B732-4136985DDE95}" type="datetimeFigureOut">
              <a:rPr lang="en-US" smtClean="0"/>
              <a:t>01-Dec-20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12C21-D9D3-4C01-B8BC-7DE8FBDD86AD}" type="slidenum">
              <a:rPr lang="en-US" smtClean="0"/>
              <a:t>‹#›</a:t>
            </a:fld>
            <a:endParaRPr lang="en-US"/>
          </a:p>
        </p:txBody>
      </p:sp>
    </p:spTree>
    <p:extLst>
      <p:ext uri="{BB962C8B-B14F-4D97-AF65-F5344CB8AC3E}">
        <p14:creationId xmlns:p14="http://schemas.microsoft.com/office/powerpoint/2010/main" val="341405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9CA5CC-3337-4B7C-B732-4136985DDE95}" type="datetimeFigureOut">
              <a:rPr lang="en-US" smtClean="0"/>
              <a:t>01-Dec-20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12C21-D9D3-4C01-B8BC-7DE8FBDD86AD}" type="slidenum">
              <a:rPr lang="en-US" smtClean="0"/>
              <a:t>‹#›</a:t>
            </a:fld>
            <a:endParaRPr lang="en-US"/>
          </a:p>
        </p:txBody>
      </p:sp>
    </p:spTree>
    <p:extLst>
      <p:ext uri="{BB962C8B-B14F-4D97-AF65-F5344CB8AC3E}">
        <p14:creationId xmlns:p14="http://schemas.microsoft.com/office/powerpoint/2010/main" val="530450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9CA5CC-3337-4B7C-B732-4136985DDE95}" type="datetimeFigureOut">
              <a:rPr lang="en-US" smtClean="0"/>
              <a:t>01-Dec-20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12C21-D9D3-4C01-B8BC-7DE8FBDD86AD}" type="slidenum">
              <a:rPr lang="en-US" smtClean="0"/>
              <a:t>‹#›</a:t>
            </a:fld>
            <a:endParaRPr lang="en-US"/>
          </a:p>
        </p:txBody>
      </p:sp>
    </p:spTree>
    <p:extLst>
      <p:ext uri="{BB962C8B-B14F-4D97-AF65-F5344CB8AC3E}">
        <p14:creationId xmlns:p14="http://schemas.microsoft.com/office/powerpoint/2010/main" val="2676783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9CA5CC-3337-4B7C-B732-4136985DDE95}" type="datetimeFigureOut">
              <a:rPr lang="en-US" smtClean="0"/>
              <a:t>01-Dec-20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512C21-D9D3-4C01-B8BC-7DE8FBDD86AD}" type="slidenum">
              <a:rPr lang="en-US" smtClean="0"/>
              <a:t>‹#›</a:t>
            </a:fld>
            <a:endParaRPr lang="en-US"/>
          </a:p>
        </p:txBody>
      </p:sp>
    </p:spTree>
    <p:extLst>
      <p:ext uri="{BB962C8B-B14F-4D97-AF65-F5344CB8AC3E}">
        <p14:creationId xmlns:p14="http://schemas.microsoft.com/office/powerpoint/2010/main" val="1830124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9CA5CC-3337-4B7C-B732-4136985DDE95}" type="datetimeFigureOut">
              <a:rPr lang="en-US" smtClean="0"/>
              <a:t>01-Dec-20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512C21-D9D3-4C01-B8BC-7DE8FBDD86AD}" type="slidenum">
              <a:rPr lang="en-US" smtClean="0"/>
              <a:t>‹#›</a:t>
            </a:fld>
            <a:endParaRPr lang="en-US"/>
          </a:p>
        </p:txBody>
      </p:sp>
    </p:spTree>
    <p:extLst>
      <p:ext uri="{BB962C8B-B14F-4D97-AF65-F5344CB8AC3E}">
        <p14:creationId xmlns:p14="http://schemas.microsoft.com/office/powerpoint/2010/main" val="2690166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9CA5CC-3337-4B7C-B732-4136985DDE95}" type="datetimeFigureOut">
              <a:rPr lang="en-US" smtClean="0"/>
              <a:t>01-Dec-20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512C21-D9D3-4C01-B8BC-7DE8FBDD86AD}" type="slidenum">
              <a:rPr lang="en-US" smtClean="0"/>
              <a:t>‹#›</a:t>
            </a:fld>
            <a:endParaRPr lang="en-US"/>
          </a:p>
        </p:txBody>
      </p:sp>
    </p:spTree>
    <p:extLst>
      <p:ext uri="{BB962C8B-B14F-4D97-AF65-F5344CB8AC3E}">
        <p14:creationId xmlns:p14="http://schemas.microsoft.com/office/powerpoint/2010/main" val="1333623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9CA5CC-3337-4B7C-B732-4136985DDE95}" type="datetimeFigureOut">
              <a:rPr lang="en-US" smtClean="0"/>
              <a:t>01-Dec-20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512C21-D9D3-4C01-B8BC-7DE8FBDD86AD}" type="slidenum">
              <a:rPr lang="en-US" smtClean="0"/>
              <a:t>‹#›</a:t>
            </a:fld>
            <a:endParaRPr lang="en-US"/>
          </a:p>
        </p:txBody>
      </p:sp>
    </p:spTree>
    <p:extLst>
      <p:ext uri="{BB962C8B-B14F-4D97-AF65-F5344CB8AC3E}">
        <p14:creationId xmlns:p14="http://schemas.microsoft.com/office/powerpoint/2010/main" val="65894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9CA5CC-3337-4B7C-B732-4136985DDE95}" type="datetimeFigureOut">
              <a:rPr lang="en-US" smtClean="0"/>
              <a:t>01-Dec-20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512C21-D9D3-4C01-B8BC-7DE8FBDD86AD}" type="slidenum">
              <a:rPr lang="en-US" smtClean="0"/>
              <a:t>‹#›</a:t>
            </a:fld>
            <a:endParaRPr lang="en-US"/>
          </a:p>
        </p:txBody>
      </p:sp>
    </p:spTree>
    <p:extLst>
      <p:ext uri="{BB962C8B-B14F-4D97-AF65-F5344CB8AC3E}">
        <p14:creationId xmlns:p14="http://schemas.microsoft.com/office/powerpoint/2010/main" val="2204159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9CA5CC-3337-4B7C-B732-4136985DDE95}" type="datetimeFigureOut">
              <a:rPr lang="en-US" smtClean="0"/>
              <a:t>01-Dec-20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512C21-D9D3-4C01-B8BC-7DE8FBDD86AD}" type="slidenum">
              <a:rPr lang="en-US" smtClean="0"/>
              <a:t>‹#›</a:t>
            </a:fld>
            <a:endParaRPr lang="en-US"/>
          </a:p>
        </p:txBody>
      </p:sp>
    </p:spTree>
    <p:extLst>
      <p:ext uri="{BB962C8B-B14F-4D97-AF65-F5344CB8AC3E}">
        <p14:creationId xmlns:p14="http://schemas.microsoft.com/office/powerpoint/2010/main" val="2420010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9CA5CC-3337-4B7C-B732-4136985DDE95}" type="datetimeFigureOut">
              <a:rPr lang="en-US" smtClean="0"/>
              <a:t>01-Dec-20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512C21-D9D3-4C01-B8BC-7DE8FBDD86AD}" type="slidenum">
              <a:rPr lang="en-US" smtClean="0"/>
              <a:t>‹#›</a:t>
            </a:fld>
            <a:endParaRPr lang="en-US"/>
          </a:p>
        </p:txBody>
      </p:sp>
    </p:spTree>
    <p:extLst>
      <p:ext uri="{BB962C8B-B14F-4D97-AF65-F5344CB8AC3E}">
        <p14:creationId xmlns:p14="http://schemas.microsoft.com/office/powerpoint/2010/main" val="2252032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39" y="2409712"/>
            <a:ext cx="5752765" cy="1200329"/>
          </a:xfrm>
          <a:prstGeom prst="rect">
            <a:avLst/>
          </a:prstGeom>
          <a:noFill/>
        </p:spPr>
        <p:txBody>
          <a:bodyPr wrap="square" rtlCol="0">
            <a:spAutoFit/>
          </a:bodyPr>
          <a:lstStyle/>
          <a:p>
            <a:r>
              <a:rPr lang="en-US" sz="3600" dirty="0" smtClean="0">
                <a:solidFill>
                  <a:schemeClr val="accent5">
                    <a:lumMod val="50000"/>
                  </a:schemeClr>
                </a:solidFill>
                <a:latin typeface="Arial Black" panose="020B0A04020102020204" pitchFamily="34" charset="0"/>
              </a:rPr>
              <a:t>COLORENT CHEMICALS</a:t>
            </a:r>
            <a:endParaRPr lang="en-US" sz="3600" dirty="0">
              <a:solidFill>
                <a:schemeClr val="accent5">
                  <a:lumMod val="50000"/>
                </a:schemeClr>
              </a:solidFill>
              <a:latin typeface="Arial Black" panose="020B0A04020102020204" pitchFamily="34" charset="0"/>
            </a:endParaRPr>
          </a:p>
        </p:txBody>
      </p:sp>
    </p:spTree>
    <p:extLst>
      <p:ext uri="{BB962C8B-B14F-4D97-AF65-F5344CB8AC3E}">
        <p14:creationId xmlns:p14="http://schemas.microsoft.com/office/powerpoint/2010/main" val="2451490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6068" y="1036067"/>
            <a:ext cx="8731876" cy="4401205"/>
          </a:xfrm>
          <a:prstGeom prst="rect">
            <a:avLst/>
          </a:prstGeom>
        </p:spPr>
        <p:txBody>
          <a:bodyPr wrap="square">
            <a:spAutoFit/>
          </a:bodyPr>
          <a:lstStyle/>
          <a:p>
            <a:pPr lvl="0" algn="just"/>
            <a:r>
              <a:rPr lang="en-US" sz="2000" dirty="0">
                <a:solidFill>
                  <a:prstClr val="black"/>
                </a:solidFill>
                <a:latin typeface="Arial" panose="020B0604020202020204" pitchFamily="34" charset="0"/>
                <a:cs typeface="Arial" panose="020B0604020202020204" pitchFamily="34" charset="0"/>
              </a:rPr>
              <a:t>Colorants are used in many industries - to </a:t>
            </a:r>
            <a:r>
              <a:rPr lang="en-US" sz="2000" dirty="0" err="1">
                <a:solidFill>
                  <a:prstClr val="black"/>
                </a:solidFill>
                <a:latin typeface="Arial" panose="020B0604020202020204" pitchFamily="34" charset="0"/>
                <a:cs typeface="Arial" panose="020B0604020202020204" pitchFamily="34" charset="0"/>
              </a:rPr>
              <a:t>colour</a:t>
            </a:r>
            <a:r>
              <a:rPr lang="en-US" sz="2000" dirty="0">
                <a:solidFill>
                  <a:prstClr val="black"/>
                </a:solidFill>
                <a:latin typeface="Arial" panose="020B0604020202020204" pitchFamily="34" charset="0"/>
                <a:cs typeface="Arial" panose="020B0604020202020204" pitchFamily="34" charset="0"/>
              </a:rPr>
              <a:t> clothes, paints, plastics, photographs, prints, and ceramics. Colorants are also now being used in novel applications and are termed functional (high technology) as they are not just included in the product for aesthetic reasons but for specific purposes, for example in surgery</a:t>
            </a:r>
            <a:r>
              <a:rPr lang="en-US" sz="2000" dirty="0" smtClean="0">
                <a:solidFill>
                  <a:prstClr val="black"/>
                </a:solidFill>
                <a:latin typeface="Arial" panose="020B0604020202020204" pitchFamily="34" charset="0"/>
                <a:cs typeface="Arial" panose="020B0604020202020204" pitchFamily="34" charset="0"/>
              </a:rPr>
              <a:t>.</a:t>
            </a:r>
          </a:p>
          <a:p>
            <a:pPr lvl="0" algn="just"/>
            <a:endParaRPr lang="en-US" sz="2000" dirty="0">
              <a:solidFill>
                <a:prstClr val="black"/>
              </a:solidFill>
              <a:latin typeface="Arial" panose="020B0604020202020204" pitchFamily="34" charset="0"/>
              <a:cs typeface="Arial" panose="020B0604020202020204" pitchFamily="34" charset="0"/>
            </a:endParaRPr>
          </a:p>
          <a:p>
            <a:pPr lvl="0" algn="just"/>
            <a:r>
              <a:rPr lang="en-US" sz="2000" dirty="0">
                <a:solidFill>
                  <a:prstClr val="black"/>
                </a:solidFill>
                <a:latin typeface="Arial" panose="020B0604020202020204" pitchFamily="34" charset="0"/>
                <a:cs typeface="Arial" panose="020B0604020202020204" pitchFamily="34" charset="0"/>
              </a:rPr>
              <a:t>Colorants can be either </a:t>
            </a:r>
            <a:r>
              <a:rPr lang="en-US" sz="2000" b="1" i="1" dirty="0">
                <a:solidFill>
                  <a:prstClr val="black"/>
                </a:solidFill>
                <a:latin typeface="Arial" panose="020B0604020202020204" pitchFamily="34" charset="0"/>
                <a:cs typeface="Arial" panose="020B0604020202020204" pitchFamily="34" charset="0"/>
              </a:rPr>
              <a:t>dyes</a:t>
            </a:r>
            <a:r>
              <a:rPr lang="en-US" sz="2000" dirty="0">
                <a:solidFill>
                  <a:prstClr val="black"/>
                </a:solidFill>
                <a:latin typeface="Arial" panose="020B0604020202020204" pitchFamily="34" charset="0"/>
                <a:cs typeface="Arial" panose="020B0604020202020204" pitchFamily="34" charset="0"/>
              </a:rPr>
              <a:t> or </a:t>
            </a:r>
            <a:r>
              <a:rPr lang="en-US" sz="2000" b="1" i="1" dirty="0">
                <a:solidFill>
                  <a:prstClr val="black"/>
                </a:solidFill>
                <a:latin typeface="Arial" panose="020B0604020202020204" pitchFamily="34" charset="0"/>
                <a:cs typeface="Arial" panose="020B0604020202020204" pitchFamily="34" charset="0"/>
              </a:rPr>
              <a:t>pigments</a:t>
            </a:r>
            <a:r>
              <a:rPr lang="en-US" sz="2000" dirty="0">
                <a:solidFill>
                  <a:prstClr val="black"/>
                </a:solidFill>
                <a:latin typeface="Arial" panose="020B0604020202020204" pitchFamily="34" charset="0"/>
                <a:cs typeface="Arial" panose="020B0604020202020204" pitchFamily="34" charset="0"/>
              </a:rPr>
              <a:t>. </a:t>
            </a:r>
            <a:r>
              <a:rPr lang="en-US" sz="2000" b="1" i="1" dirty="0">
                <a:solidFill>
                  <a:prstClr val="black"/>
                </a:solidFill>
                <a:latin typeface="Arial" panose="020B0604020202020204" pitchFamily="34" charset="0"/>
                <a:cs typeface="Arial" panose="020B0604020202020204" pitchFamily="34" charset="0"/>
              </a:rPr>
              <a:t>Dyes</a:t>
            </a:r>
            <a:r>
              <a:rPr lang="en-US" sz="2000" dirty="0">
                <a:solidFill>
                  <a:prstClr val="black"/>
                </a:solidFill>
                <a:latin typeface="Arial" panose="020B0604020202020204" pitchFamily="34" charset="0"/>
                <a:cs typeface="Arial" panose="020B0604020202020204" pitchFamily="34" charset="0"/>
              </a:rPr>
              <a:t> are soluble </a:t>
            </a:r>
            <a:r>
              <a:rPr lang="en-US" sz="2000" dirty="0" err="1">
                <a:solidFill>
                  <a:prstClr val="black"/>
                </a:solidFill>
                <a:latin typeface="Arial" panose="020B0604020202020204" pitchFamily="34" charset="0"/>
                <a:cs typeface="Arial" panose="020B0604020202020204" pitchFamily="34" charset="0"/>
              </a:rPr>
              <a:t>coloured</a:t>
            </a:r>
            <a:r>
              <a:rPr lang="en-US" sz="2000" dirty="0">
                <a:solidFill>
                  <a:prstClr val="black"/>
                </a:solidFill>
                <a:latin typeface="Arial" panose="020B0604020202020204" pitchFamily="34" charset="0"/>
                <a:cs typeface="Arial" panose="020B0604020202020204" pitchFamily="34" charset="0"/>
              </a:rPr>
              <a:t> organic compounds that are usually applied to textiles from a solution in water. They are designed to bond strongly to the polymer molecules that make up the textile </a:t>
            </a:r>
            <a:r>
              <a:rPr lang="en-US" sz="2000" dirty="0" err="1">
                <a:solidFill>
                  <a:prstClr val="black"/>
                </a:solidFill>
                <a:latin typeface="Arial" panose="020B0604020202020204" pitchFamily="34" charset="0"/>
                <a:cs typeface="Arial" panose="020B0604020202020204" pitchFamily="34" charset="0"/>
              </a:rPr>
              <a:t>fibre</a:t>
            </a:r>
            <a:r>
              <a:rPr lang="en-US" sz="2000" dirty="0" smtClean="0">
                <a:solidFill>
                  <a:prstClr val="black"/>
                </a:solidFill>
                <a:latin typeface="Arial" panose="020B0604020202020204" pitchFamily="34" charset="0"/>
                <a:cs typeface="Arial" panose="020B0604020202020204" pitchFamily="34" charset="0"/>
              </a:rPr>
              <a:t>.</a:t>
            </a:r>
          </a:p>
          <a:p>
            <a:pPr lvl="0" algn="just"/>
            <a:endParaRPr lang="en-US" sz="2000" dirty="0">
              <a:solidFill>
                <a:prstClr val="black"/>
              </a:solidFill>
              <a:latin typeface="Arial" panose="020B0604020202020204" pitchFamily="34" charset="0"/>
              <a:cs typeface="Arial" panose="020B0604020202020204" pitchFamily="34" charset="0"/>
            </a:endParaRPr>
          </a:p>
          <a:p>
            <a:pPr lvl="0" algn="just"/>
            <a:r>
              <a:rPr lang="en-US" sz="2000" b="1" i="1" dirty="0">
                <a:solidFill>
                  <a:prstClr val="black"/>
                </a:solidFill>
                <a:latin typeface="Arial" panose="020B0604020202020204" pitchFamily="34" charset="0"/>
                <a:cs typeface="Arial" panose="020B0604020202020204" pitchFamily="34" charset="0"/>
              </a:rPr>
              <a:t>Pigments</a:t>
            </a:r>
            <a:r>
              <a:rPr lang="en-US" sz="2000" dirty="0">
                <a:solidFill>
                  <a:prstClr val="black"/>
                </a:solidFill>
                <a:latin typeface="Arial" panose="020B0604020202020204" pitchFamily="34" charset="0"/>
                <a:cs typeface="Arial" panose="020B0604020202020204" pitchFamily="34" charset="0"/>
              </a:rPr>
              <a:t> are insoluble compounds used in paints, printing inks, ceramics and plastics. They are applied by using a dispersion in a suitable medium. Most pigments used are also organic compounds.</a:t>
            </a:r>
          </a:p>
        </p:txBody>
      </p:sp>
    </p:spTree>
    <p:extLst>
      <p:ext uri="{BB962C8B-B14F-4D97-AF65-F5344CB8AC3E}">
        <p14:creationId xmlns:p14="http://schemas.microsoft.com/office/powerpoint/2010/main" val="1352223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1972" y="1247886"/>
            <a:ext cx="7289442" cy="4093428"/>
          </a:xfrm>
          <a:prstGeom prst="rect">
            <a:avLst/>
          </a:prstGeom>
        </p:spPr>
        <p:txBody>
          <a:bodyPr wrap="square">
            <a:spAutoFit/>
          </a:bodyPr>
          <a:lstStyle/>
          <a:p>
            <a:pPr algn="just"/>
            <a:r>
              <a:rPr lang="en-US" sz="2000" b="1" dirty="0" smtClean="0">
                <a:latin typeface="Arial" panose="020B0604020202020204" pitchFamily="34" charset="0"/>
                <a:cs typeface="Arial" panose="020B0604020202020204" pitchFamily="34" charset="0"/>
              </a:rPr>
              <a:t>Manipulating the </a:t>
            </a:r>
            <a:r>
              <a:rPr lang="en-US" sz="2000" b="1" dirty="0" err="1" smtClean="0">
                <a:latin typeface="Arial" panose="020B0604020202020204" pitchFamily="34" charset="0"/>
                <a:cs typeface="Arial" panose="020B0604020202020204" pitchFamily="34" charset="0"/>
              </a:rPr>
              <a:t>colour</a:t>
            </a:r>
            <a:r>
              <a:rPr lang="en-US" sz="2000" b="1" dirty="0" smtClean="0">
                <a:latin typeface="Arial" panose="020B0604020202020204" pitchFamily="34" charset="0"/>
                <a:cs typeface="Arial" panose="020B0604020202020204" pitchFamily="34" charset="0"/>
              </a:rPr>
              <a:t> and application of dyes</a:t>
            </a:r>
          </a:p>
          <a:p>
            <a:pPr algn="just"/>
            <a:endParaRPr lang="en-US" sz="2000" b="1" dirty="0" smtClean="0">
              <a:latin typeface="Arial" panose="020B0604020202020204" pitchFamily="34" charset="0"/>
              <a:cs typeface="Arial" panose="020B0604020202020204" pitchFamily="34" charset="0"/>
            </a:endParaRPr>
          </a:p>
          <a:p>
            <a:pPr algn="just"/>
            <a:endParaRPr lang="en-US" sz="2000" b="1"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This section considers some of the chemistry behind the </a:t>
            </a:r>
            <a:r>
              <a:rPr lang="en-US" sz="2000" dirty="0" err="1" smtClean="0">
                <a:latin typeface="Arial" panose="020B0604020202020204" pitchFamily="34" charset="0"/>
                <a:cs typeface="Arial" panose="020B0604020202020204" pitchFamily="34" charset="0"/>
              </a:rPr>
              <a:t>colour</a:t>
            </a:r>
            <a:r>
              <a:rPr lang="en-US" sz="2000" dirty="0" smtClean="0">
                <a:latin typeface="Arial" panose="020B0604020202020204" pitchFamily="34" charset="0"/>
                <a:cs typeface="Arial" panose="020B0604020202020204" pitchFamily="34" charset="0"/>
              </a:rPr>
              <a:t> of dyes and how the target material, for example a </a:t>
            </a:r>
            <a:r>
              <a:rPr lang="en-US" sz="2000" dirty="0" err="1" smtClean="0">
                <a:latin typeface="Arial" panose="020B0604020202020204" pitchFamily="34" charset="0"/>
                <a:cs typeface="Arial" panose="020B0604020202020204" pitchFamily="34" charset="0"/>
              </a:rPr>
              <a:t>fibre</a:t>
            </a:r>
            <a:r>
              <a:rPr lang="en-US" sz="2000" dirty="0" smtClean="0">
                <a:latin typeface="Arial" panose="020B0604020202020204" pitchFamily="34" charset="0"/>
                <a:cs typeface="Arial" panose="020B0604020202020204" pitchFamily="34" charset="0"/>
              </a:rPr>
              <a:t>, influences the method of dyeing and the dye used.</a:t>
            </a:r>
          </a:p>
          <a:p>
            <a:pPr algn="just"/>
            <a:endParaRPr lang="en-US" sz="2000" dirty="0" smtClean="0">
              <a:latin typeface="Arial" panose="020B0604020202020204" pitchFamily="34" charset="0"/>
              <a:cs typeface="Arial" panose="020B0604020202020204" pitchFamily="34" charset="0"/>
            </a:endParaRPr>
          </a:p>
          <a:p>
            <a:pPr algn="just"/>
            <a:endParaRPr lang="en-US" sz="2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A dye in solution is </a:t>
            </a:r>
            <a:r>
              <a:rPr lang="en-US" sz="2000" dirty="0" err="1" smtClean="0">
                <a:latin typeface="Arial" panose="020B0604020202020204" pitchFamily="34" charset="0"/>
                <a:cs typeface="Arial" panose="020B0604020202020204" pitchFamily="34" charset="0"/>
              </a:rPr>
              <a:t>coloured</a:t>
            </a:r>
            <a:r>
              <a:rPr lang="en-US" sz="2000" dirty="0" smtClean="0">
                <a:latin typeface="Arial" panose="020B0604020202020204" pitchFamily="34" charset="0"/>
                <a:cs typeface="Arial" panose="020B0604020202020204" pitchFamily="34" charset="0"/>
              </a:rPr>
              <a:t> because of the selective absorption of certain wavelengths of light by specific bonds in the molecule. The light that is transmitted is seen by the observer and appears </a:t>
            </a:r>
            <a:r>
              <a:rPr lang="en-US" sz="2000" dirty="0" err="1" smtClean="0">
                <a:latin typeface="Arial" panose="020B0604020202020204" pitchFamily="34" charset="0"/>
                <a:cs typeface="Arial" panose="020B0604020202020204" pitchFamily="34" charset="0"/>
              </a:rPr>
              <a:t>coloured</a:t>
            </a:r>
            <a:r>
              <a:rPr lang="en-US" sz="2000" dirty="0" smtClean="0">
                <a:latin typeface="Arial" panose="020B0604020202020204" pitchFamily="34" charset="0"/>
                <a:cs typeface="Arial" panose="020B0604020202020204" pitchFamily="34" charset="0"/>
              </a:rPr>
              <a:t> because some of the wavelengths of the visible spectrum are now missing.</a:t>
            </a:r>
            <a:endParaRPr lang="en-US" sz="2000" dirty="0">
              <a:latin typeface="Arial" panose="020B0604020202020204" pitchFamily="34" charset="0"/>
              <a:cs typeface="Arial" panose="020B0604020202020204" pitchFamily="34" charset="0"/>
            </a:endParaRPr>
          </a:p>
        </p:txBody>
      </p:sp>
      <p:pic>
        <p:nvPicPr>
          <p:cNvPr id="3" name="Picture 2" descr="http://www.essentialchemicalindustry.org/images/stories/110_colorants/01-ColorantsFig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7597" y="1554961"/>
            <a:ext cx="2318684" cy="317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5964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8947" y="1538493"/>
            <a:ext cx="9569003" cy="1631216"/>
          </a:xfrm>
          <a:prstGeom prst="rect">
            <a:avLst/>
          </a:prstGeom>
        </p:spPr>
        <p:txBody>
          <a:bodyPr wrap="square">
            <a:spAutoFit/>
          </a:bodyPr>
          <a:lstStyle/>
          <a:p>
            <a:pPr algn="just"/>
            <a:r>
              <a:rPr lang="en-US" sz="2000" dirty="0" smtClean="0">
                <a:latin typeface="Arial" panose="020B0604020202020204" pitchFamily="34" charset="0"/>
                <a:cs typeface="Arial" panose="020B0604020202020204" pitchFamily="34" charset="0"/>
              </a:rPr>
              <a:t>The absorption of visible light energy by the compound promotes electrons in the molecule from a low energy state, the </a:t>
            </a:r>
            <a:r>
              <a:rPr lang="en-US" sz="2000" i="1" dirty="0" smtClean="0">
                <a:latin typeface="Arial" panose="020B0604020202020204" pitchFamily="34" charset="0"/>
                <a:cs typeface="Arial" panose="020B0604020202020204" pitchFamily="34" charset="0"/>
              </a:rPr>
              <a:t>ground state</a:t>
            </a:r>
            <a:r>
              <a:rPr lang="en-US" sz="2000" dirty="0" smtClean="0">
                <a:latin typeface="Arial" panose="020B0604020202020204" pitchFamily="34" charset="0"/>
                <a:cs typeface="Arial" panose="020B0604020202020204" pitchFamily="34" charset="0"/>
              </a:rPr>
              <a:t>, to a higher energy state, the</a:t>
            </a:r>
            <a:r>
              <a:rPr lang="en-US" sz="2000" i="1" dirty="0" smtClean="0">
                <a:latin typeface="Arial" panose="020B0604020202020204" pitchFamily="34" charset="0"/>
                <a:cs typeface="Arial" panose="020B0604020202020204" pitchFamily="34" charset="0"/>
              </a:rPr>
              <a:t> excited state</a:t>
            </a:r>
            <a:r>
              <a:rPr lang="en-US" sz="2000" dirty="0" smtClean="0">
                <a:latin typeface="Arial" panose="020B0604020202020204" pitchFamily="34" charset="0"/>
                <a:cs typeface="Arial" panose="020B0604020202020204" pitchFamily="34" charset="0"/>
              </a:rPr>
              <a:t>. The molecule is said to have undergone an electronic transition during this excitation process. Particular excitation energies correspond to particular wavelengths of visible light.</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6407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60525" y="314864"/>
            <a:ext cx="9219303"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It is a n electron (an electron in a double or triple bond) that is promoted to the excited state. Even less energy required for this transition if alternate single and double bonds (i.e. conjugated double bonds) exist in the same molecule. The excitation of the electron is made even easier by the presence of aromatic rings because of </a:t>
            </a:r>
            <a:r>
              <a:rPr kumimoji="0" lang="en-US" sz="20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th</a:t>
            </a:r>
            <a:r>
              <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enhanced </a:t>
            </a:r>
            <a:r>
              <a:rPr kumimoji="0" lang="en-US" sz="20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delocalisation</a:t>
            </a:r>
            <a:r>
              <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of the n electrons.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By altering the structure of the compound, </a:t>
            </a:r>
            <a:r>
              <a:rPr kumimoji="0" lang="en-US" sz="20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colour</a:t>
            </a:r>
            <a:r>
              <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chemists can alter the wavelength of visible light absorbed and therefore the </a:t>
            </a:r>
            <a:r>
              <a:rPr kumimoji="0" lang="en-US" sz="20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colour</a:t>
            </a:r>
            <a:r>
              <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of the compound.</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The molecules of most </a:t>
            </a:r>
            <a:r>
              <a:rPr kumimoji="0" lang="en-US" sz="20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coloured</a:t>
            </a:r>
            <a:r>
              <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organic compounds contain two parts: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r>
              <a:rPr kumimoji="0" lang="en-US" sz="20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i</a:t>
            </a:r>
            <a:r>
              <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 single aryl (aromatic) ring such as benzene or a benzene ring with a substituent. Alternatively there may be a </a:t>
            </a:r>
            <a:r>
              <a:rPr kumimoji="0" lang="en-US" sz="2000" b="0" i="1"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fused ring system</a:t>
            </a:r>
            <a:r>
              <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such a naphthalene (two rings fused together) or </a:t>
            </a:r>
            <a:r>
              <a:rPr kumimoji="0" lang="en-US" sz="20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anthracene</a:t>
            </a:r>
            <a:r>
              <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(three rings fused together).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p>
        </p:txBody>
      </p:sp>
      <p:pic>
        <p:nvPicPr>
          <p:cNvPr id="2050" name="Picture 2" descr="http://www.essentialchemicalindustry.org/images/stories/110_colorants/02-colourants_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537" y="4675447"/>
            <a:ext cx="3810000" cy="647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7599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448</Words>
  <Application>Microsoft Office PowerPoint</Application>
  <PresentationFormat>Widescreen</PresentationFormat>
  <Paragraphs>21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Arial Black</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 </cp:lastModifiedBy>
  <cp:revision>4</cp:revision>
  <dcterms:created xsi:type="dcterms:W3CDTF">2019-07-31T06:10:06Z</dcterms:created>
  <dcterms:modified xsi:type="dcterms:W3CDTF">2020-12-01T05:37:59Z</dcterms:modified>
</cp:coreProperties>
</file>