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sldIdLst>
    <p:sldId id="256" r:id="rId2"/>
    <p:sldId id="315" r:id="rId3"/>
    <p:sldId id="316" r:id="rId4"/>
    <p:sldId id="311" r:id="rId5"/>
    <p:sldId id="312" r:id="rId6"/>
    <p:sldId id="313" r:id="rId7"/>
    <p:sldId id="317" r:id="rId8"/>
    <p:sldId id="314" r:id="rId9"/>
    <p:sldId id="319" r:id="rId10"/>
    <p:sldId id="320" r:id="rId11"/>
    <p:sldId id="321" r:id="rId12"/>
    <p:sldId id="322" r:id="rId13"/>
    <p:sldId id="273" r:id="rId14"/>
    <p:sldId id="278" r:id="rId15"/>
    <p:sldId id="279" r:id="rId16"/>
    <p:sldId id="300" r:id="rId17"/>
    <p:sldId id="284" r:id="rId18"/>
    <p:sldId id="286" r:id="rId19"/>
    <p:sldId id="287" r:id="rId20"/>
    <p:sldId id="288" r:id="rId21"/>
    <p:sldId id="289" r:id="rId22"/>
    <p:sldId id="298" r:id="rId23"/>
    <p:sldId id="299" r:id="rId24"/>
    <p:sldId id="331" r:id="rId25"/>
    <p:sldId id="302" r:id="rId26"/>
    <p:sldId id="303" r:id="rId27"/>
    <p:sldId id="304" r:id="rId28"/>
    <p:sldId id="305" r:id="rId29"/>
    <p:sldId id="306" r:id="rId30"/>
    <p:sldId id="323" r:id="rId31"/>
    <p:sldId id="324" r:id="rId32"/>
    <p:sldId id="325" r:id="rId33"/>
    <p:sldId id="326" r:id="rId34"/>
    <p:sldId id="327" r:id="rId35"/>
    <p:sldId id="307" r:id="rId36"/>
    <p:sldId id="310" r:id="rId37"/>
    <p:sldId id="318" r:id="rId38"/>
    <p:sldId id="301" r:id="rId39"/>
    <p:sldId id="328" r:id="rId40"/>
    <p:sldId id="330" r:id="rId41"/>
    <p:sldId id="32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2" autoAdjust="0"/>
    <p:restoredTop sz="94660"/>
  </p:normalViewPr>
  <p:slideViewPr>
    <p:cSldViewPr>
      <p:cViewPr varScale="1">
        <p:scale>
          <a:sx n="66" d="100"/>
          <a:sy n="66" d="100"/>
        </p:scale>
        <p:origin x="-65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CA840-BC8B-48F3-90BB-52D16995E4F1}" type="datetimeFigureOut">
              <a:rPr lang="en-US" smtClean="0"/>
              <a:t>23-Jan-21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07105-EB87-4414-B5FE-ACDEF09ED759}" type="slidenum">
              <a:rPr lang="en-US" smtClean="0"/>
              <a:t>‹#›</a:t>
            </a:fld>
            <a:endParaRPr lang="en-US"/>
          </a:p>
        </p:txBody>
      </p:sp>
    </p:spTree>
    <p:extLst>
      <p:ext uri="{BB962C8B-B14F-4D97-AF65-F5344CB8AC3E}">
        <p14:creationId xmlns:p14="http://schemas.microsoft.com/office/powerpoint/2010/main" val="169837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23-Jan-21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23-Jan-21</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orldometers.info/demographics/us-demographics/#population-pyramid" TargetMode="External"/><Relationship Id="rId2" Type="http://schemas.openxmlformats.org/officeDocument/2006/relationships/hyperlink" Target="https://www.worldometers.info/demographics/nigeria-demographics/#population-pyrami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ldometers.info/world-population/bangladesh-popula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orldpopulationreview.com/countries/bangladesh-popul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statista.com/statistics/438360/employment-by-economic-sector-in-bangladesh/"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orldometers.info/world-population/bangladesh-population/#:~:text=Bangladesh%202020%20population%20is%20estimated,(and%20dependencies)%20by%20popul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eicdata.com/en/indicator/bangladesh/popul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Human Resources and Economic Aspects of Bangladesh </a:t>
            </a:r>
            <a:endParaRPr lang="en-US" dirty="0"/>
          </a:p>
        </p:txBody>
      </p:sp>
      <p:sp>
        <p:nvSpPr>
          <p:cNvPr id="3" name="Subtitle 2"/>
          <p:cNvSpPr>
            <a:spLocks noGrp="1"/>
          </p:cNvSpPr>
          <p:nvPr>
            <p:ph type="subTitle" idx="1"/>
          </p:nvPr>
        </p:nvSpPr>
        <p:spPr/>
        <p:txBody>
          <a:bodyPr>
            <a:normAutofit/>
          </a:bodyPr>
          <a:lstStyle/>
          <a:p>
            <a:r>
              <a:rPr lang="en-US" b="1" dirty="0" smtClean="0"/>
              <a:t>Dr. Md. </a:t>
            </a:r>
            <a:r>
              <a:rPr lang="en-US" b="1" dirty="0" err="1" smtClean="0"/>
              <a:t>Golam</a:t>
            </a:r>
            <a:r>
              <a:rPr lang="en-US" b="1" dirty="0" smtClean="0"/>
              <a:t> </a:t>
            </a:r>
            <a:r>
              <a:rPr lang="en-US" b="1" dirty="0" err="1" smtClean="0"/>
              <a:t>Rahman</a:t>
            </a:r>
            <a:endParaRPr lang="en-US" b="1" dirty="0" smtClean="0"/>
          </a:p>
          <a:p>
            <a:r>
              <a:rPr lang="en-US" b="1" dirty="0" smtClean="0"/>
              <a:t>Professor</a:t>
            </a:r>
            <a:endParaRPr lang="en-US" b="1" dirty="0"/>
          </a:p>
        </p:txBody>
      </p:sp>
    </p:spTree>
    <p:extLst>
      <p:ext uri="{BB962C8B-B14F-4D97-AF65-F5344CB8AC3E}">
        <p14:creationId xmlns:p14="http://schemas.microsoft.com/office/powerpoint/2010/main" val="19004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HRM in </a:t>
            </a:r>
            <a:r>
              <a:rPr lang="en-US" sz="3200" b="1" dirty="0" smtClean="0"/>
              <a:t>Bangladesh - A </a:t>
            </a:r>
            <a:r>
              <a:rPr lang="en-US" sz="3200" b="1" dirty="0"/>
              <a:t>Few </a:t>
            </a:r>
            <a:r>
              <a:rPr lang="en-US" sz="3200" b="1" dirty="0" smtClean="0"/>
              <a:t>Highlights..1</a:t>
            </a:r>
            <a:endParaRPr lang="en-US" sz="3200" b="1" dirty="0"/>
          </a:p>
        </p:txBody>
      </p:sp>
      <p:sp>
        <p:nvSpPr>
          <p:cNvPr id="3" name="Content Placeholder 2"/>
          <p:cNvSpPr>
            <a:spLocks noGrp="1"/>
          </p:cNvSpPr>
          <p:nvPr>
            <p:ph idx="1"/>
          </p:nvPr>
        </p:nvSpPr>
        <p:spPr/>
        <p:txBody>
          <a:bodyPr>
            <a:normAutofit/>
          </a:bodyPr>
          <a:lstStyle/>
          <a:p>
            <a:r>
              <a:rPr lang="en-US" dirty="0"/>
              <a:t>• About 33 per cent of organizations used internal referral and word of mouth in the employee recruitment process. Use of social media and mobile applications are very limited (i.e., less than 10 per cent) in the recruitment process. </a:t>
            </a:r>
            <a:endParaRPr lang="en-US" dirty="0" smtClean="0"/>
          </a:p>
          <a:p>
            <a:r>
              <a:rPr lang="en-US" dirty="0" smtClean="0"/>
              <a:t>• </a:t>
            </a:r>
            <a:r>
              <a:rPr lang="en-US" dirty="0"/>
              <a:t>Around 40 per cent of the organizations use formal background or reference check in the selection process. </a:t>
            </a:r>
            <a:endParaRPr lang="en-US" dirty="0" smtClean="0"/>
          </a:p>
          <a:p>
            <a:r>
              <a:rPr lang="en-US" dirty="0" smtClean="0"/>
              <a:t>• </a:t>
            </a:r>
            <a:r>
              <a:rPr lang="en-US" dirty="0"/>
              <a:t>About one-third of the organizations indicated outsourcing recruitment process sometimes in the past to recruitment managerial employees.</a:t>
            </a:r>
          </a:p>
        </p:txBody>
      </p:sp>
    </p:spTree>
    <p:extLst>
      <p:ext uri="{BB962C8B-B14F-4D97-AF65-F5344CB8AC3E}">
        <p14:creationId xmlns:p14="http://schemas.microsoft.com/office/powerpoint/2010/main" val="420349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HRM in Bangladesh - A Few Highlights</a:t>
            </a:r>
            <a:r>
              <a:rPr lang="en-US" sz="2800" b="1" dirty="0" smtClean="0"/>
              <a:t>..2</a:t>
            </a:r>
            <a:endParaRPr lang="en-US" sz="2800" dirty="0"/>
          </a:p>
        </p:txBody>
      </p:sp>
      <p:sp>
        <p:nvSpPr>
          <p:cNvPr id="3" name="Content Placeholder 2"/>
          <p:cNvSpPr>
            <a:spLocks noGrp="1"/>
          </p:cNvSpPr>
          <p:nvPr>
            <p:ph idx="1"/>
          </p:nvPr>
        </p:nvSpPr>
        <p:spPr/>
        <p:txBody>
          <a:bodyPr>
            <a:normAutofit/>
          </a:bodyPr>
          <a:lstStyle/>
          <a:p>
            <a:r>
              <a:rPr lang="en-US" dirty="0"/>
              <a:t>More than 25 per cent of the organizations do not conduct training need analysis and do not provide training to employees on regular basis. </a:t>
            </a:r>
            <a:endParaRPr lang="en-US" dirty="0" smtClean="0"/>
          </a:p>
          <a:p>
            <a:r>
              <a:rPr lang="en-US" dirty="0" smtClean="0"/>
              <a:t>• </a:t>
            </a:r>
            <a:r>
              <a:rPr lang="en-US" dirty="0"/>
              <a:t>Performance appraisals indicators include mostly functional achievements rather than </a:t>
            </a:r>
            <a:r>
              <a:rPr lang="en-US" dirty="0" err="1"/>
              <a:t>behavioural</a:t>
            </a:r>
            <a:r>
              <a:rPr lang="en-US" dirty="0"/>
              <a:t> aspects of the jobs. However, IT and telecommunications sectors are leading to introduce structured performance appraisal system and employee training need identification process.</a:t>
            </a:r>
          </a:p>
        </p:txBody>
      </p:sp>
    </p:spTree>
    <p:extLst>
      <p:ext uri="{BB962C8B-B14F-4D97-AF65-F5344CB8AC3E}">
        <p14:creationId xmlns:p14="http://schemas.microsoft.com/office/powerpoint/2010/main" val="90454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HRM in Bangladesh - A Few Highlights</a:t>
            </a:r>
            <a:r>
              <a:rPr lang="en-US" sz="2800" b="1" dirty="0" smtClean="0"/>
              <a:t>..3</a:t>
            </a:r>
            <a:endParaRPr lang="en-US" sz="2800" dirty="0"/>
          </a:p>
        </p:txBody>
      </p:sp>
      <p:sp>
        <p:nvSpPr>
          <p:cNvPr id="3" name="Content Placeholder 2"/>
          <p:cNvSpPr>
            <a:spLocks noGrp="1"/>
          </p:cNvSpPr>
          <p:nvPr>
            <p:ph idx="1"/>
          </p:nvPr>
        </p:nvSpPr>
        <p:spPr/>
        <p:txBody>
          <a:bodyPr>
            <a:normAutofit/>
          </a:bodyPr>
          <a:lstStyle/>
          <a:p>
            <a:r>
              <a:rPr lang="en-US" dirty="0"/>
              <a:t>More than 55 per cent of the organizations do not have any defined employee reward and recognition </a:t>
            </a:r>
            <a:r>
              <a:rPr lang="en-US" dirty="0" err="1"/>
              <a:t>programme</a:t>
            </a:r>
            <a:r>
              <a:rPr lang="en-US" dirty="0"/>
              <a:t>. However, 66 per cent organizations of first moving consumer goods, pharmaceuticals sectors </a:t>
            </a:r>
            <a:r>
              <a:rPr lang="en-US" dirty="0" smtClean="0"/>
              <a:t>and telecommunications </a:t>
            </a:r>
            <a:r>
              <a:rPr lang="en-US" dirty="0"/>
              <a:t>sectors reported to have short-term incentive </a:t>
            </a:r>
            <a:r>
              <a:rPr lang="en-US" dirty="0" err="1"/>
              <a:t>programmes</a:t>
            </a:r>
            <a:r>
              <a:rPr lang="en-US" dirty="0"/>
              <a:t>. </a:t>
            </a:r>
            <a:endParaRPr lang="en-US" dirty="0" smtClean="0"/>
          </a:p>
          <a:p>
            <a:r>
              <a:rPr lang="en-US" dirty="0" smtClean="0"/>
              <a:t>• </a:t>
            </a:r>
            <a:r>
              <a:rPr lang="en-US" dirty="0"/>
              <a:t>About 95 per cent of the organizations do not provide long-term incentives to retain employees.</a:t>
            </a:r>
          </a:p>
        </p:txBody>
      </p:sp>
    </p:spTree>
    <p:extLst>
      <p:ext uri="{BB962C8B-B14F-4D97-AF65-F5344CB8AC3E}">
        <p14:creationId xmlns:p14="http://schemas.microsoft.com/office/powerpoint/2010/main" val="146159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Bangladesh Urban </a:t>
            </a:r>
            <a:r>
              <a:rPr lang="en-US" sz="3200" dirty="0" smtClean="0"/>
              <a:t>Population</a:t>
            </a:r>
            <a:r>
              <a:rPr lang="en-US" dirty="0" smtClean="0"/>
              <a:t/>
            </a:r>
            <a:br>
              <a:rPr lang="en-US" dirty="0" smtClean="0"/>
            </a:br>
            <a:r>
              <a:rPr lang="en-US" sz="2700" b="1" dirty="0" smtClean="0"/>
              <a:t>Currently 61% of the population is rural &amp; 39% is urban</a:t>
            </a:r>
            <a:r>
              <a:rPr lang="en-US" sz="2700"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010" y="1600200"/>
            <a:ext cx="6806380" cy="4800600"/>
          </a:xfrm>
        </p:spPr>
      </p:pic>
    </p:spTree>
    <p:extLst>
      <p:ext uri="{BB962C8B-B14F-4D97-AF65-F5344CB8AC3E}">
        <p14:creationId xmlns:p14="http://schemas.microsoft.com/office/powerpoint/2010/main" val="349585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Largest Cities in </a:t>
            </a:r>
            <a:r>
              <a:rPr lang="en-US" sz="3600" dirty="0" smtClean="0"/>
              <a:t>Bangladesh</a:t>
            </a:r>
            <a:endParaRPr lang="en-US" sz="2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9845050"/>
              </p:ext>
            </p:extLst>
          </p:nvPr>
        </p:nvGraphicFramePr>
        <p:xfrm>
          <a:off x="457200" y="1613154"/>
          <a:ext cx="7620000" cy="4482846"/>
        </p:xfrm>
        <a:graphic>
          <a:graphicData uri="http://schemas.openxmlformats.org/drawingml/2006/table">
            <a:tbl>
              <a:tblPr firstRow="1" bandRow="1">
                <a:tableStyleId>{5C22544A-7EE6-4342-B048-85BDC9FD1C3A}</a:tableStyleId>
              </a:tblPr>
              <a:tblGrid>
                <a:gridCol w="1270000"/>
                <a:gridCol w="1270000"/>
                <a:gridCol w="1270000"/>
                <a:gridCol w="990600"/>
                <a:gridCol w="1549400"/>
                <a:gridCol w="1270000"/>
              </a:tblGrid>
              <a:tr h="370840">
                <a:tc>
                  <a:txBody>
                    <a:bodyPr/>
                    <a:lstStyle/>
                    <a:p>
                      <a:pPr marL="0" marR="0" algn="ctr">
                        <a:lnSpc>
                          <a:spcPct val="115000"/>
                        </a:lnSpc>
                        <a:spcBef>
                          <a:spcPts val="0"/>
                        </a:spcBef>
                        <a:spcAft>
                          <a:spcPts val="0"/>
                        </a:spcAft>
                      </a:pPr>
                      <a:r>
                        <a:rPr lang="en-US" sz="1600" b="1" dirty="0">
                          <a:effectLst/>
                          <a:latin typeface="Calibri"/>
                          <a:ea typeface="Calibri"/>
                          <a:cs typeface="Times New Roman"/>
                        </a:rPr>
                        <a:t>#</a:t>
                      </a:r>
                      <a:endParaRPr lang="en-US" sz="1600" dirty="0">
                        <a:effectLst/>
                        <a:latin typeface="Calibri"/>
                        <a:ea typeface="Calibri"/>
                        <a:cs typeface="Times New Roman"/>
                      </a:endParaRPr>
                    </a:p>
                  </a:txBody>
                  <a:tcPr marL="44098" marR="44098" marT="47625" marB="47625" anchor="b"/>
                </a:tc>
                <a:tc>
                  <a:txBody>
                    <a:bodyPr/>
                    <a:lstStyle/>
                    <a:p>
                      <a:pPr marL="0" marR="0">
                        <a:lnSpc>
                          <a:spcPct val="115000"/>
                        </a:lnSpc>
                        <a:spcBef>
                          <a:spcPts val="0"/>
                        </a:spcBef>
                        <a:spcAft>
                          <a:spcPts val="0"/>
                        </a:spcAft>
                      </a:pPr>
                      <a:r>
                        <a:rPr lang="en-US" sz="1600">
                          <a:effectLst/>
                          <a:latin typeface="Calibri"/>
                          <a:ea typeface="Calibri"/>
                          <a:cs typeface="Times New Roman"/>
                        </a:rPr>
                        <a:t>CITY NAME</a:t>
                      </a:r>
                    </a:p>
                  </a:txBody>
                  <a:tcPr marL="44098" marR="44098" marT="47625" marB="47625" anchor="b"/>
                </a:tc>
                <a:tc>
                  <a:txBody>
                    <a:bodyPr/>
                    <a:lstStyle/>
                    <a:p>
                      <a:pPr marL="0" marR="0">
                        <a:lnSpc>
                          <a:spcPct val="115000"/>
                        </a:lnSpc>
                        <a:spcBef>
                          <a:spcPts val="0"/>
                        </a:spcBef>
                        <a:spcAft>
                          <a:spcPts val="0"/>
                        </a:spcAft>
                      </a:pPr>
                      <a:r>
                        <a:rPr lang="en-US" sz="1600" dirty="0">
                          <a:effectLst/>
                          <a:latin typeface="Calibri"/>
                          <a:ea typeface="Calibri"/>
                          <a:cs typeface="Times New Roman"/>
                        </a:rPr>
                        <a:t>POPULATION</a:t>
                      </a:r>
                    </a:p>
                  </a:txBody>
                  <a:tcPr marL="44098" marR="44098" marT="47625" marB="47625" anchor="b"/>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a:t>
                      </a:r>
                    </a:p>
                  </a:txBody>
                  <a:tcPr marL="44098" marR="44098" marT="47625" marB="47625" anchor="b"/>
                </a:tc>
                <a:tc>
                  <a:txBody>
                    <a:bodyPr/>
                    <a:lstStyle/>
                    <a:p>
                      <a:pPr marL="0" marR="0">
                        <a:lnSpc>
                          <a:spcPct val="115000"/>
                        </a:lnSpc>
                        <a:spcBef>
                          <a:spcPts val="0"/>
                        </a:spcBef>
                        <a:spcAft>
                          <a:spcPts val="0"/>
                        </a:spcAft>
                      </a:pPr>
                      <a:r>
                        <a:rPr lang="en-US" sz="1600">
                          <a:effectLst/>
                          <a:latin typeface="Calibri"/>
                          <a:ea typeface="Calibri"/>
                          <a:cs typeface="Times New Roman"/>
                        </a:rPr>
                        <a:t>CITY NAME</a:t>
                      </a:r>
                    </a:p>
                  </a:txBody>
                  <a:tcPr marL="44098" marR="44098" marT="47625" marB="47625" anchor="b"/>
                </a:tc>
                <a:tc>
                  <a:txBody>
                    <a:bodyPr/>
                    <a:lstStyle/>
                    <a:p>
                      <a:pPr marL="0" marR="0">
                        <a:lnSpc>
                          <a:spcPct val="115000"/>
                        </a:lnSpc>
                        <a:spcBef>
                          <a:spcPts val="0"/>
                        </a:spcBef>
                        <a:spcAft>
                          <a:spcPts val="0"/>
                        </a:spcAft>
                      </a:pPr>
                      <a:r>
                        <a:rPr lang="en-US" sz="1600" dirty="0">
                          <a:effectLst/>
                          <a:latin typeface="Calibri"/>
                          <a:ea typeface="Calibri"/>
                          <a:cs typeface="Times New Roman"/>
                        </a:rPr>
                        <a:t>POPULATION</a:t>
                      </a:r>
                    </a:p>
                  </a:txBody>
                  <a:tcPr marL="44098" marR="44098" marT="47625" marB="47625" anchor="b"/>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Dhaka</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10,356,500</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11</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Bagerhat</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266,388</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2</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Chittagong</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3,920,222</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12</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Cox's Bazar</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253,788</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3</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Khulna</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1,342,339</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13</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Jessore</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243,987</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4</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Rajshahi</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700,133</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14</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Nagarpur</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238,422</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5</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Comilla</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389,411</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15</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Sylhet</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237,000</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6</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Shibganj</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378,701</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16</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Mymensingh</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225,126</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7</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Natore</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369,138</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17</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Narayanganj</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223,622</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8</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Rangpur</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343,122</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18</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Bogra</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210,000</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9</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Tungi</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a:effectLst/>
                          <a:latin typeface="Calibri"/>
                          <a:ea typeface="Calibri"/>
                          <a:cs typeface="Times New Roman"/>
                        </a:rPr>
                        <a:t>337,579</a:t>
                      </a:r>
                      <a:endParaRPr lang="en-US" sz="160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19</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Dinajpur</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206,234</a:t>
                      </a:r>
                      <a:endParaRPr lang="en-US" sz="1600" dirty="0">
                        <a:effectLst/>
                        <a:latin typeface="Calibri"/>
                        <a:ea typeface="Calibri"/>
                        <a:cs typeface="Times New Roman"/>
                      </a:endParaRPr>
                    </a:p>
                  </a:txBody>
                  <a:tcPr marL="88195" marR="44098" marT="47625" marB="47625"/>
                </a:tc>
              </a:tr>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10</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Narsingdi</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281,080</a:t>
                      </a:r>
                      <a:endParaRPr lang="en-US" sz="1600" dirty="0">
                        <a:effectLst/>
                        <a:latin typeface="Calibri"/>
                        <a:ea typeface="Calibri"/>
                        <a:cs typeface="Times New Roman"/>
                      </a:endParaRPr>
                    </a:p>
                  </a:txBody>
                  <a:tcPr marL="88195" marR="44098" marT="47625" marB="47625"/>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20</a:t>
                      </a:r>
                    </a:p>
                  </a:txBody>
                  <a:tcPr marL="44098" marR="44098" marT="47625" marB="47625" anchor="ctr"/>
                </a:tc>
                <a:tc>
                  <a:txBody>
                    <a:bodyPr/>
                    <a:lstStyle/>
                    <a:p>
                      <a:pPr marL="0" marR="0">
                        <a:lnSpc>
                          <a:spcPct val="115000"/>
                        </a:lnSpc>
                        <a:spcBef>
                          <a:spcPts val="0"/>
                        </a:spcBef>
                        <a:spcAft>
                          <a:spcPts val="0"/>
                        </a:spcAft>
                      </a:pPr>
                      <a:r>
                        <a:rPr lang="en-US" sz="1800" b="1">
                          <a:effectLst/>
                          <a:latin typeface="Calibri"/>
                          <a:ea typeface="Calibri"/>
                          <a:cs typeface="Times New Roman"/>
                        </a:rPr>
                        <a:t>Barisal</a:t>
                      </a:r>
                      <a:endParaRPr lang="en-US" sz="1600">
                        <a:effectLst/>
                        <a:latin typeface="Calibri"/>
                        <a:ea typeface="Calibri"/>
                        <a:cs typeface="Times New Roman"/>
                      </a:endParaRPr>
                    </a:p>
                  </a:txBody>
                  <a:tcPr marL="88195" marR="44098" marT="47625" marB="47625"/>
                </a:tc>
                <a:tc>
                  <a:txBody>
                    <a:bodyPr/>
                    <a:lstStyle/>
                    <a:p>
                      <a:pPr marL="0" marR="0">
                        <a:lnSpc>
                          <a:spcPct val="115000"/>
                        </a:lnSpc>
                        <a:spcBef>
                          <a:spcPts val="0"/>
                        </a:spcBef>
                        <a:spcAft>
                          <a:spcPts val="0"/>
                        </a:spcAft>
                      </a:pPr>
                      <a:r>
                        <a:rPr lang="en-US" sz="1800" dirty="0">
                          <a:effectLst/>
                          <a:latin typeface="Calibri"/>
                          <a:ea typeface="Calibri"/>
                          <a:cs typeface="Times New Roman"/>
                        </a:rPr>
                        <a:t>202,242</a:t>
                      </a:r>
                      <a:endParaRPr lang="en-US" sz="1600" dirty="0">
                        <a:effectLst/>
                        <a:latin typeface="Calibri"/>
                        <a:ea typeface="Calibri"/>
                        <a:cs typeface="Times New Roman"/>
                      </a:endParaRPr>
                    </a:p>
                  </a:txBody>
                  <a:tcPr marL="88195" marR="44098" marT="47625" marB="47625"/>
                </a:tc>
              </a:tr>
            </a:tbl>
          </a:graphicData>
        </a:graphic>
      </p:graphicFrame>
    </p:spTree>
    <p:extLst>
      <p:ext uri="{BB962C8B-B14F-4D97-AF65-F5344CB8AC3E}">
        <p14:creationId xmlns:p14="http://schemas.microsoft.com/office/powerpoint/2010/main" val="324836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Population </a:t>
            </a:r>
            <a:r>
              <a:rPr lang="en-US" sz="3600" dirty="0" smtClean="0"/>
              <a:t>Density</a:t>
            </a:r>
            <a:endParaRPr lang="en-US" sz="3600" dirty="0"/>
          </a:p>
        </p:txBody>
      </p:sp>
      <p:sp>
        <p:nvSpPr>
          <p:cNvPr id="3" name="Content Placeholder 2"/>
          <p:cNvSpPr>
            <a:spLocks noGrp="1"/>
          </p:cNvSpPr>
          <p:nvPr>
            <p:ph idx="1"/>
          </p:nvPr>
        </p:nvSpPr>
        <p:spPr/>
        <p:txBody>
          <a:bodyPr>
            <a:normAutofit/>
          </a:bodyPr>
          <a:lstStyle/>
          <a:p>
            <a:r>
              <a:rPr lang="en-US" sz="2800" dirty="0" smtClean="0"/>
              <a:t>Based </a:t>
            </a:r>
            <a:r>
              <a:rPr lang="en-US" sz="2800" dirty="0"/>
              <a:t>on United Nations Data 2020 figures for population (164,689,383) and land area (130,170 km</a:t>
            </a:r>
            <a:r>
              <a:rPr lang="en-US" sz="2800" baseline="30000" dirty="0"/>
              <a:t>2</a:t>
            </a:r>
            <a:r>
              <a:rPr lang="en-US" sz="2800" dirty="0"/>
              <a:t>), Bangladesh has the highest population density among large countries, 1265 persons per square </a:t>
            </a:r>
            <a:r>
              <a:rPr lang="en-US" sz="2800" dirty="0" err="1"/>
              <a:t>kilometre</a:t>
            </a:r>
            <a:r>
              <a:rPr lang="en-US" sz="2800" dirty="0"/>
              <a:t>, and 10th overall, when small countries and city-states are included</a:t>
            </a:r>
            <a:r>
              <a:rPr lang="en-US" sz="2800" dirty="0" smtClean="0"/>
              <a:t>.</a:t>
            </a:r>
            <a:r>
              <a:rPr lang="en-US" sz="2800" baseline="30000" dirty="0" smtClean="0"/>
              <a:t> </a:t>
            </a:r>
            <a:endParaRPr lang="en-US" sz="2800" baseline="30000" dirty="0"/>
          </a:p>
          <a:p>
            <a:pPr marL="457200" lvl="1" indent="0">
              <a:buNone/>
            </a:pPr>
            <a:r>
              <a:rPr lang="en-US" sz="2000" dirty="0" smtClean="0"/>
              <a:t>	[ Wikipedia, </a:t>
            </a:r>
            <a:r>
              <a:rPr lang="en-US" sz="2000" i="1" dirty="0" smtClean="0"/>
              <a:t>Bangladesh </a:t>
            </a:r>
            <a:r>
              <a:rPr lang="en-US" sz="2000" i="1" dirty="0"/>
              <a:t>Population 2020</a:t>
            </a:r>
            <a:r>
              <a:rPr lang="en-US" sz="2000" dirty="0"/>
              <a:t> (Live</a:t>
            </a:r>
            <a:r>
              <a:rPr lang="en-US" sz="2000" dirty="0" smtClean="0"/>
              <a:t>). </a:t>
            </a:r>
            <a:r>
              <a:rPr lang="en-US" sz="2000" dirty="0"/>
              <a:t>Retrieved </a:t>
            </a:r>
            <a:r>
              <a:rPr lang="en-US" sz="2000" dirty="0" smtClean="0"/>
              <a:t>July2020]</a:t>
            </a:r>
            <a:endParaRPr lang="en-US" dirty="0"/>
          </a:p>
          <a:p>
            <a:endParaRPr lang="en-US" dirty="0"/>
          </a:p>
        </p:txBody>
      </p:sp>
    </p:spTree>
    <p:extLst>
      <p:ext uri="{BB962C8B-B14F-4D97-AF65-F5344CB8AC3E}">
        <p14:creationId xmlns:p14="http://schemas.microsoft.com/office/powerpoint/2010/main" val="137198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Bangladesh Population Pyramid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627" y="1600200"/>
            <a:ext cx="4145145" cy="4800600"/>
          </a:xfrm>
        </p:spPr>
      </p:pic>
    </p:spTree>
    <p:extLst>
      <p:ext uri="{BB962C8B-B14F-4D97-AF65-F5344CB8AC3E}">
        <p14:creationId xmlns:p14="http://schemas.microsoft.com/office/powerpoint/2010/main" val="396659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Age-Sex Pyramid</a:t>
            </a:r>
            <a:endParaRPr lang="en-US" dirty="0"/>
          </a:p>
        </p:txBody>
      </p:sp>
      <p:sp>
        <p:nvSpPr>
          <p:cNvPr id="3" name="Content Placeholder 2"/>
          <p:cNvSpPr>
            <a:spLocks noGrp="1"/>
          </p:cNvSpPr>
          <p:nvPr>
            <p:ph idx="1"/>
          </p:nvPr>
        </p:nvSpPr>
        <p:spPr/>
        <p:txBody>
          <a:bodyPr/>
          <a:lstStyle/>
          <a:p>
            <a:pPr marL="0" indent="0">
              <a:buNone/>
            </a:pPr>
            <a:endParaRPr lang="en-US" b="1" dirty="0"/>
          </a:p>
          <a:p>
            <a:r>
              <a:rPr lang="en-US" b="1" i="1" dirty="0"/>
              <a:t>Population Pyramid</a:t>
            </a:r>
          </a:p>
          <a:p>
            <a:r>
              <a:rPr lang="en-US" dirty="0"/>
              <a:t>A Population pyramid (also called "Age-Sex Pyramid") is a graphical representation of the age and sex of a population</a:t>
            </a:r>
            <a:r>
              <a:rPr lang="en-US" dirty="0" smtClean="0"/>
              <a:t>. (Follow…)</a:t>
            </a:r>
            <a:endParaRPr lang="en-US" dirty="0"/>
          </a:p>
          <a:p>
            <a:pPr marL="0" indent="0">
              <a:buNone/>
            </a:pPr>
            <a:endParaRPr lang="en-US" dirty="0"/>
          </a:p>
        </p:txBody>
      </p:sp>
    </p:spTree>
    <p:extLst>
      <p:ext uri="{BB962C8B-B14F-4D97-AF65-F5344CB8AC3E}">
        <p14:creationId xmlns:p14="http://schemas.microsoft.com/office/powerpoint/2010/main" val="144916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Types:</a:t>
            </a:r>
            <a:endParaRPr lang="en-US" dirty="0"/>
          </a:p>
          <a:p>
            <a:pPr lvl="0"/>
            <a:r>
              <a:rPr lang="en-US" b="1" dirty="0"/>
              <a:t>Expansive</a:t>
            </a:r>
            <a:r>
              <a:rPr lang="en-US" dirty="0"/>
              <a:t> - pyramid with a </a:t>
            </a:r>
            <a:r>
              <a:rPr lang="en-US" b="1" dirty="0"/>
              <a:t>wide base</a:t>
            </a:r>
            <a:r>
              <a:rPr lang="en-US" dirty="0"/>
              <a:t> (larger percentage of people in younger age groups, indicating high birth rates and high fertility rates) and narrow top (high death rate and lower life expectancies). It suggests a growing population. Example: </a:t>
            </a:r>
            <a:r>
              <a:rPr lang="en-US" u="sng" dirty="0" smtClean="0">
                <a:hlinkClick r:id="rId2"/>
              </a:rPr>
              <a:t>Nigeria </a:t>
            </a:r>
            <a:r>
              <a:rPr lang="en-US" u="sng" dirty="0">
                <a:hlinkClick r:id="rId2"/>
              </a:rPr>
              <a:t>Population Pyramid</a:t>
            </a:r>
            <a:endParaRPr lang="en-US" dirty="0"/>
          </a:p>
          <a:p>
            <a:pPr lvl="0"/>
            <a:r>
              <a:rPr lang="en-US" b="1" dirty="0"/>
              <a:t>Constrictive</a:t>
            </a:r>
            <a:r>
              <a:rPr lang="en-US" dirty="0"/>
              <a:t> - pyramid with a </a:t>
            </a:r>
            <a:r>
              <a:rPr lang="en-US" b="1" dirty="0"/>
              <a:t>narrow base</a:t>
            </a:r>
            <a:r>
              <a:rPr lang="en-US" dirty="0"/>
              <a:t> (lower percentage of younger people, indicating declining birth rates with each succeeding age group getting smaller than the previous one). Example: </a:t>
            </a:r>
            <a:r>
              <a:rPr lang="en-US" u="sng" dirty="0">
                <a:hlinkClick r:id="rId3"/>
              </a:rPr>
              <a:t>United States</a:t>
            </a:r>
            <a:endParaRPr lang="en-US" dirty="0"/>
          </a:p>
          <a:p>
            <a:pPr lvl="0"/>
            <a:r>
              <a:rPr lang="en-US" b="1" dirty="0"/>
              <a:t>Stationary</a:t>
            </a:r>
            <a:r>
              <a:rPr lang="en-US" dirty="0"/>
              <a:t> - with a somewhat </a:t>
            </a:r>
            <a:r>
              <a:rPr lang="en-US" b="1" dirty="0"/>
              <a:t>equal proportion </a:t>
            </a:r>
            <a:r>
              <a:rPr lang="en-US" dirty="0"/>
              <a:t>of the population in each age group. The population is stable, neither increasing nor decreasing</a:t>
            </a:r>
            <a:r>
              <a:rPr lang="en-US" dirty="0" smtClean="0"/>
              <a:t>. </a:t>
            </a:r>
            <a:endParaRPr lang="en-US" dirty="0"/>
          </a:p>
          <a:p>
            <a:endParaRPr lang="en-US" dirty="0"/>
          </a:p>
        </p:txBody>
      </p:sp>
    </p:spTree>
    <p:extLst>
      <p:ext uri="{BB962C8B-B14F-4D97-AF65-F5344CB8AC3E}">
        <p14:creationId xmlns:p14="http://schemas.microsoft.com/office/powerpoint/2010/main" val="216563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Stages: </a:t>
            </a:r>
            <a:endParaRPr lang="en-US" dirty="0"/>
          </a:p>
        </p:txBody>
      </p:sp>
      <p:pic>
        <p:nvPicPr>
          <p:cNvPr id="4" name="Content Placeholder 3" descr="https://www.worldometers.info/img/population-pyramid-stages-sm.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7410" y="1371600"/>
            <a:ext cx="7239000" cy="2514600"/>
          </a:xfrm>
          <a:prstGeom prst="rect">
            <a:avLst/>
          </a:prstGeom>
          <a:noFill/>
          <a:ln>
            <a:noFill/>
          </a:ln>
        </p:spPr>
      </p:pic>
      <p:sp>
        <p:nvSpPr>
          <p:cNvPr id="5" name="Rectangle 4"/>
          <p:cNvSpPr/>
          <p:nvPr/>
        </p:nvSpPr>
        <p:spPr>
          <a:xfrm>
            <a:off x="1153610" y="4419600"/>
            <a:ext cx="7162800" cy="1938992"/>
          </a:xfrm>
          <a:prstGeom prst="rect">
            <a:avLst/>
          </a:prstGeom>
        </p:spPr>
        <p:txBody>
          <a:bodyPr wrap="square">
            <a:spAutoFit/>
          </a:bodyPr>
          <a:lstStyle/>
          <a:p>
            <a:r>
              <a:rPr lang="en-US" sz="2000" dirty="0"/>
              <a:t>NOTE: Dependency Ratio does not take into account labor force participation rates by age group. Some portion of the population counted as "working age" may actually be unemployed or not in the labor force whereas some portion of the "dependent" population may be employed and not necessarily economically dependent.</a:t>
            </a:r>
          </a:p>
        </p:txBody>
      </p:sp>
    </p:spTree>
    <p:extLst>
      <p:ext uri="{BB962C8B-B14F-4D97-AF65-F5344CB8AC3E}">
        <p14:creationId xmlns:p14="http://schemas.microsoft.com/office/powerpoint/2010/main" val="228072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059191"/>
            <a:ext cx="6477000" cy="4808209"/>
          </a:xfrm>
        </p:spPr>
      </p:pic>
      <p:sp>
        <p:nvSpPr>
          <p:cNvPr id="5" name="Rectangle 4"/>
          <p:cNvSpPr/>
          <p:nvPr/>
        </p:nvSpPr>
        <p:spPr>
          <a:xfrm>
            <a:off x="1447800" y="457200"/>
            <a:ext cx="6781800" cy="646331"/>
          </a:xfrm>
          <a:prstGeom prst="rect">
            <a:avLst/>
          </a:prstGeom>
        </p:spPr>
        <p:txBody>
          <a:bodyPr wrap="square">
            <a:spAutoFit/>
          </a:bodyPr>
          <a:lstStyle/>
          <a:p>
            <a:r>
              <a:rPr lang="en-US" dirty="0">
                <a:hlinkClick r:id="rId3"/>
              </a:rPr>
              <a:t>https://</a:t>
            </a:r>
            <a:r>
              <a:rPr lang="en-US" dirty="0" smtClean="0">
                <a:hlinkClick r:id="rId3"/>
              </a:rPr>
              <a:t>www.worldometers.info/world-population/</a:t>
            </a:r>
            <a:r>
              <a:rPr lang="en-US" dirty="0" err="1" smtClean="0">
                <a:hlinkClick r:id="rId3"/>
              </a:rPr>
              <a:t>bangladesh</a:t>
            </a:r>
            <a:r>
              <a:rPr lang="en-US" dirty="0" smtClean="0">
                <a:hlinkClick r:id="rId3"/>
              </a:rPr>
              <a:t>-population</a:t>
            </a:r>
            <a:r>
              <a:rPr lang="en-US" dirty="0" smtClean="0"/>
              <a:t>... (20-01-2021)</a:t>
            </a:r>
            <a:endParaRPr lang="en-US" dirty="0"/>
          </a:p>
        </p:txBody>
      </p:sp>
    </p:spTree>
    <p:extLst>
      <p:ext uri="{BB962C8B-B14F-4D97-AF65-F5344CB8AC3E}">
        <p14:creationId xmlns:p14="http://schemas.microsoft.com/office/powerpoint/2010/main" val="4216976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Dependency Ratio</a:t>
            </a:r>
          </a:p>
          <a:p>
            <a:r>
              <a:rPr lang="en-US" dirty="0"/>
              <a:t>There are three types of age dependency ratio: Youth, Elderly, and Total. All three ratios are commonly multiplied by 100.</a:t>
            </a:r>
            <a:br>
              <a:rPr lang="en-US" dirty="0"/>
            </a:br>
            <a:r>
              <a:rPr lang="en-US" dirty="0"/>
              <a:t/>
            </a:r>
            <a:br>
              <a:rPr lang="en-US" dirty="0"/>
            </a:br>
            <a:r>
              <a:rPr lang="en-US" b="1" dirty="0"/>
              <a:t>Youth Dependency Ratio</a:t>
            </a:r>
            <a:r>
              <a:rPr lang="en-US" dirty="0"/>
              <a:t/>
            </a:r>
            <a:br>
              <a:rPr lang="en-US" dirty="0"/>
            </a:br>
            <a:r>
              <a:rPr lang="en-US" dirty="0"/>
              <a:t>Definition: population ages 0-15 divided by the population ages 16-64.</a:t>
            </a:r>
            <a:br>
              <a:rPr lang="en-US" dirty="0"/>
            </a:br>
            <a:r>
              <a:rPr lang="en-US" dirty="0"/>
              <a:t>Formula: (</a:t>
            </a:r>
            <a:r>
              <a:rPr lang="en-US" i="1" dirty="0"/>
              <a:t>[Population ages 0-15]</a:t>
            </a:r>
            <a:r>
              <a:rPr lang="en-US" dirty="0"/>
              <a:t> ÷ </a:t>
            </a:r>
            <a:r>
              <a:rPr lang="en-US" i="1" dirty="0"/>
              <a:t>[Population ages 16-64]</a:t>
            </a:r>
            <a:r>
              <a:rPr lang="en-US" dirty="0"/>
              <a:t>) × 100</a:t>
            </a:r>
          </a:p>
          <a:p>
            <a:pPr marL="0" indent="0">
              <a:buNone/>
            </a:pPr>
            <a:endParaRPr lang="en-US" dirty="0"/>
          </a:p>
        </p:txBody>
      </p:sp>
    </p:spTree>
    <p:extLst>
      <p:ext uri="{BB962C8B-B14F-4D97-AF65-F5344CB8AC3E}">
        <p14:creationId xmlns:p14="http://schemas.microsoft.com/office/powerpoint/2010/main" val="247134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Elderly dependency ratio</a:t>
            </a:r>
            <a:r>
              <a:rPr lang="en-US" dirty="0"/>
              <a:t/>
            </a:r>
            <a:br>
              <a:rPr lang="en-US" dirty="0"/>
            </a:br>
            <a:r>
              <a:rPr lang="en-US" dirty="0"/>
              <a:t>Definition: population ages 65-plus divided by the population ages 16-64.</a:t>
            </a:r>
            <a:br>
              <a:rPr lang="en-US" dirty="0"/>
            </a:br>
            <a:r>
              <a:rPr lang="en-US" dirty="0"/>
              <a:t>Formula: (</a:t>
            </a:r>
            <a:r>
              <a:rPr lang="en-US" i="1" dirty="0"/>
              <a:t>[Population ages 65-plus]</a:t>
            </a:r>
            <a:r>
              <a:rPr lang="en-US" dirty="0"/>
              <a:t> ÷ </a:t>
            </a:r>
            <a:r>
              <a:rPr lang="en-US" i="1" dirty="0"/>
              <a:t>[Population ages 16-64]</a:t>
            </a:r>
            <a:r>
              <a:rPr lang="en-US" dirty="0"/>
              <a:t>) × 100</a:t>
            </a:r>
          </a:p>
          <a:p>
            <a:r>
              <a:rPr lang="en-US" b="1" dirty="0"/>
              <a:t>Total dependency ratio</a:t>
            </a:r>
            <a:br>
              <a:rPr lang="en-US" b="1" dirty="0"/>
            </a:br>
            <a:r>
              <a:rPr lang="en-US" dirty="0"/>
              <a:t>Definition: sum of the youth and old-age ratios.</a:t>
            </a:r>
            <a:br>
              <a:rPr lang="en-US" dirty="0"/>
            </a:br>
            <a:r>
              <a:rPr lang="en-US" dirty="0"/>
              <a:t>Formula: ((</a:t>
            </a:r>
            <a:r>
              <a:rPr lang="en-US" i="1" dirty="0"/>
              <a:t>[Population ages 0-15]</a:t>
            </a:r>
            <a:r>
              <a:rPr lang="en-US" dirty="0"/>
              <a:t> + </a:t>
            </a:r>
            <a:r>
              <a:rPr lang="en-US" i="1" dirty="0"/>
              <a:t>[Population ages 65-plus]</a:t>
            </a:r>
            <a:r>
              <a:rPr lang="en-US" dirty="0"/>
              <a:t>) ÷ </a:t>
            </a:r>
            <a:r>
              <a:rPr lang="en-US" i="1" dirty="0"/>
              <a:t>[Population ages 16-64]</a:t>
            </a:r>
            <a:r>
              <a:rPr lang="en-US" dirty="0"/>
              <a:t>) × 100</a:t>
            </a:r>
          </a:p>
          <a:p>
            <a:pPr marL="0" indent="0">
              <a:buNone/>
            </a:pPr>
            <a:endParaRPr lang="en-US" dirty="0"/>
          </a:p>
        </p:txBody>
      </p:sp>
    </p:spTree>
    <p:extLst>
      <p:ext uri="{BB962C8B-B14F-4D97-AF65-F5344CB8AC3E}">
        <p14:creationId xmlns:p14="http://schemas.microsoft.com/office/powerpoint/2010/main" val="3656485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According to current population projections, </a:t>
            </a:r>
            <a:r>
              <a:rPr lang="en-US" sz="2800" dirty="0">
                <a:hlinkClick r:id="rId2"/>
              </a:rPr>
              <a:t>Bangladesh</a:t>
            </a:r>
            <a:r>
              <a:rPr lang="en-US" sz="2800" dirty="0"/>
              <a:t>’s population will reach its peak in 2053 with a population of 192.78.</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6572" y="1600200"/>
            <a:ext cx="5821255" cy="4800600"/>
          </a:xfrm>
        </p:spPr>
      </p:pic>
    </p:spTree>
    <p:extLst>
      <p:ext uri="{BB962C8B-B14F-4D97-AF65-F5344CB8AC3E}">
        <p14:creationId xmlns:p14="http://schemas.microsoft.com/office/powerpoint/2010/main" val="225945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Population and Annual Growth Rate: U.N. Projections</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6302"/>
            <a:ext cx="7620000" cy="4508395"/>
          </a:xfrm>
        </p:spPr>
      </p:pic>
    </p:spTree>
    <p:extLst>
      <p:ext uri="{BB962C8B-B14F-4D97-AF65-F5344CB8AC3E}">
        <p14:creationId xmlns:p14="http://schemas.microsoft.com/office/powerpoint/2010/main" val="63650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r>
              <a:rPr lang="en-US" b="1" dirty="0" smtClean="0"/>
              <a:t>Some Points of Population and Economy </a:t>
            </a:r>
            <a:endParaRPr lang="en-US" b="1" dirty="0"/>
          </a:p>
        </p:txBody>
      </p:sp>
    </p:spTree>
    <p:extLst>
      <p:ext uri="{BB962C8B-B14F-4D97-AF65-F5344CB8AC3E}">
        <p14:creationId xmlns:p14="http://schemas.microsoft.com/office/powerpoint/2010/main" val="2882287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Ratio of military spending to GDP from 2009 to 2019</a:t>
            </a:r>
            <a:endParaRPr lang="en-US" sz="28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248" y="1828417"/>
            <a:ext cx="7193903" cy="4419983"/>
          </a:xfrm>
        </p:spPr>
      </p:pic>
    </p:spTree>
    <p:extLst>
      <p:ext uri="{BB962C8B-B14F-4D97-AF65-F5344CB8AC3E}">
        <p14:creationId xmlns:p14="http://schemas.microsoft.com/office/powerpoint/2010/main" val="2275347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Bangladesh electricity access for 2018 was </a:t>
            </a:r>
            <a:r>
              <a:rPr lang="en-US" sz="2800" b="1" dirty="0"/>
              <a:t>85.16%</a:t>
            </a:r>
            <a:r>
              <a:rPr lang="en-US" sz="2800" dirty="0"/>
              <a:t>, a </a:t>
            </a:r>
            <a:r>
              <a:rPr lang="en-US" sz="2800" b="1" dirty="0"/>
              <a:t>2.84% decline</a:t>
            </a:r>
            <a:r>
              <a:rPr lang="en-US" sz="2800" dirty="0"/>
              <a:t> from 2017. </a:t>
            </a:r>
            <a:r>
              <a:rPr lang="en-US" sz="1800" dirty="0"/>
              <a:t>https://www.macrotrends.net/countries/BGD/bangladesh/electricity-access-statistics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262" y="1600200"/>
            <a:ext cx="7055875" cy="4800600"/>
          </a:xfrm>
        </p:spPr>
      </p:pic>
    </p:spTree>
    <p:extLst>
      <p:ext uri="{BB962C8B-B14F-4D97-AF65-F5344CB8AC3E}">
        <p14:creationId xmlns:p14="http://schemas.microsoft.com/office/powerpoint/2010/main" val="3753725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Bangladesh hunger statistics for 2017 was </a:t>
            </a:r>
            <a:r>
              <a:rPr lang="en-US" sz="2800" b="1" dirty="0"/>
              <a:t>14.70%</a:t>
            </a:r>
            <a:r>
              <a:rPr lang="en-US" sz="2800" dirty="0"/>
              <a:t>, a </a:t>
            </a:r>
            <a:r>
              <a:rPr lang="en-US" sz="2800" b="1" dirty="0"/>
              <a:t>0.5% decline</a:t>
            </a:r>
            <a:r>
              <a:rPr lang="en-US" sz="2800" dirty="0"/>
              <a:t> from 2016</a:t>
            </a:r>
            <a:r>
              <a:rPr lang="en-US" sz="2800" dirty="0" smtClean="0"/>
              <a:t>. [</a:t>
            </a:r>
            <a:r>
              <a:rPr lang="en-US" sz="2800" dirty="0" err="1" smtClean="0"/>
              <a:t>macrotrends</a:t>
            </a:r>
            <a:r>
              <a:rPr lang="en-US" sz="2800" dirty="0" smtClean="0"/>
              <a:t>]</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744" y="1600200"/>
            <a:ext cx="7542911" cy="4800600"/>
          </a:xfrm>
        </p:spPr>
      </p:pic>
    </p:spTree>
    <p:extLst>
      <p:ext uri="{BB962C8B-B14F-4D97-AF65-F5344CB8AC3E}">
        <p14:creationId xmlns:p14="http://schemas.microsoft.com/office/powerpoint/2010/main" val="194050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Nourishment</a:t>
            </a:r>
            <a:endParaRPr lang="en-US" dirty="0"/>
          </a:p>
        </p:txBody>
      </p:sp>
      <p:sp>
        <p:nvSpPr>
          <p:cNvPr id="3" name="Content Placeholder 2"/>
          <p:cNvSpPr>
            <a:spLocks noGrp="1"/>
          </p:cNvSpPr>
          <p:nvPr>
            <p:ph idx="1"/>
          </p:nvPr>
        </p:nvSpPr>
        <p:spPr/>
        <p:txBody>
          <a:bodyPr>
            <a:normAutofit/>
          </a:bodyPr>
          <a:lstStyle/>
          <a:p>
            <a:r>
              <a:rPr lang="en-US" dirty="0"/>
              <a:t>Population below minimum level of dietary energy consumption (also referred to as prevalence of undernourishment) shows the percentage of the population whose food intake is insufficient to meet dietary energy requirements continuously. Data showing as 5 may signify a prevalence of undernourishment below 5</a:t>
            </a:r>
            <a:r>
              <a:rPr lang="en-US" dirty="0" smtClean="0"/>
              <a:t>%.</a:t>
            </a:r>
          </a:p>
          <a:p>
            <a:pPr marL="914400" lvl="2" indent="0">
              <a:buNone/>
            </a:pPr>
            <a:r>
              <a:rPr lang="en-US" dirty="0" smtClean="0"/>
              <a:t>[</a:t>
            </a:r>
            <a:r>
              <a:rPr lang="en-US" dirty="0" err="1"/>
              <a:t>m</a:t>
            </a:r>
            <a:r>
              <a:rPr lang="en-US" dirty="0" err="1" smtClean="0"/>
              <a:t>acrotrends</a:t>
            </a:r>
            <a:r>
              <a:rPr lang="en-US" dirty="0" smtClean="0"/>
              <a:t>: https</a:t>
            </a:r>
            <a:r>
              <a:rPr lang="en-US" dirty="0"/>
              <a:t>://</a:t>
            </a:r>
            <a:r>
              <a:rPr lang="en-US" dirty="0" smtClean="0"/>
              <a:t>www.macrotrends.net/countries/BGD/bangladesh/hunger-statistics]</a:t>
            </a:r>
            <a:endParaRPr lang="en-US" dirty="0"/>
          </a:p>
        </p:txBody>
      </p:sp>
    </p:spTree>
    <p:extLst>
      <p:ext uri="{BB962C8B-B14F-4D97-AF65-F5344CB8AC3E}">
        <p14:creationId xmlns:p14="http://schemas.microsoft.com/office/powerpoint/2010/main" val="37879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GDP growth:</a:t>
            </a:r>
            <a:r>
              <a:rPr lang="en-US" dirty="0" smtClean="0"/>
              <a:t/>
            </a:r>
            <a:br>
              <a:rPr lang="en-US" dirty="0" smtClean="0"/>
            </a:br>
            <a:r>
              <a:rPr lang="en-US" sz="2700" dirty="0"/>
              <a:t>Bangladesh </a:t>
            </a:r>
            <a:r>
              <a:rPr lang="en-US" sz="2700" dirty="0" err="1"/>
              <a:t>gdp</a:t>
            </a:r>
            <a:r>
              <a:rPr lang="en-US" sz="2700" dirty="0"/>
              <a:t> for 2019 was </a:t>
            </a:r>
            <a:r>
              <a:rPr lang="en-US" sz="2700" b="1" dirty="0"/>
              <a:t>$302.57B</a:t>
            </a:r>
            <a:r>
              <a:rPr lang="en-US" sz="2700" dirty="0"/>
              <a:t>, a </a:t>
            </a:r>
            <a:r>
              <a:rPr lang="en-US" sz="2700" b="1" dirty="0"/>
              <a:t>10.41% increase</a:t>
            </a:r>
            <a:r>
              <a:rPr lang="en-US" sz="2700" dirty="0"/>
              <a:t> from </a:t>
            </a:r>
            <a:r>
              <a:rPr lang="en-US" sz="2700" dirty="0" smtClean="0"/>
              <a:t>2018 [</a:t>
            </a:r>
            <a:r>
              <a:rPr lang="en-US" sz="2700" dirty="0" err="1" smtClean="0"/>
              <a:t>macrotrends</a:t>
            </a:r>
            <a:r>
              <a:rPr lang="en-US" sz="270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294" y="1600200"/>
            <a:ext cx="6927812" cy="4800600"/>
          </a:xfrm>
        </p:spPr>
      </p:pic>
    </p:spTree>
    <p:extLst>
      <p:ext uri="{BB962C8B-B14F-4D97-AF65-F5344CB8AC3E}">
        <p14:creationId xmlns:p14="http://schemas.microsoft.com/office/powerpoint/2010/main" val="334138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Bangladesh Population growth</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210" y="2602109"/>
            <a:ext cx="5303980" cy="2796782"/>
          </a:xfrm>
        </p:spPr>
      </p:pic>
    </p:spTree>
    <p:extLst>
      <p:ext uri="{BB962C8B-B14F-4D97-AF65-F5344CB8AC3E}">
        <p14:creationId xmlns:p14="http://schemas.microsoft.com/office/powerpoint/2010/main" val="3952510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GDP in US $ </a:t>
            </a:r>
            <a:br>
              <a:rPr lang="en-US" dirty="0" smtClean="0"/>
            </a:br>
            <a:r>
              <a:rPr lang="en-US" sz="2700" dirty="0" smtClean="0"/>
              <a:t>[World Bank data]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671" y="1953101"/>
            <a:ext cx="7362129" cy="4066699"/>
          </a:xfrm>
        </p:spPr>
      </p:pic>
    </p:spTree>
    <p:extLst>
      <p:ext uri="{BB962C8B-B14F-4D97-AF65-F5344CB8AC3E}">
        <p14:creationId xmlns:p14="http://schemas.microsoft.com/office/powerpoint/2010/main" val="25368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GDP growth (annual %) - </a:t>
            </a:r>
            <a:r>
              <a:rPr lang="en-US" sz="2800" b="1" dirty="0" smtClean="0"/>
              <a:t>Bangladesh</a:t>
            </a:r>
            <a:endParaRPr lang="en-US" sz="2800" b="1" dirty="0"/>
          </a:p>
        </p:txBody>
      </p:sp>
      <p:sp>
        <p:nvSpPr>
          <p:cNvPr id="3" name="Content Placeholder 2"/>
          <p:cNvSpPr>
            <a:spLocks noGrp="1"/>
          </p:cNvSpPr>
          <p:nvPr>
            <p:ph idx="1"/>
          </p:nvPr>
        </p:nvSpPr>
        <p:spPr/>
        <p:txBody>
          <a:bodyPr>
            <a:normAutofit/>
          </a:bodyPr>
          <a:lstStyle/>
          <a:p>
            <a:r>
              <a:rPr lang="en-US" dirty="0" smtClean="0"/>
              <a:t>Annual </a:t>
            </a:r>
            <a:r>
              <a:rPr lang="en-US" dirty="0"/>
              <a:t>percentage growth rate of GDP at market prices based on constant local currency. Aggregates are based on constant 2010 U.S. dollars. GDP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natural resources.</a:t>
            </a:r>
          </a:p>
          <a:p>
            <a:pPr marL="0" indent="0">
              <a:buNone/>
            </a:pPr>
            <a:endParaRPr lang="en-US" dirty="0"/>
          </a:p>
        </p:txBody>
      </p:sp>
    </p:spTree>
    <p:extLst>
      <p:ext uri="{BB962C8B-B14F-4D97-AF65-F5344CB8AC3E}">
        <p14:creationId xmlns:p14="http://schemas.microsoft.com/office/powerpoint/2010/main" val="2988549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GDP annual % -Bangladesh</a:t>
            </a:r>
            <a:endParaRPr lang="en-US"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23430"/>
            <a:ext cx="7620000" cy="4554140"/>
          </a:xfrm>
        </p:spPr>
      </p:pic>
    </p:spTree>
    <p:extLst>
      <p:ext uri="{BB962C8B-B14F-4D97-AF65-F5344CB8AC3E}">
        <p14:creationId xmlns:p14="http://schemas.microsoft.com/office/powerpoint/2010/main" val="2414220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b="1" dirty="0" smtClean="0"/>
              <a:t>Economic indicators for Bangladesh per year</a:t>
            </a:r>
            <a:endParaRPr lang="en-US" sz="28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216" y="1600200"/>
            <a:ext cx="4519967" cy="4800600"/>
          </a:xfrm>
        </p:spPr>
      </p:pic>
    </p:spTree>
    <p:extLst>
      <p:ext uri="{BB962C8B-B14F-4D97-AF65-F5344CB8AC3E}">
        <p14:creationId xmlns:p14="http://schemas.microsoft.com/office/powerpoint/2010/main" val="470552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Comparative economic forecast % per year</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072" y="1600200"/>
            <a:ext cx="4770255" cy="4800600"/>
          </a:xfrm>
        </p:spPr>
      </p:pic>
    </p:spTree>
    <p:extLst>
      <p:ext uri="{BB962C8B-B14F-4D97-AF65-F5344CB8AC3E}">
        <p14:creationId xmlns:p14="http://schemas.microsoft.com/office/powerpoint/2010/main" val="2201613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Bangladesh </a:t>
            </a:r>
            <a:r>
              <a:rPr lang="en-US" sz="2800" dirty="0" smtClean="0"/>
              <a:t>GDP </a:t>
            </a:r>
            <a:r>
              <a:rPr lang="en-US" sz="2800" dirty="0"/>
              <a:t>for 2019 was </a:t>
            </a:r>
            <a:r>
              <a:rPr lang="en-US" sz="2800" b="1" dirty="0"/>
              <a:t>$302.57B</a:t>
            </a:r>
            <a:r>
              <a:rPr lang="en-US" sz="2800" dirty="0"/>
              <a:t>, a </a:t>
            </a:r>
            <a:r>
              <a:rPr lang="en-US" sz="2800" b="1" dirty="0"/>
              <a:t>10.41% increase</a:t>
            </a:r>
            <a:r>
              <a:rPr lang="en-US" sz="2800" dirty="0"/>
              <a:t> from 2018</a:t>
            </a:r>
            <a:r>
              <a:rPr lang="en-US" sz="2800" dirty="0" smtClean="0"/>
              <a:t>.</a:t>
            </a:r>
            <a:endParaRPr lang="en-US" sz="2800" dirty="0"/>
          </a:p>
        </p:txBody>
      </p:sp>
      <p:sp>
        <p:nvSpPr>
          <p:cNvPr id="3" name="Content Placeholder 2"/>
          <p:cNvSpPr>
            <a:spLocks noGrp="1"/>
          </p:cNvSpPr>
          <p:nvPr>
            <p:ph idx="1"/>
          </p:nvPr>
        </p:nvSpPr>
        <p:spPr/>
        <p:txBody>
          <a:bodyPr>
            <a:normAutofit/>
          </a:bodyPr>
          <a:lstStyle/>
          <a:p>
            <a:r>
              <a:rPr lang="en-US" sz="2800" dirty="0"/>
              <a:t>GDP at purchaser's prices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a:t>
            </a:r>
            <a:r>
              <a:rPr lang="en-US" sz="2800" dirty="0" smtClean="0"/>
              <a:t>natural </a:t>
            </a:r>
            <a:r>
              <a:rPr lang="en-US" sz="2800" dirty="0"/>
              <a:t>resources</a:t>
            </a:r>
            <a:r>
              <a:rPr lang="en-US" sz="2800" dirty="0" smtClean="0"/>
              <a:t>. </a:t>
            </a:r>
          </a:p>
          <a:p>
            <a:pPr marL="457200" lvl="1" indent="0">
              <a:buNone/>
            </a:pPr>
            <a:r>
              <a:rPr lang="en-US" sz="2400" dirty="0"/>
              <a:t>[https://</a:t>
            </a:r>
            <a:r>
              <a:rPr lang="en-US" sz="2400" dirty="0" smtClean="0"/>
              <a:t>www.macrotrends.net/countries/BGD/bangladesh/gdp-gross-domestic-product (17-01-2021)]</a:t>
            </a:r>
            <a:endParaRPr lang="en-US" sz="2400" dirty="0"/>
          </a:p>
        </p:txBody>
      </p:sp>
    </p:spTree>
    <p:extLst>
      <p:ext uri="{BB962C8B-B14F-4D97-AF65-F5344CB8AC3E}">
        <p14:creationId xmlns:p14="http://schemas.microsoft.com/office/powerpoint/2010/main" val="3844636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2400" dirty="0"/>
              <a:t>Unemployment refers to the share of the labor force that is without work but available for and seeking employment</a:t>
            </a:r>
            <a:r>
              <a:rPr lang="en-US" sz="2400" dirty="0" smtClean="0"/>
              <a:t>. Bangladesh </a:t>
            </a:r>
            <a:r>
              <a:rPr lang="en-US" sz="2400" dirty="0"/>
              <a:t>unemployment rate for 2019 was </a:t>
            </a:r>
            <a:r>
              <a:rPr lang="en-US" sz="2400" b="1" dirty="0"/>
              <a:t>4.19%</a:t>
            </a:r>
            <a:r>
              <a:rPr lang="en-US" sz="2400" dirty="0"/>
              <a:t>, a </a:t>
            </a:r>
            <a:r>
              <a:rPr lang="en-US" sz="2400" b="1" dirty="0"/>
              <a:t>0.09% decline</a:t>
            </a:r>
            <a:r>
              <a:rPr lang="en-US" sz="2400" dirty="0"/>
              <a:t> from 2018</a:t>
            </a:r>
            <a:r>
              <a:rPr lang="en-US" sz="2400" dirty="0" smtClean="0"/>
              <a: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743" y="1600200"/>
            <a:ext cx="6990914" cy="4800600"/>
          </a:xfrm>
        </p:spPr>
      </p:pic>
    </p:spTree>
    <p:extLst>
      <p:ext uri="{BB962C8B-B14F-4D97-AF65-F5344CB8AC3E}">
        <p14:creationId xmlns:p14="http://schemas.microsoft.com/office/powerpoint/2010/main" val="356301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in Bangladesh</a:t>
            </a:r>
            <a:endParaRPr lang="en-US" dirty="0"/>
          </a:p>
        </p:txBody>
      </p:sp>
      <p:sp>
        <p:nvSpPr>
          <p:cNvPr id="3" name="Content Placeholder 2"/>
          <p:cNvSpPr>
            <a:spLocks noGrp="1"/>
          </p:cNvSpPr>
          <p:nvPr>
            <p:ph idx="1"/>
          </p:nvPr>
        </p:nvSpPr>
        <p:spPr/>
        <p:txBody>
          <a:bodyPr>
            <a:normAutofit fontScale="92500" lnSpcReduction="10000"/>
          </a:bodyPr>
          <a:lstStyle/>
          <a:p>
            <a:r>
              <a:rPr lang="en-US" sz="2200" b="1" dirty="0" smtClean="0"/>
              <a:t>Poverty </a:t>
            </a:r>
            <a:r>
              <a:rPr lang="en-US" sz="2200" b="1" dirty="0"/>
              <a:t>headcount ratio at national poverty lines (% of population) </a:t>
            </a:r>
            <a:r>
              <a:rPr lang="en-US" sz="2200" b="1" dirty="0" smtClean="0"/>
              <a:t>– Bangladesh. </a:t>
            </a:r>
          </a:p>
          <a:p>
            <a:r>
              <a:rPr lang="en-US" sz="2200" b="1" dirty="0" smtClean="0"/>
              <a:t>Poverty headcount ratio at $1.90 a day (2011PPP) (% of population)</a:t>
            </a:r>
          </a:p>
          <a:p>
            <a:pPr marL="0" indent="0">
              <a:buNone/>
            </a:pPr>
            <a:r>
              <a:rPr lang="en-US" sz="2200" b="1" dirty="0" smtClean="0"/>
              <a:t>(Data </a:t>
            </a:r>
            <a:r>
              <a:rPr lang="en-US" sz="2200" b="1" dirty="0"/>
              <a:t>are compiled from official government sources or are </a:t>
            </a:r>
            <a:r>
              <a:rPr lang="en-US" sz="2200" b="1" dirty="0" smtClean="0"/>
              <a:t>	computed </a:t>
            </a:r>
            <a:r>
              <a:rPr lang="en-US" sz="2200" b="1" dirty="0"/>
              <a:t>by World Bank staff using national ( i.e. </a:t>
            </a:r>
            <a:r>
              <a:rPr lang="en-US" sz="2200" b="1" dirty="0" smtClean="0"/>
              <a:t>country- specific 	(poverty </a:t>
            </a:r>
            <a:r>
              <a:rPr lang="en-US" sz="2200" b="1" dirty="0"/>
              <a:t>lines</a:t>
            </a:r>
            <a:r>
              <a:rPr lang="en-US" sz="2200" b="1" dirty="0" smtClean="0"/>
              <a:t>.)</a:t>
            </a:r>
            <a:endParaRPr lang="en-US" sz="2200" b="1" dirty="0"/>
          </a:p>
          <a:p>
            <a:pPr marL="731520"/>
            <a:r>
              <a:rPr lang="en-US" sz="2400" b="1" dirty="0"/>
              <a:t>2000 	48.9% </a:t>
            </a:r>
          </a:p>
          <a:p>
            <a:pPr marL="731520"/>
            <a:r>
              <a:rPr lang="en-US" sz="2400" b="1" dirty="0"/>
              <a:t>2005	40 </a:t>
            </a:r>
          </a:p>
          <a:p>
            <a:pPr marL="731520"/>
            <a:r>
              <a:rPr lang="en-US" sz="2400" b="1" dirty="0"/>
              <a:t>2010	31.5 </a:t>
            </a:r>
          </a:p>
          <a:p>
            <a:pPr marL="731520"/>
            <a:r>
              <a:rPr lang="en-US" sz="2400" b="1" dirty="0"/>
              <a:t>2016	24.3	 </a:t>
            </a:r>
          </a:p>
          <a:p>
            <a:pPr marL="0" indent="0">
              <a:buNone/>
            </a:pPr>
            <a:r>
              <a:rPr lang="en-US" sz="2400" dirty="0" smtClean="0"/>
              <a:t>	</a:t>
            </a:r>
            <a:r>
              <a:rPr lang="en-US" sz="2200" dirty="0" smtClean="0"/>
              <a:t>[World </a:t>
            </a:r>
            <a:r>
              <a:rPr lang="en-US" sz="2200" dirty="0"/>
              <a:t>Bank </a:t>
            </a:r>
            <a:r>
              <a:rPr lang="en-US" sz="2200" dirty="0" smtClean="0"/>
              <a:t>	datahttps</a:t>
            </a:r>
            <a:r>
              <a:rPr lang="en-US" sz="2200" dirty="0"/>
              <a:t>://</a:t>
            </a:r>
            <a:r>
              <a:rPr lang="en-US" sz="2200" dirty="0" smtClean="0"/>
              <a:t>data.worldbank.org/indicator/SI.POV.NAHC?l	</a:t>
            </a:r>
            <a:r>
              <a:rPr lang="en-US" sz="2200" dirty="0" err="1" smtClean="0"/>
              <a:t>ocations</a:t>
            </a:r>
            <a:r>
              <a:rPr lang="en-US" sz="2200" dirty="0" smtClean="0"/>
              <a:t>=</a:t>
            </a:r>
            <a:r>
              <a:rPr lang="en-US" sz="2200" dirty="0" err="1" smtClean="0"/>
              <a:t>BD&amp;most_recent_value_desc</a:t>
            </a:r>
            <a:r>
              <a:rPr lang="en-US" sz="2200" dirty="0" smtClean="0"/>
              <a:t>=true (20-01-2021)</a:t>
            </a:r>
            <a:endParaRPr lang="en-US" sz="3000" dirty="0"/>
          </a:p>
          <a:p>
            <a:pPr marL="0" indent="0">
              <a:buNone/>
            </a:pPr>
            <a:endParaRPr lang="en-US" sz="3000" dirty="0"/>
          </a:p>
        </p:txBody>
      </p:sp>
    </p:spTree>
    <p:extLst>
      <p:ext uri="{BB962C8B-B14F-4D97-AF65-F5344CB8AC3E}">
        <p14:creationId xmlns:p14="http://schemas.microsoft.com/office/powerpoint/2010/main" val="1657845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Although the agriculture sector contributes the least to national GDP, it provides </a:t>
            </a:r>
            <a:r>
              <a:rPr lang="en-US" sz="2400" dirty="0">
                <a:hlinkClick r:id="rId2"/>
              </a:rPr>
              <a:t>employment</a:t>
            </a:r>
            <a:r>
              <a:rPr lang="en-US" sz="2400" dirty="0"/>
              <a:t> to almost half of Bangladesh’s </a:t>
            </a:r>
            <a:r>
              <a:rPr lang="en-US" sz="2400" dirty="0" smtClean="0"/>
              <a:t>workforce.</a:t>
            </a:r>
          </a:p>
          <a:p>
            <a:r>
              <a:rPr lang="en-US" sz="2400" dirty="0" smtClean="0"/>
              <a:t>Bangladesh </a:t>
            </a:r>
            <a:r>
              <a:rPr lang="en-US" sz="2400" dirty="0"/>
              <a:t>operates a thriving textile and clothing export industry and is one of the world’s largest garment exporters. </a:t>
            </a:r>
            <a:endParaRPr lang="en-US" sz="2400" dirty="0" smtClean="0"/>
          </a:p>
          <a:p>
            <a:r>
              <a:rPr lang="en-US" sz="2400" dirty="0" smtClean="0"/>
              <a:t>Garments </a:t>
            </a:r>
            <a:r>
              <a:rPr lang="en-US" sz="2400" dirty="0"/>
              <a:t>account for almost 80 percent of its total exports. </a:t>
            </a:r>
            <a:endParaRPr lang="en-US" sz="2400" dirty="0" smtClean="0"/>
          </a:p>
        </p:txBody>
      </p:sp>
    </p:spTree>
    <p:extLst>
      <p:ext uri="{BB962C8B-B14F-4D97-AF65-F5344CB8AC3E}">
        <p14:creationId xmlns:p14="http://schemas.microsoft.com/office/powerpoint/2010/main" val="2383777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sz="2800" dirty="0"/>
              <a:t>Bangladesh has more than halved its incidence of poverty over the past 25 years. The country gained lower middle-income status in 2015 and met the criteria to graduate from least-developed country status in March 2018. </a:t>
            </a:r>
            <a:endParaRPr lang="en-US" sz="2800" dirty="0" smtClean="0"/>
          </a:p>
          <a:p>
            <a:r>
              <a:rPr lang="en-US" sz="2800" dirty="0" smtClean="0"/>
              <a:t>Bangladesh’s </a:t>
            </a:r>
            <a:r>
              <a:rPr lang="en-US" sz="2800" dirty="0"/>
              <a:t>economic expansion has been robust over the past decade and in fiscal year (FY) 2019 the economy grew by 8.2%, the highest in the Asia and Pacific region</a:t>
            </a:r>
            <a:r>
              <a:rPr lang="en-US" sz="2800" dirty="0" smtClean="0"/>
              <a:t>. </a:t>
            </a:r>
            <a:r>
              <a:rPr lang="en-US" sz="2800" dirty="0"/>
              <a:t>(ADB) </a:t>
            </a:r>
            <a:endParaRPr lang="en-US" sz="2800" dirty="0" smtClean="0"/>
          </a:p>
          <a:p>
            <a:pPr marL="0" indent="0">
              <a:buNone/>
            </a:pPr>
            <a:r>
              <a:rPr lang="en-US" sz="2800" dirty="0"/>
              <a:t>	</a:t>
            </a:r>
            <a:r>
              <a:rPr lang="en-US" sz="2000" dirty="0" smtClean="0"/>
              <a:t>[</a:t>
            </a:r>
            <a:r>
              <a:rPr lang="en-US" sz="2000" dirty="0"/>
              <a:t>https://</a:t>
            </a:r>
            <a:r>
              <a:rPr lang="en-US" sz="2000" dirty="0" smtClean="0"/>
              <a:t>www.adb.org/countries/bangladesh/overview (20-01-2021)]</a:t>
            </a:r>
            <a:endParaRPr lang="en-US" dirty="0"/>
          </a:p>
        </p:txBody>
      </p:sp>
    </p:spTree>
    <p:extLst>
      <p:ext uri="{BB962C8B-B14F-4D97-AF65-F5344CB8AC3E}">
        <p14:creationId xmlns:p14="http://schemas.microsoft.com/office/powerpoint/2010/main" val="206941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t/>
            </a:r>
            <a:br>
              <a:rPr lang="en-US" dirty="0" smtClean="0"/>
            </a:br>
            <a:r>
              <a:rPr lang="en-US" dirty="0" smtClean="0"/>
              <a:t>Population </a:t>
            </a:r>
            <a:br>
              <a:rPr lang="en-US" dirty="0" smtClean="0"/>
            </a:br>
            <a:r>
              <a:rPr lang="en-US" sz="2200" u="sng" dirty="0">
                <a:hlinkClick r:id="rId2"/>
              </a:rPr>
              <a:t>https://www.worldometers.info/world-population/bangladesh-population/#:~:text=Bangladesh%202020%20population%20is%20estimated,(and%20dependencies)%20by%20population</a:t>
            </a:r>
            <a:r>
              <a:rPr lang="en-US" sz="2200" dirty="0"/>
              <a:t>. (19-01-2021)</a:t>
            </a:r>
            <a:br>
              <a:rPr lang="en-US" sz="2200" dirty="0"/>
            </a:br>
            <a:endParaRPr lang="en-US" dirty="0"/>
          </a:p>
        </p:txBody>
      </p:sp>
      <p:sp>
        <p:nvSpPr>
          <p:cNvPr id="3" name="Content Placeholder 2"/>
          <p:cNvSpPr>
            <a:spLocks noGrp="1"/>
          </p:cNvSpPr>
          <p:nvPr>
            <p:ph idx="1"/>
          </p:nvPr>
        </p:nvSpPr>
        <p:spPr>
          <a:xfrm>
            <a:off x="457200" y="2438400"/>
            <a:ext cx="8229600" cy="3687763"/>
          </a:xfrm>
        </p:spPr>
        <p:txBody>
          <a:bodyPr>
            <a:normAutofit/>
          </a:bodyPr>
          <a:lstStyle/>
          <a:p>
            <a:pPr lvl="0"/>
            <a:r>
              <a:rPr lang="en-US" dirty="0" smtClean="0"/>
              <a:t>The current </a:t>
            </a:r>
            <a:r>
              <a:rPr lang="en-US" dirty="0"/>
              <a:t>population of </a:t>
            </a:r>
            <a:r>
              <a:rPr lang="en-US" b="1" dirty="0" smtClean="0"/>
              <a:t>Bangladesh </a:t>
            </a:r>
            <a:r>
              <a:rPr lang="en-US" dirty="0" smtClean="0"/>
              <a:t>is</a:t>
            </a:r>
            <a:r>
              <a:rPr lang="en-US" dirty="0"/>
              <a:t> </a:t>
            </a:r>
            <a:r>
              <a:rPr lang="en-US" b="1" dirty="0"/>
              <a:t>165,590,520</a:t>
            </a:r>
            <a:r>
              <a:rPr lang="en-US" dirty="0"/>
              <a:t> as of Tuesday, January 19, 2021, based on </a:t>
            </a:r>
            <a:r>
              <a:rPr lang="en-US" dirty="0" err="1"/>
              <a:t>Worldometer</a:t>
            </a:r>
            <a:r>
              <a:rPr lang="en-US" dirty="0"/>
              <a:t> elaboration of the latest United Nations data</a:t>
            </a:r>
            <a:r>
              <a:rPr lang="en-US" dirty="0" smtClean="0"/>
              <a:t>. </a:t>
            </a:r>
            <a:endParaRPr lang="en-US" dirty="0"/>
          </a:p>
          <a:p>
            <a:pPr lvl="0" algn="just"/>
            <a:r>
              <a:rPr lang="en-US" dirty="0"/>
              <a:t>Bangladesh 2020 population is estimated at </a:t>
            </a:r>
            <a:r>
              <a:rPr lang="en-US" b="1" dirty="0"/>
              <a:t>164,689,383 </a:t>
            </a:r>
            <a:r>
              <a:rPr lang="en-US" dirty="0"/>
              <a:t>people at mid year according to UN data.</a:t>
            </a:r>
          </a:p>
          <a:p>
            <a:pPr marL="0" indent="0">
              <a:buNone/>
            </a:pPr>
            <a:endParaRPr lang="en-US" dirty="0"/>
          </a:p>
        </p:txBody>
      </p:sp>
    </p:spTree>
    <p:extLst>
      <p:ext uri="{BB962C8B-B14F-4D97-AF65-F5344CB8AC3E}">
        <p14:creationId xmlns:p14="http://schemas.microsoft.com/office/powerpoint/2010/main" val="3985029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Questions…Clarifications…?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9680" y="1737360"/>
            <a:ext cx="6035040" cy="4526280"/>
          </a:xfrm>
        </p:spPr>
      </p:pic>
    </p:spTree>
    <p:extLst>
      <p:ext uri="{BB962C8B-B14F-4D97-AF65-F5344CB8AC3E}">
        <p14:creationId xmlns:p14="http://schemas.microsoft.com/office/powerpoint/2010/main" val="3216049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9680" y="1737360"/>
            <a:ext cx="6035040" cy="4526280"/>
          </a:xfrm>
        </p:spPr>
      </p:pic>
    </p:spTree>
    <p:extLst>
      <p:ext uri="{BB962C8B-B14F-4D97-AF65-F5344CB8AC3E}">
        <p14:creationId xmlns:p14="http://schemas.microsoft.com/office/powerpoint/2010/main" val="113054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Population..2</a:t>
            </a:r>
            <a:endParaRPr lang="en-US" dirty="0"/>
          </a:p>
        </p:txBody>
      </p:sp>
      <p:sp>
        <p:nvSpPr>
          <p:cNvPr id="3" name="Content Placeholder 2"/>
          <p:cNvSpPr>
            <a:spLocks noGrp="1"/>
          </p:cNvSpPr>
          <p:nvPr>
            <p:ph idx="1"/>
          </p:nvPr>
        </p:nvSpPr>
        <p:spPr/>
        <p:txBody>
          <a:bodyPr>
            <a:normAutofit/>
          </a:bodyPr>
          <a:lstStyle/>
          <a:p>
            <a:pPr lvl="0"/>
            <a:r>
              <a:rPr lang="en-US" dirty="0"/>
              <a:t>Bangladesh population is equivalent to </a:t>
            </a:r>
            <a:r>
              <a:rPr lang="en-US" b="1" dirty="0"/>
              <a:t>2.11%</a:t>
            </a:r>
            <a:r>
              <a:rPr lang="en-US" dirty="0"/>
              <a:t> of the </a:t>
            </a:r>
            <a:r>
              <a:rPr lang="en-US" u="sng" dirty="0"/>
              <a:t>total world population</a:t>
            </a:r>
            <a:r>
              <a:rPr lang="en-US" dirty="0"/>
              <a:t>.</a:t>
            </a:r>
          </a:p>
          <a:p>
            <a:pPr lvl="0"/>
            <a:r>
              <a:rPr lang="en-US" dirty="0"/>
              <a:t>Bangladesh ranks number </a:t>
            </a:r>
            <a:r>
              <a:rPr lang="en-US" b="1" dirty="0"/>
              <a:t>8</a:t>
            </a:r>
            <a:r>
              <a:rPr lang="en-US" dirty="0"/>
              <a:t> in the list of </a:t>
            </a:r>
            <a:r>
              <a:rPr lang="en-US" u="sng" dirty="0" smtClean="0"/>
              <a:t>countries </a:t>
            </a:r>
            <a:r>
              <a:rPr lang="en-US" u="sng" dirty="0"/>
              <a:t>by population</a:t>
            </a:r>
            <a:r>
              <a:rPr lang="en-US" dirty="0" smtClean="0"/>
              <a:t>.</a:t>
            </a:r>
          </a:p>
          <a:p>
            <a:r>
              <a:rPr lang="en-US" dirty="0"/>
              <a:t>The population density in Bangladesh is 1265 per Km</a:t>
            </a:r>
            <a:r>
              <a:rPr lang="en-US" baseline="30000" dirty="0"/>
              <a:t>2</a:t>
            </a:r>
            <a:r>
              <a:rPr lang="en-US" dirty="0"/>
              <a:t> (3,277 people per mi</a:t>
            </a:r>
            <a:r>
              <a:rPr lang="en-US" baseline="30000" dirty="0"/>
              <a:t>2</a:t>
            </a:r>
            <a:r>
              <a:rPr lang="en-US" dirty="0"/>
              <a:t>).</a:t>
            </a:r>
          </a:p>
          <a:p>
            <a:r>
              <a:rPr lang="en-US" dirty="0"/>
              <a:t>The total </a:t>
            </a:r>
            <a:r>
              <a:rPr lang="en-US" b="1" dirty="0"/>
              <a:t>land</a:t>
            </a:r>
            <a:r>
              <a:rPr lang="en-US" dirty="0"/>
              <a:t> area is 130,170 Km2 (50,259 sq. miles)</a:t>
            </a:r>
          </a:p>
          <a:p>
            <a:r>
              <a:rPr lang="en-US" b="1" dirty="0"/>
              <a:t>39.4 %</a:t>
            </a:r>
            <a:r>
              <a:rPr lang="en-US" dirty="0"/>
              <a:t> of the population is </a:t>
            </a:r>
            <a:r>
              <a:rPr lang="en-US" b="1" dirty="0"/>
              <a:t>urban</a:t>
            </a:r>
            <a:r>
              <a:rPr lang="en-US" dirty="0"/>
              <a:t> (64,814,953 people in 2020</a:t>
            </a:r>
            <a:r>
              <a:rPr lang="en-US" dirty="0" smtClean="0"/>
              <a:t>)</a:t>
            </a:r>
            <a:endParaRPr lang="en-US" dirty="0"/>
          </a:p>
        </p:txBody>
      </p:sp>
    </p:spTree>
    <p:extLst>
      <p:ext uri="{BB962C8B-B14F-4D97-AF65-F5344CB8AC3E}">
        <p14:creationId xmlns:p14="http://schemas.microsoft.com/office/powerpoint/2010/main" val="286785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Population..3</a:t>
            </a:r>
            <a:endParaRPr lang="en-US" dirty="0"/>
          </a:p>
        </p:txBody>
      </p:sp>
      <p:sp>
        <p:nvSpPr>
          <p:cNvPr id="3" name="Content Placeholder 2"/>
          <p:cNvSpPr>
            <a:spLocks noGrp="1"/>
          </p:cNvSpPr>
          <p:nvPr>
            <p:ph idx="1"/>
          </p:nvPr>
        </p:nvSpPr>
        <p:spPr/>
        <p:txBody>
          <a:bodyPr>
            <a:normAutofit/>
          </a:bodyPr>
          <a:lstStyle/>
          <a:p>
            <a:r>
              <a:rPr lang="en-US" dirty="0"/>
              <a:t>Bangladesh Population reached 167.6 million people in Jun 2020, compared with the previously reported figure of 165.6 million people in Jun 2019. Bangladesh population data is updated yearly, available from Jun 1990 to Jun 2020. </a:t>
            </a:r>
            <a:endParaRPr lang="en-US" dirty="0" smtClean="0"/>
          </a:p>
          <a:p>
            <a:r>
              <a:rPr lang="en-US" dirty="0" smtClean="0"/>
              <a:t>The </a:t>
            </a:r>
            <a:r>
              <a:rPr lang="en-US" dirty="0"/>
              <a:t>data reached an all-time high of 167.6 million people in Jun 2020 and a record low of 108.7 million people in Jun 1990. CEIC extends history for annual Population</a:t>
            </a:r>
            <a:r>
              <a:rPr lang="en-US" dirty="0" smtClean="0"/>
              <a:t>.</a:t>
            </a:r>
            <a:endParaRPr lang="en-US" dirty="0"/>
          </a:p>
          <a:p>
            <a:pPr marL="0" indent="0">
              <a:buNone/>
            </a:pPr>
            <a:r>
              <a:rPr lang="en-US" sz="3000" dirty="0" smtClean="0"/>
              <a:t>	</a:t>
            </a:r>
            <a:r>
              <a:rPr lang="en-US" sz="2600" dirty="0" smtClean="0"/>
              <a:t>[https</a:t>
            </a:r>
            <a:r>
              <a:rPr lang="en-US" sz="2600" dirty="0"/>
              <a:t>://</a:t>
            </a:r>
            <a:r>
              <a:rPr lang="en-US" sz="2600" dirty="0" smtClean="0"/>
              <a:t>www.ceicdata.com/en/indicator/bangla	</a:t>
            </a:r>
            <a:r>
              <a:rPr lang="en-US" sz="2600" dirty="0" err="1" smtClean="0"/>
              <a:t>desh</a:t>
            </a:r>
            <a:r>
              <a:rPr lang="en-US" sz="2600" dirty="0" smtClean="0"/>
              <a:t>/population </a:t>
            </a:r>
            <a:r>
              <a:rPr lang="en-US" sz="2600" dirty="0"/>
              <a:t>(19-01-2021</a:t>
            </a:r>
            <a:r>
              <a:rPr lang="en-US" sz="2600" dirty="0" smtClean="0"/>
              <a:t>)]</a:t>
            </a:r>
            <a:endParaRPr lang="en-US" sz="3000" dirty="0"/>
          </a:p>
        </p:txBody>
      </p:sp>
    </p:spTree>
    <p:extLst>
      <p:ext uri="{BB962C8B-B14F-4D97-AF65-F5344CB8AC3E}">
        <p14:creationId xmlns:p14="http://schemas.microsoft.com/office/powerpoint/2010/main" val="212163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hlinkClick r:id="rId2"/>
              </a:rPr>
              <a:t>https://</a:t>
            </a:r>
            <a:r>
              <a:rPr lang="en-US" sz="2000" dirty="0" smtClean="0">
                <a:hlinkClick r:id="rId2"/>
              </a:rPr>
              <a:t>www.ceicdata.com/en/indicator/bangladesh/population</a:t>
            </a:r>
            <a:r>
              <a:rPr lang="en-US" sz="2000" dirty="0" smtClean="0"/>
              <a:t> (20-01-2021)</a:t>
            </a:r>
            <a:endParaRPr lang="en-US"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85" y="1600200"/>
            <a:ext cx="7004029" cy="4800600"/>
          </a:xfrm>
        </p:spPr>
      </p:pic>
    </p:spTree>
    <p:extLst>
      <p:ext uri="{BB962C8B-B14F-4D97-AF65-F5344CB8AC3E}">
        <p14:creationId xmlns:p14="http://schemas.microsoft.com/office/powerpoint/2010/main" val="260143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a:t>
            </a:r>
            <a:endParaRPr lang="en-US" dirty="0"/>
          </a:p>
        </p:txBody>
      </p:sp>
      <p:sp>
        <p:nvSpPr>
          <p:cNvPr id="3" name="Content Placeholder 2"/>
          <p:cNvSpPr>
            <a:spLocks noGrp="1"/>
          </p:cNvSpPr>
          <p:nvPr>
            <p:ph idx="1"/>
          </p:nvPr>
        </p:nvSpPr>
        <p:spPr/>
        <p:txBody>
          <a:bodyPr>
            <a:normAutofit/>
          </a:bodyPr>
          <a:lstStyle/>
          <a:p>
            <a:pPr lvl="0"/>
            <a:r>
              <a:rPr lang="en-US" sz="2800" dirty="0"/>
              <a:t>Human resources are the people who make up the workforce of an organization, business sector, or economy. "Human capital" is sometimes used synonymously with "human resources", although human capital typically refers to a more narrow view. </a:t>
            </a:r>
            <a:endParaRPr lang="en-US" sz="2800" dirty="0">
              <a:sym typeface="Symbol"/>
            </a:endParaRPr>
          </a:p>
          <a:p>
            <a:pPr lvl="0"/>
            <a:r>
              <a:rPr lang="en-US" sz="2800" dirty="0" smtClean="0"/>
              <a:t>Likewise</a:t>
            </a:r>
            <a:r>
              <a:rPr lang="en-US" sz="2800" dirty="0"/>
              <a:t>, other terms sometimes used include "manpower", "talent", "labor", "personnel", or simply "people".</a:t>
            </a:r>
          </a:p>
          <a:p>
            <a:pPr marL="0" indent="0">
              <a:buNone/>
            </a:pPr>
            <a:endParaRPr lang="en-US" dirty="0"/>
          </a:p>
        </p:txBody>
      </p:sp>
    </p:spTree>
    <p:extLst>
      <p:ext uri="{BB962C8B-B14F-4D97-AF65-F5344CB8AC3E}">
        <p14:creationId xmlns:p14="http://schemas.microsoft.com/office/powerpoint/2010/main" val="156491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of the Population</a:t>
            </a:r>
          </a:p>
        </p:txBody>
      </p:sp>
      <p:sp>
        <p:nvSpPr>
          <p:cNvPr id="3" name="Content Placeholder 2"/>
          <p:cNvSpPr>
            <a:spLocks noGrp="1"/>
          </p:cNvSpPr>
          <p:nvPr>
            <p:ph idx="1"/>
          </p:nvPr>
        </p:nvSpPr>
        <p:spPr/>
        <p:txBody>
          <a:bodyPr>
            <a:normAutofit/>
          </a:bodyPr>
          <a:lstStyle/>
          <a:p>
            <a:pPr lvl="0"/>
            <a:r>
              <a:rPr lang="en-US" dirty="0" smtClean="0"/>
              <a:t>Population </a:t>
            </a:r>
            <a:r>
              <a:rPr lang="en-US" dirty="0"/>
              <a:t>: 16,35,20,333(27.10.16) </a:t>
            </a:r>
            <a:endParaRPr lang="en-US" dirty="0" smtClean="0"/>
          </a:p>
          <a:p>
            <a:pPr lvl="0"/>
            <a:r>
              <a:rPr lang="en-US" dirty="0" smtClean="0"/>
              <a:t>2.19</a:t>
            </a:r>
            <a:r>
              <a:rPr lang="en-US" dirty="0"/>
              <a:t>% to total world population </a:t>
            </a:r>
            <a:endParaRPr lang="en-US" dirty="0" smtClean="0"/>
          </a:p>
          <a:p>
            <a:pPr lvl="0"/>
            <a:r>
              <a:rPr lang="en-US" dirty="0" smtClean="0"/>
              <a:t>Population </a:t>
            </a:r>
            <a:r>
              <a:rPr lang="en-US" dirty="0"/>
              <a:t>density: 1252/square </a:t>
            </a:r>
            <a:r>
              <a:rPr lang="en-US" dirty="0" smtClean="0"/>
              <a:t>KM</a:t>
            </a:r>
          </a:p>
          <a:p>
            <a:pPr lvl="0"/>
            <a:r>
              <a:rPr lang="en-US" dirty="0" smtClean="0"/>
              <a:t>Total </a:t>
            </a:r>
            <a:r>
              <a:rPr lang="en-US" dirty="0"/>
              <a:t>land : 130,172 sq. </a:t>
            </a:r>
            <a:r>
              <a:rPr lang="en-US" dirty="0" smtClean="0"/>
              <a:t>KM</a:t>
            </a:r>
          </a:p>
          <a:p>
            <a:pPr lvl="0"/>
            <a:r>
              <a:rPr lang="en-US" dirty="0" smtClean="0"/>
              <a:t>Median </a:t>
            </a:r>
            <a:r>
              <a:rPr lang="en-US" dirty="0"/>
              <a:t>Age : 26 </a:t>
            </a:r>
            <a:r>
              <a:rPr lang="en-US" dirty="0" smtClean="0"/>
              <a:t>years </a:t>
            </a:r>
          </a:p>
          <a:p>
            <a:pPr lvl="0"/>
            <a:r>
              <a:rPr lang="en-US" dirty="0" smtClean="0"/>
              <a:t>Birth </a:t>
            </a:r>
            <a:r>
              <a:rPr lang="en-US" dirty="0"/>
              <a:t>rate : 21.14 births /1000 </a:t>
            </a:r>
            <a:r>
              <a:rPr lang="en-US" dirty="0" smtClean="0"/>
              <a:t>populations </a:t>
            </a:r>
          </a:p>
          <a:p>
            <a:pPr lvl="0"/>
            <a:r>
              <a:rPr lang="en-US" dirty="0" smtClean="0"/>
              <a:t>Death </a:t>
            </a:r>
            <a:r>
              <a:rPr lang="en-US" dirty="0"/>
              <a:t>rate : 5.61 deaths/1000 </a:t>
            </a:r>
            <a:r>
              <a:rPr lang="en-US" dirty="0" smtClean="0"/>
              <a:t>populations</a:t>
            </a:r>
          </a:p>
          <a:p>
            <a:pPr lvl="0"/>
            <a:r>
              <a:rPr lang="en-US" dirty="0" smtClean="0"/>
              <a:t>Life </a:t>
            </a:r>
            <a:r>
              <a:rPr lang="en-US" dirty="0"/>
              <a:t>Expectancy Rate:70.94 </a:t>
            </a:r>
            <a:r>
              <a:rPr lang="en-US" dirty="0" smtClean="0"/>
              <a:t>years</a:t>
            </a:r>
          </a:p>
          <a:p>
            <a:pPr lvl="0"/>
            <a:r>
              <a:rPr lang="en-US" dirty="0" smtClean="0"/>
              <a:t>Fertility </a:t>
            </a:r>
            <a:r>
              <a:rPr lang="en-US" dirty="0"/>
              <a:t>rate : 2.4 </a:t>
            </a:r>
            <a:r>
              <a:rPr lang="en-US" dirty="0" smtClean="0"/>
              <a:t>children/women </a:t>
            </a:r>
          </a:p>
          <a:p>
            <a:pPr lvl="0"/>
            <a:r>
              <a:rPr lang="en-US" dirty="0" smtClean="0"/>
              <a:t>IMR </a:t>
            </a:r>
            <a:r>
              <a:rPr lang="en-US" dirty="0"/>
              <a:t>: 44.09 deaths/1000 live </a:t>
            </a:r>
            <a:r>
              <a:rPr lang="en-US" dirty="0" smtClean="0"/>
              <a:t>births</a:t>
            </a:r>
          </a:p>
          <a:p>
            <a:pPr lvl="0"/>
            <a:r>
              <a:rPr lang="en-US" dirty="0" smtClean="0"/>
              <a:t>Sex </a:t>
            </a:r>
            <a:r>
              <a:rPr lang="en-US" dirty="0"/>
              <a:t>ratio Rate: 0.95 male/female</a:t>
            </a:r>
          </a:p>
          <a:p>
            <a:endParaRPr lang="en-US" dirty="0"/>
          </a:p>
        </p:txBody>
      </p:sp>
    </p:spTree>
    <p:extLst>
      <p:ext uri="{BB962C8B-B14F-4D97-AF65-F5344CB8AC3E}">
        <p14:creationId xmlns:p14="http://schemas.microsoft.com/office/powerpoint/2010/main" val="1175540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1270</TotalTime>
  <Words>1126</Words>
  <Application>Microsoft Office PowerPoint</Application>
  <PresentationFormat>On-screen Show (4:3)</PresentationFormat>
  <Paragraphs>168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Human Resources and Economic Aspects of Bangladesh </vt:lpstr>
      <vt:lpstr>PowerPoint Presentation</vt:lpstr>
      <vt:lpstr>Bangladesh Population growth</vt:lpstr>
      <vt:lpstr> Population  https://www.worldometers.info/world-population/bangladesh-population/#:~:text=Bangladesh%202020%20population%20is%20estimated,(and%20dependencies)%20by%20population. (19-01-2021) </vt:lpstr>
      <vt:lpstr>Population..2</vt:lpstr>
      <vt:lpstr>Population..3</vt:lpstr>
      <vt:lpstr>https://www.ceicdata.com/en/indicator/bangladesh/population (20-01-2021)</vt:lpstr>
      <vt:lpstr>Human Resource</vt:lpstr>
      <vt:lpstr>Statistics of the Population</vt:lpstr>
      <vt:lpstr>HRM in Bangladesh - A Few Highlights..1</vt:lpstr>
      <vt:lpstr>HRM in Bangladesh - A Few Highlights..2</vt:lpstr>
      <vt:lpstr>HRM in Bangladesh - A Few Highlights..3</vt:lpstr>
      <vt:lpstr>Bangladesh Urban Population Currently 61% of the population is rural &amp; 39% is urban </vt:lpstr>
      <vt:lpstr>Largest Cities in Bangladesh</vt:lpstr>
      <vt:lpstr>Population Density</vt:lpstr>
      <vt:lpstr>Bangladesh Population Pyramid</vt:lpstr>
      <vt:lpstr>Age-Sex Pyramid</vt:lpstr>
      <vt:lpstr>PowerPoint Presentation</vt:lpstr>
      <vt:lpstr>Stages: </vt:lpstr>
      <vt:lpstr>PowerPoint Presentation</vt:lpstr>
      <vt:lpstr>PowerPoint Presentation</vt:lpstr>
      <vt:lpstr>According to current population projections, Bangladesh’s population will reach its peak in 2053 with a population of 192.78.</vt:lpstr>
      <vt:lpstr>Population and Annual Growth Rate: U.N. Projections</vt:lpstr>
      <vt:lpstr>PowerPoint Presentation</vt:lpstr>
      <vt:lpstr>Ratio of military spending to GDP from 2009 to 2019</vt:lpstr>
      <vt:lpstr>Bangladesh electricity access for 2018 was 85.16%, a 2.84% decline from 2017. https://www.macrotrends.net/countries/BGD/bangladesh/electricity-access-statistics</vt:lpstr>
      <vt:lpstr>Bangladesh hunger statistics for 2017 was 14.70%, a 0.5% decline from 2016. [macrotrends]</vt:lpstr>
      <vt:lpstr>Nourishment</vt:lpstr>
      <vt:lpstr>GDP growth: Bangladesh gdp for 2019 was $302.57B, a 10.41% increase from 2018 [macrotrends]</vt:lpstr>
      <vt:lpstr>GDP in US $  [World Bank data]</vt:lpstr>
      <vt:lpstr>GDP growth (annual %) - Bangladesh</vt:lpstr>
      <vt:lpstr>GDP annual % -Bangladesh</vt:lpstr>
      <vt:lpstr>Economic indicators for Bangladesh per year</vt:lpstr>
      <vt:lpstr>Comparative economic forecast % per year</vt:lpstr>
      <vt:lpstr>Bangladesh GDP for 2019 was $302.57B, a 10.41% increase from 2018.</vt:lpstr>
      <vt:lpstr>Unemployment refers to the share of the labor force that is without work but available for and seeking employment. Bangladesh unemployment rate for 2019 was 4.19%, a 0.09% decline from 2018.</vt:lpstr>
      <vt:lpstr>Poverty in Bangladesh</vt:lpstr>
      <vt:lpstr>PowerPoint Presentation</vt:lpstr>
      <vt:lpstr>Conclusion</vt:lpstr>
      <vt:lpstr>Questions…Clarifications…?</vt:lpstr>
      <vt:lpstr>Thank you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Features of Bangladesh Population</dc:title>
  <dc:creator>Dr. Md. Golam Rahman</dc:creator>
  <cp:lastModifiedBy>Youtec bd</cp:lastModifiedBy>
  <cp:revision>55</cp:revision>
  <dcterms:created xsi:type="dcterms:W3CDTF">2006-08-16T00:00:00Z</dcterms:created>
  <dcterms:modified xsi:type="dcterms:W3CDTF">2021-01-23T10:59:21Z</dcterms:modified>
</cp:coreProperties>
</file>