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58" r:id="rId3"/>
    <p:sldId id="280" r:id="rId4"/>
    <p:sldId id="277" r:id="rId5"/>
    <p:sldId id="272" r:id="rId6"/>
    <p:sldId id="271" r:id="rId7"/>
    <p:sldId id="278" r:id="rId8"/>
    <p:sldId id="279" r:id="rId9"/>
    <p:sldId id="273" r:id="rId10"/>
    <p:sldId id="282" r:id="rId11"/>
    <p:sldId id="281" r:id="rId12"/>
    <p:sldId id="283" r:id="rId13"/>
    <p:sldId id="284"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15" autoAdjust="0"/>
    <p:restoredTop sz="94660"/>
  </p:normalViewPr>
  <p:slideViewPr>
    <p:cSldViewPr snapToGrid="0">
      <p:cViewPr varScale="1">
        <p:scale>
          <a:sx n="72" d="100"/>
          <a:sy n="72" d="100"/>
        </p:scale>
        <p:origin x="-96" y="-23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784" y="4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4/25/2020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xmlns=""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4/25/2020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xmlns=""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xmlns="" val="2981203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787425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1239762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265957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2447936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4205803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339630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1229257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2972755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2318571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3512816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p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847874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11682748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16819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4/25/2020</a:t>
            </a:fld>
            <a:endParaRPr lang="en-US"/>
          </a:p>
        </p:txBody>
      </p:sp>
    </p:spTree>
    <p:extLst>
      <p:ext uri="{BB962C8B-B14F-4D97-AF65-F5344CB8AC3E}">
        <p14:creationId xmlns:p14="http://schemas.microsoft.com/office/powerpoint/2010/main" xmlns=""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stack.imgur.com/VkAT5.p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48254" y="3378136"/>
            <a:ext cx="5592417" cy="1205947"/>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61348" y="2210831"/>
            <a:ext cx="7454668" cy="742406"/>
          </a:xfrm>
        </p:spPr>
        <p:txBody>
          <a:bodyPr>
            <a:noAutofit/>
          </a:bodyPr>
          <a:lstStyle/>
          <a:p>
            <a:r>
              <a:rPr lang="en-US" sz="3200" dirty="0" smtClean="0">
                <a:solidFill>
                  <a:schemeClr val="accent1"/>
                </a:solidFill>
              </a:rPr>
              <a:t>Join </a:t>
            </a:r>
            <a:r>
              <a:rPr lang="en-US" sz="3200" dirty="0" smtClean="0">
                <a:solidFill>
                  <a:schemeClr val="accent1"/>
                </a:solidFill>
              </a:rPr>
              <a:t>Operation in DBMS</a:t>
            </a:r>
            <a:endParaRPr lang="en-US" sz="3200" dirty="0">
              <a:solidFill>
                <a:schemeClr val="accent1"/>
              </a:solidFill>
            </a:endParaRPr>
          </a:p>
        </p:txBody>
      </p:sp>
      <p:sp>
        <p:nvSpPr>
          <p:cNvPr id="3" name="Subtitle 2"/>
          <p:cNvSpPr>
            <a:spLocks noGrp="1"/>
          </p:cNvSpPr>
          <p:nvPr>
            <p:ph type="subTitle" idx="1"/>
          </p:nvPr>
        </p:nvSpPr>
        <p:spPr>
          <a:xfrm rot="21415661">
            <a:off x="7123113" y="3454171"/>
            <a:ext cx="1996196" cy="461786"/>
          </a:xfrm>
        </p:spPr>
        <p:txBody>
          <a:bodyPr>
            <a:normAutofit/>
          </a:bodyPr>
          <a:lstStyle/>
          <a:p>
            <a:r>
              <a:rPr lang="en-US" sz="2000" dirty="0" smtClean="0"/>
              <a:t>Presented By</a:t>
            </a:r>
          </a:p>
        </p:txBody>
      </p:sp>
      <p:sp>
        <p:nvSpPr>
          <p:cNvPr id="4" name="Rectangle 3"/>
          <p:cNvSpPr/>
          <p:nvPr/>
        </p:nvSpPr>
        <p:spPr>
          <a:xfrm>
            <a:off x="9023712" y="3779912"/>
            <a:ext cx="2584362" cy="707886"/>
          </a:xfrm>
          <a:prstGeom prst="rect">
            <a:avLst/>
          </a:prstGeom>
        </p:spPr>
        <p:txBody>
          <a:bodyPr wrap="none">
            <a:spAutoFit/>
          </a:bodyPr>
          <a:lstStyle/>
          <a:p>
            <a:r>
              <a:rPr lang="en-US" dirty="0" smtClean="0">
                <a:solidFill>
                  <a:schemeClr val="bg1"/>
                </a:solidFill>
              </a:rPr>
              <a:t>  </a:t>
            </a:r>
            <a:r>
              <a:rPr lang="en-US" sz="2000" dirty="0" smtClean="0">
                <a:solidFill>
                  <a:schemeClr val="bg1"/>
                </a:solidFill>
                <a:latin typeface="Cambria" pitchFamily="18" charset="0"/>
              </a:rPr>
              <a:t>Md. Zahid Hasan</a:t>
            </a:r>
          </a:p>
          <a:p>
            <a:r>
              <a:rPr lang="en-US" sz="2000" dirty="0" smtClean="0">
                <a:solidFill>
                  <a:schemeClr val="bg1"/>
                </a:solidFill>
                <a:latin typeface="Cambria" pitchFamily="18" charset="0"/>
              </a:rPr>
              <a:t>Zahid.cse@diu.edu.bd</a:t>
            </a:r>
            <a:endParaRPr lang="en-US" sz="2000" dirty="0">
              <a:solidFill>
                <a:schemeClr val="bg1"/>
              </a:solidFill>
              <a:latin typeface="Cambria" pitchFamily="18" charset="0"/>
            </a:endParaRPr>
          </a:p>
        </p:txBody>
      </p:sp>
    </p:spTree>
    <p:extLst>
      <p:ext uri="{BB962C8B-B14F-4D97-AF65-F5344CB8AC3E}">
        <p14:creationId xmlns:p14="http://schemas.microsoft.com/office/powerpoint/2010/main" xmlns="" val="7696750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104" y="1484244"/>
            <a:ext cx="10840278" cy="2226365"/>
          </a:xfrm>
        </p:spPr>
        <p:txBody>
          <a:bodyPr>
            <a:normAutofit lnSpcReduction="10000"/>
          </a:bodyPr>
          <a:lstStyle/>
          <a:p>
            <a:r>
              <a:rPr lang="en-US" sz="2000" dirty="0" smtClean="0"/>
              <a:t>RIGHT JOIN is similar to LEFT JOIN. This join returns all the rows of the table on the right side of the join and matching rows for the table on the left side of join. </a:t>
            </a:r>
            <a:endParaRPr lang="en-US" sz="2000" dirty="0" smtClean="0"/>
          </a:p>
          <a:p>
            <a:r>
              <a:rPr lang="en-US" sz="2000" dirty="0" smtClean="0"/>
              <a:t>The </a:t>
            </a:r>
            <a:r>
              <a:rPr lang="en-US" sz="2000" dirty="0" smtClean="0"/>
              <a:t>rows for which there is no matching row on left side, the result-set will contain </a:t>
            </a:r>
            <a:r>
              <a:rPr lang="en-US" sz="2000" i="1" dirty="0" smtClean="0"/>
              <a:t>null</a:t>
            </a:r>
            <a:r>
              <a:rPr lang="en-US" sz="2000" dirty="0" smtClean="0"/>
              <a:t>. </a:t>
            </a:r>
            <a:endParaRPr lang="en-US" sz="2000" dirty="0" smtClean="0"/>
          </a:p>
          <a:p>
            <a:r>
              <a:rPr lang="en-US" sz="2000" dirty="0" smtClean="0"/>
              <a:t>RIGHT </a:t>
            </a:r>
            <a:r>
              <a:rPr lang="en-US" sz="2000" dirty="0" smtClean="0"/>
              <a:t>JOIN is also known as RIGHT OUTER JOIN</a:t>
            </a:r>
            <a:endParaRPr lang="en-US" sz="2000" dirty="0" smtClean="0"/>
          </a:p>
        </p:txBody>
      </p:sp>
      <p:sp>
        <p:nvSpPr>
          <p:cNvPr id="4" name="Title 12"/>
          <p:cNvSpPr>
            <a:spLocks noGrp="1"/>
          </p:cNvSpPr>
          <p:nvPr>
            <p:ph type="title"/>
          </p:nvPr>
        </p:nvSpPr>
        <p:spPr>
          <a:xfrm>
            <a:off x="879682" y="662609"/>
            <a:ext cx="9801570" cy="556591"/>
          </a:xfrm>
        </p:spPr>
        <p:txBody>
          <a:bodyPr>
            <a:normAutofit fontScale="90000"/>
          </a:bodyPr>
          <a:lstStyle/>
          <a:p>
            <a:r>
              <a:rPr lang="en-US" dirty="0" smtClean="0">
                <a:solidFill>
                  <a:schemeClr val="accent6">
                    <a:lumMod val="75000"/>
                  </a:schemeClr>
                </a:solidFill>
              </a:rPr>
              <a:t>Right Join</a:t>
            </a:r>
            <a:endParaRPr lang="as-IN" dirty="0" smtClean="0">
              <a:solidFill>
                <a:schemeClr val="accent6">
                  <a:lumMod val="75000"/>
                </a:schemeClr>
              </a:solidFill>
            </a:endParaRPr>
          </a:p>
        </p:txBody>
      </p:sp>
      <p:sp>
        <p:nvSpPr>
          <p:cNvPr id="8194" name="AutoShape 2" descr="image"/>
          <p:cNvSpPr>
            <a:spLocks noChangeAspect="1" noChangeArrowheads="1"/>
          </p:cNvSpPr>
          <p:nvPr/>
        </p:nvSpPr>
        <p:spPr bwMode="auto">
          <a:xfrm>
            <a:off x="155575" y="-1592263"/>
            <a:ext cx="6962775" cy="3324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7" name="Rectangle 1"/>
          <p:cNvSpPr>
            <a:spLocks noChangeArrowheads="1"/>
          </p:cNvSpPr>
          <p:nvPr/>
        </p:nvSpPr>
        <p:spPr bwMode="auto">
          <a:xfrm>
            <a:off x="6241774" y="3790122"/>
            <a:ext cx="5221357"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SELECT</a:t>
            </a:r>
            <a:r>
              <a:rPr kumimoji="0" lang="en-US"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table1.column1,table1.column2,table2.column1,....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FROM</a:t>
            </a:r>
            <a:r>
              <a:rPr kumimoji="0" lang="en-US"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table1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RIGHT JOIN </a:t>
            </a:r>
            <a:r>
              <a:rPr kumimoji="0" lang="en-US"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table2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ON </a:t>
            </a:r>
            <a:r>
              <a:rPr kumimoji="0" lang="en-US"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table1.matching_column = table2.matching_column;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jk_JustSQL4_image004.jpg"/>
          <p:cNvPicPr/>
          <p:nvPr/>
        </p:nvPicPr>
        <p:blipFill>
          <a:blip r:embed="rId2"/>
          <a:stretch>
            <a:fillRect/>
          </a:stretch>
        </p:blipFill>
        <p:spPr>
          <a:xfrm>
            <a:off x="2080592" y="3909259"/>
            <a:ext cx="2888973" cy="190195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79682" y="662609"/>
            <a:ext cx="7045118" cy="556591"/>
          </a:xfrm>
        </p:spPr>
        <p:txBody>
          <a:bodyPr>
            <a:normAutofit fontScale="90000"/>
          </a:bodyPr>
          <a:lstStyle/>
          <a:p>
            <a:r>
              <a:rPr lang="en-US" dirty="0" smtClean="0">
                <a:solidFill>
                  <a:schemeClr val="accent6">
                    <a:lumMod val="75000"/>
                  </a:schemeClr>
                </a:solidFill>
              </a:rPr>
              <a:t>Left Join Example</a:t>
            </a:r>
            <a:endParaRPr lang="en-US" dirty="0" smtClean="0">
              <a:solidFill>
                <a:schemeClr val="accent6">
                  <a:lumMod val="75000"/>
                </a:schemeClr>
              </a:solidFill>
            </a:endParaRPr>
          </a:p>
        </p:txBody>
      </p:sp>
      <p:graphicFrame>
        <p:nvGraphicFramePr>
          <p:cNvPr id="7" name="Table 6"/>
          <p:cNvGraphicFramePr>
            <a:graphicFrameLocks noGrp="1"/>
          </p:cNvGraphicFramePr>
          <p:nvPr/>
        </p:nvGraphicFramePr>
        <p:xfrm>
          <a:off x="1338471" y="2073716"/>
          <a:ext cx="3843130" cy="1093726"/>
        </p:xfrm>
        <a:graphic>
          <a:graphicData uri="http://schemas.openxmlformats.org/drawingml/2006/table">
            <a:tbl>
              <a:tblPr/>
              <a:tblGrid>
                <a:gridCol w="1179442"/>
                <a:gridCol w="1311966"/>
                <a:gridCol w="1351722"/>
              </a:tblGrid>
              <a:tr h="0">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EMP_NAME</a:t>
                      </a:r>
                      <a:endParaRPr lang="en-US" sz="1100"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FF0000"/>
                          </a:solidFill>
                          <a:latin typeface="Times New Roman"/>
                          <a:ea typeface="Times New Roman"/>
                          <a:cs typeface="Times New Roman"/>
                        </a:rPr>
                        <a:t>STREET</a:t>
                      </a:r>
                      <a:endParaRPr lang="en-US" sz="110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CITY</a:t>
                      </a:r>
                      <a:endParaRPr lang="en-US" sz="1100"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Ram</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Civil line</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Mumbai</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dirty="0" err="1">
                          <a:latin typeface="Times New Roman"/>
                          <a:ea typeface="Times New Roman"/>
                          <a:cs typeface="Times New Roman"/>
                        </a:rPr>
                        <a:t>Shyam</a:t>
                      </a:r>
                      <a:endParaRPr lang="en-US"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Park street</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Kolkata</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Ravi</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M.G. Street</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Delhi</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Hari</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Nehru nagar</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Times New Roman"/>
                          <a:ea typeface="Times New Roman"/>
                          <a:cs typeface="Times New Roman"/>
                        </a:rPr>
                        <a:t>Hyderabad</a:t>
                      </a:r>
                      <a:endParaRPr lang="en-US"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6268278" y="2073715"/>
          <a:ext cx="4558749" cy="1093726"/>
        </p:xfrm>
        <a:graphic>
          <a:graphicData uri="http://schemas.openxmlformats.org/drawingml/2006/table">
            <a:tbl>
              <a:tblPr/>
              <a:tblGrid>
                <a:gridCol w="1519583"/>
                <a:gridCol w="1519583"/>
                <a:gridCol w="1519583"/>
              </a:tblGrid>
              <a:tr h="0">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EMP_NAME</a:t>
                      </a:r>
                      <a:endParaRPr lang="en-US" sz="1100"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FF0000"/>
                          </a:solidFill>
                          <a:latin typeface="Times New Roman"/>
                          <a:ea typeface="Times New Roman"/>
                          <a:cs typeface="Times New Roman"/>
                        </a:rPr>
                        <a:t>BRANCH</a:t>
                      </a:r>
                      <a:endParaRPr lang="en-US" sz="110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SALARY</a:t>
                      </a:r>
                      <a:endParaRPr lang="en-US" sz="1100"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dirty="0">
                          <a:latin typeface="Times New Roman"/>
                          <a:ea typeface="Times New Roman"/>
                          <a:cs typeface="Times New Roman"/>
                        </a:rPr>
                        <a:t>Ram</a:t>
                      </a:r>
                      <a:endParaRPr lang="en-US"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Infosys</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10000</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Shyam</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Wipro</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20000</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Kuber</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HCL</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30000</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Hari</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TCS</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Times New Roman"/>
                          <a:ea typeface="Times New Roman"/>
                          <a:cs typeface="Times New Roman"/>
                        </a:rPr>
                        <a:t>50000</a:t>
                      </a:r>
                      <a:endParaRPr lang="en-US"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2690191" y="1630016"/>
            <a:ext cx="165652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EMPLOYEE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3578087" y="3522630"/>
            <a:ext cx="5260167" cy="400110"/>
          </a:xfrm>
          <a:prstGeom prst="rect">
            <a:avLst/>
          </a:prstGeom>
        </p:spPr>
        <p:txBody>
          <a:bodyPr wrap="square">
            <a:spAutoFit/>
          </a:bodyPr>
          <a:lstStyle/>
          <a:p>
            <a:pPr lvl="0" eaLnBrk="0" fontAlgn="base" hangingPunct="0">
              <a:spcBef>
                <a:spcPct val="0"/>
              </a:spcBef>
              <a:spcAft>
                <a:spcPct val="0"/>
              </a:spcAft>
            </a:pPr>
            <a:r>
              <a:rPr lang="en-US" sz="2000" dirty="0" smtClean="0"/>
              <a:t>EMPLOYEE ⟖ FACT_WORKERS</a:t>
            </a:r>
            <a:r>
              <a:rPr lang="en-US" dirty="0" smtClean="0">
                <a:latin typeface="Calibri" pitchFamily="34" charset="0"/>
                <a:ea typeface="Calibri" pitchFamily="34" charset="0"/>
                <a:cs typeface="Times New Roman" pitchFamily="18" charset="0"/>
              </a:rPr>
              <a:t> </a:t>
            </a:r>
            <a:endParaRPr lang="en-US" sz="3200" dirty="0" smtClean="0">
              <a:latin typeface="Arial" pitchFamily="34" charset="0"/>
              <a:cs typeface="Arial" pitchFamily="34" charset="0"/>
            </a:endParaRPr>
          </a:p>
        </p:txBody>
      </p:sp>
      <p:sp>
        <p:nvSpPr>
          <p:cNvPr id="13" name="Rectangle 12"/>
          <p:cNvSpPr/>
          <p:nvPr/>
        </p:nvSpPr>
        <p:spPr>
          <a:xfrm>
            <a:off x="7640735" y="1640820"/>
            <a:ext cx="1734321" cy="369332"/>
          </a:xfrm>
          <a:prstGeom prst="rect">
            <a:avLst/>
          </a:prstGeom>
        </p:spPr>
        <p:txBody>
          <a:bodyPr wrap="none">
            <a:spAutoFit/>
          </a:bodyPr>
          <a:lstStyle/>
          <a:p>
            <a:pPr lvl="0" eaLnBrk="0" fontAlgn="base" hangingPunct="0">
              <a:spcBef>
                <a:spcPct val="0"/>
              </a:spcBef>
              <a:spcAft>
                <a:spcPct val="0"/>
              </a:spcAft>
            </a:pPr>
            <a:r>
              <a:rPr lang="en-US" b="1" dirty="0" smtClean="0">
                <a:latin typeface="Calibri" pitchFamily="34" charset="0"/>
                <a:ea typeface="Times New Roman" pitchFamily="18" charset="0"/>
                <a:cs typeface="Times New Roman" pitchFamily="18" charset="0"/>
              </a:rPr>
              <a:t>FACT_WORKERS</a:t>
            </a:r>
            <a:endParaRPr lang="en-US" sz="1600" dirty="0" smtClean="0">
              <a:latin typeface="Arial" pitchFamily="34" charset="0"/>
              <a:cs typeface="Arial" pitchFamily="34" charset="0"/>
            </a:endParaRPr>
          </a:p>
        </p:txBody>
      </p:sp>
      <p:graphicFrame>
        <p:nvGraphicFramePr>
          <p:cNvPr id="9" name="Table 8"/>
          <p:cNvGraphicFramePr>
            <a:graphicFrameLocks noGrp="1"/>
          </p:cNvGraphicFramePr>
          <p:nvPr/>
        </p:nvGraphicFramePr>
        <p:xfrm>
          <a:off x="1674192" y="4061542"/>
          <a:ext cx="8128000" cy="1080455"/>
        </p:xfrm>
        <a:graphic>
          <a:graphicData uri="http://schemas.openxmlformats.org/drawingml/2006/table">
            <a:tbl>
              <a:tblPr/>
              <a:tblGrid>
                <a:gridCol w="1625600"/>
                <a:gridCol w="1625600"/>
                <a:gridCol w="1625600"/>
                <a:gridCol w="1625600"/>
                <a:gridCol w="1625600"/>
              </a:tblGrid>
              <a:tr h="0">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EMP_NAME</a:t>
                      </a:r>
                      <a:endParaRPr lang="en-US" sz="1100"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FF0000"/>
                          </a:solidFill>
                          <a:latin typeface="Times New Roman"/>
                          <a:ea typeface="Times New Roman"/>
                          <a:cs typeface="Times New Roman"/>
                        </a:rPr>
                        <a:t>BRANCH</a:t>
                      </a:r>
                      <a:endParaRPr lang="en-US" sz="110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FF0000"/>
                          </a:solidFill>
                          <a:latin typeface="Times New Roman"/>
                          <a:ea typeface="Times New Roman"/>
                          <a:cs typeface="Times New Roman"/>
                        </a:rPr>
                        <a:t>SALARY</a:t>
                      </a:r>
                      <a:endParaRPr lang="en-US" sz="110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FF0000"/>
                          </a:solidFill>
                          <a:latin typeface="Times New Roman"/>
                          <a:ea typeface="Times New Roman"/>
                          <a:cs typeface="Times New Roman"/>
                        </a:rPr>
                        <a:t>STREET</a:t>
                      </a:r>
                      <a:endParaRPr lang="en-US" sz="110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CITY</a:t>
                      </a:r>
                      <a:endParaRPr lang="en-US" sz="1100"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Ram</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Infosys</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10000</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Civil line</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Mumbai</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Shyam</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Wipro</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20000</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Park street</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Kolkata</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Hari</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TCS</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50000</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Nehru street</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Hyderabad</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Kuber</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HCL</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30000</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NULL</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Times New Roman"/>
                          <a:ea typeface="Times New Roman"/>
                          <a:cs typeface="Times New Roman"/>
                        </a:rPr>
                        <a:t>NULL</a:t>
                      </a:r>
                      <a:endParaRPr lang="en-US"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104" y="1484245"/>
            <a:ext cx="10840278" cy="1868556"/>
          </a:xfrm>
        </p:spPr>
        <p:txBody>
          <a:bodyPr>
            <a:normAutofit/>
          </a:bodyPr>
          <a:lstStyle/>
          <a:p>
            <a:r>
              <a:rPr lang="en-US" sz="2000" dirty="0" smtClean="0"/>
              <a:t>FULL JOIN creates the result-set by combining result of both LEFT JOIN and RIGHT JOIN. </a:t>
            </a:r>
            <a:endParaRPr lang="en-US" sz="2000" dirty="0" smtClean="0"/>
          </a:p>
          <a:p>
            <a:r>
              <a:rPr lang="en-US" sz="2000" dirty="0" smtClean="0"/>
              <a:t>The </a:t>
            </a:r>
            <a:r>
              <a:rPr lang="en-US" sz="2000" dirty="0" smtClean="0"/>
              <a:t>result-set will contain all the rows from both the tables. The rows for which there is no matching, the result-set will contain </a:t>
            </a:r>
            <a:r>
              <a:rPr lang="en-US" sz="2000" i="1" dirty="0" smtClean="0"/>
              <a:t>NULL</a:t>
            </a:r>
            <a:r>
              <a:rPr lang="en-US" sz="2000" dirty="0" smtClean="0"/>
              <a:t> </a:t>
            </a:r>
            <a:r>
              <a:rPr lang="en-US" sz="2000" dirty="0" smtClean="0"/>
              <a:t>values.</a:t>
            </a:r>
            <a:endParaRPr lang="en-US" sz="2000" dirty="0" smtClean="0"/>
          </a:p>
        </p:txBody>
      </p:sp>
      <p:sp>
        <p:nvSpPr>
          <p:cNvPr id="4" name="Title 12"/>
          <p:cNvSpPr>
            <a:spLocks noGrp="1"/>
          </p:cNvSpPr>
          <p:nvPr>
            <p:ph type="title"/>
          </p:nvPr>
        </p:nvSpPr>
        <p:spPr>
          <a:xfrm>
            <a:off x="879682" y="662609"/>
            <a:ext cx="9801570" cy="556591"/>
          </a:xfrm>
        </p:spPr>
        <p:txBody>
          <a:bodyPr>
            <a:normAutofit fontScale="90000"/>
          </a:bodyPr>
          <a:lstStyle/>
          <a:p>
            <a:r>
              <a:rPr lang="en-US" dirty="0" smtClean="0">
                <a:solidFill>
                  <a:schemeClr val="accent6">
                    <a:lumMod val="75000"/>
                  </a:schemeClr>
                </a:solidFill>
              </a:rPr>
              <a:t>Full Outer Join</a:t>
            </a:r>
            <a:endParaRPr lang="as-IN" dirty="0" smtClean="0">
              <a:solidFill>
                <a:schemeClr val="accent6">
                  <a:lumMod val="75000"/>
                </a:schemeClr>
              </a:solidFill>
            </a:endParaRPr>
          </a:p>
        </p:txBody>
      </p:sp>
      <p:sp>
        <p:nvSpPr>
          <p:cNvPr id="8194" name="AutoShape 2" descr="image"/>
          <p:cNvSpPr>
            <a:spLocks noChangeAspect="1" noChangeArrowheads="1"/>
          </p:cNvSpPr>
          <p:nvPr/>
        </p:nvSpPr>
        <p:spPr bwMode="auto">
          <a:xfrm>
            <a:off x="155575" y="-1592263"/>
            <a:ext cx="6962775" cy="3324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7" name="Rectangle 1"/>
          <p:cNvSpPr>
            <a:spLocks noChangeArrowheads="1"/>
          </p:cNvSpPr>
          <p:nvPr/>
        </p:nvSpPr>
        <p:spPr bwMode="auto">
          <a:xfrm>
            <a:off x="6241774" y="3790122"/>
            <a:ext cx="5221357"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SELECT</a:t>
            </a:r>
            <a:r>
              <a:rPr kumimoji="0" lang="en-US"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table1.column1,table1.column2,table2.column1,....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FROM</a:t>
            </a:r>
            <a:r>
              <a:rPr kumimoji="0" lang="en-US"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table1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FULL</a:t>
            </a:r>
            <a:r>
              <a:rPr kumimoji="0" lang="en-US" b="0" i="0" u="none" strike="noStrike" cap="none" normalizeH="0" dirty="0" smtClean="0">
                <a:ln>
                  <a:noFill/>
                </a:ln>
                <a:solidFill>
                  <a:srgbClr val="FF0000"/>
                </a:solidFill>
                <a:effectLst/>
                <a:latin typeface="Courier New" pitchFamily="49" charset="0"/>
                <a:ea typeface="Times New Roman" pitchFamily="18" charset="0"/>
                <a:cs typeface="Courier New" pitchFamily="49" charset="0"/>
              </a:rPr>
              <a:t> </a:t>
            </a:r>
            <a:r>
              <a:rPr kumimoji="0" lang="en-US"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JOIN </a:t>
            </a:r>
            <a:r>
              <a:rPr kumimoji="0" lang="en-US"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table2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ON </a:t>
            </a:r>
            <a:r>
              <a:rPr kumimoji="0" lang="en-US"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table1.matching_column = table2.matching_column;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https://i.stack.imgur.com/3Ll1h.png"/>
          <p:cNvPicPr/>
          <p:nvPr/>
        </p:nvPicPr>
        <p:blipFill>
          <a:blip r:embed="rId2"/>
          <a:srcRect/>
          <a:stretch>
            <a:fillRect/>
          </a:stretch>
        </p:blipFill>
        <p:spPr bwMode="auto">
          <a:xfrm>
            <a:off x="1881810" y="3790121"/>
            <a:ext cx="3074504" cy="180229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79682" y="662609"/>
            <a:ext cx="7045118" cy="556591"/>
          </a:xfrm>
        </p:spPr>
        <p:txBody>
          <a:bodyPr>
            <a:normAutofit fontScale="90000"/>
          </a:bodyPr>
          <a:lstStyle/>
          <a:p>
            <a:r>
              <a:rPr lang="en-US" dirty="0" smtClean="0">
                <a:solidFill>
                  <a:schemeClr val="accent6">
                    <a:lumMod val="75000"/>
                  </a:schemeClr>
                </a:solidFill>
              </a:rPr>
              <a:t>Left Join Example</a:t>
            </a:r>
            <a:endParaRPr lang="en-US" dirty="0" smtClean="0">
              <a:solidFill>
                <a:schemeClr val="accent6">
                  <a:lumMod val="75000"/>
                </a:schemeClr>
              </a:solidFill>
            </a:endParaRPr>
          </a:p>
        </p:txBody>
      </p:sp>
      <p:graphicFrame>
        <p:nvGraphicFramePr>
          <p:cNvPr id="7" name="Table 6"/>
          <p:cNvGraphicFramePr>
            <a:graphicFrameLocks noGrp="1"/>
          </p:cNvGraphicFramePr>
          <p:nvPr/>
        </p:nvGraphicFramePr>
        <p:xfrm>
          <a:off x="1338471" y="2073716"/>
          <a:ext cx="3843130" cy="1146810"/>
        </p:xfrm>
        <a:graphic>
          <a:graphicData uri="http://schemas.openxmlformats.org/drawingml/2006/table">
            <a:tbl>
              <a:tblPr/>
              <a:tblGrid>
                <a:gridCol w="1179442"/>
                <a:gridCol w="1311966"/>
                <a:gridCol w="1351722"/>
              </a:tblGrid>
              <a:tr h="0">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EMP_NAME</a:t>
                      </a:r>
                      <a:endParaRPr lang="en-US" sz="1100"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FF0000"/>
                          </a:solidFill>
                          <a:latin typeface="Times New Roman"/>
                          <a:ea typeface="Times New Roman"/>
                          <a:cs typeface="Times New Roman"/>
                        </a:rPr>
                        <a:t>STREET</a:t>
                      </a:r>
                      <a:endParaRPr lang="en-US" sz="110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CITY</a:t>
                      </a:r>
                      <a:endParaRPr lang="en-US" sz="1100"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Ram</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Civil line</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Mumbai</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dirty="0" err="1">
                          <a:latin typeface="Times New Roman"/>
                          <a:ea typeface="Times New Roman"/>
                          <a:cs typeface="Times New Roman"/>
                        </a:rPr>
                        <a:t>Shyam</a:t>
                      </a:r>
                      <a:endParaRPr lang="en-US"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Park street</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Kolkata</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Ravi</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M.G. Street</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Delhi</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Hari</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Nehru nagar</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Times New Roman"/>
                          <a:ea typeface="Times New Roman"/>
                          <a:cs typeface="Times New Roman"/>
                        </a:rPr>
                        <a:t>Hyderabad</a:t>
                      </a:r>
                      <a:endParaRPr lang="en-US"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6268278" y="2073715"/>
          <a:ext cx="4558749" cy="1146810"/>
        </p:xfrm>
        <a:graphic>
          <a:graphicData uri="http://schemas.openxmlformats.org/drawingml/2006/table">
            <a:tbl>
              <a:tblPr/>
              <a:tblGrid>
                <a:gridCol w="1519583"/>
                <a:gridCol w="1519583"/>
                <a:gridCol w="1519583"/>
              </a:tblGrid>
              <a:tr h="0">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EMP_NAME</a:t>
                      </a:r>
                      <a:endParaRPr lang="en-US" sz="1100"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FF0000"/>
                          </a:solidFill>
                          <a:latin typeface="Times New Roman"/>
                          <a:ea typeface="Times New Roman"/>
                          <a:cs typeface="Times New Roman"/>
                        </a:rPr>
                        <a:t>BRANCH</a:t>
                      </a:r>
                      <a:endParaRPr lang="en-US" sz="110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SALARY</a:t>
                      </a:r>
                      <a:endParaRPr lang="en-US" sz="1100"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dirty="0">
                          <a:latin typeface="Times New Roman"/>
                          <a:ea typeface="Times New Roman"/>
                          <a:cs typeface="Times New Roman"/>
                        </a:rPr>
                        <a:t>Ram</a:t>
                      </a:r>
                      <a:endParaRPr lang="en-US"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Infosys</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10000</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Shyam</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Wipro</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20000</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Kuber</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HCL</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30000</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Hari</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TCS</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Times New Roman"/>
                          <a:ea typeface="Times New Roman"/>
                          <a:cs typeface="Times New Roman"/>
                        </a:rPr>
                        <a:t>50000</a:t>
                      </a:r>
                      <a:endParaRPr lang="en-US"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2690191" y="1630016"/>
            <a:ext cx="165652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EMPLOYEE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3578087" y="3522630"/>
            <a:ext cx="5260167" cy="400110"/>
          </a:xfrm>
          <a:prstGeom prst="rect">
            <a:avLst/>
          </a:prstGeom>
        </p:spPr>
        <p:txBody>
          <a:bodyPr wrap="square">
            <a:spAutoFit/>
          </a:bodyPr>
          <a:lstStyle/>
          <a:p>
            <a:pPr lvl="0" eaLnBrk="0" fontAlgn="base" hangingPunct="0">
              <a:spcBef>
                <a:spcPct val="0"/>
              </a:spcBef>
              <a:spcAft>
                <a:spcPct val="0"/>
              </a:spcAft>
            </a:pPr>
            <a:r>
              <a:rPr lang="en-US" dirty="0" smtClean="0"/>
              <a:t>EMPLOYEE ⟗ FACT_WORKERS</a:t>
            </a:r>
            <a:r>
              <a:rPr lang="en-US" sz="2000" dirty="0" smtClean="0"/>
              <a:t>  </a:t>
            </a:r>
            <a:r>
              <a:rPr lang="en-US" dirty="0" smtClean="0">
                <a:latin typeface="Calibri" pitchFamily="34" charset="0"/>
                <a:ea typeface="Calibri" pitchFamily="34" charset="0"/>
                <a:cs typeface="Times New Roman" pitchFamily="18" charset="0"/>
              </a:rPr>
              <a:t> </a:t>
            </a:r>
            <a:endParaRPr lang="en-US" sz="3200" dirty="0" smtClean="0">
              <a:latin typeface="Arial" pitchFamily="34" charset="0"/>
              <a:cs typeface="Arial" pitchFamily="34" charset="0"/>
            </a:endParaRPr>
          </a:p>
        </p:txBody>
      </p:sp>
      <p:sp>
        <p:nvSpPr>
          <p:cNvPr id="13" name="Rectangle 12"/>
          <p:cNvSpPr/>
          <p:nvPr/>
        </p:nvSpPr>
        <p:spPr>
          <a:xfrm>
            <a:off x="7640735" y="1640820"/>
            <a:ext cx="1734321" cy="369332"/>
          </a:xfrm>
          <a:prstGeom prst="rect">
            <a:avLst/>
          </a:prstGeom>
        </p:spPr>
        <p:txBody>
          <a:bodyPr wrap="none">
            <a:spAutoFit/>
          </a:bodyPr>
          <a:lstStyle/>
          <a:p>
            <a:pPr lvl="0" eaLnBrk="0" fontAlgn="base" hangingPunct="0">
              <a:spcBef>
                <a:spcPct val="0"/>
              </a:spcBef>
              <a:spcAft>
                <a:spcPct val="0"/>
              </a:spcAft>
            </a:pPr>
            <a:r>
              <a:rPr lang="en-US" b="1" dirty="0" smtClean="0">
                <a:latin typeface="Calibri" pitchFamily="34" charset="0"/>
                <a:ea typeface="Times New Roman" pitchFamily="18" charset="0"/>
                <a:cs typeface="Times New Roman" pitchFamily="18" charset="0"/>
              </a:rPr>
              <a:t>FACT_WORKERS</a:t>
            </a:r>
            <a:endParaRPr lang="en-US" sz="1600" dirty="0" smtClean="0">
              <a:latin typeface="Arial" pitchFamily="34" charset="0"/>
              <a:cs typeface="Arial" pitchFamily="34" charset="0"/>
            </a:endParaRPr>
          </a:p>
        </p:txBody>
      </p:sp>
      <p:graphicFrame>
        <p:nvGraphicFramePr>
          <p:cNvPr id="10" name="Table 9"/>
          <p:cNvGraphicFramePr>
            <a:graphicFrameLocks noGrp="1"/>
          </p:cNvGraphicFramePr>
          <p:nvPr/>
        </p:nvGraphicFramePr>
        <p:xfrm>
          <a:off x="2005495" y="4105887"/>
          <a:ext cx="8128000" cy="1296546"/>
        </p:xfrm>
        <a:graphic>
          <a:graphicData uri="http://schemas.openxmlformats.org/drawingml/2006/table">
            <a:tbl>
              <a:tblPr/>
              <a:tblGrid>
                <a:gridCol w="1625600"/>
                <a:gridCol w="1625600"/>
                <a:gridCol w="1625600"/>
                <a:gridCol w="1625600"/>
                <a:gridCol w="1625600"/>
              </a:tblGrid>
              <a:tr h="0">
                <a:tc>
                  <a:txBody>
                    <a:bodyPr/>
                    <a:lstStyle/>
                    <a:p>
                      <a:pPr marL="0" marR="0" algn="ctr">
                        <a:lnSpc>
                          <a:spcPct val="115000"/>
                        </a:lnSpc>
                        <a:spcBef>
                          <a:spcPts val="0"/>
                        </a:spcBef>
                        <a:spcAft>
                          <a:spcPts val="0"/>
                        </a:spcAft>
                      </a:pPr>
                      <a:r>
                        <a:rPr lang="en-US" sz="1200" b="1">
                          <a:solidFill>
                            <a:srgbClr val="FF0000"/>
                          </a:solidFill>
                          <a:latin typeface="Times New Roman"/>
                          <a:ea typeface="Times New Roman"/>
                          <a:cs typeface="Times New Roman"/>
                        </a:rPr>
                        <a:t>EMP_NAME</a:t>
                      </a:r>
                      <a:endParaRPr lang="en-US" sz="110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FF0000"/>
                          </a:solidFill>
                          <a:latin typeface="Times New Roman"/>
                          <a:ea typeface="Times New Roman"/>
                          <a:cs typeface="Times New Roman"/>
                        </a:rPr>
                        <a:t>STREET</a:t>
                      </a:r>
                      <a:endParaRPr lang="en-US" sz="110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FF0000"/>
                          </a:solidFill>
                          <a:latin typeface="Times New Roman"/>
                          <a:ea typeface="Times New Roman"/>
                          <a:cs typeface="Times New Roman"/>
                        </a:rPr>
                        <a:t>CITY</a:t>
                      </a:r>
                      <a:endParaRPr lang="en-US" sz="110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FF0000"/>
                          </a:solidFill>
                          <a:latin typeface="Times New Roman"/>
                          <a:ea typeface="Times New Roman"/>
                          <a:cs typeface="Times New Roman"/>
                        </a:rPr>
                        <a:t>BRANCH</a:t>
                      </a:r>
                      <a:endParaRPr lang="en-US" sz="110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SALARY</a:t>
                      </a:r>
                      <a:endParaRPr lang="en-US" sz="1100"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Ram</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Times New Roman"/>
                          <a:ea typeface="Times New Roman"/>
                          <a:cs typeface="Times New Roman"/>
                        </a:rPr>
                        <a:t>Civil line</a:t>
                      </a:r>
                      <a:endParaRPr lang="en-US"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Mumbai</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Infosys</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10000</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Shyam</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Park street</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Kolkata</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Wipro</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20000</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Hari</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Nehru street</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Hyderabad</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TCS</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50000</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Ravi</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M.G. Street </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Delhi</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NULL</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NULL</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latin typeface="Times New Roman"/>
                          <a:ea typeface="Times New Roman"/>
                          <a:cs typeface="Times New Roman"/>
                        </a:rPr>
                        <a:t>Kuber</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NULL</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NULL</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HCL</a:t>
                      </a:r>
                      <a:endParaRPr lang="en-US" sz="11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Times New Roman"/>
                          <a:ea typeface="Times New Roman"/>
                          <a:cs typeface="Times New Roman"/>
                        </a:rPr>
                        <a:t>30000</a:t>
                      </a:r>
                      <a:endParaRPr lang="en-US"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186" y="2173356"/>
            <a:ext cx="7833622" cy="1152939"/>
          </a:xfrm>
        </p:spPr>
        <p:txBody>
          <a:bodyPr>
            <a:noAutofit/>
          </a:bodyPr>
          <a:lstStyle/>
          <a:p>
            <a:r>
              <a:rPr lang="en-US" sz="3600" dirty="0" smtClean="0">
                <a:latin typeface="Aparajita" pitchFamily="34" charset="0"/>
                <a:cs typeface="Aparajita" pitchFamily="34" charset="0"/>
              </a:rPr>
              <a:t>“Start where you are. Use what you have. Do what you can</a:t>
            </a:r>
            <a:r>
              <a:rPr lang="en-US" sz="3600" dirty="0" smtClean="0">
                <a:latin typeface="Aparajita" pitchFamily="34" charset="0"/>
                <a:cs typeface="Aparajita" pitchFamily="34" charset="0"/>
              </a:rPr>
              <a:t>.”</a:t>
            </a:r>
            <a:endParaRPr lang="en-US" sz="3600" dirty="0">
              <a:latin typeface="Aparajita" pitchFamily="34" charset="0"/>
              <a:cs typeface="Aparajita" pitchFamily="34" charset="0"/>
            </a:endParaRPr>
          </a:p>
        </p:txBody>
      </p:sp>
      <p:sp>
        <p:nvSpPr>
          <p:cNvPr id="3" name="Text Placeholder 2"/>
          <p:cNvSpPr>
            <a:spLocks noGrp="1"/>
          </p:cNvSpPr>
          <p:nvPr>
            <p:ph type="body" idx="1"/>
          </p:nvPr>
        </p:nvSpPr>
        <p:spPr>
          <a:xfrm>
            <a:off x="7989470" y="3309730"/>
            <a:ext cx="2214702" cy="480391"/>
          </a:xfrm>
        </p:spPr>
        <p:txBody>
          <a:bodyPr>
            <a:normAutofit/>
          </a:bodyPr>
          <a:lstStyle/>
          <a:p>
            <a:r>
              <a:rPr lang="en-US" dirty="0" smtClean="0">
                <a:latin typeface="Aparajita" pitchFamily="34" charset="0"/>
                <a:cs typeface="Aparajita" pitchFamily="34" charset="0"/>
              </a:rPr>
              <a:t>– </a:t>
            </a:r>
            <a:r>
              <a:rPr lang="en-US" dirty="0" smtClean="0">
                <a:latin typeface="Aparajita" pitchFamily="34" charset="0"/>
                <a:cs typeface="Aparajita" pitchFamily="34" charset="0"/>
              </a:rPr>
              <a:t>– Arthur Ashe</a:t>
            </a:r>
            <a:endParaRPr lang="en-US" dirty="0"/>
          </a:p>
        </p:txBody>
      </p:sp>
    </p:spTree>
    <p:extLst>
      <p:ext uri="{BB962C8B-B14F-4D97-AF65-F5344CB8AC3E}">
        <p14:creationId xmlns:p14="http://schemas.microsoft.com/office/powerpoint/2010/main" xmlns="" val="18057482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2" y="662609"/>
            <a:ext cx="5812666" cy="556591"/>
          </a:xfrm>
        </p:spPr>
        <p:txBody>
          <a:bodyPr>
            <a:normAutofit fontScale="90000"/>
          </a:bodyPr>
          <a:lstStyle/>
          <a:p>
            <a:r>
              <a:rPr lang="en-US" dirty="0" err="1" smtClean="0">
                <a:solidFill>
                  <a:schemeClr val="accent6">
                    <a:lumMod val="75000"/>
                  </a:schemeClr>
                </a:solidFill>
              </a:rPr>
              <a:t>এই</a:t>
            </a:r>
            <a:r>
              <a:rPr lang="en-US" dirty="0" smtClean="0">
                <a:solidFill>
                  <a:schemeClr val="accent6">
                    <a:lumMod val="75000"/>
                  </a:schemeClr>
                </a:solidFill>
              </a:rPr>
              <a:t> Lesson এ </a:t>
            </a:r>
            <a:r>
              <a:rPr lang="en-US" dirty="0" err="1" smtClean="0">
                <a:solidFill>
                  <a:schemeClr val="accent6">
                    <a:lumMod val="75000"/>
                  </a:schemeClr>
                </a:solidFill>
              </a:rPr>
              <a:t>কি</a:t>
            </a:r>
            <a:r>
              <a:rPr lang="en-US" dirty="0" smtClean="0">
                <a:solidFill>
                  <a:schemeClr val="accent6">
                    <a:lumMod val="75000"/>
                  </a:schemeClr>
                </a:solidFill>
              </a:rPr>
              <a:t> </a:t>
            </a:r>
            <a:r>
              <a:rPr lang="en-US" dirty="0" err="1" smtClean="0">
                <a:solidFill>
                  <a:schemeClr val="accent6">
                    <a:lumMod val="75000"/>
                  </a:schemeClr>
                </a:solidFill>
              </a:rPr>
              <a:t>শিখব</a:t>
            </a:r>
            <a:r>
              <a:rPr lang="en-US" dirty="0" smtClean="0">
                <a:solidFill>
                  <a:schemeClr val="accent6">
                    <a:lumMod val="75000"/>
                  </a:schemeClr>
                </a:solidFill>
              </a:rPr>
              <a:t>? </a:t>
            </a:r>
            <a:endParaRPr>
              <a:solidFill>
                <a:schemeClr val="accent6">
                  <a:lumMod val="75000"/>
                </a:schemeClr>
              </a:solidFill>
            </a:endParaRPr>
          </a:p>
        </p:txBody>
      </p:sp>
      <p:sp>
        <p:nvSpPr>
          <p:cNvPr id="14" name="Content Placeholder 13"/>
          <p:cNvSpPr>
            <a:spLocks noGrp="1"/>
          </p:cNvSpPr>
          <p:nvPr>
            <p:ph idx="1"/>
          </p:nvPr>
        </p:nvSpPr>
        <p:spPr>
          <a:xfrm>
            <a:off x="1065214" y="1630016"/>
            <a:ext cx="9618828" cy="3952637"/>
          </a:xfrm>
        </p:spPr>
        <p:txBody>
          <a:bodyPr>
            <a:normAutofit/>
          </a:bodyPr>
          <a:lstStyle/>
          <a:p>
            <a:r>
              <a:rPr lang="en-US" sz="2800" b="1" dirty="0" smtClean="0"/>
              <a:t>What is Join?</a:t>
            </a:r>
          </a:p>
          <a:p>
            <a:r>
              <a:rPr lang="en-US" sz="2800" b="1" dirty="0" smtClean="0"/>
              <a:t>Cross Product?</a:t>
            </a:r>
          </a:p>
          <a:p>
            <a:r>
              <a:rPr lang="en-US" sz="2800" b="1" dirty="0" smtClean="0"/>
              <a:t>Inner Join</a:t>
            </a:r>
          </a:p>
          <a:p>
            <a:r>
              <a:rPr lang="en-US" sz="2800" b="1" dirty="0" smtClean="0"/>
              <a:t>Left Join</a:t>
            </a:r>
          </a:p>
          <a:p>
            <a:r>
              <a:rPr lang="en-US" sz="2800" b="1" dirty="0" smtClean="0"/>
              <a:t>Right Join</a:t>
            </a:r>
          </a:p>
          <a:p>
            <a:r>
              <a:rPr lang="en-US" sz="2800" b="1" dirty="0" smtClean="0"/>
              <a:t>Full join</a:t>
            </a:r>
            <a:endParaRPr lang="en-US" sz="2800" b="1" dirty="0" smtClean="0"/>
          </a:p>
          <a:p>
            <a:endParaRPr sz="3200" dirty="0"/>
          </a:p>
        </p:txBody>
      </p:sp>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Join Operation in DBMS</a:t>
            </a:r>
            <a:endParaRPr lang="en-US" dirty="0">
              <a:solidFill>
                <a:schemeClr val="accent6">
                  <a:lumMod val="75000"/>
                </a:schemeClr>
              </a:solidFill>
            </a:endParaRPr>
          </a:p>
        </p:txBody>
      </p:sp>
      <p:sp>
        <p:nvSpPr>
          <p:cNvPr id="3" name="Content Placeholder 2"/>
          <p:cNvSpPr>
            <a:spLocks noGrp="1"/>
          </p:cNvSpPr>
          <p:nvPr>
            <p:ph idx="1"/>
          </p:nvPr>
        </p:nvSpPr>
        <p:spPr>
          <a:xfrm>
            <a:off x="1065214" y="2372138"/>
            <a:ext cx="10058400" cy="3609561"/>
          </a:xfrm>
        </p:spPr>
        <p:txBody>
          <a:bodyPr/>
          <a:lstStyle/>
          <a:p>
            <a:r>
              <a:rPr lang="en-US" dirty="0" smtClean="0"/>
              <a:t>It is used to combine two or more tables based on column having similar values. </a:t>
            </a:r>
            <a:endParaRPr lang="en-US" dirty="0" smtClean="0"/>
          </a:p>
          <a:p>
            <a:r>
              <a:rPr lang="en-US" dirty="0" smtClean="0"/>
              <a:t>Join </a:t>
            </a:r>
            <a:r>
              <a:rPr lang="en-US" dirty="0" smtClean="0"/>
              <a:t>indicates joining two or more tables. Data is fetched from two or more tables based on some conditions. </a:t>
            </a:r>
            <a:endParaRPr lang="en-US" dirty="0" smtClean="0"/>
          </a:p>
          <a:p>
            <a:r>
              <a:rPr lang="en-US" dirty="0" smtClean="0"/>
              <a:t>It </a:t>
            </a:r>
            <a:r>
              <a:rPr lang="en-US" dirty="0" smtClean="0"/>
              <a:t>is denoted by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1" y="662609"/>
            <a:ext cx="6976939" cy="556591"/>
          </a:xfrm>
        </p:spPr>
        <p:txBody>
          <a:bodyPr>
            <a:normAutofit fontScale="90000"/>
          </a:bodyPr>
          <a:lstStyle/>
          <a:p>
            <a:r>
              <a:rPr lang="en-US" dirty="0" smtClean="0">
                <a:solidFill>
                  <a:schemeClr val="accent6">
                    <a:lumMod val="75000"/>
                  </a:schemeClr>
                </a:solidFill>
              </a:rPr>
              <a:t>Natural Join</a:t>
            </a:r>
            <a:endParaRPr>
              <a:solidFill>
                <a:schemeClr val="accent6">
                  <a:lumMod val="75000"/>
                </a:schemeClr>
              </a:solidFill>
            </a:endParaRPr>
          </a:p>
        </p:txBody>
      </p:sp>
      <p:sp>
        <p:nvSpPr>
          <p:cNvPr id="14" name="Content Placeholder 13"/>
          <p:cNvSpPr>
            <a:spLocks noGrp="1"/>
          </p:cNvSpPr>
          <p:nvPr>
            <p:ph idx="1"/>
          </p:nvPr>
        </p:nvSpPr>
        <p:spPr>
          <a:xfrm>
            <a:off x="752395" y="1762364"/>
            <a:ext cx="10167396" cy="3543562"/>
          </a:xfrm>
        </p:spPr>
        <p:txBody>
          <a:bodyPr>
            <a:normAutofit/>
          </a:bodyPr>
          <a:lstStyle/>
          <a:p>
            <a:r>
              <a:rPr lang="en-US" dirty="0" smtClean="0"/>
              <a:t>A </a:t>
            </a:r>
            <a:r>
              <a:rPr lang="en-US" b="1" dirty="0" smtClean="0"/>
              <a:t>NATURAL JOIN</a:t>
            </a:r>
            <a:r>
              <a:rPr lang="en-US" dirty="0" smtClean="0"/>
              <a:t> is a </a:t>
            </a:r>
            <a:r>
              <a:rPr lang="en-US" b="1" dirty="0" smtClean="0"/>
              <a:t>JOIN</a:t>
            </a:r>
            <a:r>
              <a:rPr lang="en-US" dirty="0" smtClean="0"/>
              <a:t> operation that creates an implicit </a:t>
            </a:r>
            <a:r>
              <a:rPr lang="en-US" b="1" dirty="0" smtClean="0"/>
              <a:t>join</a:t>
            </a:r>
            <a:r>
              <a:rPr lang="en-US" dirty="0" smtClean="0"/>
              <a:t> clause for you based on the </a:t>
            </a:r>
            <a:r>
              <a:rPr lang="en-US" dirty="0" smtClean="0">
                <a:solidFill>
                  <a:srgbClr val="FF0000"/>
                </a:solidFill>
              </a:rPr>
              <a:t>common columns </a:t>
            </a:r>
            <a:r>
              <a:rPr lang="en-US" dirty="0" smtClean="0"/>
              <a:t>in the two tables being </a:t>
            </a:r>
            <a:r>
              <a:rPr lang="en-US" b="1" dirty="0" smtClean="0"/>
              <a:t>joined</a:t>
            </a:r>
            <a:r>
              <a:rPr lang="en-US" dirty="0" smtClean="0"/>
              <a:t>. </a:t>
            </a:r>
            <a:endParaRPr lang="en-US" dirty="0" smtClean="0"/>
          </a:p>
          <a:p>
            <a:r>
              <a:rPr lang="en-US" dirty="0" smtClean="0"/>
              <a:t>Common </a:t>
            </a:r>
            <a:r>
              <a:rPr lang="en-US" dirty="0" smtClean="0"/>
              <a:t>columns are columns that have the same name in both tables. A </a:t>
            </a:r>
            <a:r>
              <a:rPr lang="en-US" b="1" dirty="0" smtClean="0"/>
              <a:t>NATURAL JOIN</a:t>
            </a:r>
            <a:r>
              <a:rPr lang="en-US" dirty="0" smtClean="0"/>
              <a:t> can be an INNER </a:t>
            </a:r>
            <a:r>
              <a:rPr lang="en-US" b="1" dirty="0" smtClean="0"/>
              <a:t>join</a:t>
            </a:r>
            <a:r>
              <a:rPr lang="en-US" dirty="0" smtClean="0"/>
              <a:t>, a LEFT OUTER </a:t>
            </a:r>
            <a:r>
              <a:rPr lang="en-US" b="1" dirty="0" smtClean="0"/>
              <a:t>join</a:t>
            </a:r>
            <a:r>
              <a:rPr lang="en-US" dirty="0" smtClean="0"/>
              <a:t>, or a RIGHT OUTER </a:t>
            </a:r>
            <a:r>
              <a:rPr lang="en-US" b="1" dirty="0" smtClean="0"/>
              <a:t>join</a:t>
            </a:r>
            <a:r>
              <a:rPr lang="en-US" dirty="0" smtClean="0"/>
              <a:t>. The default is INNER </a:t>
            </a:r>
            <a:r>
              <a:rPr lang="en-US" b="1" dirty="0" smtClean="0"/>
              <a:t>join</a:t>
            </a:r>
            <a:r>
              <a:rPr lang="en-US" dirty="0" smtClean="0"/>
              <a:t>.</a:t>
            </a:r>
          </a:p>
          <a:p>
            <a:r>
              <a:rPr lang="en-US" b="1" dirty="0" smtClean="0"/>
              <a:t>                    Join</a:t>
            </a:r>
            <a:r>
              <a:rPr lang="en-US" b="1" dirty="0" smtClean="0"/>
              <a:t>= Cross Product + Condition</a:t>
            </a:r>
            <a:endParaRPr lang="en-US" dirty="0"/>
          </a:p>
        </p:txBody>
      </p:sp>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4">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79681" y="662609"/>
            <a:ext cx="8317327" cy="556591"/>
          </a:xfrm>
        </p:spPr>
        <p:txBody>
          <a:bodyPr>
            <a:normAutofit fontScale="90000"/>
          </a:bodyPr>
          <a:lstStyle/>
          <a:p>
            <a:r>
              <a:rPr lang="en-US" dirty="0" smtClean="0">
                <a:solidFill>
                  <a:schemeClr val="accent6">
                    <a:lumMod val="75000"/>
                  </a:schemeClr>
                </a:solidFill>
              </a:rPr>
              <a:t>Cross Product</a:t>
            </a:r>
            <a:endParaRPr lang="en-US" dirty="0" smtClean="0">
              <a:solidFill>
                <a:schemeClr val="accent6">
                  <a:lumMod val="75000"/>
                </a:schemeClr>
              </a:solidFill>
            </a:endParaRPr>
          </a:p>
        </p:txBody>
      </p:sp>
      <p:graphicFrame>
        <p:nvGraphicFramePr>
          <p:cNvPr id="9" name="Table 8"/>
          <p:cNvGraphicFramePr>
            <a:graphicFrameLocks noGrp="1"/>
          </p:cNvGraphicFramePr>
          <p:nvPr/>
        </p:nvGraphicFramePr>
        <p:xfrm>
          <a:off x="876098" y="2092790"/>
          <a:ext cx="2540869" cy="1155735"/>
        </p:xfrm>
        <a:graphic>
          <a:graphicData uri="http://schemas.openxmlformats.org/drawingml/2006/table">
            <a:tbl>
              <a:tblPr/>
              <a:tblGrid>
                <a:gridCol w="629050"/>
                <a:gridCol w="1048417"/>
                <a:gridCol w="863402"/>
              </a:tblGrid>
              <a:tr h="231147">
                <a:tc>
                  <a:txBody>
                    <a:bodyPr/>
                    <a:lstStyle/>
                    <a:p>
                      <a:pPr marL="0" marR="0">
                        <a:lnSpc>
                          <a:spcPct val="115000"/>
                        </a:lnSpc>
                        <a:spcBef>
                          <a:spcPts val="0"/>
                        </a:spcBef>
                        <a:spcAft>
                          <a:spcPts val="0"/>
                        </a:spcAft>
                      </a:pPr>
                      <a:r>
                        <a:rPr lang="en-US" sz="1100" b="1" dirty="0" err="1">
                          <a:solidFill>
                            <a:srgbClr val="FF0000"/>
                          </a:solidFill>
                          <a:latin typeface="Calibri"/>
                          <a:ea typeface="Calibri"/>
                          <a:cs typeface="Times New Roman"/>
                        </a:rPr>
                        <a:t>E_No</a:t>
                      </a:r>
                      <a:endParaRPr lang="en-US"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FF0000"/>
                          </a:solidFill>
                          <a:latin typeface="Calibri"/>
                          <a:ea typeface="Calibri"/>
                          <a:cs typeface="Times New Roman"/>
                        </a:rPr>
                        <a:t>E_Name</a:t>
                      </a:r>
                      <a:endParaRPr lang="en-US" sz="110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FF0000"/>
                          </a:solidFill>
                          <a:latin typeface="Calibri"/>
                          <a:ea typeface="Calibri"/>
                          <a:cs typeface="Times New Roman"/>
                        </a:rPr>
                        <a:t>Address</a:t>
                      </a:r>
                      <a:endParaRPr lang="en-US"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147">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Mirpur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147">
                <a:tc>
                  <a:txBody>
                    <a:bodyPr/>
                    <a:lstStyle/>
                    <a:p>
                      <a:pPr marL="0" marR="0">
                        <a:lnSpc>
                          <a:spcPct val="115000"/>
                        </a:lnSpc>
                        <a:spcBef>
                          <a:spcPts val="0"/>
                        </a:spcBef>
                        <a:spcAft>
                          <a:spcPts val="0"/>
                        </a:spcAft>
                      </a:pPr>
                      <a:r>
                        <a:rPr lang="en-US" sz="11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Bintia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147">
                <a:tc>
                  <a:txBody>
                    <a:bodyPr/>
                    <a:lstStyle/>
                    <a:p>
                      <a:pPr marL="0" marR="0">
                        <a:lnSpc>
                          <a:spcPct val="115000"/>
                        </a:lnSpc>
                        <a:spcBef>
                          <a:spcPts val="0"/>
                        </a:spcBef>
                        <a:spcAft>
                          <a:spcPts val="0"/>
                        </a:spcAft>
                      </a:pPr>
                      <a:r>
                        <a:rPr lang="en-US" sz="1100" b="1">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Dhanmondi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147">
                <a:tc>
                  <a:txBody>
                    <a:bodyPr/>
                    <a:lstStyle/>
                    <a:p>
                      <a:pPr marL="0" marR="0">
                        <a:lnSpc>
                          <a:spcPct val="115000"/>
                        </a:lnSpc>
                        <a:spcBef>
                          <a:spcPts val="0"/>
                        </a:spcBef>
                        <a:spcAft>
                          <a:spcPts val="0"/>
                        </a:spcAft>
                      </a:pPr>
                      <a:r>
                        <a:rPr lang="en-US" sz="11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err="1">
                          <a:latin typeface="Calibri"/>
                          <a:ea typeface="Calibri"/>
                          <a:cs typeface="Times New Roman"/>
                        </a:rPr>
                        <a:t>Mintia</a:t>
                      </a:r>
                      <a:endParaRPr lang="en-US"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err="1">
                          <a:latin typeface="Calibri"/>
                          <a:ea typeface="Calibri"/>
                          <a:cs typeface="Times New Roman"/>
                        </a:rPr>
                        <a:t>Motijheel</a:t>
                      </a:r>
                      <a:endParaRPr lang="en-US"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880444" y="4222382"/>
          <a:ext cx="2765125" cy="1059480"/>
        </p:xfrm>
        <a:graphic>
          <a:graphicData uri="http://schemas.openxmlformats.org/drawingml/2006/table">
            <a:tbl>
              <a:tblPr/>
              <a:tblGrid>
                <a:gridCol w="739206"/>
                <a:gridCol w="1110988"/>
                <a:gridCol w="914931"/>
              </a:tblGrid>
              <a:tr h="423792">
                <a:tc>
                  <a:txBody>
                    <a:bodyPr/>
                    <a:lstStyle/>
                    <a:p>
                      <a:pPr marL="0" marR="0">
                        <a:lnSpc>
                          <a:spcPct val="115000"/>
                        </a:lnSpc>
                        <a:spcBef>
                          <a:spcPts val="0"/>
                        </a:spcBef>
                        <a:spcAft>
                          <a:spcPts val="0"/>
                        </a:spcAft>
                      </a:pPr>
                      <a:r>
                        <a:rPr lang="en-US" sz="1100" b="1" dirty="0" err="1">
                          <a:solidFill>
                            <a:srgbClr val="FF0000"/>
                          </a:solidFill>
                          <a:latin typeface="Calibri"/>
                          <a:ea typeface="Calibri"/>
                          <a:cs typeface="Times New Roman"/>
                        </a:rPr>
                        <a:t>Dept_No</a:t>
                      </a:r>
                      <a:endParaRPr lang="en-US"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FF0000"/>
                          </a:solidFill>
                          <a:latin typeface="Calibri"/>
                          <a:ea typeface="Calibri"/>
                          <a:cs typeface="Times New Roman"/>
                        </a:rPr>
                        <a:t>Name</a:t>
                      </a:r>
                      <a:endParaRPr lang="en-US" sz="110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err="1">
                          <a:solidFill>
                            <a:srgbClr val="FF0000"/>
                          </a:solidFill>
                          <a:latin typeface="Calibri"/>
                          <a:ea typeface="Calibri"/>
                          <a:cs typeface="Times New Roman"/>
                        </a:rPr>
                        <a:t>E_No</a:t>
                      </a:r>
                      <a:endParaRPr lang="en-US"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896">
                <a:tc>
                  <a:txBody>
                    <a:bodyPr/>
                    <a:lstStyle/>
                    <a:p>
                      <a:pPr marL="0" marR="0">
                        <a:lnSpc>
                          <a:spcPct val="115000"/>
                        </a:lnSpc>
                        <a:spcBef>
                          <a:spcPts val="0"/>
                        </a:spcBef>
                        <a:spcAft>
                          <a:spcPts val="0"/>
                        </a:spcAft>
                      </a:pPr>
                      <a:r>
                        <a:rPr lang="en-US" sz="1100" b="1">
                          <a:latin typeface="Calibri"/>
                          <a:ea typeface="Calibri"/>
                          <a:cs typeface="Times New Roman"/>
                        </a:rPr>
                        <a:t>D1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896">
                <a:tc>
                  <a:txBody>
                    <a:bodyPr/>
                    <a:lstStyle/>
                    <a:p>
                      <a:pPr marL="0" marR="0">
                        <a:lnSpc>
                          <a:spcPct val="115000"/>
                        </a:lnSpc>
                        <a:spcBef>
                          <a:spcPts val="0"/>
                        </a:spcBef>
                        <a:spcAft>
                          <a:spcPts val="0"/>
                        </a:spcAft>
                      </a:pPr>
                      <a:r>
                        <a:rPr lang="en-US" sz="1100" b="1">
                          <a:latin typeface="Calibri"/>
                          <a:ea typeface="Calibri"/>
                          <a:cs typeface="Times New Roman"/>
                        </a:rPr>
                        <a:t>D2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896">
                <a:tc>
                  <a:txBody>
                    <a:bodyPr/>
                    <a:lstStyle/>
                    <a:p>
                      <a:pPr marL="0" marR="0">
                        <a:lnSpc>
                          <a:spcPct val="115000"/>
                        </a:lnSpc>
                        <a:spcBef>
                          <a:spcPts val="0"/>
                        </a:spcBef>
                        <a:spcAft>
                          <a:spcPts val="0"/>
                        </a:spcAft>
                      </a:pPr>
                      <a:r>
                        <a:rPr lang="en-US" sz="1100" b="1" dirty="0">
                          <a:latin typeface="Calibri"/>
                          <a:ea typeface="Calibri"/>
                          <a:cs typeface="Times New Roman"/>
                        </a:rPr>
                        <a:t>D3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latin typeface="Calibri"/>
                          <a:ea typeface="Calibri"/>
                          <a:cs typeface="Times New Roman"/>
                        </a:rPr>
                        <a:t>MRKT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71" name="Rectangle 3"/>
          <p:cNvSpPr>
            <a:spLocks noChangeArrowheads="1"/>
          </p:cNvSpPr>
          <p:nvPr/>
        </p:nvSpPr>
        <p:spPr bwMode="auto">
          <a:xfrm>
            <a:off x="938464" y="1600199"/>
            <a:ext cx="16122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EMP (4 rows)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7172" name="Rectangle 4"/>
          <p:cNvSpPr>
            <a:spLocks noChangeArrowheads="1"/>
          </p:cNvSpPr>
          <p:nvPr/>
        </p:nvSpPr>
        <p:spPr bwMode="auto">
          <a:xfrm>
            <a:off x="878304" y="3753853"/>
            <a:ext cx="2093495"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Dept (3 rows)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 name="Table 12"/>
          <p:cNvGraphicFramePr>
            <a:graphicFrameLocks noGrp="1"/>
          </p:cNvGraphicFramePr>
          <p:nvPr/>
        </p:nvGraphicFramePr>
        <p:xfrm>
          <a:off x="5821546" y="2079630"/>
          <a:ext cx="5840369" cy="3234491"/>
        </p:xfrm>
        <a:graphic>
          <a:graphicData uri="http://schemas.openxmlformats.org/drawingml/2006/table">
            <a:tbl>
              <a:tblPr/>
              <a:tblGrid>
                <a:gridCol w="715243"/>
                <a:gridCol w="1192070"/>
                <a:gridCol w="983264"/>
                <a:gridCol w="983264"/>
                <a:gridCol w="983264"/>
                <a:gridCol w="983264"/>
              </a:tblGrid>
              <a:tr h="248807">
                <a:tc>
                  <a:txBody>
                    <a:bodyPr/>
                    <a:lstStyle/>
                    <a:p>
                      <a:pPr marL="0" marR="0">
                        <a:lnSpc>
                          <a:spcPct val="115000"/>
                        </a:lnSpc>
                        <a:spcBef>
                          <a:spcPts val="0"/>
                        </a:spcBef>
                        <a:spcAft>
                          <a:spcPts val="0"/>
                        </a:spcAft>
                      </a:pPr>
                      <a:r>
                        <a:rPr lang="en-US" sz="1100" b="1" dirty="0" err="1">
                          <a:solidFill>
                            <a:srgbClr val="FF0000"/>
                          </a:solidFill>
                          <a:latin typeface="Calibri"/>
                          <a:ea typeface="Calibri"/>
                          <a:cs typeface="Times New Roman"/>
                        </a:rPr>
                        <a:t>E_No</a:t>
                      </a:r>
                      <a:endParaRPr lang="en-US"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err="1">
                          <a:solidFill>
                            <a:srgbClr val="FF0000"/>
                          </a:solidFill>
                          <a:latin typeface="Calibri"/>
                          <a:ea typeface="Calibri"/>
                          <a:cs typeface="Times New Roman"/>
                        </a:rPr>
                        <a:t>E_Name</a:t>
                      </a:r>
                      <a:endParaRPr lang="en-US"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FF0000"/>
                          </a:solidFill>
                          <a:latin typeface="Calibri"/>
                          <a:ea typeface="Calibri"/>
                          <a:cs typeface="Times New Roman"/>
                        </a:rPr>
                        <a:t>Address</a:t>
                      </a:r>
                      <a:endParaRPr lang="en-US" sz="110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FF0000"/>
                          </a:solidFill>
                          <a:latin typeface="Calibri"/>
                          <a:ea typeface="Calibri"/>
                          <a:cs typeface="Times New Roman"/>
                        </a:rPr>
                        <a:t>Dept_No</a:t>
                      </a:r>
                      <a:endParaRPr lang="en-US" sz="110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FF0000"/>
                          </a:solidFill>
                          <a:latin typeface="Calibri"/>
                          <a:ea typeface="Calibri"/>
                          <a:cs typeface="Times New Roman"/>
                        </a:rPr>
                        <a:t>Name</a:t>
                      </a:r>
                      <a:endParaRPr lang="en-US" sz="110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err="1">
                          <a:solidFill>
                            <a:srgbClr val="FF0000"/>
                          </a:solidFill>
                          <a:latin typeface="Calibri"/>
                          <a:ea typeface="Calibri"/>
                          <a:cs typeface="Times New Roman"/>
                        </a:rPr>
                        <a:t>E_No</a:t>
                      </a:r>
                      <a:endParaRPr lang="en-US"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07">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Mirpur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07">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Mirpur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07">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Mirpur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MRKT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07">
                <a:tc>
                  <a:txBody>
                    <a:bodyPr/>
                    <a:lstStyle/>
                    <a:p>
                      <a:pPr marL="0" marR="0">
                        <a:lnSpc>
                          <a:spcPct val="115000"/>
                        </a:lnSpc>
                        <a:spcBef>
                          <a:spcPts val="0"/>
                        </a:spcBef>
                        <a:spcAft>
                          <a:spcPts val="0"/>
                        </a:spcAft>
                      </a:pPr>
                      <a:r>
                        <a:rPr lang="en-US" sz="1100" b="1"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Bintia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07">
                <a:tc>
                  <a:txBody>
                    <a:bodyPr/>
                    <a:lstStyle/>
                    <a:p>
                      <a:pPr marL="0" marR="0">
                        <a:lnSpc>
                          <a:spcPct val="115000"/>
                        </a:lnSpc>
                        <a:spcBef>
                          <a:spcPts val="0"/>
                        </a:spcBef>
                        <a:spcAft>
                          <a:spcPts val="0"/>
                        </a:spcAft>
                      </a:pPr>
                      <a:r>
                        <a:rPr lang="en-US" sz="11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Bintia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07">
                <a:tc>
                  <a:txBody>
                    <a:bodyPr/>
                    <a:lstStyle/>
                    <a:p>
                      <a:pPr marL="0" marR="0">
                        <a:lnSpc>
                          <a:spcPct val="115000"/>
                        </a:lnSpc>
                        <a:spcBef>
                          <a:spcPts val="0"/>
                        </a:spcBef>
                        <a:spcAft>
                          <a:spcPts val="0"/>
                        </a:spcAft>
                      </a:pPr>
                      <a:r>
                        <a:rPr lang="en-US" sz="11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Bintia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MRKT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07">
                <a:tc>
                  <a:txBody>
                    <a:bodyPr/>
                    <a:lstStyle/>
                    <a:p>
                      <a:pPr marL="0" marR="0">
                        <a:lnSpc>
                          <a:spcPct val="115000"/>
                        </a:lnSpc>
                        <a:spcBef>
                          <a:spcPts val="0"/>
                        </a:spcBef>
                        <a:spcAft>
                          <a:spcPts val="0"/>
                        </a:spcAft>
                      </a:pPr>
                      <a:r>
                        <a:rPr lang="en-US" sz="1100" b="1">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Dhanmondi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07">
                <a:tc>
                  <a:txBody>
                    <a:bodyPr/>
                    <a:lstStyle/>
                    <a:p>
                      <a:pPr marL="0" marR="0">
                        <a:lnSpc>
                          <a:spcPct val="115000"/>
                        </a:lnSpc>
                        <a:spcBef>
                          <a:spcPts val="0"/>
                        </a:spcBef>
                        <a:spcAft>
                          <a:spcPts val="0"/>
                        </a:spcAft>
                      </a:pPr>
                      <a:r>
                        <a:rPr lang="en-US" sz="1100" b="1">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Dhanmondi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07">
                <a:tc>
                  <a:txBody>
                    <a:bodyPr/>
                    <a:lstStyle/>
                    <a:p>
                      <a:pPr marL="0" marR="0">
                        <a:lnSpc>
                          <a:spcPct val="115000"/>
                        </a:lnSpc>
                        <a:spcBef>
                          <a:spcPts val="0"/>
                        </a:spcBef>
                        <a:spcAft>
                          <a:spcPts val="0"/>
                        </a:spcAft>
                      </a:pPr>
                      <a:r>
                        <a:rPr lang="en-US" sz="1100" b="1">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Dhanmondi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MRKT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07">
                <a:tc>
                  <a:txBody>
                    <a:bodyPr/>
                    <a:lstStyle/>
                    <a:p>
                      <a:pPr marL="0" marR="0">
                        <a:lnSpc>
                          <a:spcPct val="115000"/>
                        </a:lnSpc>
                        <a:spcBef>
                          <a:spcPts val="0"/>
                        </a:spcBef>
                        <a:spcAft>
                          <a:spcPts val="0"/>
                        </a:spcAft>
                      </a:pPr>
                      <a:r>
                        <a:rPr lang="en-US" sz="11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Motijheel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07">
                <a:tc>
                  <a:txBody>
                    <a:bodyPr/>
                    <a:lstStyle/>
                    <a:p>
                      <a:pPr marL="0" marR="0">
                        <a:lnSpc>
                          <a:spcPct val="115000"/>
                        </a:lnSpc>
                        <a:spcBef>
                          <a:spcPts val="0"/>
                        </a:spcBef>
                        <a:spcAft>
                          <a:spcPts val="0"/>
                        </a:spcAft>
                      </a:pPr>
                      <a:r>
                        <a:rPr lang="en-US" sz="11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Motijheel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07">
                <a:tc>
                  <a:txBody>
                    <a:bodyPr/>
                    <a:lstStyle/>
                    <a:p>
                      <a:pPr marL="0" marR="0">
                        <a:lnSpc>
                          <a:spcPct val="115000"/>
                        </a:lnSpc>
                        <a:spcBef>
                          <a:spcPts val="0"/>
                        </a:spcBef>
                        <a:spcAft>
                          <a:spcPts val="0"/>
                        </a:spcAft>
                      </a:pPr>
                      <a:r>
                        <a:rPr lang="en-US" sz="11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Motijheel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MRKT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8" name="Group 17"/>
          <p:cNvGrpSpPr/>
          <p:nvPr/>
        </p:nvGrpSpPr>
        <p:grpSpPr>
          <a:xfrm>
            <a:off x="3416968" y="2574758"/>
            <a:ext cx="2358190" cy="2249905"/>
            <a:chOff x="3416968" y="2574758"/>
            <a:chExt cx="2358190" cy="2249905"/>
          </a:xfrm>
        </p:grpSpPr>
        <p:cxnSp>
          <p:nvCxnSpPr>
            <p:cNvPr id="15" name="Straight Arrow Connector 14"/>
            <p:cNvCxnSpPr/>
            <p:nvPr/>
          </p:nvCxnSpPr>
          <p:spPr>
            <a:xfrm>
              <a:off x="3416968" y="2574758"/>
              <a:ext cx="2358190" cy="8061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57600" y="3453063"/>
              <a:ext cx="2117558" cy="1371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591" y="4282023"/>
            <a:ext cx="4757025" cy="979090"/>
          </a:xfrm>
        </p:spPr>
        <p:txBody>
          <a:bodyPr>
            <a:normAutofit/>
          </a:bodyPr>
          <a:lstStyle/>
          <a:p>
            <a:pPr>
              <a:buNone/>
            </a:pPr>
            <a:r>
              <a:rPr lang="en-US" dirty="0" smtClean="0"/>
              <a:t>-&gt; </a:t>
            </a:r>
            <a:r>
              <a:rPr lang="en-US" sz="2000" dirty="0" smtClean="0"/>
              <a:t>select </a:t>
            </a:r>
            <a:r>
              <a:rPr lang="en-US" sz="2000" dirty="0" err="1" smtClean="0"/>
              <a:t>E_Name</a:t>
            </a:r>
            <a:r>
              <a:rPr lang="en-US" sz="2000" dirty="0" smtClean="0"/>
              <a:t> from EMP, Dept where EMP. </a:t>
            </a:r>
            <a:r>
              <a:rPr lang="en-US" sz="2000" dirty="0" err="1" smtClean="0"/>
              <a:t>E_No</a:t>
            </a:r>
            <a:r>
              <a:rPr lang="en-US" sz="2000" dirty="0" smtClean="0"/>
              <a:t>= Dept. </a:t>
            </a:r>
            <a:r>
              <a:rPr lang="en-US" sz="2000" dirty="0" err="1" smtClean="0"/>
              <a:t>E_No</a:t>
            </a:r>
            <a:endParaRPr lang="en-US" dirty="0"/>
          </a:p>
        </p:txBody>
      </p:sp>
      <p:sp>
        <p:nvSpPr>
          <p:cNvPr id="4" name="Title 12"/>
          <p:cNvSpPr>
            <a:spLocks noGrp="1"/>
          </p:cNvSpPr>
          <p:nvPr>
            <p:ph type="title"/>
          </p:nvPr>
        </p:nvSpPr>
        <p:spPr>
          <a:xfrm>
            <a:off x="879682" y="662609"/>
            <a:ext cx="9801570" cy="556591"/>
          </a:xfrm>
        </p:spPr>
        <p:txBody>
          <a:bodyPr>
            <a:normAutofit fontScale="90000"/>
          </a:bodyPr>
          <a:lstStyle/>
          <a:p>
            <a:r>
              <a:rPr lang="en-US" dirty="0" smtClean="0">
                <a:solidFill>
                  <a:schemeClr val="accent6">
                    <a:lumMod val="75000"/>
                  </a:schemeClr>
                </a:solidFill>
              </a:rPr>
              <a:t>Inner Join</a:t>
            </a:r>
            <a:endParaRPr lang="as-IN" dirty="0" smtClean="0">
              <a:solidFill>
                <a:schemeClr val="accent6">
                  <a:lumMod val="75000"/>
                </a:schemeClr>
              </a:solidFill>
            </a:endParaRPr>
          </a:p>
        </p:txBody>
      </p:sp>
      <p:sp>
        <p:nvSpPr>
          <p:cNvPr id="8194" name="AutoShape 2" descr="image"/>
          <p:cNvSpPr>
            <a:spLocks noChangeAspect="1" noChangeArrowheads="1"/>
          </p:cNvSpPr>
          <p:nvPr/>
        </p:nvSpPr>
        <p:spPr bwMode="auto">
          <a:xfrm>
            <a:off x="155575" y="-1592263"/>
            <a:ext cx="6962775" cy="3324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6" name="Table 5"/>
          <p:cNvGraphicFramePr>
            <a:graphicFrameLocks noGrp="1"/>
          </p:cNvGraphicFramePr>
          <p:nvPr/>
        </p:nvGraphicFramePr>
        <p:xfrm>
          <a:off x="5671930" y="1855299"/>
          <a:ext cx="6029740" cy="3313050"/>
        </p:xfrm>
        <a:graphic>
          <a:graphicData uri="http://schemas.openxmlformats.org/drawingml/2006/table">
            <a:tbl>
              <a:tblPr/>
              <a:tblGrid>
                <a:gridCol w="738433"/>
                <a:gridCol w="1230723"/>
                <a:gridCol w="1015146"/>
                <a:gridCol w="1015146"/>
                <a:gridCol w="1015146"/>
                <a:gridCol w="1015146"/>
              </a:tblGrid>
              <a:tr h="254850">
                <a:tc>
                  <a:txBody>
                    <a:bodyPr/>
                    <a:lstStyle/>
                    <a:p>
                      <a:pPr marL="0" marR="0">
                        <a:lnSpc>
                          <a:spcPct val="115000"/>
                        </a:lnSpc>
                        <a:spcBef>
                          <a:spcPts val="0"/>
                        </a:spcBef>
                        <a:spcAft>
                          <a:spcPts val="0"/>
                        </a:spcAft>
                      </a:pPr>
                      <a:r>
                        <a:rPr lang="en-US" sz="1100" b="1" dirty="0" err="1">
                          <a:solidFill>
                            <a:srgbClr val="FF0000"/>
                          </a:solidFill>
                          <a:latin typeface="Calibri"/>
                          <a:ea typeface="Calibri"/>
                          <a:cs typeface="Times New Roman"/>
                        </a:rPr>
                        <a:t>E_No</a:t>
                      </a:r>
                      <a:endParaRPr lang="en-US" sz="1100" b="1"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err="1">
                          <a:solidFill>
                            <a:srgbClr val="FF0000"/>
                          </a:solidFill>
                          <a:latin typeface="Calibri"/>
                          <a:ea typeface="Calibri"/>
                          <a:cs typeface="Times New Roman"/>
                        </a:rPr>
                        <a:t>E_Name</a:t>
                      </a:r>
                      <a:endParaRPr lang="en-US" sz="1100" b="1"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FF0000"/>
                          </a:solidFill>
                          <a:latin typeface="Calibri"/>
                          <a:ea typeface="Calibri"/>
                          <a:cs typeface="Times New Roman"/>
                        </a:rPr>
                        <a:t>Address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FF0000"/>
                          </a:solidFill>
                          <a:latin typeface="Calibri"/>
                          <a:ea typeface="Calibri"/>
                          <a:cs typeface="Times New Roman"/>
                        </a:rPr>
                        <a:t>Dept_No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FF0000"/>
                          </a:solidFill>
                          <a:latin typeface="Calibri"/>
                          <a:ea typeface="Calibri"/>
                          <a:cs typeface="Times New Roman"/>
                        </a:rPr>
                        <a:t>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err="1">
                          <a:solidFill>
                            <a:srgbClr val="FF0000"/>
                          </a:solidFill>
                          <a:latin typeface="Calibri"/>
                          <a:ea typeface="Calibri"/>
                          <a:cs typeface="Times New Roman"/>
                        </a:rPr>
                        <a:t>E_No</a:t>
                      </a:r>
                      <a:endParaRPr lang="en-US" sz="1100" b="1"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850">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Mirpur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850">
                <a:tc>
                  <a:txBody>
                    <a:bodyPr/>
                    <a:lstStyle/>
                    <a:p>
                      <a:pPr marL="0" marR="0">
                        <a:lnSpc>
                          <a:spcPct val="115000"/>
                        </a:lnSpc>
                        <a:spcBef>
                          <a:spcPts val="0"/>
                        </a:spcBef>
                        <a:spcAft>
                          <a:spcPts val="0"/>
                        </a:spcAft>
                      </a:pPr>
                      <a:r>
                        <a:rPr lang="en-US" sz="1100" b="1" strike="sngStrike">
                          <a:latin typeface="Calibri"/>
                          <a:ea typeface="Calibri"/>
                          <a:cs typeface="Times New Roman"/>
                        </a:rPr>
                        <a:t>1</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Intia</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Mirpur</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D2</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IT</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2</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850">
                <a:tc>
                  <a:txBody>
                    <a:bodyPr/>
                    <a:lstStyle/>
                    <a:p>
                      <a:pPr marL="0" marR="0">
                        <a:lnSpc>
                          <a:spcPct val="115000"/>
                        </a:lnSpc>
                        <a:spcBef>
                          <a:spcPts val="0"/>
                        </a:spcBef>
                        <a:spcAft>
                          <a:spcPts val="0"/>
                        </a:spcAft>
                      </a:pPr>
                      <a:r>
                        <a:rPr lang="en-US" sz="1100" b="1" strike="sngStrike">
                          <a:latin typeface="Calibri"/>
                          <a:ea typeface="Calibri"/>
                          <a:cs typeface="Times New Roman"/>
                        </a:rPr>
                        <a:t>1</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Intia</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Mirpur</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D3</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MRKT</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4</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850">
                <a:tc>
                  <a:txBody>
                    <a:bodyPr/>
                    <a:lstStyle/>
                    <a:p>
                      <a:pPr marL="0" marR="0">
                        <a:lnSpc>
                          <a:spcPct val="115000"/>
                        </a:lnSpc>
                        <a:spcBef>
                          <a:spcPts val="0"/>
                        </a:spcBef>
                        <a:spcAft>
                          <a:spcPts val="0"/>
                        </a:spcAft>
                      </a:pPr>
                      <a:r>
                        <a:rPr lang="en-US" sz="1100" b="1" strike="sngStrike">
                          <a:latin typeface="Calibri"/>
                          <a:ea typeface="Calibri"/>
                          <a:cs typeface="Times New Roman"/>
                        </a:rPr>
                        <a:t>2</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Bintia</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Shamoli</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D1</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HR</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1</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850">
                <a:tc>
                  <a:txBody>
                    <a:bodyPr/>
                    <a:lstStyle/>
                    <a:p>
                      <a:pPr marL="0" marR="0">
                        <a:lnSpc>
                          <a:spcPct val="115000"/>
                        </a:lnSpc>
                        <a:spcBef>
                          <a:spcPts val="0"/>
                        </a:spcBef>
                        <a:spcAft>
                          <a:spcPts val="0"/>
                        </a:spcAft>
                      </a:pPr>
                      <a:r>
                        <a:rPr lang="en-US" sz="11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Bintia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850">
                <a:tc>
                  <a:txBody>
                    <a:bodyPr/>
                    <a:lstStyle/>
                    <a:p>
                      <a:pPr marL="0" marR="0">
                        <a:lnSpc>
                          <a:spcPct val="115000"/>
                        </a:lnSpc>
                        <a:spcBef>
                          <a:spcPts val="0"/>
                        </a:spcBef>
                        <a:spcAft>
                          <a:spcPts val="0"/>
                        </a:spcAft>
                      </a:pPr>
                      <a:r>
                        <a:rPr lang="en-US" sz="1100" b="1" strike="sngStrike">
                          <a:latin typeface="Calibri"/>
                          <a:ea typeface="Calibri"/>
                          <a:cs typeface="Times New Roman"/>
                        </a:rPr>
                        <a:t>2</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Bintia</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Shamoli</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D3</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MRKT</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4</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850">
                <a:tc>
                  <a:txBody>
                    <a:bodyPr/>
                    <a:lstStyle/>
                    <a:p>
                      <a:pPr marL="0" marR="0">
                        <a:lnSpc>
                          <a:spcPct val="115000"/>
                        </a:lnSpc>
                        <a:spcBef>
                          <a:spcPts val="0"/>
                        </a:spcBef>
                        <a:spcAft>
                          <a:spcPts val="0"/>
                        </a:spcAft>
                      </a:pPr>
                      <a:r>
                        <a:rPr lang="en-US" sz="1100" b="1" strike="sngStrike">
                          <a:latin typeface="Calibri"/>
                          <a:ea typeface="Calibri"/>
                          <a:cs typeface="Times New Roman"/>
                        </a:rPr>
                        <a:t>3</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Sintia</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Dhanmondi</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D1</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HR</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1</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850">
                <a:tc>
                  <a:txBody>
                    <a:bodyPr/>
                    <a:lstStyle/>
                    <a:p>
                      <a:pPr marL="0" marR="0">
                        <a:lnSpc>
                          <a:spcPct val="115000"/>
                        </a:lnSpc>
                        <a:spcBef>
                          <a:spcPts val="0"/>
                        </a:spcBef>
                        <a:spcAft>
                          <a:spcPts val="0"/>
                        </a:spcAft>
                      </a:pPr>
                      <a:r>
                        <a:rPr lang="en-US" sz="1100" b="1" strike="sngStrike">
                          <a:latin typeface="Calibri"/>
                          <a:ea typeface="Calibri"/>
                          <a:cs typeface="Times New Roman"/>
                        </a:rPr>
                        <a:t>3</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Sintia</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Dhanmondi</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D2</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IT</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2</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850">
                <a:tc>
                  <a:txBody>
                    <a:bodyPr/>
                    <a:lstStyle/>
                    <a:p>
                      <a:pPr marL="0" marR="0">
                        <a:lnSpc>
                          <a:spcPct val="115000"/>
                        </a:lnSpc>
                        <a:spcBef>
                          <a:spcPts val="0"/>
                        </a:spcBef>
                        <a:spcAft>
                          <a:spcPts val="0"/>
                        </a:spcAft>
                      </a:pPr>
                      <a:r>
                        <a:rPr lang="en-US" sz="1100" b="1" strike="sngStrike">
                          <a:latin typeface="Calibri"/>
                          <a:ea typeface="Calibri"/>
                          <a:cs typeface="Times New Roman"/>
                        </a:rPr>
                        <a:t>3</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Sintia</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Dhanmondi</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D3</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MRKT</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4</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850">
                <a:tc>
                  <a:txBody>
                    <a:bodyPr/>
                    <a:lstStyle/>
                    <a:p>
                      <a:pPr marL="0" marR="0">
                        <a:lnSpc>
                          <a:spcPct val="115000"/>
                        </a:lnSpc>
                        <a:spcBef>
                          <a:spcPts val="0"/>
                        </a:spcBef>
                        <a:spcAft>
                          <a:spcPts val="0"/>
                        </a:spcAft>
                      </a:pPr>
                      <a:r>
                        <a:rPr lang="en-US" sz="1100" b="1" strike="sngStrike">
                          <a:latin typeface="Calibri"/>
                          <a:ea typeface="Calibri"/>
                          <a:cs typeface="Times New Roman"/>
                        </a:rPr>
                        <a:t>4</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Mintia</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Motijheel</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D1</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HR</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1</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850">
                <a:tc>
                  <a:txBody>
                    <a:bodyPr/>
                    <a:lstStyle/>
                    <a:p>
                      <a:pPr marL="0" marR="0">
                        <a:lnSpc>
                          <a:spcPct val="115000"/>
                        </a:lnSpc>
                        <a:spcBef>
                          <a:spcPts val="0"/>
                        </a:spcBef>
                        <a:spcAft>
                          <a:spcPts val="0"/>
                        </a:spcAft>
                      </a:pPr>
                      <a:r>
                        <a:rPr lang="en-US" sz="1100" b="1" strike="sngStrike">
                          <a:latin typeface="Calibri"/>
                          <a:ea typeface="Calibri"/>
                          <a:cs typeface="Times New Roman"/>
                        </a:rPr>
                        <a:t>4</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Mintia</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Motijheel</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D2</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IT</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strike="sngStrike">
                          <a:latin typeface="Calibri"/>
                          <a:ea typeface="Calibri"/>
                          <a:cs typeface="Times New Roman"/>
                        </a:rPr>
                        <a:t>2</a:t>
                      </a:r>
                      <a:endParaRPr lang="en-US"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850">
                <a:tc>
                  <a:txBody>
                    <a:bodyPr/>
                    <a:lstStyle/>
                    <a:p>
                      <a:pPr marL="0" marR="0">
                        <a:lnSpc>
                          <a:spcPct val="115000"/>
                        </a:lnSpc>
                        <a:spcBef>
                          <a:spcPts val="0"/>
                        </a:spcBef>
                        <a:spcAft>
                          <a:spcPts val="0"/>
                        </a:spcAft>
                      </a:pPr>
                      <a:r>
                        <a:rPr lang="en-US" sz="11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Motijheel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MRKT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516836" y="3450390"/>
            <a:ext cx="4572001" cy="707886"/>
          </a:xfrm>
          <a:prstGeom prst="rect">
            <a:avLst/>
          </a:prstGeom>
        </p:spPr>
        <p:txBody>
          <a:bodyPr wrap="square">
            <a:spAutoFit/>
          </a:bodyPr>
          <a:lstStyle/>
          <a:p>
            <a:r>
              <a:rPr lang="en-US" sz="2000" dirty="0" smtClean="0">
                <a:solidFill>
                  <a:srgbClr val="FF0000"/>
                </a:solidFill>
              </a:rPr>
              <a:t>Query: </a:t>
            </a:r>
            <a:r>
              <a:rPr lang="en-US" sz="2000" dirty="0" smtClean="0"/>
              <a:t>Find the </a:t>
            </a:r>
            <a:r>
              <a:rPr lang="en-US" sz="2000" dirty="0" err="1" smtClean="0"/>
              <a:t>emp</a:t>
            </a:r>
            <a:r>
              <a:rPr lang="en-US" sz="2000" dirty="0" smtClean="0"/>
              <a:t> names who is working in a department</a:t>
            </a:r>
          </a:p>
        </p:txBody>
      </p:sp>
      <p:pic>
        <p:nvPicPr>
          <p:cNvPr id="9" name="Picture 8" descr="6a0120a85dcdae970b012877702708970c-pi.png"/>
          <p:cNvPicPr/>
          <p:nvPr/>
        </p:nvPicPr>
        <p:blipFill>
          <a:blip r:embed="rId2"/>
          <a:stretch>
            <a:fillRect/>
          </a:stretch>
        </p:blipFill>
        <p:spPr>
          <a:xfrm>
            <a:off x="1245704" y="1510747"/>
            <a:ext cx="2683829" cy="151074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886" y="1485814"/>
            <a:ext cx="11065061" cy="1151369"/>
          </a:xfrm>
        </p:spPr>
        <p:txBody>
          <a:bodyPr>
            <a:normAutofit/>
          </a:bodyPr>
          <a:lstStyle/>
          <a:p>
            <a:r>
              <a:rPr lang="en-US" sz="2000" dirty="0" smtClean="0"/>
              <a:t>Find </a:t>
            </a:r>
            <a:r>
              <a:rPr lang="en-US" sz="2000" dirty="0" smtClean="0"/>
              <a:t>the employee name who worked in a department having location same as their address</a:t>
            </a:r>
            <a:r>
              <a:rPr lang="en-US" sz="2000" dirty="0" smtClean="0"/>
              <a:t>.</a:t>
            </a:r>
            <a:endParaRPr lang="en-US" sz="2000" dirty="0" smtClean="0"/>
          </a:p>
        </p:txBody>
      </p:sp>
      <p:sp>
        <p:nvSpPr>
          <p:cNvPr id="4" name="Title 12"/>
          <p:cNvSpPr>
            <a:spLocks noGrp="1"/>
          </p:cNvSpPr>
          <p:nvPr>
            <p:ph type="title"/>
          </p:nvPr>
        </p:nvSpPr>
        <p:spPr>
          <a:xfrm>
            <a:off x="879682" y="662609"/>
            <a:ext cx="9801570" cy="556591"/>
          </a:xfrm>
        </p:spPr>
        <p:txBody>
          <a:bodyPr>
            <a:normAutofit fontScale="90000"/>
          </a:bodyPr>
          <a:lstStyle/>
          <a:p>
            <a:r>
              <a:rPr lang="en-US" dirty="0" err="1" smtClean="0">
                <a:solidFill>
                  <a:schemeClr val="accent6">
                    <a:lumMod val="75000"/>
                  </a:schemeClr>
                </a:solidFill>
              </a:rPr>
              <a:t>Equi</a:t>
            </a:r>
            <a:r>
              <a:rPr lang="en-US" dirty="0" smtClean="0">
                <a:solidFill>
                  <a:schemeClr val="accent6">
                    <a:lumMod val="75000"/>
                  </a:schemeClr>
                </a:solidFill>
              </a:rPr>
              <a:t> Join</a:t>
            </a:r>
            <a:endParaRPr lang="as-IN" dirty="0" smtClean="0">
              <a:solidFill>
                <a:schemeClr val="accent6">
                  <a:lumMod val="75000"/>
                </a:schemeClr>
              </a:solidFill>
            </a:endParaRPr>
          </a:p>
        </p:txBody>
      </p:sp>
      <p:sp>
        <p:nvSpPr>
          <p:cNvPr id="8194" name="AutoShape 2" descr="image"/>
          <p:cNvSpPr>
            <a:spLocks noChangeAspect="1" noChangeArrowheads="1"/>
          </p:cNvSpPr>
          <p:nvPr/>
        </p:nvSpPr>
        <p:spPr bwMode="auto">
          <a:xfrm>
            <a:off x="155575" y="-1592263"/>
            <a:ext cx="6962775" cy="3324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6" name="Table 5"/>
          <p:cNvGraphicFramePr>
            <a:graphicFrameLocks noGrp="1"/>
          </p:cNvGraphicFramePr>
          <p:nvPr/>
        </p:nvGraphicFramePr>
        <p:xfrm>
          <a:off x="1115336" y="3516877"/>
          <a:ext cx="2354580" cy="918718"/>
        </p:xfrm>
        <a:graphic>
          <a:graphicData uri="http://schemas.openxmlformats.org/drawingml/2006/table">
            <a:tbl>
              <a:tblPr/>
              <a:tblGrid>
                <a:gridCol w="582930"/>
                <a:gridCol w="971550"/>
                <a:gridCol w="800100"/>
              </a:tblGrid>
              <a:tr h="0">
                <a:tc>
                  <a:txBody>
                    <a:bodyPr/>
                    <a:lstStyle/>
                    <a:p>
                      <a:pPr marL="0" marR="0">
                        <a:lnSpc>
                          <a:spcPct val="115000"/>
                        </a:lnSpc>
                        <a:spcBef>
                          <a:spcPts val="0"/>
                        </a:spcBef>
                        <a:spcAft>
                          <a:spcPts val="0"/>
                        </a:spcAft>
                      </a:pPr>
                      <a:r>
                        <a:rPr lang="en-US" sz="1100" b="1" dirty="0" err="1">
                          <a:solidFill>
                            <a:srgbClr val="FF0000"/>
                          </a:solidFill>
                          <a:latin typeface="Calibri"/>
                          <a:ea typeface="Calibri"/>
                          <a:cs typeface="Times New Roman"/>
                        </a:rPr>
                        <a:t>E_No</a:t>
                      </a:r>
                      <a:endParaRPr lang="en-US"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FF0000"/>
                          </a:solidFill>
                          <a:latin typeface="Calibri"/>
                          <a:ea typeface="Calibri"/>
                          <a:cs typeface="Times New Roman"/>
                        </a:rPr>
                        <a:t>E_Name</a:t>
                      </a:r>
                      <a:endParaRPr lang="en-US" sz="110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FF0000"/>
                          </a:solidFill>
                          <a:latin typeface="Calibri"/>
                          <a:ea typeface="Calibri"/>
                          <a:cs typeface="Times New Roman"/>
                        </a:rPr>
                        <a:t>Address</a:t>
                      </a:r>
                      <a:endParaRPr lang="en-US"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Motijheel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Bintia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b="1">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err="1">
                          <a:latin typeface="Calibri"/>
                          <a:ea typeface="Calibri"/>
                          <a:cs typeface="Times New Roman"/>
                        </a:rPr>
                        <a:t>Motijheel</a:t>
                      </a:r>
                      <a:endParaRPr lang="en-US"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1030579" y="5054130"/>
          <a:ext cx="2640274" cy="737235"/>
        </p:xfrm>
        <a:graphic>
          <a:graphicData uri="http://schemas.openxmlformats.org/drawingml/2006/table">
            <a:tbl>
              <a:tblPr/>
              <a:tblGrid>
                <a:gridCol w="705830"/>
                <a:gridCol w="1060824"/>
                <a:gridCol w="873620"/>
              </a:tblGrid>
              <a:tr h="0">
                <a:tc>
                  <a:txBody>
                    <a:bodyPr/>
                    <a:lstStyle/>
                    <a:p>
                      <a:pPr marL="0" marR="0">
                        <a:lnSpc>
                          <a:spcPct val="115000"/>
                        </a:lnSpc>
                        <a:spcBef>
                          <a:spcPts val="0"/>
                        </a:spcBef>
                        <a:spcAft>
                          <a:spcPts val="0"/>
                        </a:spcAft>
                      </a:pPr>
                      <a:r>
                        <a:rPr lang="en-US" sz="1100" b="1" dirty="0" err="1">
                          <a:solidFill>
                            <a:srgbClr val="FF0000"/>
                          </a:solidFill>
                          <a:latin typeface="Calibri"/>
                          <a:ea typeface="Calibri"/>
                          <a:cs typeface="Times New Roman"/>
                        </a:rPr>
                        <a:t>Dept_No</a:t>
                      </a:r>
                      <a:endParaRPr lang="en-US"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FF0000"/>
                          </a:solidFill>
                          <a:latin typeface="Calibri"/>
                          <a:ea typeface="Calibri"/>
                          <a:cs typeface="Times New Roman"/>
                        </a:rPr>
                        <a:t>Location</a:t>
                      </a:r>
                      <a:endParaRPr lang="en-US" sz="110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err="1">
                          <a:solidFill>
                            <a:srgbClr val="FF0000"/>
                          </a:solidFill>
                          <a:latin typeface="Calibri"/>
                          <a:ea typeface="Calibri"/>
                          <a:cs typeface="Times New Roman"/>
                        </a:rPr>
                        <a:t>E_No</a:t>
                      </a:r>
                      <a:endParaRPr lang="en-US"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b="1">
                          <a:latin typeface="Calibri"/>
                          <a:ea typeface="Calibri"/>
                          <a:cs typeface="Times New Roman"/>
                        </a:rPr>
                        <a:t>D1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Motijheel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b="1">
                          <a:latin typeface="Calibri"/>
                          <a:ea typeface="Calibri"/>
                          <a:cs typeface="Times New Roman"/>
                        </a:rPr>
                        <a:t>D2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b="1">
                          <a:latin typeface="Calibri"/>
                          <a:ea typeface="Calibri"/>
                          <a:cs typeface="Times New Roman"/>
                        </a:rPr>
                        <a:t>D3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Mirpur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5742801" y="3214534"/>
          <a:ext cx="5150485" cy="2585777"/>
        </p:xfrm>
        <a:graphic>
          <a:graphicData uri="http://schemas.openxmlformats.org/drawingml/2006/table">
            <a:tbl>
              <a:tblPr/>
              <a:tblGrid>
                <a:gridCol w="623601"/>
                <a:gridCol w="1039336"/>
                <a:gridCol w="857282"/>
                <a:gridCol w="857282"/>
                <a:gridCol w="915702"/>
                <a:gridCol w="857282"/>
              </a:tblGrid>
              <a:tr h="188646">
                <a:tc>
                  <a:txBody>
                    <a:bodyPr/>
                    <a:lstStyle/>
                    <a:p>
                      <a:pPr marL="0" marR="0">
                        <a:lnSpc>
                          <a:spcPct val="115000"/>
                        </a:lnSpc>
                        <a:spcBef>
                          <a:spcPts val="0"/>
                        </a:spcBef>
                        <a:spcAft>
                          <a:spcPts val="0"/>
                        </a:spcAft>
                      </a:pPr>
                      <a:r>
                        <a:rPr lang="en-US" sz="1100" b="1" dirty="0" err="1">
                          <a:solidFill>
                            <a:srgbClr val="FF0000"/>
                          </a:solidFill>
                          <a:latin typeface="Calibri"/>
                          <a:ea typeface="Calibri"/>
                          <a:cs typeface="Times New Roman"/>
                        </a:rPr>
                        <a:t>E_No</a:t>
                      </a:r>
                      <a:endParaRPr lang="en-US"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FF0000"/>
                          </a:solidFill>
                          <a:latin typeface="Calibri"/>
                          <a:ea typeface="Calibri"/>
                          <a:cs typeface="Times New Roman"/>
                        </a:rPr>
                        <a:t>E_Name</a:t>
                      </a:r>
                      <a:endParaRPr lang="en-US" sz="110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FF0000"/>
                          </a:solidFill>
                          <a:latin typeface="Calibri"/>
                          <a:ea typeface="Calibri"/>
                          <a:cs typeface="Times New Roman"/>
                        </a:rPr>
                        <a:t>Address</a:t>
                      </a:r>
                      <a:endParaRPr lang="en-US" sz="110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FF0000"/>
                          </a:solidFill>
                          <a:latin typeface="Calibri"/>
                          <a:ea typeface="Calibri"/>
                          <a:cs typeface="Times New Roman"/>
                        </a:rPr>
                        <a:t>Dept_No</a:t>
                      </a:r>
                      <a:endParaRPr lang="en-US" sz="110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FF0000"/>
                          </a:solidFill>
                          <a:latin typeface="Calibri"/>
                          <a:ea typeface="Calibri"/>
                          <a:cs typeface="Times New Roman"/>
                        </a:rPr>
                        <a:t>Name</a:t>
                      </a:r>
                      <a:endParaRPr lang="en-US" sz="110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err="1">
                          <a:solidFill>
                            <a:srgbClr val="FF0000"/>
                          </a:solidFill>
                          <a:latin typeface="Calibri"/>
                          <a:ea typeface="Calibri"/>
                          <a:cs typeface="Times New Roman"/>
                        </a:rPr>
                        <a:t>E_No</a:t>
                      </a:r>
                      <a:endParaRPr lang="en-US"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646">
                <a:tc>
                  <a:txBody>
                    <a:bodyPr/>
                    <a:lstStyle/>
                    <a:p>
                      <a:pPr marL="0" marR="0">
                        <a:lnSpc>
                          <a:spcPct val="115000"/>
                        </a:lnSpc>
                        <a:spcBef>
                          <a:spcPts val="0"/>
                        </a:spcBef>
                        <a:spcAft>
                          <a:spcPts val="0"/>
                        </a:spcAft>
                      </a:pPr>
                      <a:r>
                        <a:rPr lang="en-US" sz="1100" b="1">
                          <a:solidFill>
                            <a:srgbClr val="0070C0"/>
                          </a:solidFill>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70C0"/>
                          </a:solidFill>
                          <a:latin typeface="Calibri"/>
                          <a:ea typeface="Calibri"/>
                          <a:cs typeface="Times New Roman"/>
                        </a:rPr>
                        <a:t>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70C0"/>
                          </a:solidFill>
                          <a:latin typeface="Calibri"/>
                          <a:ea typeface="Calibri"/>
                          <a:cs typeface="Times New Roman"/>
                        </a:rPr>
                        <a:t>Motijheel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70C0"/>
                          </a:solidFill>
                          <a:latin typeface="Calibri"/>
                          <a:ea typeface="Calibri"/>
                          <a:cs typeface="Times New Roman"/>
                        </a:rPr>
                        <a:t>D1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70C0"/>
                          </a:solidFill>
                          <a:latin typeface="Calibri"/>
                          <a:ea typeface="Calibri"/>
                          <a:cs typeface="Times New Roman"/>
                        </a:rPr>
                        <a:t>Motijheel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70C0"/>
                          </a:solidFill>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395">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Motijheel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395">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Motijheel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Mirpur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395">
                <a:tc>
                  <a:txBody>
                    <a:bodyPr/>
                    <a:lstStyle/>
                    <a:p>
                      <a:pPr marL="0" marR="0">
                        <a:lnSpc>
                          <a:spcPct val="115000"/>
                        </a:lnSpc>
                        <a:spcBef>
                          <a:spcPts val="0"/>
                        </a:spcBef>
                        <a:spcAft>
                          <a:spcPts val="0"/>
                        </a:spcAft>
                      </a:pPr>
                      <a:r>
                        <a:rPr lang="en-US" sz="11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Bintia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Motijheel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395">
                <a:tc>
                  <a:txBody>
                    <a:bodyPr/>
                    <a:lstStyle/>
                    <a:p>
                      <a:pPr marL="0" marR="0">
                        <a:lnSpc>
                          <a:spcPct val="115000"/>
                        </a:lnSpc>
                        <a:spcBef>
                          <a:spcPts val="0"/>
                        </a:spcBef>
                        <a:spcAft>
                          <a:spcPts val="0"/>
                        </a:spcAft>
                      </a:pPr>
                      <a:r>
                        <a:rPr lang="en-US" sz="1100" b="1">
                          <a:solidFill>
                            <a:srgbClr val="0070C0"/>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70C0"/>
                          </a:solidFill>
                          <a:latin typeface="Calibri"/>
                          <a:ea typeface="Calibri"/>
                          <a:cs typeface="Times New Roman"/>
                        </a:rPr>
                        <a:t>Bintia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70C0"/>
                          </a:solidFill>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70C0"/>
                          </a:solidFill>
                          <a:latin typeface="Calibri"/>
                          <a:ea typeface="Calibri"/>
                          <a:cs typeface="Times New Roman"/>
                        </a:rPr>
                        <a:t>D2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70C0"/>
                          </a:solidFill>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70C0"/>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395">
                <a:tc>
                  <a:txBody>
                    <a:bodyPr/>
                    <a:lstStyle/>
                    <a:p>
                      <a:pPr marL="0" marR="0">
                        <a:lnSpc>
                          <a:spcPct val="115000"/>
                        </a:lnSpc>
                        <a:spcBef>
                          <a:spcPts val="0"/>
                        </a:spcBef>
                        <a:spcAft>
                          <a:spcPts val="0"/>
                        </a:spcAft>
                      </a:pPr>
                      <a:r>
                        <a:rPr lang="en-US" sz="11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Bintia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Mirpur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395">
                <a:tc>
                  <a:txBody>
                    <a:bodyPr/>
                    <a:lstStyle/>
                    <a:p>
                      <a:pPr marL="0" marR="0">
                        <a:lnSpc>
                          <a:spcPct val="115000"/>
                        </a:lnSpc>
                        <a:spcBef>
                          <a:spcPts val="0"/>
                        </a:spcBef>
                        <a:spcAft>
                          <a:spcPts val="0"/>
                        </a:spcAft>
                      </a:pPr>
                      <a:r>
                        <a:rPr lang="en-US" sz="1100" b="1">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Motijheel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395">
                <a:tc>
                  <a:txBody>
                    <a:bodyPr/>
                    <a:lstStyle/>
                    <a:p>
                      <a:pPr marL="0" marR="0">
                        <a:lnSpc>
                          <a:spcPct val="115000"/>
                        </a:lnSpc>
                        <a:spcBef>
                          <a:spcPts val="0"/>
                        </a:spcBef>
                        <a:spcAft>
                          <a:spcPts val="0"/>
                        </a:spcAft>
                      </a:pPr>
                      <a:r>
                        <a:rPr lang="en-US" sz="1100" b="1">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395">
                <a:tc>
                  <a:txBody>
                    <a:bodyPr/>
                    <a:lstStyle/>
                    <a:p>
                      <a:pPr marL="0" marR="0">
                        <a:lnSpc>
                          <a:spcPct val="115000"/>
                        </a:lnSpc>
                        <a:spcBef>
                          <a:spcPts val="0"/>
                        </a:spcBef>
                        <a:spcAft>
                          <a:spcPts val="0"/>
                        </a:spcAft>
                      </a:pPr>
                      <a:r>
                        <a:rPr lang="en-US" sz="1100" b="1">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Mirpur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395">
                <a:tc>
                  <a:txBody>
                    <a:bodyPr/>
                    <a:lstStyle/>
                    <a:p>
                      <a:pPr marL="0" marR="0">
                        <a:lnSpc>
                          <a:spcPct val="115000"/>
                        </a:lnSpc>
                        <a:spcBef>
                          <a:spcPts val="0"/>
                        </a:spcBef>
                        <a:spcAft>
                          <a:spcPts val="0"/>
                        </a:spcAft>
                      </a:pPr>
                      <a:r>
                        <a:rPr lang="en-US" sz="11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Motijheel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Motijheel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395">
                <a:tc>
                  <a:txBody>
                    <a:bodyPr/>
                    <a:lstStyle/>
                    <a:p>
                      <a:pPr marL="0" marR="0">
                        <a:lnSpc>
                          <a:spcPct val="115000"/>
                        </a:lnSpc>
                        <a:spcBef>
                          <a:spcPts val="0"/>
                        </a:spcBef>
                        <a:spcAft>
                          <a:spcPts val="0"/>
                        </a:spcAft>
                      </a:pPr>
                      <a:r>
                        <a:rPr lang="en-US" sz="11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Mintia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Motijheel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Shamoli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395">
                <a:tc>
                  <a:txBody>
                    <a:bodyPr/>
                    <a:lstStyle/>
                    <a:p>
                      <a:pPr marL="0" marR="0">
                        <a:lnSpc>
                          <a:spcPct val="115000"/>
                        </a:lnSpc>
                        <a:spcBef>
                          <a:spcPts val="0"/>
                        </a:spcBef>
                        <a:spcAft>
                          <a:spcPts val="0"/>
                        </a:spcAft>
                      </a:pPr>
                      <a:r>
                        <a:rPr lang="en-US" sz="11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err="1">
                          <a:latin typeface="Calibri"/>
                          <a:ea typeface="Calibri"/>
                          <a:cs typeface="Times New Roman"/>
                        </a:rPr>
                        <a:t>Mintia</a:t>
                      </a:r>
                      <a:endParaRPr lang="en-US"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Motijheel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D3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Mirpur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9"/>
          <p:cNvSpPr/>
          <p:nvPr/>
        </p:nvSpPr>
        <p:spPr>
          <a:xfrm>
            <a:off x="1166192" y="2198709"/>
            <a:ext cx="10270434" cy="646331"/>
          </a:xfrm>
          <a:prstGeom prst="rect">
            <a:avLst/>
          </a:prstGeom>
        </p:spPr>
        <p:txBody>
          <a:bodyPr wrap="square">
            <a:spAutoFit/>
          </a:bodyPr>
          <a:lstStyle/>
          <a:p>
            <a:r>
              <a:rPr lang="en-US" dirty="0" smtClean="0"/>
              <a:t>-&gt; select </a:t>
            </a:r>
            <a:r>
              <a:rPr lang="en-US" dirty="0" err="1" smtClean="0"/>
              <a:t>E_Name</a:t>
            </a:r>
            <a:r>
              <a:rPr lang="en-US" dirty="0" smtClean="0"/>
              <a:t> from EMP, Dept where EMP. </a:t>
            </a:r>
            <a:r>
              <a:rPr lang="en-US" dirty="0" err="1" smtClean="0"/>
              <a:t>E_No</a:t>
            </a:r>
            <a:r>
              <a:rPr lang="en-US" dirty="0" smtClean="0"/>
              <a:t>= Dept. </a:t>
            </a:r>
            <a:r>
              <a:rPr lang="en-US" dirty="0" err="1" smtClean="0"/>
              <a:t>E_No</a:t>
            </a:r>
            <a:r>
              <a:rPr lang="en-US" dirty="0" smtClean="0"/>
              <a:t> and EMP. address= Dept. Location</a:t>
            </a:r>
            <a:endParaRPr lang="en-US" dirty="0"/>
          </a:p>
        </p:txBody>
      </p:sp>
      <p:sp>
        <p:nvSpPr>
          <p:cNvPr id="11" name="Rectangle 3"/>
          <p:cNvSpPr>
            <a:spLocks noChangeArrowheads="1"/>
          </p:cNvSpPr>
          <p:nvPr/>
        </p:nvSpPr>
        <p:spPr bwMode="auto">
          <a:xfrm>
            <a:off x="1852864" y="3097694"/>
            <a:ext cx="810823"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EMP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4"/>
          <p:cNvSpPr>
            <a:spLocks noChangeArrowheads="1"/>
          </p:cNvSpPr>
          <p:nvPr/>
        </p:nvSpPr>
        <p:spPr bwMode="auto">
          <a:xfrm>
            <a:off x="1951730" y="4655001"/>
            <a:ext cx="817975"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Dept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104" y="1484244"/>
            <a:ext cx="10840278" cy="2226365"/>
          </a:xfrm>
        </p:spPr>
        <p:txBody>
          <a:bodyPr>
            <a:normAutofit/>
          </a:bodyPr>
          <a:lstStyle/>
          <a:p>
            <a:r>
              <a:rPr lang="en-US" sz="2000" dirty="0" smtClean="0"/>
              <a:t>This join returns all the rows of the table on the left side of the join and matching rows for the table on the right side of join. </a:t>
            </a:r>
            <a:endParaRPr lang="en-US" sz="2000" dirty="0" smtClean="0"/>
          </a:p>
          <a:p>
            <a:r>
              <a:rPr lang="en-US" sz="2000" dirty="0" smtClean="0"/>
              <a:t>The </a:t>
            </a:r>
            <a:r>
              <a:rPr lang="en-US" sz="2000" dirty="0" smtClean="0"/>
              <a:t>rows for which there is no matching row on right side, the result-set will contain </a:t>
            </a:r>
            <a:r>
              <a:rPr lang="en-US" sz="2000" i="1" dirty="0" smtClean="0"/>
              <a:t>null</a:t>
            </a:r>
            <a:r>
              <a:rPr lang="en-US" sz="2000" dirty="0" smtClean="0"/>
              <a:t>. </a:t>
            </a:r>
            <a:endParaRPr lang="en-US" sz="2000" dirty="0" smtClean="0"/>
          </a:p>
          <a:p>
            <a:r>
              <a:rPr lang="en-US" sz="2000" dirty="0" smtClean="0"/>
              <a:t>LEFT </a:t>
            </a:r>
            <a:r>
              <a:rPr lang="en-US" sz="2000" dirty="0" smtClean="0"/>
              <a:t>JOIN is also known as LEFT OUTER JOIN</a:t>
            </a:r>
            <a:endParaRPr lang="en-US" sz="2000" dirty="0" smtClean="0"/>
          </a:p>
        </p:txBody>
      </p:sp>
      <p:sp>
        <p:nvSpPr>
          <p:cNvPr id="4" name="Title 12"/>
          <p:cNvSpPr>
            <a:spLocks noGrp="1"/>
          </p:cNvSpPr>
          <p:nvPr>
            <p:ph type="title"/>
          </p:nvPr>
        </p:nvSpPr>
        <p:spPr>
          <a:xfrm>
            <a:off x="879682" y="662609"/>
            <a:ext cx="9801570" cy="556591"/>
          </a:xfrm>
        </p:spPr>
        <p:txBody>
          <a:bodyPr>
            <a:normAutofit fontScale="90000"/>
          </a:bodyPr>
          <a:lstStyle/>
          <a:p>
            <a:r>
              <a:rPr lang="en-US" dirty="0" smtClean="0">
                <a:solidFill>
                  <a:schemeClr val="accent6">
                    <a:lumMod val="75000"/>
                  </a:schemeClr>
                </a:solidFill>
              </a:rPr>
              <a:t>Left Join</a:t>
            </a:r>
            <a:endParaRPr lang="as-IN" dirty="0" smtClean="0">
              <a:solidFill>
                <a:schemeClr val="accent6">
                  <a:lumMod val="75000"/>
                </a:schemeClr>
              </a:solidFill>
            </a:endParaRPr>
          </a:p>
        </p:txBody>
      </p:sp>
      <p:sp>
        <p:nvSpPr>
          <p:cNvPr id="8194" name="AutoShape 2" descr="image"/>
          <p:cNvSpPr>
            <a:spLocks noChangeAspect="1" noChangeArrowheads="1"/>
          </p:cNvSpPr>
          <p:nvPr/>
        </p:nvSpPr>
        <p:spPr bwMode="auto">
          <a:xfrm>
            <a:off x="155575" y="-1592263"/>
            <a:ext cx="6962775" cy="3324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https://i.stack.imgur.com/VkAT5.png">
            <a:hlinkClick r:id="rId2"/>
          </p:cNvPr>
          <p:cNvPicPr/>
          <p:nvPr/>
        </p:nvPicPr>
        <p:blipFill>
          <a:blip r:embed="rId3"/>
          <a:srcRect/>
          <a:stretch>
            <a:fillRect/>
          </a:stretch>
        </p:blipFill>
        <p:spPr bwMode="auto">
          <a:xfrm>
            <a:off x="2789371" y="3799758"/>
            <a:ext cx="2849642" cy="1855907"/>
          </a:xfrm>
          <a:prstGeom prst="rect">
            <a:avLst/>
          </a:prstGeom>
          <a:noFill/>
          <a:ln w="9525">
            <a:noFill/>
            <a:miter lim="800000"/>
            <a:headEnd/>
            <a:tailEnd/>
          </a:ln>
        </p:spPr>
      </p:pic>
      <p:sp>
        <p:nvSpPr>
          <p:cNvPr id="4097" name="Rectangle 1"/>
          <p:cNvSpPr>
            <a:spLocks noChangeArrowheads="1"/>
          </p:cNvSpPr>
          <p:nvPr/>
        </p:nvSpPr>
        <p:spPr bwMode="auto">
          <a:xfrm>
            <a:off x="6241774" y="3790122"/>
            <a:ext cx="5221357"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SELECT</a:t>
            </a:r>
            <a:r>
              <a:rPr kumimoji="0" lang="en-US"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table1.column1,table1.column2,table2.column1,....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FROM</a:t>
            </a:r>
            <a:r>
              <a:rPr kumimoji="0" lang="en-US"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table1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LEFT JOIN </a:t>
            </a:r>
            <a:r>
              <a:rPr kumimoji="0" lang="en-US"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table2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ON </a:t>
            </a:r>
            <a:r>
              <a:rPr kumimoji="0" lang="en-US"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table1.matching_column = table2.matching_column;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79682" y="662609"/>
            <a:ext cx="7045118" cy="556591"/>
          </a:xfrm>
        </p:spPr>
        <p:txBody>
          <a:bodyPr>
            <a:normAutofit fontScale="90000"/>
          </a:bodyPr>
          <a:lstStyle/>
          <a:p>
            <a:r>
              <a:rPr lang="en-US" dirty="0" smtClean="0">
                <a:solidFill>
                  <a:schemeClr val="accent6">
                    <a:lumMod val="75000"/>
                  </a:schemeClr>
                </a:solidFill>
              </a:rPr>
              <a:t>Left Join Example</a:t>
            </a:r>
            <a:endParaRPr lang="en-US" dirty="0" smtClean="0">
              <a:solidFill>
                <a:schemeClr val="accent6">
                  <a:lumMod val="75000"/>
                </a:schemeClr>
              </a:solidFill>
            </a:endParaRPr>
          </a:p>
        </p:txBody>
      </p:sp>
      <p:graphicFrame>
        <p:nvGraphicFramePr>
          <p:cNvPr id="7" name="Table 6"/>
          <p:cNvGraphicFramePr>
            <a:graphicFrameLocks noGrp="1"/>
          </p:cNvGraphicFramePr>
          <p:nvPr/>
        </p:nvGraphicFramePr>
        <p:xfrm>
          <a:off x="1338471" y="2073716"/>
          <a:ext cx="3843130" cy="1133539"/>
        </p:xfrm>
        <a:graphic>
          <a:graphicData uri="http://schemas.openxmlformats.org/drawingml/2006/table">
            <a:tbl>
              <a:tblPr/>
              <a:tblGrid>
                <a:gridCol w="1179442"/>
                <a:gridCol w="1311966"/>
                <a:gridCol w="1351722"/>
              </a:tblGrid>
              <a:tr h="0">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EMP_NAME</a:t>
                      </a:r>
                      <a:endParaRPr lang="en-US" sz="1100"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FF0000"/>
                          </a:solidFill>
                          <a:latin typeface="Times New Roman"/>
                          <a:ea typeface="Times New Roman"/>
                          <a:cs typeface="Times New Roman"/>
                        </a:rPr>
                        <a:t>STREET</a:t>
                      </a:r>
                      <a:endParaRPr lang="en-US" sz="110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CITY</a:t>
                      </a:r>
                      <a:endParaRPr lang="en-US" sz="1100"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Ram</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Civil line</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Mumbai</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dirty="0" err="1">
                          <a:latin typeface="Times New Roman"/>
                          <a:ea typeface="Times New Roman"/>
                          <a:cs typeface="Times New Roman"/>
                        </a:rPr>
                        <a:t>Shyam</a:t>
                      </a:r>
                      <a:endParaRPr lang="en-US"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Park street</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Kolkata</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Ravi</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M.G. Street</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Delhi</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Hari</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Nehru nagar</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imes New Roman"/>
                          <a:ea typeface="Times New Roman"/>
                          <a:cs typeface="Times New Roman"/>
                        </a:rPr>
                        <a:t>Hyderabad</a:t>
                      </a:r>
                      <a:endParaRPr lang="en-US"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6268278" y="2073715"/>
          <a:ext cx="4558749" cy="1133539"/>
        </p:xfrm>
        <a:graphic>
          <a:graphicData uri="http://schemas.openxmlformats.org/drawingml/2006/table">
            <a:tbl>
              <a:tblPr/>
              <a:tblGrid>
                <a:gridCol w="1519583"/>
                <a:gridCol w="1519583"/>
                <a:gridCol w="1519583"/>
              </a:tblGrid>
              <a:tr h="0">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EMP_NAME</a:t>
                      </a:r>
                      <a:endParaRPr lang="en-US" sz="1100"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FF0000"/>
                          </a:solidFill>
                          <a:latin typeface="Times New Roman"/>
                          <a:ea typeface="Times New Roman"/>
                          <a:cs typeface="Times New Roman"/>
                        </a:rPr>
                        <a:t>BRANCH</a:t>
                      </a:r>
                      <a:endParaRPr lang="en-US" sz="110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SALARY</a:t>
                      </a:r>
                      <a:endParaRPr lang="en-US" sz="1100"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dirty="0">
                          <a:latin typeface="Times New Roman"/>
                          <a:ea typeface="Times New Roman"/>
                          <a:cs typeface="Times New Roman"/>
                        </a:rPr>
                        <a:t>Ram</a:t>
                      </a:r>
                      <a:endParaRPr lang="en-US"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Infosys</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10000</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Shyam</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Wipro</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20000</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Kuber</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HCL</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30000</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Hari</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TCS</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imes New Roman"/>
                          <a:ea typeface="Times New Roman"/>
                          <a:cs typeface="Times New Roman"/>
                        </a:rPr>
                        <a:t>50000</a:t>
                      </a:r>
                      <a:endParaRPr lang="en-US"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2032000" y="4061542"/>
          <a:ext cx="8128000" cy="1133539"/>
        </p:xfrm>
        <a:graphic>
          <a:graphicData uri="http://schemas.openxmlformats.org/drawingml/2006/table">
            <a:tbl>
              <a:tblPr/>
              <a:tblGrid>
                <a:gridCol w="1625600"/>
                <a:gridCol w="1625600"/>
                <a:gridCol w="1625600"/>
                <a:gridCol w="1625600"/>
                <a:gridCol w="1625600"/>
              </a:tblGrid>
              <a:tr h="0">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EMP_NAME</a:t>
                      </a:r>
                      <a:endParaRPr lang="en-US" sz="11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STREET</a:t>
                      </a:r>
                      <a:endParaRPr lang="en-US" sz="11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FF0000"/>
                          </a:solidFill>
                          <a:latin typeface="Times New Roman"/>
                          <a:ea typeface="Times New Roman"/>
                          <a:cs typeface="Times New Roman"/>
                        </a:rPr>
                        <a:t>CITY</a:t>
                      </a:r>
                      <a:endParaRPr lang="en-US" sz="1100" b="1">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FF0000"/>
                          </a:solidFill>
                          <a:latin typeface="Times New Roman"/>
                          <a:ea typeface="Times New Roman"/>
                          <a:cs typeface="Times New Roman"/>
                        </a:rPr>
                        <a:t>BRANCH</a:t>
                      </a:r>
                      <a:endParaRPr lang="en-US" sz="1100" b="1">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FF0000"/>
                          </a:solidFill>
                          <a:latin typeface="Times New Roman"/>
                          <a:ea typeface="Times New Roman"/>
                          <a:cs typeface="Times New Roman"/>
                        </a:rPr>
                        <a:t>SALARY</a:t>
                      </a:r>
                      <a:endParaRPr lang="en-US" sz="11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Ram</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Civil line</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Mumbai</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Infosys</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10000</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Shyam</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Park street</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Kolkata</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Wipro</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20000</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Hari</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Nehru street</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Hyderabad</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TCS</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50000</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Ravi</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M.G. Street</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imes New Roman"/>
                          <a:ea typeface="Times New Roman"/>
                          <a:cs typeface="Times New Roman"/>
                        </a:rPr>
                        <a:t>Delhi</a:t>
                      </a:r>
                      <a:endParaRPr lang="en-US"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NULL</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imes New Roman"/>
                          <a:ea typeface="Times New Roman"/>
                          <a:cs typeface="Times New Roman"/>
                        </a:rPr>
                        <a:t>NULL</a:t>
                      </a:r>
                      <a:endParaRPr lang="en-US"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2690191" y="1630016"/>
            <a:ext cx="165652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EMPLOYEE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4174435" y="3562387"/>
            <a:ext cx="3563889" cy="400110"/>
          </a:xfrm>
          <a:prstGeom prst="rect">
            <a:avLst/>
          </a:prstGeom>
        </p:spPr>
        <p:txBody>
          <a:bodyPr wrap="square">
            <a:spAutoFit/>
          </a:bodyPr>
          <a:lstStyle/>
          <a:p>
            <a:pPr lvl="0" eaLnBrk="0" fontAlgn="base" hangingPunct="0">
              <a:spcBef>
                <a:spcPct val="0"/>
              </a:spcBef>
              <a:spcAft>
                <a:spcPct val="0"/>
              </a:spcAft>
            </a:pPr>
            <a:r>
              <a:rPr lang="en-US" sz="2000" dirty="0" smtClean="0">
                <a:latin typeface="Calibri" pitchFamily="34" charset="0"/>
                <a:ea typeface="Calibri" pitchFamily="34" charset="0"/>
                <a:cs typeface="Times New Roman" pitchFamily="18" charset="0"/>
              </a:rPr>
              <a:t>EMPLOYEE </a:t>
            </a:r>
            <a:r>
              <a:rPr lang="en-US" sz="2000" dirty="0" smtClean="0">
                <a:latin typeface="Calibri" pitchFamily="34" charset="0"/>
                <a:ea typeface="Calibri" pitchFamily="34" charset="0"/>
                <a:cs typeface="Cambria Math" pitchFamily="18" charset="0"/>
              </a:rPr>
              <a:t>⟕</a:t>
            </a:r>
            <a:r>
              <a:rPr lang="en-US" sz="2000" dirty="0" smtClean="0">
                <a:latin typeface="Calibri" pitchFamily="34" charset="0"/>
                <a:ea typeface="Calibri" pitchFamily="34" charset="0"/>
                <a:cs typeface="Times New Roman" pitchFamily="18" charset="0"/>
              </a:rPr>
              <a:t> FACT_WORKERS</a:t>
            </a:r>
            <a:r>
              <a:rPr lang="en-US" dirty="0" smtClean="0">
                <a:latin typeface="Calibri" pitchFamily="34" charset="0"/>
                <a:ea typeface="Calibri" pitchFamily="34" charset="0"/>
                <a:cs typeface="Times New Roman" pitchFamily="18" charset="0"/>
              </a:rPr>
              <a:t> </a:t>
            </a:r>
            <a:endParaRPr lang="en-US" sz="3200" dirty="0" smtClean="0">
              <a:latin typeface="Arial" pitchFamily="34" charset="0"/>
              <a:cs typeface="Arial" pitchFamily="34" charset="0"/>
            </a:endParaRPr>
          </a:p>
        </p:txBody>
      </p:sp>
      <p:sp>
        <p:nvSpPr>
          <p:cNvPr id="13" name="Rectangle 12"/>
          <p:cNvSpPr/>
          <p:nvPr/>
        </p:nvSpPr>
        <p:spPr>
          <a:xfrm>
            <a:off x="7640735" y="1640820"/>
            <a:ext cx="1734321" cy="369332"/>
          </a:xfrm>
          <a:prstGeom prst="rect">
            <a:avLst/>
          </a:prstGeom>
        </p:spPr>
        <p:txBody>
          <a:bodyPr wrap="none">
            <a:spAutoFit/>
          </a:bodyPr>
          <a:lstStyle/>
          <a:p>
            <a:pPr lvl="0" eaLnBrk="0" fontAlgn="base" hangingPunct="0">
              <a:spcBef>
                <a:spcPct val="0"/>
              </a:spcBef>
              <a:spcAft>
                <a:spcPct val="0"/>
              </a:spcAft>
            </a:pPr>
            <a:r>
              <a:rPr lang="en-US" b="1" dirty="0" smtClean="0">
                <a:latin typeface="Calibri" pitchFamily="34" charset="0"/>
                <a:ea typeface="Times New Roman" pitchFamily="18" charset="0"/>
                <a:cs typeface="Times New Roman" pitchFamily="18" charset="0"/>
              </a:rPr>
              <a:t>FACT_WORKERS</a:t>
            </a:r>
            <a:endParaRPr lang="en-US" sz="1600" dirty="0" smtClean="0">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839</TotalTime>
  <Words>975</Words>
  <PresentationFormat>Custom</PresentationFormat>
  <Paragraphs>525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tf03431377</vt:lpstr>
      <vt:lpstr>Join Operation in DBMS</vt:lpstr>
      <vt:lpstr>এই Lesson এ কি শিখব? </vt:lpstr>
      <vt:lpstr>Join Operation in DBMS</vt:lpstr>
      <vt:lpstr>Natural Join</vt:lpstr>
      <vt:lpstr>Cross Product</vt:lpstr>
      <vt:lpstr>Inner Join</vt:lpstr>
      <vt:lpstr>Equi Join</vt:lpstr>
      <vt:lpstr>Left Join</vt:lpstr>
      <vt:lpstr>Left Join Example</vt:lpstr>
      <vt:lpstr>Right Join</vt:lpstr>
      <vt:lpstr>Left Join Example</vt:lpstr>
      <vt:lpstr>Full Outer Join</vt:lpstr>
      <vt:lpstr>Left Join Example</vt:lpstr>
      <vt:lpstr>“Start where you are. Use what you have. Do what you can.”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Introduction</dc:title>
  <dc:creator>User</dc:creator>
  <cp:lastModifiedBy>User</cp:lastModifiedBy>
  <cp:revision>158</cp:revision>
  <dcterms:created xsi:type="dcterms:W3CDTF">2020-04-17T10:09:40Z</dcterms:created>
  <dcterms:modified xsi:type="dcterms:W3CDTF">2020-04-25T10:16:19Z</dcterms:modified>
</cp:coreProperties>
</file>