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3" r:id="rId6"/>
    <p:sldId id="265" r:id="rId7"/>
    <p:sldId id="268" r:id="rId8"/>
    <p:sldId id="266" r:id="rId9"/>
    <p:sldId id="267" r:id="rId10"/>
    <p:sldId id="26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9991E3-215E-4E72-A810-E13155F4CBED}"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4045658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9991E3-215E-4E72-A810-E13155F4CBED}"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3239202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9991E3-215E-4E72-A810-E13155F4CBED}"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3390682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9991E3-215E-4E72-A810-E13155F4CBED}"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3470942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991E3-215E-4E72-A810-E13155F4CBED}"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2388688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9991E3-215E-4E72-A810-E13155F4CBED}" type="datetimeFigureOut">
              <a:rPr lang="en-US" smtClean="0"/>
              <a:t>15-Apr-21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4154352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9991E3-215E-4E72-A810-E13155F4CBED}" type="datetimeFigureOut">
              <a:rPr lang="en-US" smtClean="0"/>
              <a:t>15-Apr-21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2847731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9991E3-215E-4E72-A810-E13155F4CBED}" type="datetimeFigureOut">
              <a:rPr lang="en-US" smtClean="0"/>
              <a:t>15-Apr-21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19418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9991E3-215E-4E72-A810-E13155F4CBED}" type="datetimeFigureOut">
              <a:rPr lang="en-US" smtClean="0"/>
              <a:t>15-Apr-21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3716721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9991E3-215E-4E72-A810-E13155F4CBED}" type="datetimeFigureOut">
              <a:rPr lang="en-US" smtClean="0"/>
              <a:t>15-Apr-21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4250999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9991E3-215E-4E72-A810-E13155F4CBED}" type="datetimeFigureOut">
              <a:rPr lang="en-US" smtClean="0"/>
              <a:t>15-Apr-21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3F3B80-585E-4ACD-A427-2248C36301D9}" type="slidenum">
              <a:rPr lang="en-US" smtClean="0"/>
              <a:t>‹#›</a:t>
            </a:fld>
            <a:endParaRPr lang="en-US"/>
          </a:p>
        </p:txBody>
      </p:sp>
    </p:spTree>
    <p:extLst>
      <p:ext uri="{BB962C8B-B14F-4D97-AF65-F5344CB8AC3E}">
        <p14:creationId xmlns:p14="http://schemas.microsoft.com/office/powerpoint/2010/main" val="403274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991E3-215E-4E72-A810-E13155F4CBED}" type="datetimeFigureOut">
              <a:rPr lang="en-US" smtClean="0"/>
              <a:t>15-Apr-21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3F3B80-585E-4ACD-A427-2248C36301D9}" type="slidenum">
              <a:rPr lang="en-US" smtClean="0"/>
              <a:t>‹#›</a:t>
            </a:fld>
            <a:endParaRPr lang="en-US"/>
          </a:p>
        </p:txBody>
      </p:sp>
    </p:spTree>
    <p:extLst>
      <p:ext uri="{BB962C8B-B14F-4D97-AF65-F5344CB8AC3E}">
        <p14:creationId xmlns:p14="http://schemas.microsoft.com/office/powerpoint/2010/main" val="1907574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lh5.googleusercontent.com/exdrJA8c2JFtXHg-IjEMND4sPaYMJ_tsloVd_g63QdoPKbE8EOl_fOrwjIj01UgCE00mccVcf-SHL_ayCM-j7OX8c61keZo2eXo04eGKkfKESjRan6PQKPhtdCyZdTAHrUMGsdUPcK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050"/>
            <a:ext cx="9144001"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https://lh6.googleusercontent.com/p2Yf6kvM9VZklkr0AGxVPoegest8adhMh58eJ1K7IsW2gf7hB8fwuFHgljFLN9ZDGI2WReSQrb3eJoNJduqwNeo7taqYtJ6SDDZBrHxqLLtBNV00zmrhD1YbCxkrHfE2ZhwYAKShHm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5220" y="457200"/>
            <a:ext cx="4632956" cy="1219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Rectangle 4"/>
          <p:cNvSpPr/>
          <p:nvPr/>
        </p:nvSpPr>
        <p:spPr>
          <a:xfrm>
            <a:off x="4800600" y="2228848"/>
            <a:ext cx="4202165" cy="1569660"/>
          </a:xfrm>
          <a:prstGeom prst="rect">
            <a:avLst/>
          </a:prstGeom>
        </p:spPr>
        <p:txBody>
          <a:bodyPr wrap="square">
            <a:spAutoFit/>
          </a:bodyPr>
          <a:lstStyle/>
          <a:p>
            <a:pPr algn="ctr"/>
            <a:r>
              <a:rPr lang="en-US" sz="2400" b="1" dirty="0">
                <a:solidFill>
                  <a:schemeClr val="accent2">
                    <a:lumMod val="50000"/>
                  </a:schemeClr>
                </a:solidFill>
                <a:latin typeface="Britannic Bold" pitchFamily="34" charset="0"/>
              </a:rPr>
              <a:t>Presented By</a:t>
            </a:r>
            <a:endParaRPr lang="en-US" sz="2400" dirty="0">
              <a:solidFill>
                <a:schemeClr val="accent2">
                  <a:lumMod val="50000"/>
                </a:schemeClr>
              </a:solidFill>
              <a:latin typeface="Britannic Bold" pitchFamily="34" charset="0"/>
            </a:endParaRPr>
          </a:p>
          <a:p>
            <a:pPr algn="ctr"/>
            <a:r>
              <a:rPr lang="en-US" b="1" dirty="0">
                <a:solidFill>
                  <a:schemeClr val="tx2">
                    <a:lumMod val="50000"/>
                  </a:schemeClr>
                </a:solidFill>
                <a:latin typeface="Arial Rounded MT Bold" pitchFamily="34" charset="0"/>
              </a:rPr>
              <a:t>MD: Mahmud </a:t>
            </a:r>
            <a:r>
              <a:rPr lang="en-US" b="1" dirty="0" err="1">
                <a:solidFill>
                  <a:schemeClr val="tx2">
                    <a:lumMod val="50000"/>
                  </a:schemeClr>
                </a:solidFill>
                <a:latin typeface="Arial Rounded MT Bold" pitchFamily="34" charset="0"/>
              </a:rPr>
              <a:t>Hasan</a:t>
            </a:r>
            <a:endParaRPr lang="en-US" dirty="0">
              <a:solidFill>
                <a:schemeClr val="tx2">
                  <a:lumMod val="50000"/>
                </a:schemeClr>
              </a:solidFill>
              <a:latin typeface="Arial Rounded MT Bold" pitchFamily="34" charset="0"/>
            </a:endParaRPr>
          </a:p>
          <a:p>
            <a:pPr algn="ctr"/>
            <a:r>
              <a:rPr lang="en-US" b="1" dirty="0">
                <a:solidFill>
                  <a:schemeClr val="tx2">
                    <a:lumMod val="50000"/>
                  </a:schemeClr>
                </a:solidFill>
                <a:latin typeface="Arial Rounded MT Bold" pitchFamily="34" charset="0"/>
              </a:rPr>
              <a:t>ID: 182-23-5378</a:t>
            </a:r>
            <a:endParaRPr lang="en-US" dirty="0">
              <a:solidFill>
                <a:schemeClr val="tx2">
                  <a:lumMod val="50000"/>
                </a:schemeClr>
              </a:solidFill>
              <a:latin typeface="Arial Rounded MT Bold" pitchFamily="34" charset="0"/>
            </a:endParaRPr>
          </a:p>
          <a:p>
            <a:pPr algn="ctr"/>
            <a:r>
              <a:rPr lang="en-US" b="1" dirty="0" smtClean="0">
                <a:solidFill>
                  <a:schemeClr val="tx2">
                    <a:lumMod val="50000"/>
                  </a:schemeClr>
                </a:solidFill>
                <a:latin typeface="Arial Rounded MT Bold" pitchFamily="34" charset="0"/>
              </a:rPr>
              <a:t>Daffodil International University</a:t>
            </a:r>
            <a:r>
              <a:rPr lang="en-US" dirty="0"/>
              <a:t/>
            </a:r>
            <a:br>
              <a:rPr lang="en-US" dirty="0"/>
            </a:br>
            <a:endParaRPr lang="en-US" dirty="0"/>
          </a:p>
        </p:txBody>
      </p:sp>
      <p:sp>
        <p:nvSpPr>
          <p:cNvPr id="6" name="Rectangle 5"/>
          <p:cNvSpPr/>
          <p:nvPr/>
        </p:nvSpPr>
        <p:spPr>
          <a:xfrm>
            <a:off x="2895600" y="3798508"/>
            <a:ext cx="6324601" cy="1631216"/>
          </a:xfrm>
          <a:prstGeom prst="rect">
            <a:avLst/>
          </a:prstGeom>
        </p:spPr>
        <p:txBody>
          <a:bodyPr wrap="square">
            <a:spAutoFit/>
          </a:bodyPr>
          <a:lstStyle/>
          <a:p>
            <a:pPr algn="ctr"/>
            <a:r>
              <a:rPr lang="en-US" sz="2000" b="1" dirty="0">
                <a:solidFill>
                  <a:schemeClr val="accent1">
                    <a:lumMod val="75000"/>
                  </a:schemeClr>
                </a:solidFill>
                <a:latin typeface="Arial Black" pitchFamily="34" charset="0"/>
              </a:rPr>
              <a:t>Sec :- </a:t>
            </a:r>
            <a:r>
              <a:rPr lang="en-US" b="1" dirty="0">
                <a:solidFill>
                  <a:schemeClr val="tx2">
                    <a:lumMod val="50000"/>
                  </a:schemeClr>
                </a:solidFill>
                <a:latin typeface="Arial Black" pitchFamily="34" charset="0"/>
              </a:rPr>
              <a:t>B</a:t>
            </a:r>
            <a:r>
              <a:rPr lang="en-US" b="1" dirty="0" smtClean="0">
                <a:solidFill>
                  <a:schemeClr val="tx2">
                    <a:lumMod val="50000"/>
                  </a:schemeClr>
                </a:solidFill>
                <a:latin typeface="Arial Black" pitchFamily="34" charset="0"/>
              </a:rPr>
              <a:t> </a:t>
            </a:r>
            <a:r>
              <a:rPr lang="en-US" b="1" dirty="0">
                <a:solidFill>
                  <a:schemeClr val="tx2">
                    <a:lumMod val="50000"/>
                  </a:schemeClr>
                </a:solidFill>
                <a:latin typeface="Arial Black" pitchFamily="34" charset="0"/>
              </a:rPr>
              <a:t>(</a:t>
            </a:r>
            <a:r>
              <a:rPr lang="en-US" b="1" dirty="0" smtClean="0">
                <a:solidFill>
                  <a:schemeClr val="tx2">
                    <a:lumMod val="50000"/>
                  </a:schemeClr>
                </a:solidFill>
                <a:latin typeface="Arial Black" pitchFamily="34" charset="0"/>
              </a:rPr>
              <a:t>L3T2)</a:t>
            </a:r>
            <a:endParaRPr lang="en-US" dirty="0">
              <a:solidFill>
                <a:schemeClr val="tx2">
                  <a:lumMod val="50000"/>
                </a:schemeClr>
              </a:solidFill>
              <a:latin typeface="Arial Black" pitchFamily="34" charset="0"/>
            </a:endParaRPr>
          </a:p>
          <a:p>
            <a:pPr algn="ctr"/>
            <a:r>
              <a:rPr lang="en-US" sz="2000" b="1" dirty="0">
                <a:solidFill>
                  <a:schemeClr val="accent1">
                    <a:lumMod val="75000"/>
                  </a:schemeClr>
                </a:solidFill>
                <a:latin typeface="Arial Black" pitchFamily="34" charset="0"/>
              </a:rPr>
              <a:t>Course code:- </a:t>
            </a:r>
            <a:r>
              <a:rPr lang="en-US" b="1" dirty="0">
                <a:solidFill>
                  <a:schemeClr val="tx2">
                    <a:lumMod val="50000"/>
                  </a:schemeClr>
                </a:solidFill>
                <a:latin typeface="Arial Black" pitchFamily="34" charset="0"/>
              </a:rPr>
              <a:t>TE </a:t>
            </a:r>
            <a:r>
              <a:rPr lang="en-US" b="1" dirty="0" smtClean="0">
                <a:solidFill>
                  <a:schemeClr val="tx2">
                    <a:lumMod val="50000"/>
                  </a:schemeClr>
                </a:solidFill>
                <a:latin typeface="Arial Black" pitchFamily="34" charset="0"/>
              </a:rPr>
              <a:t>323</a:t>
            </a:r>
            <a:endParaRPr lang="en-US" dirty="0">
              <a:solidFill>
                <a:schemeClr val="tx2">
                  <a:lumMod val="50000"/>
                </a:schemeClr>
              </a:solidFill>
              <a:latin typeface="Arial Black" pitchFamily="34" charset="0"/>
            </a:endParaRPr>
          </a:p>
          <a:p>
            <a:pPr algn="ctr"/>
            <a:r>
              <a:rPr lang="en-US" sz="2000" b="1" dirty="0">
                <a:solidFill>
                  <a:schemeClr val="accent1">
                    <a:lumMod val="75000"/>
                  </a:schemeClr>
                </a:solidFill>
                <a:latin typeface="Arial Black" pitchFamily="34" charset="0"/>
              </a:rPr>
              <a:t>Course title:-</a:t>
            </a:r>
            <a:r>
              <a:rPr lang="en-US" sz="2000" b="1" dirty="0">
                <a:solidFill>
                  <a:schemeClr val="tx2">
                    <a:lumMod val="50000"/>
                  </a:schemeClr>
                </a:solidFill>
                <a:latin typeface="Arial Black" pitchFamily="34" charset="0"/>
              </a:rPr>
              <a:t> </a:t>
            </a:r>
            <a:r>
              <a:rPr lang="en-US" b="1" dirty="0" smtClean="0">
                <a:solidFill>
                  <a:schemeClr val="tx2">
                    <a:lumMod val="50000"/>
                  </a:schemeClr>
                </a:solidFill>
                <a:latin typeface="Arial Black" pitchFamily="34" charset="0"/>
              </a:rPr>
              <a:t>Fabric Design and Analysis</a:t>
            </a:r>
            <a:endParaRPr lang="en-US" sz="2000" dirty="0">
              <a:solidFill>
                <a:schemeClr val="tx2">
                  <a:lumMod val="50000"/>
                </a:schemeClr>
              </a:solidFill>
              <a:latin typeface="Arial Black" pitchFamily="34" charset="0"/>
            </a:endParaRPr>
          </a:p>
          <a:p>
            <a:pPr algn="ctr"/>
            <a:r>
              <a:rPr lang="en-US" dirty="0"/>
              <a:t/>
            </a:r>
            <a:br>
              <a:rPr lang="en-US" dirty="0"/>
            </a:br>
            <a:endParaRPr lang="en-US" dirty="0"/>
          </a:p>
        </p:txBody>
      </p:sp>
      <p:sp>
        <p:nvSpPr>
          <p:cNvPr id="7" name="Rectangle 6"/>
          <p:cNvSpPr/>
          <p:nvPr/>
        </p:nvSpPr>
        <p:spPr>
          <a:xfrm>
            <a:off x="3524250" y="4980563"/>
            <a:ext cx="4686300" cy="2185214"/>
          </a:xfrm>
          <a:prstGeom prst="rect">
            <a:avLst/>
          </a:prstGeom>
        </p:spPr>
        <p:txBody>
          <a:bodyPr wrap="square">
            <a:spAutoFit/>
          </a:bodyPr>
          <a:lstStyle/>
          <a:p>
            <a:pPr algn="ctr"/>
            <a:r>
              <a:rPr lang="en-US" sz="2400" b="1" dirty="0">
                <a:solidFill>
                  <a:schemeClr val="accent2">
                    <a:lumMod val="50000"/>
                  </a:schemeClr>
                </a:solidFill>
                <a:latin typeface="Britannic Bold" pitchFamily="34" charset="0"/>
              </a:rPr>
              <a:t>Presented </a:t>
            </a:r>
            <a:r>
              <a:rPr lang="en-US" sz="2400" b="1" dirty="0" smtClean="0">
                <a:solidFill>
                  <a:schemeClr val="accent2">
                    <a:lumMod val="50000"/>
                  </a:schemeClr>
                </a:solidFill>
                <a:latin typeface="Britannic Bold" pitchFamily="34" charset="0"/>
              </a:rPr>
              <a:t>To</a:t>
            </a:r>
          </a:p>
          <a:p>
            <a:pPr algn="ctr"/>
            <a:endParaRPr lang="en-US" sz="1000" dirty="0">
              <a:solidFill>
                <a:schemeClr val="accent2">
                  <a:lumMod val="50000"/>
                </a:schemeClr>
              </a:solidFill>
              <a:latin typeface="Britannic Bold" pitchFamily="34" charset="0"/>
            </a:endParaRPr>
          </a:p>
          <a:p>
            <a:pPr algn="ctr"/>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ahnschrift SemiBold" pitchFamily="34" charset="0"/>
              </a:rPr>
              <a:t>Engr. </a:t>
            </a:r>
            <a:r>
              <a:rPr lang="en-US" sz="2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ahnschrift SemiBold" pitchFamily="34" charset="0"/>
              </a:rPr>
              <a:t>Fahmida</a:t>
            </a:r>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ahnschrift SemiBold" pitchFamily="34" charset="0"/>
              </a:rPr>
              <a:t> </a:t>
            </a:r>
            <a:r>
              <a:rPr lang="en-US" sz="2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ahnschrift SemiBold" pitchFamily="34" charset="0"/>
              </a:rPr>
              <a:t>Siddiqa</a:t>
            </a:r>
            <a:endPar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ahnschrift SemiBold" pitchFamily="34" charset="0"/>
            </a:endParaRPr>
          </a:p>
          <a:p>
            <a:pPr algn="ctr"/>
            <a:endParaRPr lang="en-US" sz="1000" dirty="0">
              <a:solidFill>
                <a:schemeClr val="tx2">
                  <a:lumMod val="50000"/>
                </a:schemeClr>
              </a:solidFill>
              <a:latin typeface="Britannic Bold" pitchFamily="34" charset="0"/>
            </a:endParaRPr>
          </a:p>
          <a:p>
            <a:pPr algn="ctr"/>
            <a:r>
              <a:rPr lang="en-US" b="1" dirty="0">
                <a:solidFill>
                  <a:schemeClr val="tx1">
                    <a:lumMod val="95000"/>
                    <a:lumOff val="5000"/>
                  </a:schemeClr>
                </a:solidFill>
                <a:latin typeface="Arial Black" pitchFamily="34" charset="0"/>
              </a:rPr>
              <a:t>Department of Textile Engineering</a:t>
            </a:r>
            <a:endParaRPr lang="en-US" dirty="0">
              <a:solidFill>
                <a:schemeClr val="tx1">
                  <a:lumMod val="95000"/>
                  <a:lumOff val="5000"/>
                </a:schemeClr>
              </a:solidFill>
              <a:latin typeface="Arial Black" pitchFamily="34" charset="0"/>
            </a:endParaRPr>
          </a:p>
          <a:p>
            <a:pPr algn="ctr"/>
            <a:r>
              <a:rPr lang="en-US" b="1" dirty="0">
                <a:solidFill>
                  <a:schemeClr val="tx1">
                    <a:lumMod val="95000"/>
                    <a:lumOff val="5000"/>
                  </a:schemeClr>
                </a:solidFill>
                <a:latin typeface="Arial Black" pitchFamily="34" charset="0"/>
              </a:rPr>
              <a:t>Daffodil International University</a:t>
            </a:r>
            <a:endParaRPr lang="en-US" dirty="0">
              <a:solidFill>
                <a:schemeClr val="tx1">
                  <a:lumMod val="95000"/>
                  <a:lumOff val="5000"/>
                </a:schemeClr>
              </a:solidFill>
              <a:latin typeface="Arial Black" pitchFamily="34" charset="0"/>
            </a:endParaRPr>
          </a:p>
          <a:p>
            <a:r>
              <a:rPr lang="en-US" dirty="0"/>
              <a:t/>
            </a:r>
            <a:br>
              <a:rPr lang="en-US" dirty="0"/>
            </a:br>
            <a:endParaRPr lang="en-US" dirty="0"/>
          </a:p>
        </p:txBody>
      </p:sp>
    </p:spTree>
    <p:extLst>
      <p:ext uri="{BB962C8B-B14F-4D97-AF65-F5344CB8AC3E}">
        <p14:creationId xmlns:p14="http://schemas.microsoft.com/office/powerpoint/2010/main" val="200604229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lh3.googleusercontent.com/WczjdOcoGdHoQ5U98iUB53KO84FhXSkN-_Eh-pwrDx6rTokgKuV_E_1aYChd33MKQidKDZiWEAJ8gqhH7wNbgQ5FZxe1IvY1DfGK-5_DOM2Kr4MaoOna5SaxAoA-bthkVNjk08bhSj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6876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181600" y="1676400"/>
            <a:ext cx="3886200" cy="2123658"/>
          </a:xfrm>
          <a:prstGeom prst="rect">
            <a:avLst/>
          </a:prstGeom>
        </p:spPr>
        <p:txBody>
          <a:bodyPr wrap="square">
            <a:spAutoFit/>
          </a:bodyPr>
          <a:lstStyle/>
          <a:p>
            <a:pPr algn="ctr"/>
            <a:r>
              <a:rPr lang="en-US" sz="4800" dirty="0">
                <a:latin typeface="Cooper Black" pitchFamily="18" charset="0"/>
              </a:rPr>
              <a:t>Thank You </a:t>
            </a:r>
          </a:p>
          <a:p>
            <a:pPr algn="ctr"/>
            <a:r>
              <a:rPr lang="en-US" sz="4800" dirty="0" err="1" smtClean="0">
                <a:latin typeface="Cooper Black" pitchFamily="18" charset="0"/>
              </a:rPr>
              <a:t>Maam</a:t>
            </a:r>
            <a:endParaRPr lang="en-US" sz="4800" dirty="0">
              <a:latin typeface="Cooper Black" pitchFamily="18" charset="0"/>
            </a:endParaRPr>
          </a:p>
          <a:p>
            <a:r>
              <a:rPr lang="en-US" dirty="0"/>
              <a:t/>
            </a:r>
            <a:br>
              <a:rPr lang="en-US" dirty="0"/>
            </a:br>
            <a:endParaRPr lang="en-US" dirty="0"/>
          </a:p>
        </p:txBody>
      </p:sp>
      <p:sp>
        <p:nvSpPr>
          <p:cNvPr id="4" name="Rectangle 3"/>
          <p:cNvSpPr/>
          <p:nvPr/>
        </p:nvSpPr>
        <p:spPr>
          <a:xfrm>
            <a:off x="5257800" y="4267200"/>
            <a:ext cx="3810000" cy="2492990"/>
          </a:xfrm>
          <a:prstGeom prst="rect">
            <a:avLst/>
          </a:prstGeom>
        </p:spPr>
        <p:txBody>
          <a:bodyPr wrap="square">
            <a:spAutoFit/>
          </a:bodyPr>
          <a:lstStyle/>
          <a:p>
            <a:pPr algn="ctr"/>
            <a:r>
              <a:rPr lang="en-US" sz="4000" dirty="0">
                <a:latin typeface="Rockwell Extra Bold" pitchFamily="18" charset="0"/>
              </a:rPr>
              <a:t>STAY HOME </a:t>
            </a:r>
            <a:endParaRPr lang="en-US" sz="4000" dirty="0" smtClean="0">
              <a:latin typeface="Rockwell Extra Bold" pitchFamily="18" charset="0"/>
            </a:endParaRPr>
          </a:p>
          <a:p>
            <a:pPr algn="ctr"/>
            <a:r>
              <a:rPr lang="en-US" sz="4000" b="1" dirty="0" smtClean="0">
                <a:latin typeface="Rockwell Extra Bold" pitchFamily="18" charset="0"/>
              </a:rPr>
              <a:t>&amp;</a:t>
            </a:r>
            <a:endParaRPr lang="en-US" sz="4000" dirty="0">
              <a:latin typeface="Rockwell Extra Bold" pitchFamily="18" charset="0"/>
            </a:endParaRPr>
          </a:p>
          <a:p>
            <a:pPr algn="ctr"/>
            <a:r>
              <a:rPr lang="en-US" sz="4000" dirty="0">
                <a:latin typeface="Rockwell Extra Bold" pitchFamily="18" charset="0"/>
              </a:rPr>
              <a:t>STAY SAFE</a:t>
            </a:r>
          </a:p>
          <a:p>
            <a:r>
              <a:rPr lang="en-US" dirty="0"/>
              <a:t/>
            </a:r>
            <a:br>
              <a:rPr lang="en-US" dirty="0"/>
            </a:br>
            <a:endParaRPr lang="en-US" dirty="0"/>
          </a:p>
        </p:txBody>
      </p:sp>
    </p:spTree>
    <p:extLst>
      <p:ext uri="{BB962C8B-B14F-4D97-AF65-F5344CB8AC3E}">
        <p14:creationId xmlns:p14="http://schemas.microsoft.com/office/powerpoint/2010/main" val="187463153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lh3.googleusercontent.com/GI1t3503LeKM_X9QHNLbJwIYsQceBE5U0wQ10moffyHLMDQkl7Ai7PZmZstiMLKW_J_NCzRl35f-L3lhdxvb8mDFzsAUA7-ims_fWgWd13aqmU1mjW5hgsEgA3ei8Y2TVubg18QM2R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6305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581525" y="1095375"/>
            <a:ext cx="4495800" cy="3354765"/>
          </a:xfrm>
          <a:prstGeom prst="rect">
            <a:avLst/>
          </a:prstGeom>
          <a:noFill/>
        </p:spPr>
        <p:txBody>
          <a:bodyPr wrap="square" rtlCol="0">
            <a:spAutoFit/>
          </a:bodyPr>
          <a:lstStyle/>
          <a:p>
            <a:endParaRPr lang="en-US" sz="4800" dirty="0" smtClean="0">
              <a:solidFill>
                <a:schemeClr val="tx2">
                  <a:lumMod val="50000"/>
                </a:schemeClr>
              </a:solidFill>
              <a:latin typeface="Cooper Black" pitchFamily="18" charset="0"/>
            </a:endParaRPr>
          </a:p>
          <a:p>
            <a:r>
              <a:rPr lang="en-US" sz="4800" dirty="0" smtClean="0">
                <a:solidFill>
                  <a:schemeClr val="tx2">
                    <a:lumMod val="50000"/>
                  </a:schemeClr>
                </a:solidFill>
                <a:latin typeface="Cooper Black" pitchFamily="18" charset="0"/>
              </a:rPr>
              <a:t>Welcome To </a:t>
            </a:r>
          </a:p>
          <a:p>
            <a:r>
              <a:rPr lang="en-US" sz="4800" dirty="0">
                <a:solidFill>
                  <a:schemeClr val="tx2">
                    <a:lumMod val="50000"/>
                  </a:schemeClr>
                </a:solidFill>
                <a:latin typeface="Cooper Black" pitchFamily="18" charset="0"/>
              </a:rPr>
              <a:t> </a:t>
            </a:r>
            <a:r>
              <a:rPr lang="en-US" sz="4800" dirty="0" smtClean="0">
                <a:solidFill>
                  <a:schemeClr val="tx2">
                    <a:lumMod val="50000"/>
                  </a:schemeClr>
                </a:solidFill>
                <a:latin typeface="Cooper Black" pitchFamily="18" charset="0"/>
              </a:rPr>
              <a:t>        MY</a:t>
            </a:r>
          </a:p>
          <a:p>
            <a:r>
              <a:rPr lang="en-US" sz="4800" dirty="0" smtClean="0">
                <a:solidFill>
                  <a:schemeClr val="tx2">
                    <a:lumMod val="50000"/>
                  </a:schemeClr>
                </a:solidFill>
                <a:latin typeface="Cooper Black" pitchFamily="18" charset="0"/>
              </a:rPr>
              <a:t>Presentation</a:t>
            </a:r>
            <a:endParaRPr lang="en-US" sz="2000" dirty="0" smtClean="0">
              <a:solidFill>
                <a:schemeClr val="tx2">
                  <a:lumMod val="50000"/>
                </a:schemeClr>
              </a:solidFill>
              <a:latin typeface="Cooper Black" pitchFamily="18" charset="0"/>
            </a:endParaRPr>
          </a:p>
          <a:p>
            <a:endParaRPr lang="en-US" sz="2000" dirty="0">
              <a:solidFill>
                <a:schemeClr val="tx2">
                  <a:lumMod val="50000"/>
                </a:schemeClr>
              </a:solidFill>
              <a:latin typeface="Cooper Black" pitchFamily="18" charset="0"/>
            </a:endParaRPr>
          </a:p>
        </p:txBody>
      </p:sp>
    </p:spTree>
    <p:extLst>
      <p:ext uri="{BB962C8B-B14F-4D97-AF65-F5344CB8AC3E}">
        <p14:creationId xmlns:p14="http://schemas.microsoft.com/office/powerpoint/2010/main" val="140963986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2057400"/>
            <a:ext cx="2844223" cy="3886200"/>
          </a:xfrm>
          <a:prstGeom prst="rect">
            <a:avLst/>
          </a:prstGeom>
        </p:spPr>
      </p:pic>
      <p:sp>
        <p:nvSpPr>
          <p:cNvPr id="3" name="TextBox 2"/>
          <p:cNvSpPr txBox="1"/>
          <p:nvPr/>
        </p:nvSpPr>
        <p:spPr>
          <a:xfrm>
            <a:off x="3105150" y="2180689"/>
            <a:ext cx="4914900" cy="1323439"/>
          </a:xfrm>
          <a:prstGeom prst="rect">
            <a:avLst/>
          </a:prstGeom>
          <a:ln w="28575">
            <a:solidFill>
              <a:schemeClr val="accent6">
                <a:lumMod val="75000"/>
              </a:schemeClr>
            </a:solidFill>
          </a:ln>
          <a:effectLst>
            <a:glow rad="101600">
              <a:schemeClr val="accent6">
                <a:satMod val="175000"/>
                <a:alpha val="40000"/>
              </a:schemeClr>
            </a:glow>
            <a:outerShdw blurRad="40000" dist="20000" dir="5400000" rotWithShape="0">
              <a:srgbClr val="000000">
                <a:alpha val="38000"/>
              </a:srgbClr>
            </a:outerShdw>
          </a:effectLst>
          <a:scene3d>
            <a:camera prst="orthographicFront"/>
            <a:lightRig rig="threePt" dir="t"/>
          </a:scene3d>
          <a:sp3d>
            <a:bevelT prst="slope"/>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4000" dirty="0" smtClean="0">
                <a:latin typeface="Arial Black" pitchFamily="34" charset="0"/>
              </a:rPr>
              <a:t>My Topic </a:t>
            </a:r>
          </a:p>
          <a:p>
            <a:pPr algn="ctr"/>
            <a:r>
              <a:rPr lang="en-US" sz="4000" dirty="0" smtClean="0">
                <a:latin typeface="Arial Black" pitchFamily="34" charset="0"/>
              </a:rPr>
              <a:t>is</a:t>
            </a:r>
          </a:p>
        </p:txBody>
      </p:sp>
      <p:sp>
        <p:nvSpPr>
          <p:cNvPr id="4" name="TextBox 3"/>
          <p:cNvSpPr txBox="1"/>
          <p:nvPr/>
        </p:nvSpPr>
        <p:spPr>
          <a:xfrm>
            <a:off x="2590800" y="4190999"/>
            <a:ext cx="6019800" cy="1323439"/>
          </a:xfrm>
          <a:prstGeom prst="rect">
            <a:avLst/>
          </a:prstGeom>
          <a:ln w="38100">
            <a:solidFill>
              <a:srgbClr val="002060"/>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4000" dirty="0" smtClean="0">
                <a:latin typeface="Bahnschrift SemiBold Condensed" pitchFamily="34" charset="0"/>
              </a:rPr>
              <a:t>Terms or factors to be conceder during  fabric Design &amp; analysis  </a:t>
            </a:r>
            <a:endParaRPr lang="en-US" sz="4000" dirty="0">
              <a:latin typeface="Bahnschrift SemiBold Condensed" pitchFamily="34" charset="0"/>
            </a:endParaRPr>
          </a:p>
        </p:txBody>
      </p:sp>
    </p:spTree>
    <p:extLst>
      <p:ext uri="{BB962C8B-B14F-4D97-AF65-F5344CB8AC3E}">
        <p14:creationId xmlns:p14="http://schemas.microsoft.com/office/powerpoint/2010/main" val="147795656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8" dur="1000" fill="hold"/>
                                        <p:tgtEl>
                                          <p:spTgt spid="3"/>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5"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30" dur="1000" fill="hold"/>
                                        <p:tgtEl>
                                          <p:spTgt spid="4"/>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825"/>
            <a:ext cx="8610600" cy="6186309"/>
          </a:xfrm>
          <a:prstGeom prst="rect">
            <a:avLst/>
          </a:prstGeom>
          <a:solidFill>
            <a:schemeClr val="accent2">
              <a:lumMod val="20000"/>
              <a:lumOff val="80000"/>
            </a:schemeClr>
          </a:solidFill>
        </p:spPr>
        <p:txBody>
          <a:bodyPr wrap="square" rtlCol="0">
            <a:spAutoFit/>
          </a:bodyPr>
          <a:lstStyle/>
          <a:p>
            <a:pPr algn="ctr"/>
            <a:r>
              <a:rPr lang="en-US" sz="2400" dirty="0">
                <a:latin typeface="Arial Black" pitchFamily="34" charset="0"/>
              </a:rPr>
              <a:t>Formula </a:t>
            </a:r>
            <a:r>
              <a:rPr lang="en-US" sz="2400" dirty="0" smtClean="0">
                <a:latin typeface="Arial Black" pitchFamily="34" charset="0"/>
              </a:rPr>
              <a:t>Number</a:t>
            </a:r>
          </a:p>
          <a:p>
            <a:pPr algn="ctr"/>
            <a:endParaRPr lang="en-US" sz="2400" dirty="0" smtClean="0">
              <a:latin typeface="Arial Black" pitchFamily="34" charset="0"/>
            </a:endParaRPr>
          </a:p>
          <a:p>
            <a:r>
              <a:rPr lang="en-US" dirty="0" smtClean="0">
                <a:latin typeface="Arial Unicode MS" pitchFamily="34" charset="-128"/>
                <a:ea typeface="Arial Unicode MS" pitchFamily="34" charset="-128"/>
                <a:cs typeface="Arial Unicode MS" pitchFamily="34" charset="-128"/>
              </a:rPr>
              <a:t>Formula Number is notation diagram which represent the warp and weft interlacing point. The system of expressing the fabric representation is called formula number. The warp floats coming up are put above the fraction line and the weft floats going down are put above the fraction line and the weft floats down are put under the fraction line.</a:t>
            </a:r>
            <a:endParaRPr lang="en-US" dirty="0" smtClean="0">
              <a:latin typeface="Arial Rounded MT Bold" pitchFamily="34" charset="0"/>
            </a:endParaRPr>
          </a:p>
          <a:p>
            <a:endParaRPr lang="en-US" dirty="0" smtClean="0">
              <a:latin typeface="Arial Rounded MT Bold" pitchFamily="34" charset="0"/>
            </a:endParaRPr>
          </a:p>
          <a:p>
            <a:r>
              <a:rPr lang="en-US" sz="2000" dirty="0" smtClean="0">
                <a:latin typeface="Arial Rounded MT Bold" pitchFamily="34" charset="0"/>
              </a:rPr>
              <a:t>                                                         3</a:t>
            </a:r>
          </a:p>
          <a:p>
            <a:r>
              <a:rPr lang="en-US" sz="2000" dirty="0" smtClean="0">
                <a:latin typeface="Arial Rounded MT Bold" pitchFamily="34" charset="0"/>
              </a:rPr>
              <a:t> Formula Number of warp </a:t>
            </a:r>
            <a:r>
              <a:rPr lang="en-US" dirty="0" smtClean="0">
                <a:latin typeface="Arial Rounded MT Bold" pitchFamily="34" charset="0"/>
              </a:rPr>
              <a:t>=</a:t>
            </a:r>
          </a:p>
          <a:p>
            <a:r>
              <a:rPr lang="en-US" dirty="0" smtClean="0">
                <a:latin typeface="Arial Rounded MT Bold" pitchFamily="34" charset="0"/>
              </a:rPr>
              <a:t>                                                                     2      </a:t>
            </a:r>
          </a:p>
          <a:p>
            <a:endParaRPr lang="en-US" dirty="0">
              <a:latin typeface="Arial Rounded MT Bold" pitchFamily="34" charset="0"/>
            </a:endParaRPr>
          </a:p>
          <a:p>
            <a:endParaRPr lang="en-US" dirty="0" smtClean="0">
              <a:latin typeface="Arial Rounded MT Bold" pitchFamily="34" charset="0"/>
            </a:endParaRPr>
          </a:p>
          <a:p>
            <a:endParaRPr lang="en-US" dirty="0">
              <a:latin typeface="Arial Rounded MT Bold" pitchFamily="34" charset="0"/>
            </a:endParaRPr>
          </a:p>
          <a:p>
            <a:endParaRPr lang="en-US" dirty="0" smtClean="0">
              <a:latin typeface="Arial Rounded MT Bold" pitchFamily="34" charset="0"/>
            </a:endParaRPr>
          </a:p>
          <a:p>
            <a:r>
              <a:rPr lang="en-US" dirty="0">
                <a:latin typeface="Arial Rounded MT Bold" pitchFamily="34" charset="0"/>
              </a:rPr>
              <a:t> </a:t>
            </a:r>
            <a:r>
              <a:rPr lang="en-US" dirty="0" smtClean="0">
                <a:latin typeface="Arial Rounded MT Bold" pitchFamily="34" charset="0"/>
              </a:rPr>
              <a:t>                                                Weft</a:t>
            </a:r>
          </a:p>
          <a:p>
            <a:endParaRPr lang="en-US" dirty="0" smtClean="0">
              <a:latin typeface="Arial Rounded MT Bold" pitchFamily="34" charset="0"/>
            </a:endParaRPr>
          </a:p>
          <a:p>
            <a:r>
              <a:rPr lang="en-US" dirty="0" smtClean="0">
                <a:latin typeface="Arial Rounded MT Bold" pitchFamily="34" charset="0"/>
              </a:rPr>
              <a:t>                                                                     </a:t>
            </a:r>
          </a:p>
          <a:p>
            <a:r>
              <a:rPr lang="en-US" dirty="0" smtClean="0">
                <a:latin typeface="Arial Rounded MT Bold" pitchFamily="34" charset="0"/>
              </a:rPr>
              <a:t>                                                         2       2        1       2            </a:t>
            </a:r>
          </a:p>
          <a:p>
            <a:r>
              <a:rPr lang="en-US" sz="2000" dirty="0" smtClean="0">
                <a:latin typeface="Arial Rounded MT Bold" pitchFamily="34" charset="0"/>
              </a:rPr>
              <a:t>Formula Number of weft =</a:t>
            </a:r>
            <a:endParaRPr lang="en-US" sz="2000" dirty="0">
              <a:latin typeface="Arial Rounded MT Bold" pitchFamily="34" charset="0"/>
            </a:endParaRPr>
          </a:p>
          <a:p>
            <a:r>
              <a:rPr lang="en-US" dirty="0" smtClean="0">
                <a:latin typeface="Arial Rounded MT Bold" pitchFamily="34" charset="0"/>
              </a:rPr>
              <a:t>                                                              1       1        2         2                           Warp</a:t>
            </a:r>
          </a:p>
        </p:txBody>
      </p:sp>
      <p:graphicFrame>
        <p:nvGraphicFramePr>
          <p:cNvPr id="4" name="Table 3"/>
          <p:cNvGraphicFramePr>
            <a:graphicFrameLocks noGrp="1"/>
          </p:cNvGraphicFramePr>
          <p:nvPr>
            <p:extLst>
              <p:ext uri="{D42A27DB-BD31-4B8C-83A1-F6EECF244321}">
                <p14:modId xmlns:p14="http://schemas.microsoft.com/office/powerpoint/2010/main" val="3539922401"/>
              </p:ext>
            </p:extLst>
          </p:nvPr>
        </p:nvGraphicFramePr>
        <p:xfrm>
          <a:off x="6646227" y="2590800"/>
          <a:ext cx="2040573" cy="3381315"/>
        </p:xfrm>
        <a:graphic>
          <a:graphicData uri="http://schemas.openxmlformats.org/drawingml/2006/table">
            <a:tbl>
              <a:tblPr firstRow="1" bandRow="1"/>
              <a:tblGrid>
                <a:gridCol w="426720"/>
                <a:gridCol w="394653"/>
                <a:gridCol w="365760"/>
                <a:gridCol w="426720"/>
                <a:gridCol w="426720"/>
              </a:tblGrid>
              <a:tr h="676263">
                <a:tc>
                  <a:txBody>
                    <a:bodyPr/>
                    <a:lstStyle/>
                    <a:p>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676263">
                <a:tc>
                  <a:txBody>
                    <a:bodyPr/>
                    <a:lstStyle/>
                    <a:p>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676263">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2000" b="1"/>
                    </a:p>
                  </a:txBody>
                  <a:tcP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676263">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2000" b="1"/>
                    </a:p>
                  </a:txBody>
                  <a:tcP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2000" b="1"/>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676263">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2000" b="1" dirty="0"/>
                    </a:p>
                  </a:txBody>
                  <a:tcP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cxnSp>
        <p:nvCxnSpPr>
          <p:cNvPr id="8" name="Straight Connector 7"/>
          <p:cNvCxnSpPr/>
          <p:nvPr/>
        </p:nvCxnSpPr>
        <p:spPr>
          <a:xfrm>
            <a:off x="3810000" y="3048000"/>
            <a:ext cx="1020464" cy="0"/>
          </a:xfrm>
          <a:prstGeom prst="line">
            <a:avLst/>
          </a:prstGeom>
        </p:spPr>
        <p:style>
          <a:lnRef idx="2">
            <a:schemeClr val="dk1"/>
          </a:lnRef>
          <a:fillRef idx="0">
            <a:schemeClr val="dk1"/>
          </a:fillRef>
          <a:effectRef idx="1">
            <a:schemeClr val="dk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482783587"/>
              </p:ext>
            </p:extLst>
          </p:nvPr>
        </p:nvGraphicFramePr>
        <p:xfrm>
          <a:off x="368897" y="4038600"/>
          <a:ext cx="6095999" cy="396240"/>
        </p:xfrm>
        <a:graphic>
          <a:graphicData uri="http://schemas.openxmlformats.org/drawingml/2006/table">
            <a:tbl>
              <a:tblPr firstRow="1" bandRow="1">
                <a:tableStyleId>{5940675A-B579-460E-94D1-54222C63F5DA}</a:tableStyleId>
              </a:tblPr>
              <a:tblGrid>
                <a:gridCol w="468923"/>
                <a:gridCol w="468923"/>
                <a:gridCol w="468923"/>
                <a:gridCol w="468923"/>
                <a:gridCol w="468923"/>
                <a:gridCol w="468923"/>
                <a:gridCol w="468923"/>
                <a:gridCol w="468923"/>
                <a:gridCol w="468923"/>
                <a:gridCol w="468923"/>
                <a:gridCol w="468923"/>
                <a:gridCol w="468923"/>
                <a:gridCol w="468923"/>
              </a:tblGrid>
              <a:tr h="370840">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9" name="Straight Connector 8"/>
          <p:cNvCxnSpPr/>
          <p:nvPr/>
        </p:nvCxnSpPr>
        <p:spPr>
          <a:xfrm>
            <a:off x="3567112" y="5781675"/>
            <a:ext cx="2526703"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1573180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2200" y="516493"/>
            <a:ext cx="4191000" cy="369332"/>
          </a:xfrm>
          <a:prstGeom prst="rect">
            <a:avLst/>
          </a:prstGeom>
          <a:solidFill>
            <a:schemeClr val="accent6">
              <a:lumMod val="40000"/>
              <a:lumOff val="60000"/>
            </a:schemeClr>
          </a:solidFill>
        </p:spPr>
        <p:txBody>
          <a:bodyPr wrap="square" rtlCol="0">
            <a:spAutoFit/>
          </a:bodyPr>
          <a:lstStyle/>
          <a:p>
            <a:pPr algn="ctr"/>
            <a:r>
              <a:rPr lang="en-US" dirty="0" smtClean="0">
                <a:solidFill>
                  <a:schemeClr val="tx2">
                    <a:lumMod val="50000"/>
                  </a:schemeClr>
                </a:solidFill>
                <a:latin typeface="Arial Black" pitchFamily="34" charset="0"/>
              </a:rPr>
              <a:t>Repeat Number or Repeat Size </a:t>
            </a:r>
            <a:endParaRPr lang="en-US" dirty="0">
              <a:solidFill>
                <a:schemeClr val="tx2">
                  <a:lumMod val="50000"/>
                </a:schemeClr>
              </a:solidFill>
              <a:latin typeface="Arial Black" pitchFamily="34" charset="0"/>
            </a:endParaRPr>
          </a:p>
        </p:txBody>
      </p:sp>
      <p:sp>
        <p:nvSpPr>
          <p:cNvPr id="3" name="TextBox 2"/>
          <p:cNvSpPr txBox="1"/>
          <p:nvPr/>
        </p:nvSpPr>
        <p:spPr>
          <a:xfrm>
            <a:off x="381000" y="1600200"/>
            <a:ext cx="8458200" cy="4154984"/>
          </a:xfrm>
          <a:prstGeom prst="rect">
            <a:avLst/>
          </a:prstGeom>
          <a:noFill/>
        </p:spPr>
        <p:txBody>
          <a:bodyPr wrap="square" rtlCol="0">
            <a:spAutoFit/>
          </a:bodyPr>
          <a:lstStyle/>
          <a:p>
            <a:r>
              <a:rPr lang="en-US" sz="2400" dirty="0" smtClean="0">
                <a:latin typeface="Arial Rounded MT Bold" pitchFamily="34" charset="0"/>
                <a:ea typeface="Arial Unicode MS" pitchFamily="34" charset="-128"/>
                <a:cs typeface="Arial Unicode MS" pitchFamily="34" charset="-128"/>
              </a:rPr>
              <a:t>It indicates the number of warp and weft yarns in the repeat</a:t>
            </a:r>
            <a:r>
              <a:rPr lang="en-US" dirty="0" smtClean="0"/>
              <a:t>.</a:t>
            </a:r>
            <a:br>
              <a:rPr lang="en-US" dirty="0" smtClean="0"/>
            </a:br>
            <a:endParaRPr lang="en-US" dirty="0" smtClean="0"/>
          </a:p>
          <a:p>
            <a:endParaRPr lang="en-US" dirty="0"/>
          </a:p>
          <a:p>
            <a:endParaRPr lang="en-US" dirty="0" smtClean="0"/>
          </a:p>
          <a:p>
            <a:r>
              <a:rPr lang="en-US" sz="2000" dirty="0" smtClean="0">
                <a:latin typeface="Arial Rounded MT Bold" pitchFamily="34" charset="0"/>
              </a:rPr>
              <a:t>Repeat size ( R.S )  = 4x4 </a:t>
            </a:r>
            <a:endParaRPr lang="en-US" sz="2000" dirty="0">
              <a:latin typeface="Arial Rounded MT Bold" pitchFamily="34" charset="0"/>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21049120"/>
              </p:ext>
            </p:extLst>
          </p:nvPr>
        </p:nvGraphicFramePr>
        <p:xfrm>
          <a:off x="5638800" y="2667000"/>
          <a:ext cx="2590800" cy="3581397"/>
        </p:xfrm>
        <a:graphic>
          <a:graphicData uri="http://schemas.openxmlformats.org/drawingml/2006/table">
            <a:tbl>
              <a:tblPr firstRow="1" bandRow="1">
                <a:tableStyleId>{5940675A-B579-460E-94D1-54222C63F5DA}</a:tableStyleId>
              </a:tblPr>
              <a:tblGrid>
                <a:gridCol w="647700"/>
                <a:gridCol w="647700"/>
                <a:gridCol w="647700"/>
                <a:gridCol w="647700"/>
              </a:tblGrid>
              <a:tr h="397933">
                <a:tc>
                  <a:txBody>
                    <a:bodyPr/>
                    <a:lstStyle/>
                    <a:p>
                      <a:r>
                        <a:rPr lang="en-US" dirty="0" smtClean="0"/>
                        <a:t>x</a:t>
                      </a:r>
                      <a:endParaRPr lang="en-US" dirty="0"/>
                    </a:p>
                  </a:txBody>
                  <a:tcPr/>
                </a:tc>
                <a:tc>
                  <a:txBody>
                    <a:bodyPr/>
                    <a:lstStyle/>
                    <a:p>
                      <a:r>
                        <a:rPr lang="en-US" dirty="0" smtClean="0"/>
                        <a:t>x</a:t>
                      </a:r>
                      <a:endParaRPr lang="en-US" dirty="0"/>
                    </a:p>
                  </a:txBody>
                  <a:tcPr/>
                </a:tc>
                <a:tc>
                  <a:txBody>
                    <a:bodyPr/>
                    <a:lstStyle/>
                    <a:p>
                      <a:endParaRPr lang="en-US"/>
                    </a:p>
                  </a:txBody>
                  <a:tcPr/>
                </a:tc>
                <a:tc>
                  <a:txBody>
                    <a:bodyPr/>
                    <a:lstStyle/>
                    <a:p>
                      <a:endParaRPr lang="en-US"/>
                    </a:p>
                  </a:txBody>
                  <a:tcPr/>
                </a:tc>
              </a:tr>
              <a:tr h="397933">
                <a:tc>
                  <a:txBody>
                    <a:bodyPr/>
                    <a:lstStyle/>
                    <a:p>
                      <a:r>
                        <a:rPr lang="en-US" dirty="0" smtClean="0"/>
                        <a:t>x</a:t>
                      </a:r>
                      <a:endParaRPr lang="en-US" dirty="0"/>
                    </a:p>
                  </a:txBody>
                  <a:tcPr/>
                </a:tc>
                <a:tc>
                  <a:txBody>
                    <a:bodyPr/>
                    <a:lstStyle/>
                    <a:p>
                      <a:r>
                        <a:rPr lang="en-US" dirty="0" smtClean="0"/>
                        <a:t>x</a:t>
                      </a:r>
                      <a:endParaRPr lang="en-US" dirty="0"/>
                    </a:p>
                  </a:txBody>
                  <a:tcPr/>
                </a:tc>
                <a:tc>
                  <a:txBody>
                    <a:bodyPr/>
                    <a:lstStyle/>
                    <a:p>
                      <a:endParaRPr lang="en-US"/>
                    </a:p>
                  </a:txBody>
                  <a:tcPr/>
                </a:tc>
                <a:tc>
                  <a:txBody>
                    <a:bodyPr/>
                    <a:lstStyle/>
                    <a:p>
                      <a:endParaRPr lang="en-US"/>
                    </a:p>
                  </a:txBody>
                  <a:tcPr/>
                </a:tc>
              </a:tr>
              <a:tr h="397933">
                <a:tc>
                  <a:txBody>
                    <a:bodyPr/>
                    <a:lstStyle/>
                    <a:p>
                      <a:endParaRPr lang="en-US"/>
                    </a:p>
                  </a:txBody>
                  <a:tcPr/>
                </a:tc>
                <a:tc>
                  <a:txBody>
                    <a:bodyPr/>
                    <a:lstStyle/>
                    <a:p>
                      <a:endParaRPr lang="en-US"/>
                    </a:p>
                  </a:txBody>
                  <a:tcPr/>
                </a:tc>
                <a:tc>
                  <a:txBody>
                    <a:bodyPr/>
                    <a:lstStyle/>
                    <a:p>
                      <a:r>
                        <a:rPr lang="en-US" dirty="0" smtClean="0"/>
                        <a:t>x</a:t>
                      </a:r>
                      <a:endParaRPr lang="en-US" dirty="0"/>
                    </a:p>
                  </a:txBody>
                  <a:tcPr/>
                </a:tc>
                <a:tc>
                  <a:txBody>
                    <a:bodyPr/>
                    <a:lstStyle/>
                    <a:p>
                      <a:r>
                        <a:rPr lang="en-US" dirty="0" smtClean="0"/>
                        <a:t>x</a:t>
                      </a:r>
                      <a:endParaRPr lang="en-US" dirty="0"/>
                    </a:p>
                  </a:txBody>
                  <a:tcPr/>
                </a:tc>
              </a:tr>
              <a:tr h="397933">
                <a:tc>
                  <a:txBody>
                    <a:bodyPr/>
                    <a:lstStyle/>
                    <a:p>
                      <a:r>
                        <a:rPr lang="en-US" dirty="0" smtClean="0"/>
                        <a:t>x</a:t>
                      </a:r>
                      <a:endParaRPr lang="en-US" dirty="0"/>
                    </a:p>
                  </a:txBody>
                  <a:tcPr/>
                </a:tc>
                <a:tc>
                  <a:txBody>
                    <a:bodyPr/>
                    <a:lstStyle/>
                    <a:p>
                      <a:r>
                        <a:rPr lang="en-US" dirty="0" smtClean="0"/>
                        <a:t>x</a:t>
                      </a:r>
                      <a:endParaRPr lang="en-US" dirty="0"/>
                    </a:p>
                  </a:txBody>
                  <a:tcPr/>
                </a:tc>
                <a:tc>
                  <a:txBody>
                    <a:bodyPr/>
                    <a:lstStyle/>
                    <a:p>
                      <a:endParaRPr lang="en-US" dirty="0"/>
                    </a:p>
                  </a:txBody>
                  <a:tcPr/>
                </a:tc>
                <a:tc>
                  <a:txBody>
                    <a:bodyPr/>
                    <a:lstStyle/>
                    <a:p>
                      <a:endParaRPr lang="en-US" dirty="0"/>
                    </a:p>
                  </a:txBody>
                  <a:tcPr/>
                </a:tc>
              </a:tr>
              <a:tr h="397933">
                <a:tc>
                  <a:txBody>
                    <a:bodyPr/>
                    <a:lstStyle/>
                    <a:p>
                      <a:r>
                        <a:rPr lang="en-US" dirty="0" smtClean="0"/>
                        <a:t>x</a:t>
                      </a:r>
                      <a:endParaRPr lang="en-US" dirty="0"/>
                    </a:p>
                  </a:txBody>
                  <a:tcPr>
                    <a:lnB w="28575" cap="flat" cmpd="sng" algn="ctr">
                      <a:solidFill>
                        <a:schemeClr val="tx1"/>
                      </a:solidFill>
                      <a:prstDash val="solid"/>
                      <a:round/>
                      <a:headEnd type="none" w="med" len="med"/>
                      <a:tailEnd type="none" w="med" len="med"/>
                    </a:lnB>
                  </a:tcPr>
                </a:tc>
                <a:tc>
                  <a:txBody>
                    <a:bodyPr/>
                    <a:lstStyle/>
                    <a:p>
                      <a:r>
                        <a:rPr lang="en-US" dirty="0" smtClean="0"/>
                        <a:t>x</a:t>
                      </a:r>
                      <a:endParaRPr lang="en-US" dirty="0"/>
                    </a:p>
                  </a:txBody>
                  <a:tcPr>
                    <a:lnB w="28575" cap="flat" cmpd="sng" algn="ctr">
                      <a:solidFill>
                        <a:schemeClr val="tx1"/>
                      </a:solidFill>
                      <a:prstDash val="solid"/>
                      <a:round/>
                      <a:headEnd type="none" w="med" len="med"/>
                      <a:tailEnd type="none" w="med" len="med"/>
                    </a:lnB>
                  </a:tcPr>
                </a:tc>
                <a:tc>
                  <a:txBody>
                    <a:bodyPr/>
                    <a:lstStyle/>
                    <a:p>
                      <a:endParaRPr lang="en-US" dirty="0"/>
                    </a:p>
                  </a:txBody>
                  <a:tcPr>
                    <a:lnB w="28575" cap="flat" cmpd="sng" algn="ctr">
                      <a:solidFill>
                        <a:schemeClr val="tx1"/>
                      </a:solidFill>
                      <a:prstDash val="solid"/>
                      <a:round/>
                      <a:headEnd type="none" w="med" len="med"/>
                      <a:tailEnd type="none" w="med" len="med"/>
                    </a:lnB>
                  </a:tcPr>
                </a:tc>
                <a:tc>
                  <a:txBody>
                    <a:bodyPr/>
                    <a:lstStyle/>
                    <a:p>
                      <a:endParaRPr lang="en-US"/>
                    </a:p>
                  </a:txBody>
                  <a:tcPr>
                    <a:lnB w="28575" cap="flat" cmpd="sng" algn="ctr">
                      <a:solidFill>
                        <a:schemeClr val="tx1"/>
                      </a:solidFill>
                      <a:prstDash val="solid"/>
                      <a:round/>
                      <a:headEnd type="none" w="med" len="med"/>
                      <a:tailEnd type="none" w="med" len="med"/>
                    </a:lnB>
                  </a:tcPr>
                </a:tc>
              </a:tr>
              <a:tr h="397933">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dirty="0" smtClean="0"/>
                        <a:t>x</a:t>
                      </a:r>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dirty="0" smtClean="0"/>
                        <a:t>x</a:t>
                      </a:r>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97933">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dirty="0" smtClean="0"/>
                        <a:t>x</a:t>
                      </a:r>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dirty="0" smtClean="0"/>
                        <a:t>x</a:t>
                      </a:r>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97933">
                <a:tc>
                  <a:txBody>
                    <a:bodyPr/>
                    <a:lstStyle/>
                    <a:p>
                      <a:r>
                        <a:rPr lang="en-US" dirty="0" smtClean="0"/>
                        <a:t>x</a:t>
                      </a:r>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dirty="0" smtClean="0"/>
                        <a:t>x</a:t>
                      </a:r>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97933">
                <a:tc>
                  <a:txBody>
                    <a:bodyPr/>
                    <a:lstStyle/>
                    <a:p>
                      <a:r>
                        <a:rPr lang="en-US" dirty="0" smtClean="0"/>
                        <a:t>x</a:t>
                      </a:r>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dirty="0" smtClean="0"/>
                        <a:t>x</a:t>
                      </a:r>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3284395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534400" cy="5386090"/>
          </a:xfrm>
          <a:prstGeom prst="rect">
            <a:avLst/>
          </a:prstGeom>
          <a:solidFill>
            <a:schemeClr val="accent5">
              <a:lumMod val="20000"/>
              <a:lumOff val="80000"/>
            </a:schemeClr>
          </a:solidFill>
        </p:spPr>
        <p:txBody>
          <a:bodyPr wrap="square" rtlCol="0">
            <a:spAutoFit/>
          </a:bodyPr>
          <a:lstStyle/>
          <a:p>
            <a:endParaRPr lang="en-US" sz="2000" dirty="0" smtClean="0">
              <a:latin typeface="Arial Black" pitchFamily="34" charset="0"/>
            </a:endParaRPr>
          </a:p>
          <a:p>
            <a:endParaRPr lang="en-US" sz="2000" dirty="0">
              <a:latin typeface="Arial Black" pitchFamily="34" charset="0"/>
            </a:endParaRPr>
          </a:p>
          <a:p>
            <a:endParaRPr lang="en-US" sz="2000" dirty="0" smtClean="0">
              <a:latin typeface="Arial Black" pitchFamily="34" charset="0"/>
            </a:endParaRPr>
          </a:p>
          <a:p>
            <a:r>
              <a:rPr lang="en-US" sz="2000" dirty="0" smtClean="0">
                <a:latin typeface="Arial Black" pitchFamily="34" charset="0"/>
              </a:rPr>
              <a:t>Contact Field:</a:t>
            </a:r>
          </a:p>
          <a:p>
            <a:r>
              <a:rPr lang="en-US" sz="2000" dirty="0" smtClean="0">
                <a:latin typeface="Arial Rounded MT Bold" pitchFamily="34" charset="0"/>
              </a:rPr>
              <a:t>These are the contact points between warp and weft crossing at right angle. </a:t>
            </a:r>
          </a:p>
          <a:p>
            <a:endParaRPr lang="en-US" sz="2000" dirty="0" smtClean="0">
              <a:latin typeface="Arial Rounded MT Bold" pitchFamily="34" charset="0"/>
            </a:endParaRPr>
          </a:p>
          <a:p>
            <a:endParaRPr lang="en-US" sz="2000" dirty="0">
              <a:latin typeface="Arial Black" pitchFamily="34" charset="0"/>
            </a:endParaRPr>
          </a:p>
          <a:p>
            <a:r>
              <a:rPr lang="en-US" sz="2000" dirty="0" smtClean="0">
                <a:latin typeface="Arial Black" pitchFamily="34" charset="0"/>
              </a:rPr>
              <a:t>Interlacing Field: </a:t>
            </a:r>
            <a:endParaRPr lang="en-US" sz="1100" dirty="0" smtClean="0">
              <a:latin typeface="Arial Black" pitchFamily="34" charset="0"/>
            </a:endParaRPr>
          </a:p>
          <a:p>
            <a:endParaRPr lang="en-US" sz="2000" dirty="0" smtClean="0">
              <a:latin typeface="Arial Black" pitchFamily="34" charset="0"/>
            </a:endParaRPr>
          </a:p>
          <a:p>
            <a:r>
              <a:rPr lang="en-US" dirty="0" smtClean="0">
                <a:latin typeface="Arial Rounded MT Bold" pitchFamily="34" charset="0"/>
              </a:rPr>
              <a:t>These are the points where a yarn of one system of threads changes its position in relation to the other system.</a:t>
            </a:r>
          </a:p>
          <a:p>
            <a:r>
              <a:rPr lang="en-US" dirty="0" smtClean="0">
                <a:latin typeface="Arial Rounded MT Bold" pitchFamily="34" charset="0"/>
              </a:rPr>
              <a:t> </a:t>
            </a:r>
          </a:p>
          <a:p>
            <a:r>
              <a:rPr lang="en-US" dirty="0" smtClean="0">
                <a:latin typeface="Arial Rounded MT Bold" pitchFamily="34" charset="0"/>
              </a:rPr>
              <a:t>There are two types of Interlacing field:</a:t>
            </a:r>
          </a:p>
          <a:p>
            <a:pPr marL="285750" indent="-285750">
              <a:buFont typeface="Wingdings" pitchFamily="2" charset="2"/>
              <a:buChar char="ü"/>
            </a:pPr>
            <a:r>
              <a:rPr lang="en-US" dirty="0" smtClean="0">
                <a:latin typeface="Arial Rounded MT Bold" pitchFamily="34" charset="0"/>
              </a:rPr>
              <a:t>Single Interlacing Field </a:t>
            </a:r>
          </a:p>
          <a:p>
            <a:pPr marL="285750" indent="-285750">
              <a:buFont typeface="Wingdings" pitchFamily="2" charset="2"/>
              <a:buChar char="ü"/>
            </a:pPr>
            <a:r>
              <a:rPr lang="en-US" dirty="0" smtClean="0">
                <a:latin typeface="Arial Rounded MT Bold" pitchFamily="34" charset="0"/>
              </a:rPr>
              <a:t>Double Interlacing Field</a:t>
            </a:r>
          </a:p>
          <a:p>
            <a:endParaRPr lang="en-US" dirty="0">
              <a:latin typeface="Arial Rounded MT Bold" pitchFamily="34" charset="0"/>
            </a:endParaRPr>
          </a:p>
          <a:p>
            <a:endParaRPr lang="en-US" dirty="0" smtClean="0">
              <a:latin typeface="Arial Rounded MT Bold" pitchFamily="34" charset="0"/>
            </a:endParaRPr>
          </a:p>
        </p:txBody>
      </p:sp>
    </p:spTree>
    <p:extLst>
      <p:ext uri="{BB962C8B-B14F-4D97-AF65-F5344CB8AC3E}">
        <p14:creationId xmlns:p14="http://schemas.microsoft.com/office/powerpoint/2010/main" val="196624703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477000" cy="4259580"/>
          </a:xfrm>
          <a:prstGeom prst="rect">
            <a:avLst/>
          </a:prstGeom>
        </p:spPr>
      </p:pic>
      <p:sp>
        <p:nvSpPr>
          <p:cNvPr id="3" name="TextBox 2"/>
          <p:cNvSpPr txBox="1"/>
          <p:nvPr/>
        </p:nvSpPr>
        <p:spPr>
          <a:xfrm>
            <a:off x="1447800" y="5105400"/>
            <a:ext cx="6705600" cy="707886"/>
          </a:xfrm>
          <a:prstGeom prst="rect">
            <a:avLst/>
          </a:prstGeom>
          <a:noFill/>
        </p:spPr>
        <p:txBody>
          <a:bodyPr wrap="square" rtlCol="0">
            <a:spAutoFit/>
          </a:bodyPr>
          <a:lstStyle/>
          <a:p>
            <a:pPr marL="285750" indent="-285750">
              <a:buFont typeface="Wingdings" pitchFamily="2" charset="2"/>
              <a:buChar char="q"/>
            </a:pPr>
            <a:r>
              <a:rPr lang="en-US" sz="2000" dirty="0" smtClean="0">
                <a:latin typeface="Arial Unicode MS" pitchFamily="34" charset="-128"/>
                <a:ea typeface="Arial Unicode MS" pitchFamily="34" charset="-128"/>
                <a:cs typeface="Arial Unicode MS" pitchFamily="34" charset="-128"/>
              </a:rPr>
              <a:t>1</a:t>
            </a:r>
            <a:r>
              <a:rPr lang="en-US" sz="2000" baseline="30000" dirty="0" smtClean="0">
                <a:latin typeface="Arial Unicode MS" pitchFamily="34" charset="-128"/>
                <a:ea typeface="Arial Unicode MS" pitchFamily="34" charset="-128"/>
                <a:cs typeface="Arial Unicode MS" pitchFamily="34" charset="-128"/>
              </a:rPr>
              <a:t>st</a:t>
            </a:r>
            <a:r>
              <a:rPr lang="en-US" sz="2000" dirty="0" smtClean="0">
                <a:latin typeface="Arial Unicode MS" pitchFamily="34" charset="-128"/>
                <a:ea typeface="Arial Unicode MS" pitchFamily="34" charset="-128"/>
                <a:cs typeface="Arial Unicode MS" pitchFamily="34" charset="-128"/>
              </a:rPr>
              <a:t> picture is called Double Interlacing Field</a:t>
            </a:r>
          </a:p>
          <a:p>
            <a:pPr marL="285750" indent="-285750">
              <a:buFont typeface="Wingdings" pitchFamily="2" charset="2"/>
              <a:buChar char="q"/>
            </a:pPr>
            <a:r>
              <a:rPr lang="en-US" sz="2000" dirty="0" smtClean="0">
                <a:latin typeface="Arial Unicode MS" pitchFamily="34" charset="-128"/>
                <a:ea typeface="Arial Unicode MS" pitchFamily="34" charset="-128"/>
                <a:cs typeface="Arial Unicode MS" pitchFamily="34" charset="-128"/>
              </a:rPr>
              <a:t>2</a:t>
            </a:r>
            <a:r>
              <a:rPr lang="en-US" sz="2000" baseline="30000" dirty="0" smtClean="0">
                <a:latin typeface="Arial Unicode MS" pitchFamily="34" charset="-128"/>
                <a:ea typeface="Arial Unicode MS" pitchFamily="34" charset="-128"/>
                <a:cs typeface="Arial Unicode MS" pitchFamily="34" charset="-128"/>
              </a:rPr>
              <a:t>nd</a:t>
            </a:r>
            <a:r>
              <a:rPr lang="en-US" sz="2000" dirty="0" smtClean="0">
                <a:latin typeface="Arial Unicode MS" pitchFamily="34" charset="-128"/>
                <a:ea typeface="Arial Unicode MS" pitchFamily="34" charset="-128"/>
                <a:cs typeface="Arial Unicode MS" pitchFamily="34" charset="-128"/>
              </a:rPr>
              <a:t> picture is called Single Interlacing Field </a:t>
            </a:r>
            <a:endParaRPr lang="en-US" sz="2000"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49249380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 y="0"/>
            <a:ext cx="9144000" cy="6800374"/>
          </a:xfrm>
          <a:prstGeom prst="rect">
            <a:avLst/>
          </a:prstGeom>
          <a:solidFill>
            <a:schemeClr val="accent2">
              <a:lumMod val="20000"/>
              <a:lumOff val="80000"/>
            </a:schemeClr>
          </a:solidFill>
        </p:spPr>
        <p:txBody>
          <a:bodyPr wrap="square">
            <a:spAutoFit/>
          </a:bodyPr>
          <a:lstStyle/>
          <a:p>
            <a:r>
              <a:rPr lang="en-US" sz="2000" dirty="0">
                <a:latin typeface="Arial Black" pitchFamily="34" charset="0"/>
              </a:rPr>
              <a:t>Single Interlacing Field</a:t>
            </a:r>
            <a:r>
              <a:rPr lang="en-US" dirty="0">
                <a:latin typeface="Arial Black" pitchFamily="34" charset="0"/>
              </a:rPr>
              <a:t>:</a:t>
            </a:r>
          </a:p>
          <a:p>
            <a:endParaRPr lang="en-US" dirty="0">
              <a:latin typeface="Arial Rounded MT Bold" pitchFamily="34" charset="0"/>
            </a:endParaRPr>
          </a:p>
          <a:p>
            <a:r>
              <a:rPr lang="en-US" sz="2000" dirty="0">
                <a:latin typeface="Arial Unicode MS" pitchFamily="34" charset="-128"/>
                <a:ea typeface="Arial Unicode MS" pitchFamily="34" charset="-128"/>
                <a:cs typeface="Arial Unicode MS" pitchFamily="34" charset="-128"/>
              </a:rPr>
              <a:t>The yarn bends from the top of the fabric to the bottom and covers two or more yarns. It is found in Twill weave</a:t>
            </a:r>
            <a:r>
              <a:rPr lang="en-US" sz="2000" dirty="0" smtClean="0">
                <a:latin typeface="Arial Unicode MS" pitchFamily="34" charset="-128"/>
                <a:ea typeface="Arial Unicode MS" pitchFamily="34" charset="-128"/>
                <a:cs typeface="Arial Unicode MS" pitchFamily="34" charset="-128"/>
              </a:rPr>
              <a:t>. Where the number of interlacing is less it is single interlacing.</a:t>
            </a:r>
          </a:p>
          <a:p>
            <a:endParaRPr lang="en-US" dirty="0" smtClean="0">
              <a:latin typeface="Arial Rounded MT Bold" pitchFamily="34" charset="0"/>
            </a:endParaRPr>
          </a:p>
          <a:p>
            <a:endParaRPr lang="en-US" dirty="0" smtClean="0">
              <a:latin typeface="Arial Rounded MT Bold" pitchFamily="34" charset="0"/>
            </a:endParaRPr>
          </a:p>
          <a:p>
            <a:endParaRPr lang="en-US" dirty="0">
              <a:latin typeface="Arial Rounded MT Bold" pitchFamily="34" charset="0"/>
            </a:endParaRPr>
          </a:p>
          <a:p>
            <a:endParaRPr lang="en-US" dirty="0" smtClean="0">
              <a:latin typeface="Arial Rounded MT Bold" pitchFamily="34" charset="0"/>
            </a:endParaRPr>
          </a:p>
          <a:p>
            <a:endParaRPr lang="en-US" dirty="0">
              <a:latin typeface="Arial Rounded MT Bold" pitchFamily="34" charset="0"/>
            </a:endParaRPr>
          </a:p>
          <a:p>
            <a:endParaRPr lang="en-US" dirty="0" smtClean="0">
              <a:latin typeface="Arial Rounded MT Bold" pitchFamily="34" charset="0"/>
            </a:endParaRPr>
          </a:p>
          <a:p>
            <a:r>
              <a:rPr lang="en-US" sz="2000" dirty="0" smtClean="0">
                <a:latin typeface="Arial Black" pitchFamily="34" charset="0"/>
              </a:rPr>
              <a:t>Double </a:t>
            </a:r>
            <a:r>
              <a:rPr lang="en-US" sz="2000" dirty="0">
                <a:latin typeface="Arial Black" pitchFamily="34" charset="0"/>
              </a:rPr>
              <a:t>Interlacing Field:</a:t>
            </a:r>
            <a:endParaRPr lang="en-US" dirty="0">
              <a:latin typeface="Arial Black" pitchFamily="34" charset="0"/>
            </a:endParaRPr>
          </a:p>
          <a:p>
            <a:r>
              <a:rPr lang="en-US" dirty="0">
                <a:latin typeface="Arial Rounded MT Bold" pitchFamily="34" charset="0"/>
              </a:rPr>
              <a:t> </a:t>
            </a:r>
          </a:p>
          <a:p>
            <a:r>
              <a:rPr lang="en-US" sz="2000" dirty="0">
                <a:latin typeface="Arial Unicode MS" pitchFamily="34" charset="-128"/>
                <a:ea typeface="Arial Unicode MS" pitchFamily="34" charset="-128"/>
                <a:cs typeface="Arial Unicode MS" pitchFamily="34" charset="-128"/>
              </a:rPr>
              <a:t>Here the yarn bends and covers a yarn, bends again and reappears at the same fabric side. It is found in plain weave</a:t>
            </a:r>
            <a:r>
              <a:rPr lang="en-US" sz="2000" dirty="0" smtClean="0">
                <a:latin typeface="Arial Unicode MS" pitchFamily="34" charset="-128"/>
                <a:ea typeface="Arial Unicode MS" pitchFamily="34" charset="-128"/>
                <a:cs typeface="Arial Unicode MS" pitchFamily="34" charset="-128"/>
              </a:rPr>
              <a:t>. Where the number of interlacing is more it is double interlacing.</a:t>
            </a:r>
          </a:p>
          <a:p>
            <a:endParaRPr lang="en-US" dirty="0">
              <a:latin typeface="Arial Rounded MT Bold" pitchFamily="34" charset="0"/>
            </a:endParaRPr>
          </a:p>
          <a:p>
            <a:endParaRPr lang="en-US" dirty="0" smtClean="0">
              <a:latin typeface="Arial Rounded MT Bold" pitchFamily="34" charset="0"/>
            </a:endParaRPr>
          </a:p>
          <a:p>
            <a:endParaRPr lang="en-US" dirty="0">
              <a:latin typeface="Arial Rounded MT Bold" pitchFamily="34" charset="0"/>
            </a:endParaRPr>
          </a:p>
          <a:p>
            <a:endParaRPr lang="en-US" dirty="0" smtClean="0">
              <a:latin typeface="Arial Rounded MT Bold" pitchFamily="34" charset="0"/>
            </a:endParaRPr>
          </a:p>
          <a:p>
            <a:endParaRPr lang="en-US" dirty="0" smtClean="0">
              <a:latin typeface="Arial Rounded MT Bold" pitchFamily="34" charset="0"/>
            </a:endParaRPr>
          </a:p>
          <a:p>
            <a:endParaRPr lang="en-US" dirty="0">
              <a:latin typeface="Arial Rounded MT Bold" pitchFamily="34" charset="0"/>
            </a:endParaRPr>
          </a:p>
          <a:p>
            <a:endParaRPr lang="en-US" dirty="0">
              <a:latin typeface="Arial Rounded MT Bold"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4569"/>
              </p:ext>
            </p:extLst>
          </p:nvPr>
        </p:nvGraphicFramePr>
        <p:xfrm>
          <a:off x="6324600" y="1524000"/>
          <a:ext cx="457200" cy="2032000"/>
        </p:xfrm>
        <a:graphic>
          <a:graphicData uri="http://schemas.openxmlformats.org/drawingml/2006/table">
            <a:tbl>
              <a:tblPr firstRow="1" bandRow="1">
                <a:tableStyleId>{5940675A-B579-460E-94D1-54222C63F5DA}</a:tableStyleId>
              </a:tblPr>
              <a:tblGrid>
                <a:gridCol w="457200"/>
              </a:tblGrid>
              <a:tr h="406400">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06400">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06400">
                <a:tc>
                  <a:txBody>
                    <a:bodyPr/>
                    <a:lstStyle/>
                    <a:p>
                      <a:pPr algn="ctr"/>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06400">
                <a:tc>
                  <a:txBody>
                    <a:bodyPr/>
                    <a:lstStyle/>
                    <a:p>
                      <a:pPr algn="ctr"/>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06400">
                <a:tc>
                  <a:txBody>
                    <a:bodyPr/>
                    <a:lstStyle/>
                    <a:p>
                      <a:pPr algn="ctr"/>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831203271"/>
              </p:ext>
            </p:extLst>
          </p:nvPr>
        </p:nvGraphicFramePr>
        <p:xfrm>
          <a:off x="6324600" y="4572000"/>
          <a:ext cx="457200" cy="2032000"/>
        </p:xfrm>
        <a:graphic>
          <a:graphicData uri="http://schemas.openxmlformats.org/drawingml/2006/table">
            <a:tbl>
              <a:tblPr firstRow="1" bandRow="1">
                <a:tableStyleId>{5940675A-B579-460E-94D1-54222C63F5DA}</a:tableStyleId>
              </a:tblPr>
              <a:tblGrid>
                <a:gridCol w="457200"/>
              </a:tblGrid>
              <a:tr h="406400">
                <a:tc>
                  <a:txBody>
                    <a:bodyPr/>
                    <a:lstStyle/>
                    <a:p>
                      <a:pPr algn="ctr"/>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06400">
                <a:tc>
                  <a:txBody>
                    <a:bodyPr/>
                    <a:lstStyle/>
                    <a:p>
                      <a:pPr algn="ct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06400">
                <a:tc>
                  <a:txBody>
                    <a:bodyPr/>
                    <a:lstStyle/>
                    <a:p>
                      <a:pPr algn="ctr"/>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06400">
                <a:tc>
                  <a:txBody>
                    <a:bodyPr/>
                    <a:lstStyle/>
                    <a:p>
                      <a:pPr algn="ct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06400">
                <a:tc>
                  <a:txBody>
                    <a:bodyPr/>
                    <a:lstStyle/>
                    <a:p>
                      <a:pPr algn="ctr"/>
                      <a:r>
                        <a:rPr lang="en-US" sz="2000" b="1" dirty="0" smtClean="0"/>
                        <a:t>x</a:t>
                      </a:r>
                      <a:endParaRPr lang="en-US" sz="2000" b="1"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306500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04800"/>
            <a:ext cx="7543800" cy="3385542"/>
          </a:xfrm>
          <a:prstGeom prst="rect">
            <a:avLst/>
          </a:prstGeom>
          <a:noFill/>
        </p:spPr>
        <p:txBody>
          <a:bodyPr wrap="square" rtlCol="0">
            <a:spAutoFit/>
          </a:bodyPr>
          <a:lstStyle/>
          <a:p>
            <a:r>
              <a:rPr lang="en-US" sz="2000" dirty="0" smtClean="0">
                <a:latin typeface="Arial Black" pitchFamily="34" charset="0"/>
              </a:rPr>
              <a:t>Open Field:</a:t>
            </a:r>
          </a:p>
          <a:p>
            <a:endParaRPr lang="en-US" sz="2000" dirty="0">
              <a:latin typeface="Arial Unicode MS" pitchFamily="34" charset="-128"/>
              <a:ea typeface="Arial Unicode MS" pitchFamily="34" charset="-128"/>
              <a:cs typeface="Arial Unicode MS" pitchFamily="34" charset="-128"/>
            </a:endParaRPr>
          </a:p>
          <a:p>
            <a:r>
              <a:rPr lang="en-US" sz="2000" dirty="0" smtClean="0">
                <a:latin typeface="Arial Unicode MS" pitchFamily="34" charset="-128"/>
                <a:ea typeface="Arial Unicode MS" pitchFamily="34" charset="-128"/>
                <a:cs typeface="Arial Unicode MS" pitchFamily="34" charset="-128"/>
              </a:rPr>
              <a:t>The space between the warp and the weft yarn is called the open field. Like as, Dressing Bandage.</a:t>
            </a:r>
          </a:p>
          <a:p>
            <a:endParaRPr lang="en-US" sz="2000" dirty="0" smtClean="0">
              <a:latin typeface="Arial Black" pitchFamily="34" charset="0"/>
            </a:endParaRPr>
          </a:p>
          <a:p>
            <a:r>
              <a:rPr lang="en-US" sz="2000" dirty="0" smtClean="0">
                <a:latin typeface="Arial Black" pitchFamily="34" charset="0"/>
              </a:rPr>
              <a:t>Free Field:</a:t>
            </a:r>
          </a:p>
          <a:p>
            <a:endParaRPr lang="en-US" dirty="0"/>
          </a:p>
          <a:p>
            <a:r>
              <a:rPr lang="en-US" sz="2000" dirty="0" smtClean="0">
                <a:latin typeface="Arial Unicode MS" pitchFamily="34" charset="-128"/>
                <a:ea typeface="Arial Unicode MS" pitchFamily="34" charset="-128"/>
                <a:cs typeface="Arial Unicode MS" pitchFamily="34" charset="-128"/>
              </a:rPr>
              <a:t>The part of a fabric that has weft yarn and warp yarn but no interlacement is called the part if Free Field. </a:t>
            </a:r>
          </a:p>
          <a:p>
            <a:endParaRPr lang="en-US" dirty="0">
              <a:latin typeface="Arial Rounded MT Bold" pitchFamily="34" charset="0"/>
            </a:endParaRPr>
          </a:p>
          <a:p>
            <a:endParaRPr lang="en-US" dirty="0">
              <a:latin typeface="Arial Rounded MT Bold" pitchFamily="34" charset="0"/>
            </a:endParaRPr>
          </a:p>
        </p:txBody>
      </p:sp>
      <p:pic>
        <p:nvPicPr>
          <p:cNvPr id="1027" name="Picture 3" descr="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028" y="3429000"/>
            <a:ext cx="5105400" cy="340360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p:nvPr/>
        </p:nvCxnSpPr>
        <p:spPr>
          <a:xfrm flipH="1">
            <a:off x="4041175" y="3682720"/>
            <a:ext cx="1219200" cy="5807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a:xfrm>
            <a:off x="5260375" y="3302138"/>
            <a:ext cx="1600200" cy="77640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dirty="0" smtClean="0">
                <a:solidFill>
                  <a:schemeClr val="tx2">
                    <a:lumMod val="75000"/>
                  </a:schemeClr>
                </a:solidFill>
                <a:latin typeface="Arial Rounded MT Bold" pitchFamily="34" charset="0"/>
              </a:rPr>
              <a:t>Contact Field</a:t>
            </a:r>
            <a:endParaRPr lang="en-US" sz="2000" dirty="0">
              <a:solidFill>
                <a:schemeClr val="tx2">
                  <a:lumMod val="75000"/>
                </a:schemeClr>
              </a:solidFill>
              <a:latin typeface="Arial Rounded MT Bold" pitchFamily="34" charset="0"/>
            </a:endParaRPr>
          </a:p>
        </p:txBody>
      </p:sp>
      <p:cxnSp>
        <p:nvCxnSpPr>
          <p:cNvPr id="12" name="Straight Arrow Connector 11"/>
          <p:cNvCxnSpPr/>
          <p:nvPr/>
        </p:nvCxnSpPr>
        <p:spPr>
          <a:xfrm flipH="1">
            <a:off x="3422050" y="4222603"/>
            <a:ext cx="3733800" cy="40678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Rounded Rectangle 13"/>
          <p:cNvSpPr/>
          <p:nvPr/>
        </p:nvSpPr>
        <p:spPr>
          <a:xfrm>
            <a:off x="7155850" y="3636696"/>
            <a:ext cx="1752600" cy="1171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solidFill>
                  <a:schemeClr val="accent6">
                    <a:lumMod val="50000"/>
                  </a:schemeClr>
                </a:solidFill>
                <a:latin typeface="Arial Rounded MT Bold" pitchFamily="34" charset="0"/>
              </a:rPr>
              <a:t>Double Interlacing Field</a:t>
            </a:r>
            <a:endParaRPr lang="en-US" sz="2000" dirty="0">
              <a:solidFill>
                <a:schemeClr val="accent6">
                  <a:lumMod val="50000"/>
                </a:schemeClr>
              </a:solidFill>
              <a:latin typeface="Arial Rounded MT Bold" pitchFamily="34" charset="0"/>
            </a:endParaRPr>
          </a:p>
        </p:txBody>
      </p:sp>
      <p:cxnSp>
        <p:nvCxnSpPr>
          <p:cNvPr id="15" name="Straight Arrow Connector 14"/>
          <p:cNvCxnSpPr/>
          <p:nvPr/>
        </p:nvCxnSpPr>
        <p:spPr>
          <a:xfrm flipH="1" flipV="1">
            <a:off x="3657601" y="5011240"/>
            <a:ext cx="1579605" cy="205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0" name="Rounded Rectangle 19"/>
          <p:cNvSpPr/>
          <p:nvPr/>
        </p:nvSpPr>
        <p:spPr>
          <a:xfrm>
            <a:off x="5288950" y="4629388"/>
            <a:ext cx="1644478" cy="85359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smtClean="0">
                <a:solidFill>
                  <a:srgbClr val="C00000"/>
                </a:solidFill>
                <a:latin typeface="Arial Rounded MT Bold" pitchFamily="34" charset="0"/>
              </a:rPr>
              <a:t>Open Field</a:t>
            </a:r>
            <a:endParaRPr lang="en-US" sz="2000" dirty="0">
              <a:solidFill>
                <a:srgbClr val="C00000"/>
              </a:solidFill>
              <a:latin typeface="Arial Rounded MT Bold" pitchFamily="34" charset="0"/>
            </a:endParaRPr>
          </a:p>
        </p:txBody>
      </p:sp>
      <p:sp>
        <p:nvSpPr>
          <p:cNvPr id="21" name="Rounded Rectangle 20"/>
          <p:cNvSpPr/>
          <p:nvPr/>
        </p:nvSpPr>
        <p:spPr>
          <a:xfrm>
            <a:off x="628650" y="4554627"/>
            <a:ext cx="1066800" cy="47717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dirty="0" smtClean="0">
                <a:solidFill>
                  <a:schemeClr val="tx2">
                    <a:lumMod val="75000"/>
                  </a:schemeClr>
                </a:solidFill>
                <a:latin typeface="Arial Rounded MT Bold" pitchFamily="34" charset="0"/>
              </a:rPr>
              <a:t>Weft</a:t>
            </a:r>
            <a:endParaRPr lang="en-US" sz="2000" dirty="0">
              <a:solidFill>
                <a:schemeClr val="tx2">
                  <a:lumMod val="75000"/>
                </a:schemeClr>
              </a:solidFill>
              <a:latin typeface="Arial Rounded MT Bold" pitchFamily="34" charset="0"/>
            </a:endParaRPr>
          </a:p>
        </p:txBody>
      </p:sp>
      <p:sp>
        <p:nvSpPr>
          <p:cNvPr id="22" name="Rounded Rectangle 21"/>
          <p:cNvSpPr/>
          <p:nvPr/>
        </p:nvSpPr>
        <p:spPr>
          <a:xfrm>
            <a:off x="2743200" y="5943600"/>
            <a:ext cx="1035392" cy="457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chemeClr val="accent6">
                    <a:lumMod val="50000"/>
                  </a:schemeClr>
                </a:solidFill>
                <a:latin typeface="Arial Rounded MT Bold" pitchFamily="34" charset="0"/>
              </a:rPr>
              <a:t>Warp</a:t>
            </a:r>
            <a:endParaRPr lang="en-US" sz="2000" dirty="0">
              <a:solidFill>
                <a:schemeClr val="accent6">
                  <a:lumMod val="50000"/>
                </a:schemeClr>
              </a:solidFill>
              <a:latin typeface="Arial Rounded MT Bold" pitchFamily="34" charset="0"/>
            </a:endParaRPr>
          </a:p>
        </p:txBody>
      </p:sp>
    </p:spTree>
    <p:extLst>
      <p:ext uri="{BB962C8B-B14F-4D97-AF65-F5344CB8AC3E}">
        <p14:creationId xmlns:p14="http://schemas.microsoft.com/office/powerpoint/2010/main" val="234100027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435</Words>
  <Application>Microsoft Office PowerPoint</Application>
  <PresentationFormat>On-screen Show (4:3)</PresentationFormat>
  <Paragraphs>148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18</cp:revision>
  <dcterms:created xsi:type="dcterms:W3CDTF">2021-04-15T10:59:02Z</dcterms:created>
  <dcterms:modified xsi:type="dcterms:W3CDTF">2021-04-15T17:25:13Z</dcterms:modified>
</cp:coreProperties>
</file>