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2"/>
  </p:notesMasterIdLst>
  <p:handoutMasterIdLst>
    <p:handoutMasterId r:id="rId13"/>
  </p:handoutMasterIdLst>
  <p:sldIdLst>
    <p:sldId id="257" r:id="rId2"/>
    <p:sldId id="258" r:id="rId3"/>
    <p:sldId id="281" r:id="rId4"/>
    <p:sldId id="277" r:id="rId5"/>
    <p:sldId id="278" r:id="rId6"/>
    <p:sldId id="271" r:id="rId7"/>
    <p:sldId id="272" r:id="rId8"/>
    <p:sldId id="280" r:id="rId9"/>
    <p:sldId id="279"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A45BA1-980A-4507-BE5A-5C1E7C2FFD8F}" type="datetimeFigureOut">
              <a:rPr lang="en-US"/>
              <a:pPr/>
              <a:t>1/31/2021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E03411-58E2-43FD-AE1D-AD77DFF8CB20}" type="slidenum">
              <a:rPr/>
              <a:pPr/>
              <a:t>‹#›</a:t>
            </a:fld>
            <a:endParaRPr/>
          </a:p>
        </p:txBody>
      </p:sp>
    </p:spTree>
    <p:extLst>
      <p:ext uri="{BB962C8B-B14F-4D97-AF65-F5344CB8AC3E}">
        <p14:creationId xmlns:p14="http://schemas.microsoft.com/office/powerpoint/2010/main" val="1881910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A3416D-7FED-43BC-AA7C-D92DBA01ED64}" type="datetimeFigureOut">
              <a:rPr lang="en-US"/>
              <a:pPr/>
              <a:t>1/31/2021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C57A8-AE18-4654-B6AF-04B3577165BE}" type="slidenum">
              <a:rPr/>
              <a:pPr/>
              <a:t>‹#›</a:t>
            </a:fld>
            <a:endParaRPr/>
          </a:p>
        </p:txBody>
      </p:sp>
    </p:spTree>
    <p:extLst>
      <p:ext uri="{BB962C8B-B14F-4D97-AF65-F5344CB8AC3E}">
        <p14:creationId xmlns:p14="http://schemas.microsoft.com/office/powerpoint/2010/main" val="2581397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27956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F99945-0A15-4715-AB6C-F5E56CF20F70}"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39720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F99945-0A15-4715-AB6C-F5E56CF20F70}"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22B156B-59AE-415F-B24B-8756D48BB977}"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0877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2998101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0499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558724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642106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458766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Pictures with Captions">
    <p:spTree>
      <p:nvGrpSpPr>
        <p:cNvPr id="1" name=""/>
        <p:cNvGrpSpPr/>
        <p:nvPr/>
      </p:nvGrpSpPr>
      <p:grpSpPr>
        <a:xfrm>
          <a:off x="0" y="0"/>
          <a:ext cx="0" cy="0"/>
          <a:chOff x="0" y="0"/>
          <a:chExt cx="0" cy="0"/>
        </a:xfrm>
      </p:grpSpPr>
      <p:sp>
        <p:nvSpPr>
          <p:cNvPr id="2" name="Title 1"/>
          <p:cNvSpPr>
            <a:spLocks noGrp="1"/>
          </p:cNvSpPr>
          <p:nvPr>
            <p:ph type="title"/>
          </p:nvPr>
        </p:nvSpPr>
        <p:spPr>
          <a:xfrm>
            <a:off x="1065212" y="304799"/>
            <a:ext cx="10058402" cy="1216152"/>
          </a:xfrm>
        </p:spPr>
        <p:txBody>
          <a:bodyPr/>
          <a:lstStyle>
            <a:lvl1pPr>
              <a:defRPr/>
            </a:lvl1pPr>
          </a:lstStyle>
          <a:p>
            <a:r>
              <a:rPr lang="en-US"/>
              <a:t>Click to edit Master title style</a:t>
            </a:r>
            <a:endParaRPr lang="en-US" dirty="0"/>
          </a:p>
        </p:txBody>
      </p:sp>
      <p:grpSp>
        <p:nvGrpSpPr>
          <p:cNvPr id="9" name="Group 8"/>
          <p:cNvGrpSpPr/>
          <p:nvPr/>
        </p:nvGrpSpPr>
        <p:grpSpPr>
          <a:xfrm>
            <a:off x="1052422" y="1733550"/>
            <a:ext cx="4360503" cy="3050038"/>
            <a:chOff x="895350" y="3313113"/>
            <a:chExt cx="3613151" cy="2790825"/>
          </a:xfrm>
          <a:solidFill>
            <a:schemeClr val="tx1">
              <a:lumMod val="50000"/>
            </a:schemeClr>
          </a:solidFill>
        </p:grpSpPr>
        <p:sp>
          <p:nvSpPr>
            <p:cNvPr id="10"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3"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4"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5"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6"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7"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8"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9"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0"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1"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36" name="Picture Placeholder 33" descr="An empty placeholder to add an image. Click on the placeholder and select the image that you wish to add."/>
          <p:cNvSpPr>
            <a:spLocks noGrp="1" noChangeAspect="1"/>
          </p:cNvSpPr>
          <p:nvPr>
            <p:ph type="pic" sz="quarter" idx="17"/>
          </p:nvPr>
        </p:nvSpPr>
        <p:spPr>
          <a:xfrm>
            <a:off x="1265028" y="1900210"/>
            <a:ext cx="3935536" cy="2571736"/>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39" name="Text Placeholder 3"/>
          <p:cNvSpPr>
            <a:spLocks noGrp="1"/>
          </p:cNvSpPr>
          <p:nvPr>
            <p:ph type="body" sz="half" idx="2"/>
          </p:nvPr>
        </p:nvSpPr>
        <p:spPr>
          <a:xfrm>
            <a:off x="1052423" y="4935990"/>
            <a:ext cx="4368980" cy="100761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22" name="Group 21"/>
          <p:cNvGrpSpPr/>
          <p:nvPr/>
        </p:nvGrpSpPr>
        <p:grpSpPr>
          <a:xfrm>
            <a:off x="6763111" y="1733550"/>
            <a:ext cx="4360503" cy="3050038"/>
            <a:chOff x="895350" y="3313113"/>
            <a:chExt cx="3613151" cy="2790825"/>
          </a:xfrm>
          <a:solidFill>
            <a:schemeClr val="tx1">
              <a:lumMod val="50000"/>
            </a:schemeClr>
          </a:solidFill>
        </p:grpSpPr>
        <p:sp>
          <p:nvSpPr>
            <p:cNvPr id="2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37" name="Picture Placeholder 33" descr="An empty placeholder to add an image. Click on the placeholder and select the image that you wish to add."/>
          <p:cNvSpPr>
            <a:spLocks noGrp="1" noChangeAspect="1"/>
          </p:cNvSpPr>
          <p:nvPr>
            <p:ph type="pic" sz="quarter" idx="18"/>
          </p:nvPr>
        </p:nvSpPr>
        <p:spPr>
          <a:xfrm>
            <a:off x="6975717" y="1900210"/>
            <a:ext cx="3935536" cy="2571736"/>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40" name="Text Placeholder 3"/>
          <p:cNvSpPr>
            <a:spLocks noGrp="1"/>
          </p:cNvSpPr>
          <p:nvPr>
            <p:ph type="body" sz="half" idx="19"/>
          </p:nvPr>
        </p:nvSpPr>
        <p:spPr>
          <a:xfrm>
            <a:off x="6742908" y="4935990"/>
            <a:ext cx="4368980" cy="100761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1/31/2021</a:t>
            </a:fld>
            <a:endParaRPr/>
          </a:p>
        </p:txBody>
      </p:sp>
    </p:spTree>
    <p:extLst>
      <p:ext uri="{BB962C8B-B14F-4D97-AF65-F5344CB8AC3E}">
        <p14:creationId xmlns:p14="http://schemas.microsoft.com/office/powerpoint/2010/main" val="116827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Pictures with Cap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grpSp>
        <p:nvGrpSpPr>
          <p:cNvPr id="52" name="Group 51"/>
          <p:cNvGrpSpPr>
            <a:grpSpLocks noChangeAspect="1"/>
          </p:cNvGrpSpPr>
          <p:nvPr/>
        </p:nvGrpSpPr>
        <p:grpSpPr>
          <a:xfrm rot="5400000">
            <a:off x="1045139" y="1678105"/>
            <a:ext cx="3123347" cy="3089730"/>
            <a:chOff x="895350" y="3313113"/>
            <a:chExt cx="3613151" cy="2790825"/>
          </a:xfrm>
          <a:solidFill>
            <a:schemeClr val="tx1">
              <a:lumMod val="50000"/>
            </a:schemeClr>
          </a:solidFill>
        </p:grpSpPr>
        <p:sp>
          <p:nvSpPr>
            <p:cNvPr id="5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79" name="Picture Placeholder 33" descr="An empty placeholder to add an image. Click on the placeholder and select the image that you wish to add."/>
          <p:cNvSpPr>
            <a:spLocks noGrp="1"/>
          </p:cNvSpPr>
          <p:nvPr>
            <p:ph type="pic" sz="quarter" idx="19"/>
          </p:nvPr>
        </p:nvSpPr>
        <p:spPr>
          <a:xfrm>
            <a:off x="1249168" y="1824285"/>
            <a:ext cx="2715289"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1" name="Text Placeholder 3"/>
          <p:cNvSpPr>
            <a:spLocks noGrp="1"/>
          </p:cNvSpPr>
          <p:nvPr>
            <p:ph type="body" sz="half" idx="2"/>
          </p:nvPr>
        </p:nvSpPr>
        <p:spPr>
          <a:xfrm>
            <a:off x="1235212"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4" name="Group 83"/>
          <p:cNvGrpSpPr>
            <a:grpSpLocks noChangeAspect="1"/>
          </p:cNvGrpSpPr>
          <p:nvPr userDrawn="1"/>
        </p:nvGrpSpPr>
        <p:grpSpPr>
          <a:xfrm rot="5400000">
            <a:off x="4517135" y="1678105"/>
            <a:ext cx="3123347" cy="3089730"/>
            <a:chOff x="895350" y="3313113"/>
            <a:chExt cx="3613151" cy="2790825"/>
          </a:xfrm>
          <a:solidFill>
            <a:schemeClr val="tx1">
              <a:lumMod val="50000"/>
            </a:schemeClr>
          </a:solidFill>
        </p:grpSpPr>
        <p:sp>
          <p:nvSpPr>
            <p:cNvPr id="85"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6"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7"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8"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9"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0"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1"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2"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3"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4"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5"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6"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78" name="Picture Placeholder 33" descr="An empty placeholder to add an image. Click on the placeholder and select the image that you wish to add."/>
          <p:cNvSpPr>
            <a:spLocks noGrp="1"/>
          </p:cNvSpPr>
          <p:nvPr>
            <p:ph type="pic" sz="quarter" idx="18"/>
          </p:nvPr>
        </p:nvSpPr>
        <p:spPr>
          <a:xfrm>
            <a:off x="4720924" y="1824285"/>
            <a:ext cx="2715768"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2" name="Text Placeholder 3"/>
          <p:cNvSpPr>
            <a:spLocks noGrp="1"/>
          </p:cNvSpPr>
          <p:nvPr>
            <p:ph type="body" sz="half" idx="21"/>
          </p:nvPr>
        </p:nvSpPr>
        <p:spPr>
          <a:xfrm>
            <a:off x="4707208"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97" name="Group 96"/>
          <p:cNvGrpSpPr>
            <a:grpSpLocks noChangeAspect="1"/>
          </p:cNvGrpSpPr>
          <p:nvPr userDrawn="1"/>
        </p:nvGrpSpPr>
        <p:grpSpPr>
          <a:xfrm rot="5400000">
            <a:off x="8019009" y="1678105"/>
            <a:ext cx="3123347" cy="3089730"/>
            <a:chOff x="895350" y="3313113"/>
            <a:chExt cx="3613151" cy="2790825"/>
          </a:xfrm>
          <a:solidFill>
            <a:schemeClr val="tx1">
              <a:lumMod val="50000"/>
            </a:schemeClr>
          </a:solidFill>
        </p:grpSpPr>
        <p:sp>
          <p:nvSpPr>
            <p:cNvPr id="98"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9"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0"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1"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2"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3"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4"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5"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6"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7"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8"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9"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80" name="Picture Placeholder 33" descr="An empty placeholder to add an image. Click on the placeholder and select the image that you wish to add."/>
          <p:cNvSpPr>
            <a:spLocks noGrp="1"/>
          </p:cNvSpPr>
          <p:nvPr>
            <p:ph type="pic" sz="quarter" idx="20"/>
          </p:nvPr>
        </p:nvSpPr>
        <p:spPr>
          <a:xfrm>
            <a:off x="8222798" y="1824285"/>
            <a:ext cx="2715768"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3" name="Text Placeholder 3"/>
          <p:cNvSpPr>
            <a:spLocks noGrp="1"/>
          </p:cNvSpPr>
          <p:nvPr>
            <p:ph type="body" sz="half" idx="22"/>
          </p:nvPr>
        </p:nvSpPr>
        <p:spPr>
          <a:xfrm>
            <a:off x="8209082"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1/31/2021</a:t>
            </a:fld>
            <a:endParaRPr/>
          </a:p>
        </p:txBody>
      </p:sp>
    </p:spTree>
    <p:extLst>
      <p:ext uri="{BB962C8B-B14F-4D97-AF65-F5344CB8AC3E}">
        <p14:creationId xmlns:p14="http://schemas.microsoft.com/office/powerpoint/2010/main" val="16819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66214" y="421594"/>
            <a:ext cx="2286000" cy="1885508"/>
          </a:xfrm>
        </p:spPr>
        <p:txBody>
          <a:bodyPr>
            <a:normAutofit/>
          </a:bodyPr>
          <a:lstStyle>
            <a:lvl1pPr>
              <a:defRPr sz="2400"/>
            </a:lvl1pPr>
          </a:lstStyle>
          <a:p>
            <a:r>
              <a:rPr lang="en-US"/>
              <a:t>Click to edit Master title style</a:t>
            </a:r>
          </a:p>
        </p:txBody>
      </p:sp>
      <p:grpSp>
        <p:nvGrpSpPr>
          <p:cNvPr id="84" name="Group 83"/>
          <p:cNvGrpSpPr>
            <a:grpSpLocks noChangeAspect="1"/>
          </p:cNvGrpSpPr>
          <p:nvPr/>
        </p:nvGrpSpPr>
        <p:grpSpPr>
          <a:xfrm rot="16200000" flipV="1">
            <a:off x="274315" y="1102304"/>
            <a:ext cx="5053664" cy="4411852"/>
            <a:chOff x="895350" y="3313113"/>
            <a:chExt cx="3613151" cy="2790825"/>
          </a:xfrm>
          <a:solidFill>
            <a:schemeClr val="tx1">
              <a:lumMod val="50000"/>
            </a:schemeClr>
          </a:solidFill>
        </p:grpSpPr>
        <p:sp>
          <p:nvSpPr>
            <p:cNvPr id="85"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6"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7"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8"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9"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0"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1"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2"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3"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4"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5"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6"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97" name="Picture Placeholder 33" descr="An empty placeholder to add an image. Click on the placeholder and select the image that you wish to add."/>
          <p:cNvSpPr>
            <a:spLocks noGrp="1"/>
          </p:cNvSpPr>
          <p:nvPr>
            <p:ph type="pic" sz="quarter" idx="17"/>
          </p:nvPr>
        </p:nvSpPr>
        <p:spPr>
          <a:xfrm>
            <a:off x="840795" y="1020193"/>
            <a:ext cx="3886200" cy="4572000"/>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grpSp>
        <p:nvGrpSpPr>
          <p:cNvPr id="98" name="Group 97"/>
          <p:cNvGrpSpPr/>
          <p:nvPr/>
        </p:nvGrpSpPr>
        <p:grpSpPr>
          <a:xfrm>
            <a:off x="5322489" y="319177"/>
            <a:ext cx="3389607" cy="2710838"/>
            <a:chOff x="895350" y="3313113"/>
            <a:chExt cx="3613151" cy="2790825"/>
          </a:xfrm>
          <a:solidFill>
            <a:schemeClr val="tx1">
              <a:lumMod val="50000"/>
            </a:schemeClr>
          </a:solidFill>
        </p:grpSpPr>
        <p:sp>
          <p:nvSpPr>
            <p:cNvPr id="99"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0"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1"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2"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3"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4"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5"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6"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7"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8"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9"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0"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111" name="Picture Placeholder 33" descr="An empty placeholder to add an image. Click on the placeholder and select the image that you wish to add."/>
          <p:cNvSpPr>
            <a:spLocks noGrp="1" noChangeAspect="1"/>
          </p:cNvSpPr>
          <p:nvPr>
            <p:ph type="pic" sz="quarter" idx="18"/>
          </p:nvPr>
        </p:nvSpPr>
        <p:spPr>
          <a:xfrm>
            <a:off x="5546780" y="529603"/>
            <a:ext cx="2993366" cy="230533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grpSp>
        <p:nvGrpSpPr>
          <p:cNvPr id="112" name="Group 111"/>
          <p:cNvGrpSpPr/>
          <p:nvPr/>
        </p:nvGrpSpPr>
        <p:grpSpPr>
          <a:xfrm>
            <a:off x="5322489" y="3245640"/>
            <a:ext cx="3389607" cy="2710838"/>
            <a:chOff x="895350" y="3313113"/>
            <a:chExt cx="3613151" cy="2790825"/>
          </a:xfrm>
          <a:solidFill>
            <a:schemeClr val="tx1">
              <a:lumMod val="50000"/>
            </a:schemeClr>
          </a:solidFill>
        </p:grpSpPr>
        <p:sp>
          <p:nvSpPr>
            <p:cNvPr id="11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125" name="Picture Placeholder 33" descr="An empty placeholder to add an image. Click on the placeholder and select the image that you wish to add."/>
          <p:cNvSpPr>
            <a:spLocks noGrp="1" noChangeAspect="1"/>
          </p:cNvSpPr>
          <p:nvPr>
            <p:ph type="pic" sz="quarter" idx="19"/>
          </p:nvPr>
        </p:nvSpPr>
        <p:spPr>
          <a:xfrm>
            <a:off x="5546780" y="3456066"/>
            <a:ext cx="2993366" cy="230533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126" name="Text Placeholder 3"/>
          <p:cNvSpPr>
            <a:spLocks noGrp="1"/>
          </p:cNvSpPr>
          <p:nvPr>
            <p:ph type="body" sz="half" idx="21"/>
          </p:nvPr>
        </p:nvSpPr>
        <p:spPr>
          <a:xfrm>
            <a:off x="9066214" y="2484992"/>
            <a:ext cx="2286000" cy="3248729"/>
          </a:xfrm>
        </p:spPr>
        <p:txBody>
          <a:bodyPr anchor="t" anchorCtr="0">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1/31/2021</a:t>
            </a:fld>
            <a:endParaRPr/>
          </a:p>
        </p:txBody>
      </p:sp>
    </p:spTree>
    <p:extLst>
      <p:ext uri="{BB962C8B-B14F-4D97-AF65-F5344CB8AC3E}">
        <p14:creationId xmlns:p14="http://schemas.microsoft.com/office/powerpoint/2010/main" val="78742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dirty="0"/>
          </a:p>
        </p:txBody>
      </p:sp>
    </p:spTree>
    <p:extLst>
      <p:ext uri="{BB962C8B-B14F-4D97-AF65-F5344CB8AC3E}">
        <p14:creationId xmlns:p14="http://schemas.microsoft.com/office/powerpoint/2010/main" val="409696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85706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F99945-0A15-4715-AB6C-F5E56CF20F70}"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2099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F99945-0A15-4715-AB6C-F5E56CF20F70}" type="datetimeFigureOut">
              <a:rPr lang="en-US" smtClean="0"/>
              <a:pPr/>
              <a:t>1/31/2021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527241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F99945-0A15-4715-AB6C-F5E56CF20F70}" type="datetimeFigureOut">
              <a:rPr lang="en-US" smtClean="0"/>
              <a:pPr/>
              <a:t>1/31/2021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70336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99945-0A15-4715-AB6C-F5E56CF20F70}" type="datetimeFigureOut">
              <a:rPr lang="en-US" smtClean="0"/>
              <a:pPr/>
              <a:t>1/31/2021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229921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918556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4154594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CF99945-0A15-4715-AB6C-F5E56CF20F70}" type="datetimeFigureOut">
              <a:rPr lang="en-US" smtClean="0"/>
              <a:pPr/>
              <a:t>1/31/2021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22B156B-59AE-415F-B24B-8756D48BB977}" type="slidenum">
              <a:rPr lang="en-US" smtClean="0"/>
              <a:pPr/>
              <a:t>‹#›</a:t>
            </a:fld>
            <a:endParaRPr lang="en-US"/>
          </a:p>
        </p:txBody>
      </p:sp>
    </p:spTree>
    <p:extLst>
      <p:ext uri="{BB962C8B-B14F-4D97-AF65-F5344CB8AC3E}">
        <p14:creationId xmlns:p14="http://schemas.microsoft.com/office/powerpoint/2010/main" val="427027661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60" r:id="rId17"/>
    <p:sldLayoutId id="2147483661" r:id="rId18"/>
    <p:sldLayoutId id="2147483662" r:id="rId19"/>
  </p:sldLayoutIdLst>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6048254" y="3378136"/>
            <a:ext cx="5592417" cy="1205947"/>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604561" y="2162705"/>
            <a:ext cx="6858002" cy="742406"/>
          </a:xfrm>
        </p:spPr>
        <p:txBody>
          <a:bodyPr>
            <a:normAutofit fontScale="90000"/>
          </a:bodyPr>
          <a:lstStyle/>
          <a:p>
            <a:r>
              <a:rPr lang="en-US" sz="4000" dirty="0">
                <a:solidFill>
                  <a:schemeClr val="accent1"/>
                </a:solidFill>
              </a:rPr>
              <a:t>Purpose of Database System</a:t>
            </a:r>
          </a:p>
        </p:txBody>
      </p:sp>
      <p:sp>
        <p:nvSpPr>
          <p:cNvPr id="3" name="Subtitle 2"/>
          <p:cNvSpPr>
            <a:spLocks noGrp="1"/>
          </p:cNvSpPr>
          <p:nvPr>
            <p:ph type="subTitle" idx="1"/>
          </p:nvPr>
        </p:nvSpPr>
        <p:spPr>
          <a:xfrm rot="21415661">
            <a:off x="7123113" y="3454171"/>
            <a:ext cx="1996196" cy="461786"/>
          </a:xfrm>
        </p:spPr>
        <p:txBody>
          <a:bodyPr>
            <a:normAutofit/>
          </a:bodyPr>
          <a:lstStyle/>
          <a:p>
            <a:r>
              <a:rPr lang="en-US" sz="2000" dirty="0"/>
              <a:t>Presented By</a:t>
            </a:r>
          </a:p>
        </p:txBody>
      </p:sp>
      <p:sp>
        <p:nvSpPr>
          <p:cNvPr id="4" name="Rectangle 3"/>
          <p:cNvSpPr/>
          <p:nvPr/>
        </p:nvSpPr>
        <p:spPr>
          <a:xfrm>
            <a:off x="9023712" y="3779912"/>
            <a:ext cx="2794932" cy="707886"/>
          </a:xfrm>
          <a:prstGeom prst="rect">
            <a:avLst/>
          </a:prstGeom>
        </p:spPr>
        <p:txBody>
          <a:bodyPr wrap="none">
            <a:spAutoFit/>
          </a:bodyPr>
          <a:lstStyle/>
          <a:p>
            <a:r>
              <a:rPr lang="en-US" sz="2000" dirty="0">
                <a:solidFill>
                  <a:schemeClr val="bg1"/>
                </a:solidFill>
                <a:latin typeface="Cambria" pitchFamily="18" charset="0"/>
              </a:rPr>
              <a:t>Rubaiya Hafiz</a:t>
            </a:r>
          </a:p>
          <a:p>
            <a:r>
              <a:rPr lang="en-US" sz="2000" dirty="0">
                <a:solidFill>
                  <a:schemeClr val="bg1"/>
                </a:solidFill>
                <a:latin typeface="Cambria" pitchFamily="18" charset="0"/>
              </a:rPr>
              <a:t>rubaiya.cse@diu.edu.bd</a:t>
            </a:r>
          </a:p>
        </p:txBody>
      </p:sp>
    </p:spTree>
    <p:extLst>
      <p:ext uri="{BB962C8B-B14F-4D97-AF65-F5344CB8AC3E}">
        <p14:creationId xmlns:p14="http://schemas.microsoft.com/office/powerpoint/2010/main" val="76967509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ppt_x"/>
                                          </p:val>
                                        </p:tav>
                                        <p:tav tm="100000">
                                          <p:val>
                                            <p:strVal val="#ppt_x"/>
                                          </p:val>
                                        </p:tav>
                                      </p:tavLst>
                                    </p:anim>
                                    <p:anim calcmode="lin" valueType="num">
                                      <p:cBhvr additive="base">
                                        <p:cTn id="8" dur="30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ppt_x"/>
                                          </p:val>
                                        </p:tav>
                                        <p:tav tm="100000">
                                          <p:val>
                                            <p:strVal val="#ppt_x"/>
                                          </p:val>
                                        </p:tav>
                                      </p:tavLst>
                                    </p:anim>
                                    <p:anim calcmode="lin" valueType="num">
                                      <p:cBhvr additive="base">
                                        <p:cTn id="12"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2186" y="2173356"/>
            <a:ext cx="7833622" cy="1152939"/>
          </a:xfrm>
        </p:spPr>
        <p:txBody>
          <a:bodyPr>
            <a:noAutofit/>
          </a:bodyPr>
          <a:lstStyle/>
          <a:p>
            <a:r>
              <a:rPr lang="en-US" sz="3600" dirty="0">
                <a:latin typeface="Aparajita" pitchFamily="34" charset="0"/>
                <a:cs typeface="Aparajita" pitchFamily="34" charset="0"/>
              </a:rPr>
              <a:t>“Good things come to people who wait, but better things come to those who go out and get them.”</a:t>
            </a:r>
          </a:p>
        </p:txBody>
      </p:sp>
      <p:sp>
        <p:nvSpPr>
          <p:cNvPr id="3" name="Text Placeholder 2"/>
          <p:cNvSpPr>
            <a:spLocks noGrp="1"/>
          </p:cNvSpPr>
          <p:nvPr>
            <p:ph type="body" idx="1"/>
          </p:nvPr>
        </p:nvSpPr>
        <p:spPr>
          <a:xfrm>
            <a:off x="8373784" y="3309730"/>
            <a:ext cx="2214702" cy="480391"/>
          </a:xfrm>
        </p:spPr>
        <p:txBody>
          <a:bodyPr>
            <a:normAutofit/>
          </a:bodyPr>
          <a:lstStyle/>
          <a:p>
            <a:r>
              <a:rPr lang="en-US" dirty="0">
                <a:latin typeface="Aparajita" pitchFamily="34" charset="0"/>
                <a:cs typeface="Aparajita" pitchFamily="34" charset="0"/>
              </a:rPr>
              <a:t>– – Anonymous</a:t>
            </a:r>
            <a:endParaRPr lang="en-US" dirty="0"/>
          </a:p>
        </p:txBody>
      </p:sp>
    </p:spTree>
    <p:extLst>
      <p:ext uri="{BB962C8B-B14F-4D97-AF65-F5344CB8AC3E}">
        <p14:creationId xmlns:p14="http://schemas.microsoft.com/office/powerpoint/2010/main" val="1805748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96428" y="671487"/>
            <a:ext cx="5812666" cy="556591"/>
          </a:xfrm>
        </p:spPr>
        <p:txBody>
          <a:bodyPr>
            <a:noAutofit/>
          </a:bodyPr>
          <a:lstStyle/>
          <a:p>
            <a:r>
              <a:rPr lang="en-US" b="1" dirty="0">
                <a:solidFill>
                  <a:schemeClr val="accent6">
                    <a:lumMod val="75000"/>
                  </a:schemeClr>
                </a:solidFill>
                <a:latin typeface="Verdana" panose="020B0604030504040204" pitchFamily="34" charset="0"/>
                <a:ea typeface="Verdana" panose="020B0604030504040204" pitchFamily="34" charset="0"/>
              </a:rPr>
              <a:t>Lesson Outline</a:t>
            </a:r>
            <a:endParaRPr b="1" dirty="0">
              <a:solidFill>
                <a:schemeClr val="accent6">
                  <a:lumMod val="75000"/>
                </a:schemeClr>
              </a:solidFill>
              <a:latin typeface="Verdana" panose="020B0604030504040204" pitchFamily="34" charset="0"/>
              <a:ea typeface="Verdana" panose="020B0604030504040204" pitchFamily="34" charset="0"/>
            </a:endParaRPr>
          </a:p>
        </p:txBody>
      </p:sp>
      <p:sp>
        <p:nvSpPr>
          <p:cNvPr id="14" name="Content Placeholder 13"/>
          <p:cNvSpPr>
            <a:spLocks noGrp="1"/>
          </p:cNvSpPr>
          <p:nvPr>
            <p:ph idx="1"/>
          </p:nvPr>
        </p:nvSpPr>
        <p:spPr>
          <a:xfrm>
            <a:off x="1065214" y="1630016"/>
            <a:ext cx="10058400" cy="4351683"/>
          </a:xfrm>
        </p:spPr>
        <p:txBody>
          <a:bodyPr>
            <a:normAutofit fontScale="92500" lnSpcReduction="20000"/>
          </a:bodyPr>
          <a:lstStyle/>
          <a:p>
            <a:r>
              <a:rPr lang="en-US" sz="3300" dirty="0"/>
              <a:t>Problems in Conventional File Processing System</a:t>
            </a:r>
          </a:p>
          <a:p>
            <a:r>
              <a:rPr lang="en-US" sz="3300" dirty="0"/>
              <a:t>Data redundancy and inconsistency</a:t>
            </a:r>
          </a:p>
          <a:p>
            <a:r>
              <a:rPr lang="en-US" sz="3300" dirty="0"/>
              <a:t>Difficulty in accessing data. </a:t>
            </a:r>
          </a:p>
          <a:p>
            <a:r>
              <a:rPr lang="en-US" sz="3300" dirty="0"/>
              <a:t>Data isolation </a:t>
            </a:r>
          </a:p>
          <a:p>
            <a:r>
              <a:rPr lang="en-US" sz="3300" dirty="0"/>
              <a:t>Integrity problems</a:t>
            </a:r>
          </a:p>
          <a:p>
            <a:r>
              <a:rPr lang="en-US" sz="3300" dirty="0"/>
              <a:t>Atomicity problems </a:t>
            </a:r>
          </a:p>
          <a:p>
            <a:r>
              <a:rPr lang="en-US" sz="3300" dirty="0"/>
              <a:t>Security problems </a:t>
            </a:r>
            <a:br>
              <a:rPr lang="en-US" sz="3200" dirty="0"/>
            </a:br>
            <a:br>
              <a:rPr lang="en-US" sz="3200" dirty="0"/>
            </a:br>
            <a:r>
              <a:rPr lang="en-US" sz="3200" dirty="0"/>
              <a:t> </a:t>
            </a:r>
          </a:p>
          <a:p>
            <a:endParaRPr lang="as-IN" sz="3200" dirty="0"/>
          </a:p>
          <a:p>
            <a:endParaRPr sz="3200" dirty="0"/>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anim calcmode="lin" valueType="num">
                                      <p:cBhvr additive="base">
                                        <p:cTn id="13"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anim calcmode="lin" valueType="num">
                                      <p:cBhvr additive="base">
                                        <p:cTn id="1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xEl>
                                              <p:pRg st="3" end="3"/>
                                            </p:txEl>
                                          </p:spTgt>
                                        </p:tgtEl>
                                        <p:attrNameLst>
                                          <p:attrName>style.visibility</p:attrName>
                                        </p:attrNameLst>
                                      </p:cBhvr>
                                      <p:to>
                                        <p:strVal val="visible"/>
                                      </p:to>
                                    </p:set>
                                    <p:anim calcmode="lin" valueType="num">
                                      <p:cBhvr additive="base">
                                        <p:cTn id="2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xEl>
                                              <p:pRg st="4" end="4"/>
                                            </p:txEl>
                                          </p:spTgt>
                                        </p:tgtEl>
                                        <p:attrNameLst>
                                          <p:attrName>style.visibility</p:attrName>
                                        </p:attrNameLst>
                                      </p:cBhvr>
                                      <p:to>
                                        <p:strVal val="visible"/>
                                      </p:to>
                                    </p:set>
                                    <p:anim calcmode="lin" valueType="num">
                                      <p:cBhvr additive="base">
                                        <p:cTn id="3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 calcmode="lin" valueType="num">
                                      <p:cBhvr additive="base">
                                        <p:cTn id="37"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
                                            <p:txEl>
                                              <p:pRg st="6" end="6"/>
                                            </p:txEl>
                                          </p:spTgt>
                                        </p:tgtEl>
                                        <p:attrNameLst>
                                          <p:attrName>style.visibility</p:attrName>
                                        </p:attrNameLst>
                                      </p:cBhvr>
                                      <p:to>
                                        <p:strVal val="visible"/>
                                      </p:to>
                                    </p:set>
                                    <p:anim calcmode="lin" valueType="num">
                                      <p:cBhvr additive="base">
                                        <p:cTn id="43" dur="500" fill="hold"/>
                                        <p:tgtEl>
                                          <p:spTgt spid="1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713466"/>
            <a:ext cx="8911687" cy="538865"/>
          </a:xfrm>
        </p:spPr>
        <p:txBody>
          <a:bodyPr>
            <a:normAutofit/>
          </a:bodyPr>
          <a:lstStyle/>
          <a:p>
            <a:r>
              <a:rPr lang="en-US" sz="2800" dirty="0">
                <a:solidFill>
                  <a:schemeClr val="accent6">
                    <a:lumMod val="75000"/>
                  </a:schemeClr>
                </a:solidFill>
              </a:rPr>
              <a:t>Conventional File Processing System</a:t>
            </a:r>
          </a:p>
        </p:txBody>
      </p:sp>
      <p:sp>
        <p:nvSpPr>
          <p:cNvPr id="3" name="Content Placeholder 2"/>
          <p:cNvSpPr>
            <a:spLocks noGrp="1"/>
          </p:cNvSpPr>
          <p:nvPr>
            <p:ph idx="1"/>
          </p:nvPr>
        </p:nvSpPr>
        <p:spPr>
          <a:xfrm>
            <a:off x="1078466" y="2295939"/>
            <a:ext cx="10058400" cy="3309730"/>
          </a:xfrm>
        </p:spPr>
        <p:txBody>
          <a:bodyPr/>
          <a:lstStyle/>
          <a:p>
            <a:r>
              <a:rPr lang="en-US" dirty="0"/>
              <a:t>The system stores permanent records in various files, and </a:t>
            </a:r>
          </a:p>
          <a:p>
            <a:r>
              <a:rPr lang="en-US" dirty="0"/>
              <a:t>It needs different application programs to extract records from, and add records to, the appropriate files. </a:t>
            </a:r>
          </a:p>
          <a:p>
            <a:r>
              <a:rPr lang="en-US" dirty="0"/>
              <a:t>Before database management systems (DBMSs) were introduced, organizations usually stored information in such systems. </a:t>
            </a:r>
            <a:br>
              <a:rPr lang="en-US" dirty="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34283" y="698120"/>
            <a:ext cx="8300413" cy="556591"/>
          </a:xfrm>
        </p:spPr>
        <p:txBody>
          <a:bodyPr>
            <a:normAutofit fontScale="90000"/>
          </a:bodyPr>
          <a:lstStyle/>
          <a:p>
            <a:r>
              <a:rPr lang="en-US" dirty="0">
                <a:solidFill>
                  <a:schemeClr val="accent6">
                    <a:lumMod val="75000"/>
                  </a:schemeClr>
                </a:solidFill>
              </a:rPr>
              <a:t>Data redundancy and inconsistency</a:t>
            </a:r>
          </a:p>
        </p:txBody>
      </p:sp>
      <p:sp>
        <p:nvSpPr>
          <p:cNvPr id="14" name="Content Placeholder 13"/>
          <p:cNvSpPr>
            <a:spLocks noGrp="1"/>
          </p:cNvSpPr>
          <p:nvPr>
            <p:ph idx="1"/>
          </p:nvPr>
        </p:nvSpPr>
        <p:spPr>
          <a:xfrm>
            <a:off x="1101308" y="1714237"/>
            <a:ext cx="9955711" cy="4253949"/>
          </a:xfrm>
        </p:spPr>
        <p:txBody>
          <a:bodyPr>
            <a:normAutofit/>
          </a:bodyPr>
          <a:lstStyle/>
          <a:p>
            <a:r>
              <a:rPr lang="en-US" dirty="0">
                <a:solidFill>
                  <a:srgbClr val="FF0000"/>
                </a:solidFill>
              </a:rPr>
              <a:t>Data redundancy </a:t>
            </a:r>
            <a:r>
              <a:rPr lang="en-US" dirty="0"/>
              <a:t>occurs when the same data are stored more than once in one or more tables in a relational database. </a:t>
            </a:r>
          </a:p>
          <a:p>
            <a:r>
              <a:rPr lang="en-US" dirty="0">
                <a:solidFill>
                  <a:srgbClr val="FF0000"/>
                </a:solidFill>
              </a:rPr>
              <a:t>Data inconsistency </a:t>
            </a:r>
            <a:r>
              <a:rPr lang="en-US" dirty="0"/>
              <a:t>means that the various copies of the data in a database no longer agree. </a:t>
            </a:r>
            <a:endParaRPr dirty="0"/>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34283" y="666634"/>
            <a:ext cx="8300413" cy="556591"/>
          </a:xfrm>
        </p:spPr>
        <p:txBody>
          <a:bodyPr>
            <a:normAutofit fontScale="90000"/>
          </a:bodyPr>
          <a:lstStyle/>
          <a:p>
            <a:r>
              <a:rPr lang="en-US" dirty="0">
                <a:solidFill>
                  <a:schemeClr val="accent6">
                    <a:lumMod val="75000"/>
                  </a:schemeClr>
                </a:solidFill>
              </a:rPr>
              <a:t>Difficulty in accessing data</a:t>
            </a:r>
          </a:p>
        </p:txBody>
      </p:sp>
      <p:sp>
        <p:nvSpPr>
          <p:cNvPr id="14" name="Content Placeholder 13"/>
          <p:cNvSpPr>
            <a:spLocks noGrp="1"/>
          </p:cNvSpPr>
          <p:nvPr>
            <p:ph idx="1"/>
          </p:nvPr>
        </p:nvSpPr>
        <p:spPr>
          <a:xfrm>
            <a:off x="716297" y="1581890"/>
            <a:ext cx="10942302" cy="1438036"/>
          </a:xfrm>
        </p:spPr>
        <p:txBody>
          <a:bodyPr>
            <a:normAutofit/>
          </a:bodyPr>
          <a:lstStyle/>
          <a:p>
            <a:r>
              <a:rPr lang="en-US" sz="2000" dirty="0"/>
              <a:t>The </a:t>
            </a:r>
            <a:r>
              <a:rPr lang="en-US" sz="2000" dirty="0">
                <a:solidFill>
                  <a:srgbClr val="FF0000"/>
                </a:solidFill>
              </a:rPr>
              <a:t>conventional file-processing </a:t>
            </a:r>
            <a:r>
              <a:rPr lang="en-US" sz="2000" dirty="0"/>
              <a:t>environments do not allow needed data to be retrieved in a convenient and efficient manner. More responsive </a:t>
            </a:r>
            <a:r>
              <a:rPr lang="en-US" sz="2000" dirty="0">
                <a:solidFill>
                  <a:srgbClr val="FF0000"/>
                </a:solidFill>
              </a:rPr>
              <a:t>data-retrieval</a:t>
            </a:r>
            <a:r>
              <a:rPr lang="en-US" sz="2000" dirty="0"/>
              <a:t> </a:t>
            </a:r>
            <a:r>
              <a:rPr lang="en-US" sz="2000" dirty="0">
                <a:solidFill>
                  <a:srgbClr val="FF0000"/>
                </a:solidFill>
              </a:rPr>
              <a:t>systems </a:t>
            </a:r>
            <a:r>
              <a:rPr lang="en-US" sz="2000" dirty="0"/>
              <a:t>are required for general use. </a:t>
            </a:r>
            <a:br>
              <a:rPr lang="en-US" dirty="0"/>
            </a:br>
            <a:endParaRPr dirty="0"/>
          </a:p>
        </p:txBody>
      </p:sp>
      <p:pic>
        <p:nvPicPr>
          <p:cNvPr id="4" name="Picture 3" descr="clerk.jpg"/>
          <p:cNvPicPr>
            <a:picLocks noChangeAspect="1"/>
          </p:cNvPicPr>
          <p:nvPr/>
        </p:nvPicPr>
        <p:blipFill>
          <a:blip r:embed="rId2"/>
          <a:stretch>
            <a:fillRect/>
          </a:stretch>
        </p:blipFill>
        <p:spPr>
          <a:xfrm>
            <a:off x="7835388" y="2268909"/>
            <a:ext cx="2435045" cy="3838074"/>
          </a:xfrm>
          <a:prstGeom prst="rect">
            <a:avLst/>
          </a:prstGeom>
        </p:spPr>
      </p:pic>
      <p:sp>
        <p:nvSpPr>
          <p:cNvPr id="5" name="Rectangle 4"/>
          <p:cNvSpPr/>
          <p:nvPr/>
        </p:nvSpPr>
        <p:spPr>
          <a:xfrm>
            <a:off x="1007165" y="3180666"/>
            <a:ext cx="2544417" cy="2031325"/>
          </a:xfrm>
          <a:prstGeom prst="rect">
            <a:avLst/>
          </a:prstGeom>
        </p:spPr>
        <p:txBody>
          <a:bodyPr wrap="square">
            <a:spAutoFit/>
          </a:bodyPr>
          <a:lstStyle/>
          <a:p>
            <a:r>
              <a:rPr lang="en-US" b="1" dirty="0"/>
              <a:t>clerks needs to find out the names of all students who live within a particular postal-code</a:t>
            </a:r>
            <a:br>
              <a:rPr lang="en-US" b="1" dirty="0"/>
            </a:br>
            <a:r>
              <a:rPr lang="en-US" b="1" dirty="0"/>
              <a:t>area. </a:t>
            </a:r>
            <a:br>
              <a:rPr lang="en-US" dirty="0"/>
            </a:br>
            <a:endParaRPr lang="en-US" dirty="0"/>
          </a:p>
        </p:txBody>
      </p:sp>
      <p:pic>
        <p:nvPicPr>
          <p:cNvPr id="6" name="Picture 5" descr="hqdefault.jpg"/>
          <p:cNvPicPr>
            <a:picLocks noChangeAspect="1"/>
          </p:cNvPicPr>
          <p:nvPr/>
        </p:nvPicPr>
        <p:blipFill>
          <a:blip r:embed="rId3"/>
          <a:stretch>
            <a:fillRect/>
          </a:stretch>
        </p:blipFill>
        <p:spPr>
          <a:xfrm>
            <a:off x="4094920" y="2941983"/>
            <a:ext cx="3518452" cy="2638839"/>
          </a:xfrm>
          <a:prstGeom prst="rect">
            <a:avLst/>
          </a:prstGeom>
        </p:spPr>
      </p:pic>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1+#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1725303" y="689242"/>
            <a:ext cx="9801570" cy="556591"/>
          </a:xfrm>
        </p:spPr>
        <p:txBody>
          <a:bodyPr>
            <a:normAutofit fontScale="90000"/>
          </a:bodyPr>
          <a:lstStyle/>
          <a:p>
            <a:r>
              <a:rPr lang="en-US" dirty="0">
                <a:solidFill>
                  <a:schemeClr val="accent6">
                    <a:lumMod val="75000"/>
                  </a:schemeClr>
                </a:solidFill>
              </a:rPr>
              <a:t>Data Isolation</a:t>
            </a:r>
            <a:endParaRPr lang="as-IN" dirty="0">
              <a:solidFill>
                <a:schemeClr val="accent6">
                  <a:lumMod val="75000"/>
                </a:schemeClr>
              </a:solidFill>
            </a:endParaRPr>
          </a:p>
        </p:txBody>
      </p:sp>
      <p:sp>
        <p:nvSpPr>
          <p:cNvPr id="3" name="Content Placeholder 2"/>
          <p:cNvSpPr>
            <a:spLocks noGrp="1"/>
          </p:cNvSpPr>
          <p:nvPr>
            <p:ph idx="1"/>
          </p:nvPr>
        </p:nvSpPr>
        <p:spPr>
          <a:xfrm>
            <a:off x="596853" y="2320699"/>
            <a:ext cx="5591912" cy="2662118"/>
          </a:xfrm>
        </p:spPr>
        <p:txBody>
          <a:bodyPr>
            <a:normAutofit/>
          </a:bodyPr>
          <a:lstStyle/>
          <a:p>
            <a:r>
              <a:rPr lang="en-US" dirty="0"/>
              <a:t>Because data are scattered in various files, and files may</a:t>
            </a:r>
            <a:br>
              <a:rPr lang="en-US" dirty="0"/>
            </a:br>
            <a:r>
              <a:rPr lang="en-US" dirty="0"/>
              <a:t>be in different formats, writing new application programs to retrieve the appropriate data is difficult. </a:t>
            </a:r>
            <a:br>
              <a:rPr lang="en-US" dirty="0"/>
            </a:br>
            <a:endParaRPr lang="en-US" dirty="0"/>
          </a:p>
        </p:txBody>
      </p:sp>
      <p:pic>
        <p:nvPicPr>
          <p:cNvPr id="5" name="Picture 4" descr="index.jpg"/>
          <p:cNvPicPr>
            <a:picLocks noChangeAspect="1"/>
          </p:cNvPicPr>
          <p:nvPr/>
        </p:nvPicPr>
        <p:blipFill>
          <a:blip r:embed="rId2"/>
          <a:stretch>
            <a:fillRect/>
          </a:stretch>
        </p:blipFill>
        <p:spPr>
          <a:xfrm>
            <a:off x="6626088" y="2054545"/>
            <a:ext cx="4359965" cy="2649284"/>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1705304" y="635976"/>
            <a:ext cx="8317327" cy="556591"/>
          </a:xfrm>
        </p:spPr>
        <p:txBody>
          <a:bodyPr>
            <a:normAutofit fontScale="90000"/>
          </a:bodyPr>
          <a:lstStyle/>
          <a:p>
            <a:r>
              <a:rPr lang="en-US" dirty="0">
                <a:solidFill>
                  <a:schemeClr val="accent6">
                    <a:lumMod val="75000"/>
                  </a:schemeClr>
                </a:solidFill>
              </a:rPr>
              <a:t>Integrity problems</a:t>
            </a:r>
          </a:p>
        </p:txBody>
      </p:sp>
      <p:sp>
        <p:nvSpPr>
          <p:cNvPr id="8" name="Rectangle 7"/>
          <p:cNvSpPr/>
          <p:nvPr/>
        </p:nvSpPr>
        <p:spPr>
          <a:xfrm>
            <a:off x="742122" y="1616765"/>
            <a:ext cx="10933043" cy="4431983"/>
          </a:xfrm>
          <a:prstGeom prst="rect">
            <a:avLst/>
          </a:prstGeom>
        </p:spPr>
        <p:txBody>
          <a:bodyPr wrap="square">
            <a:spAutoFit/>
          </a:bodyPr>
          <a:lstStyle/>
          <a:p>
            <a:r>
              <a:rPr lang="en-US" sz="2000" dirty="0"/>
              <a:t>Integrity Constraints are the </a:t>
            </a:r>
            <a:r>
              <a:rPr lang="en-US" sz="2000" dirty="0">
                <a:solidFill>
                  <a:srgbClr val="FF0000"/>
                </a:solidFill>
              </a:rPr>
              <a:t>compulsory conditions </a:t>
            </a:r>
            <a:r>
              <a:rPr lang="en-US" sz="2000" dirty="0"/>
              <a:t>which should be satisfied by every data value present in the relational table at any instance of time to ensure that the database consists of only meaningful and relevant data. </a:t>
            </a:r>
          </a:p>
          <a:p>
            <a:endParaRPr lang="en-US" sz="2000" dirty="0"/>
          </a:p>
          <a:p>
            <a:r>
              <a:rPr lang="en-US" sz="2000" b="1" u="sng" dirty="0">
                <a:solidFill>
                  <a:srgbClr val="00B050"/>
                </a:solidFill>
                <a:latin typeface="Arial Narrow" pitchFamily="34" charset="0"/>
              </a:rPr>
              <a:t>There are four types of integrity constraints:</a:t>
            </a:r>
          </a:p>
          <a:p>
            <a:endParaRPr lang="en-US" sz="2000" b="1" dirty="0">
              <a:solidFill>
                <a:srgbClr val="FF0000"/>
              </a:solidFill>
            </a:endParaRPr>
          </a:p>
          <a:p>
            <a:r>
              <a:rPr lang="en-US" b="1" dirty="0">
                <a:solidFill>
                  <a:srgbClr val="FF0000"/>
                </a:solidFill>
              </a:rPr>
              <a:t>Domain Constraints</a:t>
            </a:r>
            <a:r>
              <a:rPr lang="en-US" dirty="0">
                <a:solidFill>
                  <a:srgbClr val="FF0000"/>
                </a:solidFill>
              </a:rPr>
              <a:t> : </a:t>
            </a:r>
            <a:r>
              <a:rPr lang="en-US" dirty="0"/>
              <a:t>Every attribute should have values within its defined domain. </a:t>
            </a:r>
          </a:p>
          <a:p>
            <a:endParaRPr lang="en-US" dirty="0"/>
          </a:p>
          <a:p>
            <a:r>
              <a:rPr lang="en-US" b="1" dirty="0">
                <a:solidFill>
                  <a:srgbClr val="FF0000"/>
                </a:solidFill>
              </a:rPr>
              <a:t>Key Constraints</a:t>
            </a:r>
            <a:r>
              <a:rPr lang="en-US" dirty="0">
                <a:solidFill>
                  <a:srgbClr val="FF0000"/>
                </a:solidFill>
              </a:rPr>
              <a:t> : </a:t>
            </a:r>
            <a:r>
              <a:rPr lang="en-US" dirty="0"/>
              <a:t>There should be a primary key for every relational table. </a:t>
            </a:r>
          </a:p>
          <a:p>
            <a:endParaRPr lang="en-US" dirty="0"/>
          </a:p>
          <a:p>
            <a:r>
              <a:rPr lang="en-US" b="1" dirty="0">
                <a:solidFill>
                  <a:srgbClr val="FF0000"/>
                </a:solidFill>
              </a:rPr>
              <a:t>Entity Integrity Constraints</a:t>
            </a:r>
            <a:r>
              <a:rPr lang="en-US" dirty="0">
                <a:solidFill>
                  <a:srgbClr val="FF0000"/>
                </a:solidFill>
              </a:rPr>
              <a:t> : </a:t>
            </a:r>
            <a:r>
              <a:rPr lang="en-US" dirty="0"/>
              <a:t>No NULL values should be there for the Primary Keys. </a:t>
            </a:r>
          </a:p>
          <a:p>
            <a:endParaRPr lang="en-US" dirty="0"/>
          </a:p>
          <a:p>
            <a:r>
              <a:rPr lang="en-US" b="1" dirty="0">
                <a:solidFill>
                  <a:srgbClr val="FF0000"/>
                </a:solidFill>
              </a:rPr>
              <a:t>Referential Integrity Constraints</a:t>
            </a:r>
            <a:r>
              <a:rPr lang="en-US" dirty="0">
                <a:solidFill>
                  <a:srgbClr val="FF0000"/>
                </a:solidFill>
              </a:rPr>
              <a:t> : </a:t>
            </a:r>
            <a:r>
              <a:rPr lang="en-US" dirty="0"/>
              <a:t>In relational model, when two tables are related to each other with the help of some common attributes, the value of referencing attribute should be present in the referenced attribute else it should be NULL.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4" end="4"/>
                                            </p:txEl>
                                          </p:spTgt>
                                        </p:tgtEl>
                                        <p:attrNameLst>
                                          <p:attrName>style.visibility</p:attrName>
                                        </p:attrNameLst>
                                      </p:cBhvr>
                                      <p:to>
                                        <p:strVal val="visible"/>
                                      </p:to>
                                    </p:set>
                                    <p:anim calcmode="lin" valueType="num">
                                      <p:cBhvr additive="base">
                                        <p:cTn id="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6" end="6"/>
                                            </p:txEl>
                                          </p:spTgt>
                                        </p:tgtEl>
                                        <p:attrNameLst>
                                          <p:attrName>style.visibility</p:attrName>
                                        </p:attrNameLst>
                                      </p:cBhvr>
                                      <p:to>
                                        <p:strVal val="visible"/>
                                      </p:to>
                                    </p:set>
                                    <p:anim calcmode="lin" valueType="num">
                                      <p:cBhvr additive="base">
                                        <p:cTn id="1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8" end="8"/>
                                            </p:txEl>
                                          </p:spTgt>
                                        </p:tgtEl>
                                        <p:attrNameLst>
                                          <p:attrName>style.visibility</p:attrName>
                                        </p:attrNameLst>
                                      </p:cBhvr>
                                      <p:to>
                                        <p:strVal val="visible"/>
                                      </p:to>
                                    </p:set>
                                    <p:anim calcmode="lin" valueType="num">
                                      <p:cBhvr additive="base">
                                        <p:cTn id="19"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10" end="10"/>
                                            </p:txEl>
                                          </p:spTgt>
                                        </p:tgtEl>
                                        <p:attrNameLst>
                                          <p:attrName>style.visibility</p:attrName>
                                        </p:attrNameLst>
                                      </p:cBhvr>
                                      <p:to>
                                        <p:strVal val="visible"/>
                                      </p:to>
                                    </p:set>
                                    <p:anim calcmode="lin" valueType="num">
                                      <p:cBhvr additive="base">
                                        <p:cTn id="25"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513" y="665824"/>
            <a:ext cx="9800099" cy="497151"/>
          </a:xfrm>
        </p:spPr>
        <p:txBody>
          <a:bodyPr>
            <a:normAutofit fontScale="90000"/>
          </a:bodyPr>
          <a:lstStyle/>
          <a:p>
            <a:r>
              <a:rPr lang="en-US" sz="3200" dirty="0">
                <a:solidFill>
                  <a:schemeClr val="accent6">
                    <a:lumMod val="75000"/>
                  </a:schemeClr>
                </a:solidFill>
              </a:rPr>
              <a:t>Atomicity problems </a:t>
            </a:r>
          </a:p>
        </p:txBody>
      </p:sp>
      <p:sp>
        <p:nvSpPr>
          <p:cNvPr id="3" name="Content Placeholder 2"/>
          <p:cNvSpPr>
            <a:spLocks noGrp="1"/>
          </p:cNvSpPr>
          <p:nvPr>
            <p:ph idx="1"/>
          </p:nvPr>
        </p:nvSpPr>
        <p:spPr>
          <a:xfrm>
            <a:off x="1012203" y="2017644"/>
            <a:ext cx="10450927" cy="3482008"/>
          </a:xfrm>
        </p:spPr>
        <p:txBody>
          <a:bodyPr>
            <a:normAutofit fontScale="92500"/>
          </a:bodyPr>
          <a:lstStyle/>
          <a:p>
            <a:r>
              <a:rPr lang="en-US" sz="3000" dirty="0"/>
              <a:t>A program to </a:t>
            </a:r>
            <a:r>
              <a:rPr lang="en-US" sz="3000" dirty="0">
                <a:solidFill>
                  <a:srgbClr val="FF0000"/>
                </a:solidFill>
              </a:rPr>
              <a:t>transfer $500 </a:t>
            </a:r>
            <a:r>
              <a:rPr lang="en-US" sz="3000" dirty="0"/>
              <a:t>from the account balance of department </a:t>
            </a:r>
            <a:r>
              <a:rPr lang="en-US" sz="3000" i="1" dirty="0">
                <a:solidFill>
                  <a:srgbClr val="FF0000"/>
                </a:solidFill>
              </a:rPr>
              <a:t>A </a:t>
            </a:r>
            <a:r>
              <a:rPr lang="en-US" sz="3000" dirty="0">
                <a:solidFill>
                  <a:srgbClr val="FF0000"/>
                </a:solidFill>
              </a:rPr>
              <a:t>to the account balance of department </a:t>
            </a:r>
            <a:r>
              <a:rPr lang="en-US" sz="3000" i="1" dirty="0">
                <a:solidFill>
                  <a:srgbClr val="FF0000"/>
                </a:solidFill>
              </a:rPr>
              <a:t>B</a:t>
            </a:r>
            <a:r>
              <a:rPr lang="en-US" sz="3000" dirty="0"/>
              <a:t>. </a:t>
            </a:r>
          </a:p>
          <a:p>
            <a:r>
              <a:rPr lang="en-US" sz="3000" dirty="0"/>
              <a:t>If a system failure occurs during the execution of the program, it is possible that the </a:t>
            </a:r>
            <a:r>
              <a:rPr lang="en-US" sz="3000" dirty="0">
                <a:solidFill>
                  <a:srgbClr val="FF0000"/>
                </a:solidFill>
              </a:rPr>
              <a:t>$500 was removed </a:t>
            </a:r>
            <a:r>
              <a:rPr lang="en-US" sz="3000" dirty="0"/>
              <a:t>from the balance of department </a:t>
            </a:r>
            <a:r>
              <a:rPr lang="en-US" sz="3000" i="1" dirty="0"/>
              <a:t>A </a:t>
            </a:r>
            <a:r>
              <a:rPr lang="en-US" sz="3000" dirty="0"/>
              <a:t>but </a:t>
            </a:r>
            <a:r>
              <a:rPr lang="en-US" sz="3000" dirty="0">
                <a:solidFill>
                  <a:srgbClr val="FF0000"/>
                </a:solidFill>
              </a:rPr>
              <a:t>was not credited to </a:t>
            </a:r>
            <a:r>
              <a:rPr lang="en-US" sz="3000" dirty="0"/>
              <a:t>the balance of department </a:t>
            </a:r>
            <a:r>
              <a:rPr lang="en-US" sz="3000" i="1" dirty="0"/>
              <a:t>B</a:t>
            </a:r>
            <a:r>
              <a:rPr lang="en-US" sz="3000" dirty="0"/>
              <a:t>, resulting in an inconsistent database state. </a:t>
            </a:r>
            <a:br>
              <a:rPr lang="en-US" dirty="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668499"/>
            <a:ext cx="8911687" cy="1280890"/>
          </a:xfrm>
        </p:spPr>
        <p:txBody>
          <a:bodyPr>
            <a:normAutofit/>
          </a:bodyPr>
          <a:lstStyle/>
          <a:p>
            <a:r>
              <a:rPr lang="en-US" sz="3200" dirty="0">
                <a:solidFill>
                  <a:schemeClr val="accent6">
                    <a:lumMod val="75000"/>
                  </a:schemeClr>
                </a:solidFill>
              </a:rPr>
              <a:t>Security Problems in DB</a:t>
            </a:r>
          </a:p>
        </p:txBody>
      </p:sp>
      <p:sp>
        <p:nvSpPr>
          <p:cNvPr id="3" name="Content Placeholder 2"/>
          <p:cNvSpPr>
            <a:spLocks noGrp="1"/>
          </p:cNvSpPr>
          <p:nvPr>
            <p:ph idx="1"/>
          </p:nvPr>
        </p:nvSpPr>
        <p:spPr/>
        <p:txBody>
          <a:bodyPr/>
          <a:lstStyle/>
          <a:p>
            <a:r>
              <a:rPr lang="en-US" dirty="0">
                <a:solidFill>
                  <a:srgbClr val="FF0000"/>
                </a:solidFill>
              </a:rPr>
              <a:t>Example </a:t>
            </a:r>
          </a:p>
          <a:p>
            <a:r>
              <a:rPr lang="en-US" dirty="0"/>
              <a:t>In a university, payroll personnel need to see only that part of the database that has financial information. They do not need access to information about academic records. </a:t>
            </a:r>
            <a:br>
              <a:rPr lang="en-US" dirty="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541</TotalTime>
  <Words>488</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Aparajita</vt:lpstr>
      <vt:lpstr>Arial</vt:lpstr>
      <vt:lpstr>Arial Narrow</vt:lpstr>
      <vt:lpstr>Cambria</vt:lpstr>
      <vt:lpstr>Century Gothic</vt:lpstr>
      <vt:lpstr>Segoe Print</vt:lpstr>
      <vt:lpstr>Verdana</vt:lpstr>
      <vt:lpstr>Wingdings 3</vt:lpstr>
      <vt:lpstr>Wisp</vt:lpstr>
      <vt:lpstr>Purpose of Database System</vt:lpstr>
      <vt:lpstr>Lesson Outline</vt:lpstr>
      <vt:lpstr>Conventional File Processing System</vt:lpstr>
      <vt:lpstr>Data redundancy and inconsistency</vt:lpstr>
      <vt:lpstr>Difficulty in accessing data</vt:lpstr>
      <vt:lpstr>Data Isolation</vt:lpstr>
      <vt:lpstr>Integrity problems</vt:lpstr>
      <vt:lpstr>Atomicity problems </vt:lpstr>
      <vt:lpstr>Security Problems in DB</vt:lpstr>
      <vt:lpstr>“Good things come to people who wait, but better things come to those who go out and get them.”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Introduction</dc:title>
  <dc:creator>User</dc:creator>
  <cp:lastModifiedBy>Rubel sheikh</cp:lastModifiedBy>
  <cp:revision>119</cp:revision>
  <dcterms:created xsi:type="dcterms:W3CDTF">2020-04-17T10:09:40Z</dcterms:created>
  <dcterms:modified xsi:type="dcterms:W3CDTF">2021-01-30T18:31:25Z</dcterms:modified>
</cp:coreProperties>
</file>