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77" r:id="rId4"/>
    <p:sldId id="272" r:id="rId5"/>
    <p:sldId id="280" r:id="rId6"/>
    <p:sldId id="271" r:id="rId7"/>
    <p:sldId id="278" r:id="rId8"/>
    <p:sldId id="288" r:id="rId9"/>
    <p:sldId id="281" r:id="rId10"/>
    <p:sldId id="282" r:id="rId11"/>
    <p:sldId id="283" r:id="rId12"/>
    <p:sldId id="279" r:id="rId13"/>
    <p:sldId id="284" r:id="rId14"/>
    <p:sldId id="285" r:id="rId15"/>
    <p:sldId id="286" r:id="rId16"/>
    <p:sldId id="289" r:id="rId17"/>
    <p:sldId id="290" r:id="rId18"/>
    <p:sldId id="28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pPr/>
              <a:t>2/9/2021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pPr/>
              <a:t>2/9/2021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16FF-11FD-4D83-B480-55E8F99D6071}" type="datetime2">
              <a:rPr lang="en-US" smtClean="0"/>
              <a:t>Wednesday, February 10,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4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E8FD-A796-4799-8499-98D45113B668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9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93CC5-74FF-46D5-B6EF-A65CE8B0433F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025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AF00C-A689-44E0-B803-030F4A8D7D83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B5A4-6782-4D8B-B696-950433DB1BE2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7518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2F880-2260-4ADA-95E8-97DFAE0CF2DE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8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8E90-7EAB-4A3B-9F3D-5706F5F03B3E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1A5FC-9603-4FD9-9D48-58CF59A23872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7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7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F2993-A8D5-47AC-B755-A01FBC31037A}" type="datetime2">
              <a:rPr lang="en-US" smtClean="0"/>
              <a:t>Wednesday, February 10, 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9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4" name="Group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7" name="Group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80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1BCD0-DF2C-4A3C-9842-574D9DF5F186}" type="datetime2">
              <a:rPr lang="en-US" smtClean="0"/>
              <a:t>Wednesday, February 10, 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84" name="Group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98" name="Group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B8C62-E4F5-4B96-B5C7-3845B74CFCA0}" type="datetime2">
              <a:rPr lang="en-US" smtClean="0"/>
              <a:t>Wednesday, February 10, 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2EAC1-B23A-47BC-93F6-F09AFD5FC43D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A62-7ED1-4E38-B914-2650509C2454}" type="datetime2">
              <a:rPr lang="en-US" smtClean="0"/>
              <a:t>Wednesday, February 10,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A4348-A679-41D4-A4CC-7FF0F5C38551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58696-4B96-43CB-AE8A-ABFD9872EEFF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2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8A93-0281-4F1C-BD99-2CB4AC358489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A0AEC-BDAF-4826-84CF-CD5FF00F159D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5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90E18-BCB3-47FD-9658-5B735B8753A5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7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78D7-8D7F-4608-8B99-B1B24778EBCA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BA18-21A4-46F8-8A12-9167476545DB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1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60" r:id="rId17"/>
    <p:sldLayoutId id="2147483661" r:id="rId18"/>
    <p:sldLayoutId id="2147483662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uru99.com/sql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1348" y="2210831"/>
            <a:ext cx="7454668" cy="742406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1"/>
                </a:solidFill>
              </a:rPr>
              <a:t>Relational Model in DBMS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954468" y="4071048"/>
            <a:ext cx="5592417" cy="1205947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15661">
            <a:off x="6290584" y="4223429"/>
            <a:ext cx="1996196" cy="461786"/>
          </a:xfrm>
        </p:spPr>
        <p:txBody>
          <a:bodyPr>
            <a:normAutofit/>
          </a:bodyPr>
          <a:lstStyle/>
          <a:p>
            <a:r>
              <a:rPr lang="en-US" sz="2000" dirty="0"/>
              <a:t>Presented By</a:t>
            </a:r>
          </a:p>
        </p:txBody>
      </p:sp>
      <p:sp>
        <p:nvSpPr>
          <p:cNvPr id="4" name="Rectangle 3"/>
          <p:cNvSpPr/>
          <p:nvPr/>
        </p:nvSpPr>
        <p:spPr>
          <a:xfrm>
            <a:off x="8191183" y="4549170"/>
            <a:ext cx="25490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Rubel Sheikh</a:t>
            </a:r>
          </a:p>
          <a:p>
            <a:r>
              <a:rPr lang="en-US" sz="2000" dirty="0">
                <a:solidFill>
                  <a:schemeClr val="bg1"/>
                </a:solidFill>
                <a:latin typeface="Cambria" pitchFamily="18" charset="0"/>
              </a:rPr>
              <a:t>rubel.cse@diu.edu.bd</a:t>
            </a: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57778" y="713115"/>
            <a:ext cx="8923473" cy="506085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Key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720" y="1222539"/>
            <a:ext cx="10353105" cy="1948096"/>
          </a:xfrm>
        </p:spPr>
        <p:txBody>
          <a:bodyPr>
            <a:noAutofit/>
          </a:bodyPr>
          <a:lstStyle/>
          <a:p>
            <a:pPr algn="l" fontAlgn="base"/>
            <a:r>
              <a:rPr lang="en-US" sz="2000" b="0" i="0" dirty="0">
                <a:solidFill>
                  <a:srgbClr val="40424E"/>
                </a:solidFill>
                <a:effectLst/>
                <a:latin typeface="urw-din"/>
              </a:rPr>
              <a:t>Every relation in the database should have </a:t>
            </a:r>
            <a:r>
              <a:rPr lang="en-US" sz="2000" b="0" i="0" dirty="0" err="1">
                <a:solidFill>
                  <a:srgbClr val="40424E"/>
                </a:solidFill>
                <a:effectLst/>
                <a:latin typeface="urw-din"/>
              </a:rPr>
              <a:t>atleast</a:t>
            </a:r>
            <a:r>
              <a:rPr lang="en-US" sz="2000" b="0" i="0" dirty="0">
                <a:solidFill>
                  <a:srgbClr val="40424E"/>
                </a:solidFill>
                <a:effectLst/>
                <a:latin typeface="urw-din"/>
              </a:rPr>
              <a:t> one set of attributes which defines a tuple uniquely. Those set of attributes is called key. e.g.; ROLL_NO in STUDENT is a key. No two students can have same roll number. So a key has two properties: 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40424E"/>
                </a:solidFill>
                <a:effectLst/>
                <a:latin typeface="urw-din"/>
              </a:rPr>
              <a:t>It should be unique for all tuples.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40424E"/>
                </a:solidFill>
                <a:effectLst/>
                <a:latin typeface="urw-din"/>
              </a:rPr>
              <a:t>It can’t have NULL values.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3356" y="3170635"/>
            <a:ext cx="104824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given table,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CustomerID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a key attribute of Customer Table. It is most likely to have a single key for one customer,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CustomerID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=1 is only for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CustomerName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=" Google". </a:t>
            </a:r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471" y="4164846"/>
            <a:ext cx="6535063" cy="164805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5A9AB-3686-4AFB-A8DC-EAEE14B12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DEE-97AF-4E6B-AC6E-5FF64CA4CDD5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9B6FC-9477-49B0-AB11-3DBAACE5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40816" y="689399"/>
            <a:ext cx="9801570" cy="556591"/>
          </a:xfrm>
        </p:spPr>
        <p:txBody>
          <a:bodyPr>
            <a:normAutofit/>
          </a:bodyPr>
          <a:lstStyle/>
          <a:p>
            <a:r>
              <a:rPr lang="en-US" sz="2800" b="1" dirty="0"/>
              <a:t>Referential integrity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90" y="2188178"/>
            <a:ext cx="5552157" cy="21717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Referential integrity constraints is base on the concept of Foreign Keys.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 foreign key is an important attribute of a relation which should be referred to in other relationships. 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091318_0803_RelationalD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8145" y="1566862"/>
            <a:ext cx="4235284" cy="38964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D5CD32-ACB5-45BB-BCA5-F4B0B116476B}"/>
              </a:ext>
            </a:extLst>
          </p:cNvPr>
          <p:cNvSpPr txBox="1"/>
          <p:nvPr/>
        </p:nvSpPr>
        <p:spPr>
          <a:xfrm>
            <a:off x="1553029" y="5660571"/>
            <a:ext cx="980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In the above example, we have 2 relations, Customer and Billing. </a:t>
            </a:r>
          </a:p>
          <a:p>
            <a:pPr algn="l"/>
            <a:r>
              <a:rPr lang="en-US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Tuple for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CustomerID</a:t>
            </a:r>
            <a:r>
              <a:rPr lang="en-US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 =1 is referenced twice in the relation Billing. So we know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CustomerName</a:t>
            </a:r>
            <a:r>
              <a:rPr lang="en-US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=Google has billing amount $300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5B3C8-BD19-4DCC-95BB-36632F34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3CB9-EC4D-42C6-8F8B-D2E675029825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26159-590A-4F81-99AB-D81E978F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49694" y="632242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Insert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insert operation gives values of the attribute for a new </a:t>
            </a:r>
            <a:r>
              <a:rPr lang="en-US" dirty="0" err="1"/>
              <a:t>tuple</a:t>
            </a:r>
            <a:r>
              <a:rPr lang="en-US" dirty="0"/>
              <a:t> which should be inserted into a relation. </a:t>
            </a:r>
          </a:p>
        </p:txBody>
      </p:sp>
      <p:pic>
        <p:nvPicPr>
          <p:cNvPr id="12" name="Picture 11" descr="inse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740" y="2837208"/>
            <a:ext cx="9906000" cy="158115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B3E4DD-73C4-4F3B-B3EE-12E3E6D2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14477-6CD3-4345-BF3A-11E6128326E9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D2AC16-79D1-49E5-B5FA-F564B9C98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96427" y="654502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Update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 can see that in the below-given relation table </a:t>
            </a:r>
            <a:r>
              <a:rPr lang="en-US" dirty="0" err="1"/>
              <a:t>CustomerName</a:t>
            </a:r>
            <a:r>
              <a:rPr lang="en-US" dirty="0"/>
              <a:t>= 'Apple' is updated from Inactive to Active. </a:t>
            </a:r>
          </a:p>
        </p:txBody>
      </p:sp>
      <p:pic>
        <p:nvPicPr>
          <p:cNvPr id="6" name="Picture 5" descr="dele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30" y="2792688"/>
            <a:ext cx="10106025" cy="15906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723CFC-2AED-4013-B4F1-1D27DABCC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97A2D-EAFA-4574-91FC-1BCA74DCDFAE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F0B035-ADDB-493A-8292-032E4AAE5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85205" y="617127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Delete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 can see that in the below-given relation table </a:t>
            </a:r>
            <a:r>
              <a:rPr lang="en-US" dirty="0" err="1"/>
              <a:t>CustomerName</a:t>
            </a:r>
            <a:r>
              <a:rPr lang="en-US" dirty="0"/>
              <a:t>= 'Apple' is updated from Inactive to Active. </a:t>
            </a:r>
          </a:p>
        </p:txBody>
      </p:sp>
      <p:pic>
        <p:nvPicPr>
          <p:cNvPr id="7" name="Picture 6" descr="091318_0803_RelationalD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503" y="2867439"/>
            <a:ext cx="10115550" cy="16002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AD4E14-79A2-427C-ACB6-5F18F398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39917-05DA-470A-BB7D-2BCC8FD539CF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709866-9817-46BC-ACE5-AB2E218D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76327" y="724753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Select Operation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522848"/>
            <a:ext cx="10323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You can see that in the below-given relation table </a:t>
            </a:r>
            <a:r>
              <a:rPr lang="en-US" dirty="0" err="1"/>
              <a:t>CustomerName</a:t>
            </a:r>
            <a:r>
              <a:rPr lang="en-US" dirty="0"/>
              <a:t>= 'Apple' is updated from Inactive to Active. </a:t>
            </a:r>
          </a:p>
        </p:txBody>
      </p:sp>
      <p:pic>
        <p:nvPicPr>
          <p:cNvPr id="6" name="Picture 5" descr="selec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071191"/>
            <a:ext cx="10058400" cy="12192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8F88E2-623A-410A-900C-E35DEE86C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ECCA-75A5-4F76-A7E3-DF8744E0F49B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83A69C-7CC6-4DA7-B48F-7553553A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90841" y="724753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Advantages of Relational Model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324498"/>
            <a:ext cx="10690002" cy="5533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Simplicity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: A Relational data model in DBMS is simpler than the hierarchical and network model.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Structural Independence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: The relational database is only concerned with data and not with a structure. This can improve the performance of the model.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Easy to use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: The Relational model in DBMS is easy as tables consisting of rows and columns are quite natural and simple to understand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Query capability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: It makes possible for a high-level query language like </a:t>
            </a:r>
            <a:r>
              <a:rPr lang="en-US" sz="2000" b="0" i="0" u="none" strike="noStrike" dirty="0">
                <a:solidFill>
                  <a:srgbClr val="04B8E6"/>
                </a:solidFill>
                <a:effectLst/>
                <a:latin typeface="Source Sans Pro" panose="020B0503030403020204" pitchFamily="34" charset="0"/>
                <a:hlinkClick r:id="rId2"/>
              </a:rPr>
              <a:t>SQL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 to avoid complex database navigation.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Data independence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: The Structure of Relational database can be changed without having to change any application.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Scalable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: Regarding a number of records, or rows, and the number of fields, a database should be enlarged to enhance its usability.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A3F745-1D8C-4A6D-B198-95145F1C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1380-7CCC-4DEE-8214-DB443B53674F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722209-0D67-4E3E-BC04-97BA2589A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95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90841" y="724753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Disadvantages of Relational Model</a:t>
            </a: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7895" y="1493858"/>
            <a:ext cx="10549362" cy="3346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 Few relational databases have limits on field lengths which can't be exceeded.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 Relational databases can sometimes become complex as the amount of data 	grows, and the relations between pieces of data become more complicated.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 Complex relational database systems may lead to isolated databases where the 	information cannot be shared from one system to another.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371B3D-B211-48D3-872F-4678F5218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B84-B5C3-4F4D-AE01-76238425DD17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9AE50E-36B7-47A8-8A4E-A59CDBC9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58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5E6F6C0-41E9-41B4-9D1B-03B16C586836}"/>
              </a:ext>
            </a:extLst>
          </p:cNvPr>
          <p:cNvSpPr/>
          <p:nvPr/>
        </p:nvSpPr>
        <p:spPr>
          <a:xfrm>
            <a:off x="2563070" y="2489662"/>
            <a:ext cx="70658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E163D-EB56-4313-8F32-922253E3C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52C0-39ED-4FD2-93D2-37A6AB6EA91C}" type="datetime2">
              <a:rPr lang="en-US" smtClean="0"/>
              <a:t>Wednesday, February 10, 2021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CA4868-8585-4E05-8EF3-84A7B3B2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59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740816" y="602642"/>
            <a:ext cx="5812666" cy="556591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Lesson Outcomes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65214" y="1630016"/>
            <a:ext cx="9618828" cy="3952637"/>
          </a:xfrm>
        </p:spPr>
        <p:txBody>
          <a:bodyPr>
            <a:normAutofit/>
          </a:bodyPr>
          <a:lstStyle/>
          <a:p>
            <a:r>
              <a:rPr lang="en-US" sz="2800" b="1" dirty="0"/>
              <a:t>What is Relational Model?</a:t>
            </a:r>
          </a:p>
          <a:p>
            <a:r>
              <a:rPr lang="en-US" sz="2800" b="1" dirty="0"/>
              <a:t>Relational Model Concepts</a:t>
            </a:r>
          </a:p>
          <a:p>
            <a:r>
              <a:rPr lang="en-US" sz="2800" b="1" dirty="0"/>
              <a:t>Relational Integrity Constraints</a:t>
            </a:r>
          </a:p>
          <a:p>
            <a:r>
              <a:rPr lang="en-US" sz="2800" b="1" dirty="0"/>
              <a:t>Operation in Relational Model</a:t>
            </a:r>
          </a:p>
          <a:p>
            <a:endParaRPr lang="en-US" sz="2800" b="1" dirty="0"/>
          </a:p>
          <a:p>
            <a:endParaRPr sz="32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6C64A-C26A-4F3A-B48C-0539236432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16584" y="6159466"/>
            <a:ext cx="2759302" cy="370396"/>
          </a:xfrm>
        </p:spPr>
        <p:txBody>
          <a:bodyPr/>
          <a:lstStyle/>
          <a:p>
            <a:fld id="{474B8FE3-C7DD-406E-A97C-7182E521AE34}" type="datetime2">
              <a:rPr lang="en-US" smtClean="0"/>
              <a:t>Wednesday, February 10, 2021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F54577-475B-40F8-8BFA-E7E98363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660916" y="662609"/>
            <a:ext cx="6976939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Relational Model?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52394" y="1762364"/>
            <a:ext cx="10725731" cy="100986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000" b="1" dirty="0"/>
              <a:t>RELATIONAL MODEL (RM)</a:t>
            </a:r>
            <a:r>
              <a:rPr lang="en-US" sz="2000" dirty="0"/>
              <a:t> represents the database as a collection of relations. A relation is nothing but a table of values. Every row in the table represents a collection of related data values. These rows in the table denote a real-world entity or relationship.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64400" y="4676092"/>
            <a:ext cx="85544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Some popular Relational Database management systems are:</a:t>
            </a:r>
          </a:p>
          <a:p>
            <a:r>
              <a:rPr lang="en-US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60916" y="532606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DB2 and Informix Dynamic Server - IBM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Oracle and RDB – Oracle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SQL Server and Access - Microsoft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0B5DF7-89A4-4B3D-9F88-FEAACA3F5174}"/>
              </a:ext>
            </a:extLst>
          </p:cNvPr>
          <p:cNvSpPr txBox="1"/>
          <p:nvPr/>
        </p:nvSpPr>
        <p:spPr>
          <a:xfrm>
            <a:off x="752394" y="3049228"/>
            <a:ext cx="1026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Relational data model is the primary data model, which is used widely around the world for data 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storage and processing. This model is simple and it has all the properties and capabilities required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process data with storage efficiency.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46FF34-18CC-4BA7-B49C-B55B8B273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32C7-D704-45E6-8FD8-A5376EF41CE6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4935A-FA39-49ED-B948-738841DAB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05304" y="671486"/>
            <a:ext cx="8317327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Relational Model Concepts</a:t>
            </a:r>
          </a:p>
        </p:txBody>
      </p:sp>
      <p:sp>
        <p:nvSpPr>
          <p:cNvPr id="8" name="Rectangle 7"/>
          <p:cNvSpPr/>
          <p:nvPr/>
        </p:nvSpPr>
        <p:spPr>
          <a:xfrm>
            <a:off x="932534" y="1721038"/>
            <a:ext cx="1016058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Attribute: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Each column in a Table. Attributes are the properties which define a relation. e.g., </a:t>
            </a:r>
            <a:r>
              <a:rPr lang="en-US" sz="2000" dirty="0" err="1"/>
              <a:t>Student_Rollno</a:t>
            </a:r>
            <a:r>
              <a:rPr lang="en-US" sz="2000" dirty="0"/>
              <a:t>, </a:t>
            </a:r>
            <a:r>
              <a:rPr lang="en-US" sz="2000" dirty="0" err="1"/>
              <a:t>NAME,etc</a:t>
            </a:r>
            <a:r>
              <a:rPr lang="en-US" sz="2000" dirty="0"/>
              <a:t>.</a:t>
            </a:r>
          </a:p>
          <a:p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Tables</a:t>
            </a:r>
            <a:r>
              <a:rPr lang="en-US" sz="2000" dirty="0"/>
              <a:t> – In the Relational model the, relations are saved in the table format. It is stored along with its entities. A table has two properties rows and columns. Rows represent records and columns represent attributes. </a:t>
            </a:r>
          </a:p>
          <a:p>
            <a:endParaRPr lang="en-US" sz="2000" b="1" dirty="0"/>
          </a:p>
          <a:p>
            <a:r>
              <a:rPr lang="en-US" sz="2000" b="1" dirty="0" err="1">
                <a:solidFill>
                  <a:srgbClr val="FF0000"/>
                </a:solidFill>
              </a:rPr>
              <a:t>Tuple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– It is nothing but a single row of a table, which contains a single record. </a:t>
            </a:r>
          </a:p>
          <a:p>
            <a:endParaRPr lang="en-US" sz="2000" b="1" dirty="0"/>
          </a:p>
          <a:p>
            <a:r>
              <a:rPr lang="en-US" sz="2000" b="1" dirty="0">
                <a:solidFill>
                  <a:srgbClr val="FF0000"/>
                </a:solidFill>
              </a:rPr>
              <a:t>Relation Schema</a:t>
            </a:r>
            <a:r>
              <a:rPr lang="en-US" sz="2000" b="1" dirty="0"/>
              <a:t>:</a:t>
            </a:r>
            <a:r>
              <a:rPr lang="en-US" sz="2000" dirty="0"/>
              <a:t> A relation schema represents the name of the relation with its attributes.</a:t>
            </a:r>
            <a:r>
              <a:rPr lang="en-US" sz="2000" b="1" dirty="0"/>
              <a:t> </a:t>
            </a:r>
          </a:p>
          <a:p>
            <a:endParaRPr lang="en-US" sz="2000" b="1" dirty="0"/>
          </a:p>
          <a:p>
            <a:r>
              <a:rPr lang="en-US" sz="2000" b="1" dirty="0"/>
              <a:t>			student(</a:t>
            </a:r>
            <a:r>
              <a:rPr lang="en-US" sz="2000" b="1" u="sng" dirty="0" err="1"/>
              <a:t>student_ID</a:t>
            </a:r>
            <a:r>
              <a:rPr lang="en-US" sz="2000" b="1" u="sng" dirty="0"/>
              <a:t>, </a:t>
            </a:r>
            <a:r>
              <a:rPr lang="en-US" sz="2000" b="1" dirty="0"/>
              <a:t>name, dob, semester)</a:t>
            </a:r>
            <a:endParaRPr lang="en-US" sz="2000" u="sng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F110F-9A53-4ACF-98F5-5770FF000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F678-B7FF-43CD-98DF-F238813A88B6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70D678-A7E9-46F0-9FE0-6610860C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96426" y="678876"/>
            <a:ext cx="8317327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Relational Model Concepts</a:t>
            </a:r>
          </a:p>
        </p:txBody>
      </p:sp>
      <p:sp>
        <p:nvSpPr>
          <p:cNvPr id="8" name="Rectangle 7"/>
          <p:cNvSpPr/>
          <p:nvPr/>
        </p:nvSpPr>
        <p:spPr>
          <a:xfrm>
            <a:off x="643775" y="1432280"/>
            <a:ext cx="1089450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Degree: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The total number of attributes which in the relation is called the degree of the relation.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Cardinality: </a:t>
            </a:r>
            <a:r>
              <a:rPr lang="en-US" sz="2000" dirty="0"/>
              <a:t>Total number of rows present in the Table.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Column: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The column represents the set of values for a specific attribute.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Relation instance</a:t>
            </a:r>
            <a:r>
              <a:rPr lang="en-US" sz="2000" dirty="0">
                <a:solidFill>
                  <a:srgbClr val="FF0000"/>
                </a:solidFill>
              </a:rPr>
              <a:t> – </a:t>
            </a:r>
            <a:r>
              <a:rPr lang="en-US" sz="2000" dirty="0"/>
              <a:t>Relation instance is a finite set of </a:t>
            </a:r>
            <a:r>
              <a:rPr lang="en-US" sz="2000" dirty="0" err="1"/>
              <a:t>tuples</a:t>
            </a:r>
            <a:r>
              <a:rPr lang="en-US" sz="2000" dirty="0"/>
              <a:t> in the RDBMS system. Relation instances never have duplicate </a:t>
            </a:r>
            <a:r>
              <a:rPr lang="en-US" sz="2000" dirty="0" err="1"/>
              <a:t>tuples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Relation key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- Every row has one, two or multiple attributes, which is called relation key. 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Attribute domain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– Every attribute has some pre-defined value and scope which is known as attribute domain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4E7600-E4C4-4BDE-A979-54CA74D6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FBC5-FD28-4FA9-8A93-A08821C5FDC5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95514D-165E-445A-955C-98ED52FBE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05714" y="698119"/>
            <a:ext cx="9801570" cy="5565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Relational Model Concepts</a:t>
            </a:r>
            <a:endParaRPr lang="as-IN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091318_0803_RelationalD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714" y="1431508"/>
            <a:ext cx="8667750" cy="40671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459B61-787B-4134-9152-866E086A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E5DBB-D72B-4D71-8407-70851FAC56C9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23E18D-6BE6-4E88-9ED8-9BE351C3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69795" y="751386"/>
            <a:ext cx="9801570" cy="556591"/>
          </a:xfrm>
        </p:spPr>
        <p:txBody>
          <a:bodyPr>
            <a:normAutofit/>
          </a:bodyPr>
          <a:lstStyle/>
          <a:p>
            <a:r>
              <a:rPr lang="en-US" sz="2800" b="1" dirty="0"/>
              <a:t>Properties of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9" y="1602370"/>
            <a:ext cx="8360846" cy="3666316"/>
          </a:xfrm>
        </p:spPr>
        <p:txBody>
          <a:bodyPr>
            <a:noAutofit/>
          </a:bodyPr>
          <a:lstStyle/>
          <a:p>
            <a:r>
              <a:rPr lang="en-US" sz="2400" dirty="0"/>
              <a:t>Name of the relation is distinct from all other relations.</a:t>
            </a:r>
          </a:p>
          <a:p>
            <a:r>
              <a:rPr lang="en-US" sz="2400" dirty="0"/>
              <a:t>Each relation cell contains exactly one atomic (single) value</a:t>
            </a:r>
          </a:p>
          <a:p>
            <a:r>
              <a:rPr lang="en-US" sz="2400" dirty="0"/>
              <a:t>Each attribute contains a distinct name</a:t>
            </a:r>
          </a:p>
          <a:p>
            <a:r>
              <a:rPr lang="en-US" sz="2400" dirty="0"/>
              <a:t>Attribute domain has no significance</a:t>
            </a:r>
          </a:p>
          <a:p>
            <a:r>
              <a:rPr lang="en-US" sz="2400" dirty="0"/>
              <a:t>tuple has no duplicate value</a:t>
            </a:r>
          </a:p>
          <a:p>
            <a:r>
              <a:rPr lang="en-US" sz="2400" dirty="0"/>
              <a:t>Order of tuple can have a different sequence</a:t>
            </a:r>
          </a:p>
          <a:p>
            <a:endParaRPr lang="en-US" sz="2400" dirty="0"/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97B278-2F17-42C7-9C7D-0B0A6C5B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15DD2-D6FE-46E4-B3F8-A49F75793A1B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2BCB5D-E2F5-47F3-8144-B8C0FC7B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669795" y="751386"/>
            <a:ext cx="9801570" cy="556591"/>
          </a:xfrm>
        </p:spPr>
        <p:txBody>
          <a:bodyPr>
            <a:normAutofit/>
          </a:bodyPr>
          <a:lstStyle/>
          <a:p>
            <a:r>
              <a:rPr lang="en-US" sz="2800" b="1" dirty="0"/>
              <a:t>Relational Integrity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0272" y="1543794"/>
            <a:ext cx="9293842" cy="45628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Relational Integrity constraints is referred to conditions which must be present for a valid relation. </a:t>
            </a:r>
          </a:p>
          <a:p>
            <a:pPr>
              <a:buNone/>
            </a:pPr>
            <a:r>
              <a:rPr lang="en-US" sz="2400" dirty="0"/>
              <a:t>There are many types of integrity constraints. Constraints on the Relational database management system is mostly divided into three main categories are: 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Domain constraints</a:t>
            </a:r>
          </a:p>
          <a:p>
            <a:r>
              <a:rPr lang="en-US" sz="2400" dirty="0"/>
              <a:t>Key constraints</a:t>
            </a:r>
          </a:p>
          <a:p>
            <a:r>
              <a:rPr lang="en-US" sz="2400" dirty="0"/>
              <a:t>Referential integrity constraints</a:t>
            </a:r>
          </a:p>
          <a:p>
            <a:endParaRPr lang="en-US" sz="2400" dirty="0"/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ADBBD2-ED9D-4748-95A3-8DBC0B880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544F-A790-4D8B-BE76-020366FDDEDC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5C726-5971-4845-BE62-9F1FAA84F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07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1731938" y="648135"/>
            <a:ext cx="9801570" cy="556591"/>
          </a:xfrm>
        </p:spPr>
        <p:txBody>
          <a:bodyPr>
            <a:normAutofit/>
          </a:bodyPr>
          <a:lstStyle/>
          <a:p>
            <a:r>
              <a:rPr lang="en-US" sz="2800" b="1" dirty="0"/>
              <a:t>Domain Constraints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5554" y="1522230"/>
            <a:ext cx="9235932" cy="43132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Domain constraints can be violated if an attribute value is not appearing in the corresponding domain or it is not of the appropriate data type.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This is specified as data types which include standard data types integers, real numbers, characters, Booleans, variable length strings, etc. </a:t>
            </a:r>
          </a:p>
          <a:p>
            <a:endParaRPr lang="en-US" sz="2000" dirty="0"/>
          </a:p>
        </p:txBody>
      </p:sp>
      <p:sp>
        <p:nvSpPr>
          <p:cNvPr id="8194" name="AutoShape 2" descr="image"/>
          <p:cNvSpPr>
            <a:spLocks noChangeAspect="1" noChangeArrowheads="1"/>
          </p:cNvSpPr>
          <p:nvPr/>
        </p:nvSpPr>
        <p:spPr bwMode="auto">
          <a:xfrm>
            <a:off x="155575" y="-1592263"/>
            <a:ext cx="6962775" cy="3324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C4F8C1-0CBF-4140-AD2B-ED437E016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554" y="3565173"/>
            <a:ext cx="9235932" cy="28126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Example: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Monaco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Create DOMAIN </a:t>
            </a:r>
            <a:r>
              <a:rPr kumimoji="0" lang="en-US" altLang="en-US" sz="2000" b="1" i="1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CustomerName</a:t>
            </a:r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 CHECK (value not NULL)</a:t>
            </a:r>
            <a:endParaRPr kumimoji="0" lang="en-US" altLang="en-US" sz="20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 defTabSz="914400">
              <a:lnSpc>
                <a:spcPct val="150000"/>
              </a:lnSpc>
            </a:pP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The example shown demonstrates creating a domain constraint such that 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CustomerName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Source Sans Pro" panose="020B0503030403020204" pitchFamily="34" charset="0"/>
              </a:rPr>
              <a:t> is not NULL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en-US" sz="2000" b="0" i="0" dirty="0">
                <a:solidFill>
                  <a:srgbClr val="40424E"/>
                </a:solidFill>
                <a:effectLst/>
                <a:latin typeface="urw-din"/>
              </a:rPr>
              <a:t>If a constrains AGE&gt;0 is applied on STUDENT relation, inserting negative value of AGE will result in failure.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0E9D38-7B14-48F2-BE5A-E97797E0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FE11-BE44-40A6-A559-6661D11ED6CB}" type="datetime2">
              <a:rPr lang="en-US" smtClean="0"/>
              <a:t>Wednesday, February 10, 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D9FA7-C0E9-4C03-9F51-473D5D5CB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815</TotalTime>
  <Words>1098</Words>
  <Application>Microsoft Office PowerPoint</Application>
  <PresentationFormat>Widescreen</PresentationFormat>
  <Paragraphs>128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Cambria</vt:lpstr>
      <vt:lpstr>Century Gothic</vt:lpstr>
      <vt:lpstr>Monaco</vt:lpstr>
      <vt:lpstr>Segoe Print</vt:lpstr>
      <vt:lpstr>Source Sans Pro</vt:lpstr>
      <vt:lpstr>Times New Roman</vt:lpstr>
      <vt:lpstr>urw-din</vt:lpstr>
      <vt:lpstr>Wingdings</vt:lpstr>
      <vt:lpstr>Wingdings 3</vt:lpstr>
      <vt:lpstr>Wisp</vt:lpstr>
      <vt:lpstr>Relational Model in DBMS</vt:lpstr>
      <vt:lpstr>Lesson Outcomes</vt:lpstr>
      <vt:lpstr>What is Relational Model?</vt:lpstr>
      <vt:lpstr>Relational Model Concepts</vt:lpstr>
      <vt:lpstr>Relational Model Concepts</vt:lpstr>
      <vt:lpstr>Relational Model Concepts</vt:lpstr>
      <vt:lpstr>Properties of Relations</vt:lpstr>
      <vt:lpstr>Relational Integrity constraints</vt:lpstr>
      <vt:lpstr>Domain Constraints </vt:lpstr>
      <vt:lpstr>Key constraints</vt:lpstr>
      <vt:lpstr>Referential integrity constraints</vt:lpstr>
      <vt:lpstr>Insert Operation</vt:lpstr>
      <vt:lpstr>Update Operation</vt:lpstr>
      <vt:lpstr>Delete Operation</vt:lpstr>
      <vt:lpstr>Select Operation</vt:lpstr>
      <vt:lpstr>Advantages of Relational Model</vt:lpstr>
      <vt:lpstr>Disadvantages of Relational Model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Introduction</dc:title>
  <dc:creator>User</dc:creator>
  <cp:lastModifiedBy>Rubel sheikh</cp:lastModifiedBy>
  <cp:revision>133</cp:revision>
  <dcterms:created xsi:type="dcterms:W3CDTF">2020-04-17T10:09:40Z</dcterms:created>
  <dcterms:modified xsi:type="dcterms:W3CDTF">2021-02-09T19:57:52Z</dcterms:modified>
</cp:coreProperties>
</file>