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15"/>
  </p:notesMasterIdLst>
  <p:handoutMasterIdLst>
    <p:handoutMasterId r:id="rId16"/>
  </p:handoutMasterIdLst>
  <p:sldIdLst>
    <p:sldId id="257" r:id="rId2"/>
    <p:sldId id="258" r:id="rId3"/>
    <p:sldId id="278" r:id="rId4"/>
    <p:sldId id="277" r:id="rId5"/>
    <p:sldId id="271" r:id="rId6"/>
    <p:sldId id="279" r:id="rId7"/>
    <p:sldId id="272" r:id="rId8"/>
    <p:sldId id="273" r:id="rId9"/>
    <p:sldId id="274" r:id="rId10"/>
    <p:sldId id="276" r:id="rId11"/>
    <p:sldId id="275" r:id="rId12"/>
    <p:sldId id="280"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F5AB1C69-6EDB-4FF4-983F-18BD219EF32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2" autoAdjust="0"/>
    <p:restoredTop sz="94660"/>
  </p:normalViewPr>
  <p:slideViewPr>
    <p:cSldViewPr snapToGrid="0">
      <p:cViewPr>
        <p:scale>
          <a:sx n="70" d="100"/>
          <a:sy n="70" d="100"/>
        </p:scale>
        <p:origin x="702" y="120"/>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65" d="100"/>
          <a:sy n="65" d="100"/>
        </p:scale>
        <p:origin x="278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3A45BA1-980A-4507-BE5A-5C1E7C2FFD8F}" type="datetimeFigureOut">
              <a:rPr lang="en-US"/>
              <a:pPr/>
              <a:t>2/9/2021</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7E03411-58E2-43FD-AE1D-AD77DFF8CB20}" type="slidenum">
              <a:rPr/>
              <a:pPr/>
              <a:t>‹#›</a:t>
            </a:fld>
            <a:endParaRPr/>
          </a:p>
        </p:txBody>
      </p:sp>
    </p:spTree>
    <p:extLst>
      <p:ext uri="{BB962C8B-B14F-4D97-AF65-F5344CB8AC3E}">
        <p14:creationId xmlns:p14="http://schemas.microsoft.com/office/powerpoint/2010/main" val="1881910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A3416D-7FED-43BC-AA7C-D92DBA01ED64}" type="datetimeFigureOut">
              <a:rPr lang="en-US"/>
              <a:pPr/>
              <a:t>2/9/2021</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DC57A8-AE18-4654-B6AF-04B3577165BE}" type="slidenum">
              <a:rPr/>
              <a:pPr/>
              <a:t>‹#›</a:t>
            </a:fld>
            <a:endParaRPr/>
          </a:p>
        </p:txBody>
      </p:sp>
    </p:spTree>
    <p:extLst>
      <p:ext uri="{BB962C8B-B14F-4D97-AF65-F5344CB8AC3E}">
        <p14:creationId xmlns:p14="http://schemas.microsoft.com/office/powerpoint/2010/main" val="25813978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86160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F99945-0A15-4715-AB6C-F5E56CF20F70}"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2953285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CF99945-0A15-4715-AB6C-F5E56CF20F70}"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22B156B-59AE-415F-B24B-8756D48BB977}"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59807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0859503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728770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125174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298063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7909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Pictures with Captions">
    <p:spTree>
      <p:nvGrpSpPr>
        <p:cNvPr id="1" name=""/>
        <p:cNvGrpSpPr/>
        <p:nvPr/>
      </p:nvGrpSpPr>
      <p:grpSpPr>
        <a:xfrm>
          <a:off x="0" y="0"/>
          <a:ext cx="0" cy="0"/>
          <a:chOff x="0" y="0"/>
          <a:chExt cx="0" cy="0"/>
        </a:xfrm>
      </p:grpSpPr>
      <p:sp>
        <p:nvSpPr>
          <p:cNvPr id="2" name="Title 1"/>
          <p:cNvSpPr>
            <a:spLocks noGrp="1"/>
          </p:cNvSpPr>
          <p:nvPr>
            <p:ph type="title"/>
          </p:nvPr>
        </p:nvSpPr>
        <p:spPr>
          <a:xfrm>
            <a:off x="1065212" y="304799"/>
            <a:ext cx="10058402" cy="1216152"/>
          </a:xfrm>
        </p:spPr>
        <p:txBody>
          <a:bodyPr/>
          <a:lstStyle>
            <a:lvl1pPr>
              <a:defRPr/>
            </a:lvl1pPr>
          </a:lstStyle>
          <a:p>
            <a:r>
              <a:rPr lang="en-US"/>
              <a:t>Click to edit Master title style</a:t>
            </a:r>
            <a:endParaRPr lang="en-US" dirty="0"/>
          </a:p>
        </p:txBody>
      </p:sp>
      <p:grpSp>
        <p:nvGrpSpPr>
          <p:cNvPr id="9" name="Group 8"/>
          <p:cNvGrpSpPr/>
          <p:nvPr/>
        </p:nvGrpSpPr>
        <p:grpSpPr>
          <a:xfrm>
            <a:off x="1052422" y="1733550"/>
            <a:ext cx="4360503" cy="3050038"/>
            <a:chOff x="895350" y="3313113"/>
            <a:chExt cx="3613151" cy="2790825"/>
          </a:xfrm>
          <a:solidFill>
            <a:schemeClr val="tx1">
              <a:lumMod val="50000"/>
            </a:schemeClr>
          </a:solidFill>
        </p:grpSpPr>
        <p:sp>
          <p:nvSpPr>
            <p:cNvPr id="10"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3"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4"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5"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6"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7"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8"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9"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0"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1"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6" name="Picture Placeholder 33" descr="An empty placeholder to add an image. Click on the placeholder and select the image that you wish to add."/>
          <p:cNvSpPr>
            <a:spLocks noGrp="1" noChangeAspect="1"/>
          </p:cNvSpPr>
          <p:nvPr>
            <p:ph type="pic" sz="quarter" idx="17"/>
          </p:nvPr>
        </p:nvSpPr>
        <p:spPr>
          <a:xfrm>
            <a:off x="1265028"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39" name="Text Placeholder 3"/>
          <p:cNvSpPr>
            <a:spLocks noGrp="1"/>
          </p:cNvSpPr>
          <p:nvPr>
            <p:ph type="body" sz="half" idx="2"/>
          </p:nvPr>
        </p:nvSpPr>
        <p:spPr>
          <a:xfrm>
            <a:off x="1052423"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22" name="Group 21"/>
          <p:cNvGrpSpPr/>
          <p:nvPr/>
        </p:nvGrpSpPr>
        <p:grpSpPr>
          <a:xfrm>
            <a:off x="6763111" y="1733550"/>
            <a:ext cx="4360503" cy="3050038"/>
            <a:chOff x="895350" y="3313113"/>
            <a:chExt cx="3613151" cy="2790825"/>
          </a:xfrm>
          <a:solidFill>
            <a:schemeClr val="tx1">
              <a:lumMod val="50000"/>
            </a:schemeClr>
          </a:solidFill>
        </p:grpSpPr>
        <p:sp>
          <p:nvSpPr>
            <p:cNvPr id="2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2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3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37" name="Picture Placeholder 33" descr="An empty placeholder to add an image. Click on the placeholder and select the image that you wish to add."/>
          <p:cNvSpPr>
            <a:spLocks noGrp="1" noChangeAspect="1"/>
          </p:cNvSpPr>
          <p:nvPr>
            <p:ph type="pic" sz="quarter" idx="18"/>
          </p:nvPr>
        </p:nvSpPr>
        <p:spPr>
          <a:xfrm>
            <a:off x="6975717" y="1900210"/>
            <a:ext cx="3935536" cy="2571736"/>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40" name="Text Placeholder 3"/>
          <p:cNvSpPr>
            <a:spLocks noGrp="1"/>
          </p:cNvSpPr>
          <p:nvPr>
            <p:ph type="body" sz="half" idx="19"/>
          </p:nvPr>
        </p:nvSpPr>
        <p:spPr>
          <a:xfrm>
            <a:off x="6742908" y="4935990"/>
            <a:ext cx="4368980" cy="100761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2/9/2021</a:t>
            </a:fld>
            <a:endParaRPr/>
          </a:p>
        </p:txBody>
      </p:sp>
    </p:spTree>
    <p:extLst>
      <p:ext uri="{BB962C8B-B14F-4D97-AF65-F5344CB8AC3E}">
        <p14:creationId xmlns:p14="http://schemas.microsoft.com/office/powerpoint/2010/main" val="1168274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hree Pictures with Caption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grpSp>
        <p:nvGrpSpPr>
          <p:cNvPr id="52" name="Group 51"/>
          <p:cNvGrpSpPr>
            <a:grpSpLocks noChangeAspect="1"/>
          </p:cNvGrpSpPr>
          <p:nvPr/>
        </p:nvGrpSpPr>
        <p:grpSpPr>
          <a:xfrm rot="5400000">
            <a:off x="1045139" y="1678105"/>
            <a:ext cx="3123347" cy="3089730"/>
            <a:chOff x="895350" y="3313113"/>
            <a:chExt cx="3613151" cy="2790825"/>
          </a:xfrm>
          <a:solidFill>
            <a:schemeClr val="tx1">
              <a:lumMod val="50000"/>
            </a:schemeClr>
          </a:solidFill>
        </p:grpSpPr>
        <p:sp>
          <p:nvSpPr>
            <p:cNvPr id="5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5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6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9" name="Picture Placeholder 33" descr="An empty placeholder to add an image. Click on the placeholder and select the image that you wish to add."/>
          <p:cNvSpPr>
            <a:spLocks noGrp="1"/>
          </p:cNvSpPr>
          <p:nvPr>
            <p:ph type="pic" sz="quarter" idx="19"/>
          </p:nvPr>
        </p:nvSpPr>
        <p:spPr>
          <a:xfrm>
            <a:off x="1249168" y="1824285"/>
            <a:ext cx="2715289"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1" name="Text Placeholder 3"/>
          <p:cNvSpPr>
            <a:spLocks noGrp="1"/>
          </p:cNvSpPr>
          <p:nvPr>
            <p:ph type="body" sz="half" idx="2"/>
          </p:nvPr>
        </p:nvSpPr>
        <p:spPr>
          <a:xfrm>
            <a:off x="123521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84" name="Group 83"/>
          <p:cNvGrpSpPr>
            <a:grpSpLocks noChangeAspect="1"/>
          </p:cNvGrpSpPr>
          <p:nvPr userDrawn="1"/>
        </p:nvGrpSpPr>
        <p:grpSpPr>
          <a:xfrm rot="5400000">
            <a:off x="4517135" y="1678105"/>
            <a:ext cx="3123347" cy="3089730"/>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78" name="Picture Placeholder 33" descr="An empty placeholder to add an image. Click on the placeholder and select the image that you wish to add."/>
          <p:cNvSpPr>
            <a:spLocks noGrp="1"/>
          </p:cNvSpPr>
          <p:nvPr>
            <p:ph type="pic" sz="quarter" idx="18"/>
          </p:nvPr>
        </p:nvSpPr>
        <p:spPr>
          <a:xfrm>
            <a:off x="4720924"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2" name="Text Placeholder 3"/>
          <p:cNvSpPr>
            <a:spLocks noGrp="1"/>
          </p:cNvSpPr>
          <p:nvPr>
            <p:ph type="body" sz="half" idx="21"/>
          </p:nvPr>
        </p:nvSpPr>
        <p:spPr>
          <a:xfrm>
            <a:off x="4707208"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grpSp>
        <p:nvGrpSpPr>
          <p:cNvPr id="97" name="Group 96"/>
          <p:cNvGrpSpPr>
            <a:grpSpLocks noChangeAspect="1"/>
          </p:cNvGrpSpPr>
          <p:nvPr userDrawn="1"/>
        </p:nvGrpSpPr>
        <p:grpSpPr>
          <a:xfrm rot="5400000">
            <a:off x="8019009" y="1678105"/>
            <a:ext cx="3123347" cy="3089730"/>
            <a:chOff x="895350" y="3313113"/>
            <a:chExt cx="3613151" cy="2790825"/>
          </a:xfrm>
          <a:solidFill>
            <a:schemeClr val="tx1">
              <a:lumMod val="50000"/>
            </a:schemeClr>
          </a:solidFill>
        </p:grpSpPr>
        <p:sp>
          <p:nvSpPr>
            <p:cNvPr id="98"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9"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80" name="Picture Placeholder 33" descr="An empty placeholder to add an image. Click on the placeholder and select the image that you wish to add."/>
          <p:cNvSpPr>
            <a:spLocks noGrp="1"/>
          </p:cNvSpPr>
          <p:nvPr>
            <p:ph type="pic" sz="quarter" idx="20"/>
          </p:nvPr>
        </p:nvSpPr>
        <p:spPr>
          <a:xfrm>
            <a:off x="8222798" y="1824285"/>
            <a:ext cx="2715768" cy="277630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83" name="Text Placeholder 3"/>
          <p:cNvSpPr>
            <a:spLocks noGrp="1"/>
          </p:cNvSpPr>
          <p:nvPr>
            <p:ph type="body" sz="half" idx="22"/>
          </p:nvPr>
        </p:nvSpPr>
        <p:spPr>
          <a:xfrm>
            <a:off x="8209082" y="4947405"/>
            <a:ext cx="2743200" cy="914400"/>
          </a:xfrm>
        </p:spPr>
        <p:txBody>
          <a:bodyPr>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2/9/2021</a:t>
            </a:fld>
            <a:endParaRPr/>
          </a:p>
        </p:txBody>
      </p:sp>
    </p:spTree>
    <p:extLst>
      <p:ext uri="{BB962C8B-B14F-4D97-AF65-F5344CB8AC3E}">
        <p14:creationId xmlns:p14="http://schemas.microsoft.com/office/powerpoint/2010/main" val="1681935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hree Pictures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066214" y="421594"/>
            <a:ext cx="2286000" cy="1885508"/>
          </a:xfrm>
        </p:spPr>
        <p:txBody>
          <a:bodyPr>
            <a:normAutofit/>
          </a:bodyPr>
          <a:lstStyle>
            <a:lvl1pPr>
              <a:defRPr sz="2400"/>
            </a:lvl1pPr>
          </a:lstStyle>
          <a:p>
            <a:r>
              <a:rPr lang="en-US"/>
              <a:t>Click to edit Master title style</a:t>
            </a:r>
          </a:p>
        </p:txBody>
      </p:sp>
      <p:grpSp>
        <p:nvGrpSpPr>
          <p:cNvPr id="84" name="Group 83"/>
          <p:cNvGrpSpPr>
            <a:grpSpLocks noChangeAspect="1"/>
          </p:cNvGrpSpPr>
          <p:nvPr/>
        </p:nvGrpSpPr>
        <p:grpSpPr>
          <a:xfrm rot="16200000" flipV="1">
            <a:off x="274315" y="1102304"/>
            <a:ext cx="5053664" cy="4411852"/>
            <a:chOff x="895350" y="3313113"/>
            <a:chExt cx="3613151" cy="2790825"/>
          </a:xfrm>
          <a:solidFill>
            <a:schemeClr val="tx1">
              <a:lumMod val="50000"/>
            </a:schemeClr>
          </a:solidFill>
        </p:grpSpPr>
        <p:sp>
          <p:nvSpPr>
            <p:cNvPr id="85"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6"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7"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8"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89"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0"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1"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2"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3"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4"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5"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96"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97" name="Picture Placeholder 33" descr="An empty placeholder to add an image. Click on the placeholder and select the image that you wish to add."/>
          <p:cNvSpPr>
            <a:spLocks noGrp="1"/>
          </p:cNvSpPr>
          <p:nvPr>
            <p:ph type="pic" sz="quarter" idx="17"/>
          </p:nvPr>
        </p:nvSpPr>
        <p:spPr>
          <a:xfrm>
            <a:off x="840795" y="1020193"/>
            <a:ext cx="3886200" cy="4572000"/>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98" name="Group 97"/>
          <p:cNvGrpSpPr/>
          <p:nvPr/>
        </p:nvGrpSpPr>
        <p:grpSpPr>
          <a:xfrm>
            <a:off x="5322489" y="319177"/>
            <a:ext cx="3389607" cy="2710838"/>
            <a:chOff x="895350" y="3313113"/>
            <a:chExt cx="3613151" cy="2790825"/>
          </a:xfrm>
          <a:solidFill>
            <a:schemeClr val="tx1">
              <a:lumMod val="50000"/>
            </a:schemeClr>
          </a:solidFill>
        </p:grpSpPr>
        <p:sp>
          <p:nvSpPr>
            <p:cNvPr id="99"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0"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1"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2"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3"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4"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5"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6"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7"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8"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09"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0"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11" name="Picture Placeholder 33" descr="An empty placeholder to add an image. Click on the placeholder and select the image that you wish to add."/>
          <p:cNvSpPr>
            <a:spLocks noGrp="1" noChangeAspect="1"/>
          </p:cNvSpPr>
          <p:nvPr>
            <p:ph type="pic" sz="quarter" idx="18"/>
          </p:nvPr>
        </p:nvSpPr>
        <p:spPr>
          <a:xfrm>
            <a:off x="5546780" y="529603"/>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grpSp>
        <p:nvGrpSpPr>
          <p:cNvPr id="112" name="Group 111"/>
          <p:cNvGrpSpPr/>
          <p:nvPr/>
        </p:nvGrpSpPr>
        <p:grpSpPr>
          <a:xfrm>
            <a:off x="5322489" y="3245640"/>
            <a:ext cx="3389607" cy="2710838"/>
            <a:chOff x="895350" y="3313113"/>
            <a:chExt cx="3613151" cy="2790825"/>
          </a:xfrm>
          <a:solidFill>
            <a:schemeClr val="tx1">
              <a:lumMod val="50000"/>
            </a:schemeClr>
          </a:solidFill>
        </p:grpSpPr>
        <p:sp>
          <p:nvSpPr>
            <p:cNvPr id="113" name="Freeform 41"/>
            <p:cNvSpPr>
              <a:spLocks/>
            </p:cNvSpPr>
            <p:nvPr/>
          </p:nvSpPr>
          <p:spPr bwMode="auto">
            <a:xfrm>
              <a:off x="963613" y="3725863"/>
              <a:ext cx="11113" cy="1952625"/>
            </a:xfrm>
            <a:custGeom>
              <a:avLst/>
              <a:gdLst>
                <a:gd name="T0" fmla="*/ 3 w 5"/>
                <a:gd name="T1" fmla="*/ 0 h 868"/>
                <a:gd name="T2" fmla="*/ 4 w 5"/>
                <a:gd name="T3" fmla="*/ 217 h 868"/>
                <a:gd name="T4" fmla="*/ 3 w 5"/>
                <a:gd name="T5" fmla="*/ 326 h 868"/>
                <a:gd name="T6" fmla="*/ 4 w 5"/>
                <a:gd name="T7" fmla="*/ 434 h 868"/>
                <a:gd name="T8" fmla="*/ 4 w 5"/>
                <a:gd name="T9" fmla="*/ 651 h 868"/>
                <a:gd name="T10" fmla="*/ 4 w 5"/>
                <a:gd name="T11" fmla="*/ 760 h 868"/>
                <a:gd name="T12" fmla="*/ 3 w 5"/>
                <a:gd name="T13" fmla="*/ 868 h 868"/>
                <a:gd name="T14" fmla="*/ 2 w 5"/>
                <a:gd name="T15" fmla="*/ 868 h 868"/>
                <a:gd name="T16" fmla="*/ 1 w 5"/>
                <a:gd name="T17" fmla="*/ 760 h 868"/>
                <a:gd name="T18" fmla="*/ 0 w 5"/>
                <a:gd name="T19" fmla="*/ 651 h 868"/>
                <a:gd name="T20" fmla="*/ 1 w 5"/>
                <a:gd name="T21" fmla="*/ 434 h 868"/>
                <a:gd name="T22" fmla="*/ 2 w 5"/>
                <a:gd name="T23" fmla="*/ 326 h 868"/>
                <a:gd name="T24" fmla="*/ 1 w 5"/>
                <a:gd name="T25" fmla="*/ 217 h 868"/>
                <a:gd name="T26" fmla="*/ 2 w 5"/>
                <a:gd name="T27" fmla="*/ 0 h 868"/>
                <a:gd name="T28" fmla="*/ 3 w 5"/>
                <a:gd name="T29" fmla="*/ 0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 h="868">
                  <a:moveTo>
                    <a:pt x="3" y="0"/>
                  </a:moveTo>
                  <a:cubicBezTo>
                    <a:pt x="4" y="73"/>
                    <a:pt x="4" y="145"/>
                    <a:pt x="4" y="217"/>
                  </a:cubicBezTo>
                  <a:cubicBezTo>
                    <a:pt x="4" y="253"/>
                    <a:pt x="3" y="290"/>
                    <a:pt x="3" y="326"/>
                  </a:cubicBezTo>
                  <a:cubicBezTo>
                    <a:pt x="3" y="362"/>
                    <a:pt x="3" y="398"/>
                    <a:pt x="4" y="434"/>
                  </a:cubicBezTo>
                  <a:cubicBezTo>
                    <a:pt x="4" y="507"/>
                    <a:pt x="5" y="579"/>
                    <a:pt x="4" y="651"/>
                  </a:cubicBezTo>
                  <a:cubicBezTo>
                    <a:pt x="5" y="687"/>
                    <a:pt x="4" y="724"/>
                    <a:pt x="4" y="760"/>
                  </a:cubicBezTo>
                  <a:cubicBezTo>
                    <a:pt x="4" y="796"/>
                    <a:pt x="3" y="832"/>
                    <a:pt x="3" y="868"/>
                  </a:cubicBezTo>
                  <a:cubicBezTo>
                    <a:pt x="2" y="868"/>
                    <a:pt x="2" y="868"/>
                    <a:pt x="2" y="868"/>
                  </a:cubicBezTo>
                  <a:cubicBezTo>
                    <a:pt x="2" y="832"/>
                    <a:pt x="1" y="796"/>
                    <a:pt x="1" y="760"/>
                  </a:cubicBezTo>
                  <a:cubicBezTo>
                    <a:pt x="1" y="724"/>
                    <a:pt x="0" y="687"/>
                    <a:pt x="0" y="651"/>
                  </a:cubicBezTo>
                  <a:cubicBezTo>
                    <a:pt x="0" y="579"/>
                    <a:pt x="1" y="507"/>
                    <a:pt x="1" y="434"/>
                  </a:cubicBezTo>
                  <a:cubicBezTo>
                    <a:pt x="2" y="398"/>
                    <a:pt x="2" y="362"/>
                    <a:pt x="2" y="326"/>
                  </a:cubicBezTo>
                  <a:cubicBezTo>
                    <a:pt x="2" y="290"/>
                    <a:pt x="1" y="253"/>
                    <a:pt x="1" y="217"/>
                  </a:cubicBezTo>
                  <a:cubicBezTo>
                    <a:pt x="0" y="145"/>
                    <a:pt x="1" y="73"/>
                    <a:pt x="2" y="0"/>
                  </a:cubicBezTo>
                  <a:lnTo>
                    <a:pt x="3" y="0"/>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4" name="Freeform 42"/>
            <p:cNvSpPr>
              <a:spLocks/>
            </p:cNvSpPr>
            <p:nvPr/>
          </p:nvSpPr>
          <p:spPr bwMode="auto">
            <a:xfrm>
              <a:off x="1350963" y="6038850"/>
              <a:ext cx="2736850" cy="11113"/>
            </a:xfrm>
            <a:custGeom>
              <a:avLst/>
              <a:gdLst>
                <a:gd name="T0" fmla="*/ 0 w 1216"/>
                <a:gd name="T1" fmla="*/ 2 h 5"/>
                <a:gd name="T2" fmla="*/ 304 w 1216"/>
                <a:gd name="T3" fmla="*/ 1 h 5"/>
                <a:gd name="T4" fmla="*/ 456 w 1216"/>
                <a:gd name="T5" fmla="*/ 2 h 5"/>
                <a:gd name="T6" fmla="*/ 608 w 1216"/>
                <a:gd name="T7" fmla="*/ 1 h 5"/>
                <a:gd name="T8" fmla="*/ 912 w 1216"/>
                <a:gd name="T9" fmla="*/ 0 h 5"/>
                <a:gd name="T10" fmla="*/ 1064 w 1216"/>
                <a:gd name="T11" fmla="*/ 1 h 5"/>
                <a:gd name="T12" fmla="*/ 1216 w 1216"/>
                <a:gd name="T13" fmla="*/ 2 h 5"/>
                <a:gd name="T14" fmla="*/ 1216 w 1216"/>
                <a:gd name="T15" fmla="*/ 2 h 5"/>
                <a:gd name="T16" fmla="*/ 1064 w 1216"/>
                <a:gd name="T17" fmla="*/ 4 h 5"/>
                <a:gd name="T18" fmla="*/ 912 w 1216"/>
                <a:gd name="T19" fmla="*/ 4 h 5"/>
                <a:gd name="T20" fmla="*/ 608 w 1216"/>
                <a:gd name="T21" fmla="*/ 3 h 5"/>
                <a:gd name="T22" fmla="*/ 456 w 1216"/>
                <a:gd name="T23" fmla="*/ 3 h 5"/>
                <a:gd name="T24" fmla="*/ 304 w 1216"/>
                <a:gd name="T25" fmla="*/ 4 h 5"/>
                <a:gd name="T26" fmla="*/ 0 w 1216"/>
                <a:gd name="T27"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16" h="5">
                  <a:moveTo>
                    <a:pt x="0" y="2"/>
                  </a:moveTo>
                  <a:cubicBezTo>
                    <a:pt x="101" y="1"/>
                    <a:pt x="202" y="0"/>
                    <a:pt x="304" y="1"/>
                  </a:cubicBezTo>
                  <a:cubicBezTo>
                    <a:pt x="354" y="1"/>
                    <a:pt x="405" y="2"/>
                    <a:pt x="456" y="2"/>
                  </a:cubicBezTo>
                  <a:cubicBezTo>
                    <a:pt x="506" y="2"/>
                    <a:pt x="557" y="1"/>
                    <a:pt x="608" y="1"/>
                  </a:cubicBezTo>
                  <a:cubicBezTo>
                    <a:pt x="709" y="1"/>
                    <a:pt x="810" y="0"/>
                    <a:pt x="912" y="0"/>
                  </a:cubicBezTo>
                  <a:cubicBezTo>
                    <a:pt x="962" y="0"/>
                    <a:pt x="1013" y="1"/>
                    <a:pt x="1064" y="1"/>
                  </a:cubicBezTo>
                  <a:cubicBezTo>
                    <a:pt x="1114" y="1"/>
                    <a:pt x="1165" y="1"/>
                    <a:pt x="1216" y="2"/>
                  </a:cubicBezTo>
                  <a:cubicBezTo>
                    <a:pt x="1216" y="2"/>
                    <a:pt x="1216" y="2"/>
                    <a:pt x="1216" y="2"/>
                  </a:cubicBezTo>
                  <a:cubicBezTo>
                    <a:pt x="1165" y="3"/>
                    <a:pt x="1114" y="3"/>
                    <a:pt x="1064" y="4"/>
                  </a:cubicBezTo>
                  <a:cubicBezTo>
                    <a:pt x="1013" y="4"/>
                    <a:pt x="962" y="4"/>
                    <a:pt x="912" y="4"/>
                  </a:cubicBezTo>
                  <a:cubicBezTo>
                    <a:pt x="810" y="5"/>
                    <a:pt x="709" y="4"/>
                    <a:pt x="608" y="3"/>
                  </a:cubicBezTo>
                  <a:cubicBezTo>
                    <a:pt x="557" y="3"/>
                    <a:pt x="506" y="3"/>
                    <a:pt x="456" y="3"/>
                  </a:cubicBezTo>
                  <a:cubicBezTo>
                    <a:pt x="405" y="3"/>
                    <a:pt x="354" y="4"/>
                    <a:pt x="304" y="4"/>
                  </a:cubicBezTo>
                  <a:cubicBezTo>
                    <a:pt x="202" y="4"/>
                    <a:pt x="101" y="4"/>
                    <a:pt x="0" y="2"/>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5" name="Freeform 43"/>
            <p:cNvSpPr>
              <a:spLocks/>
            </p:cNvSpPr>
            <p:nvPr/>
          </p:nvSpPr>
          <p:spPr bwMode="auto">
            <a:xfrm>
              <a:off x="1330325" y="3378200"/>
              <a:ext cx="2743200" cy="11113"/>
            </a:xfrm>
            <a:custGeom>
              <a:avLst/>
              <a:gdLst>
                <a:gd name="T0" fmla="*/ 0 w 1219"/>
                <a:gd name="T1" fmla="*/ 2 h 5"/>
                <a:gd name="T2" fmla="*/ 304 w 1219"/>
                <a:gd name="T3" fmla="*/ 1 h 5"/>
                <a:gd name="T4" fmla="*/ 457 w 1219"/>
                <a:gd name="T5" fmla="*/ 2 h 5"/>
                <a:gd name="T6" fmla="*/ 609 w 1219"/>
                <a:gd name="T7" fmla="*/ 1 h 5"/>
                <a:gd name="T8" fmla="*/ 914 w 1219"/>
                <a:gd name="T9" fmla="*/ 0 h 5"/>
                <a:gd name="T10" fmla="*/ 1067 w 1219"/>
                <a:gd name="T11" fmla="*/ 1 h 5"/>
                <a:gd name="T12" fmla="*/ 1219 w 1219"/>
                <a:gd name="T13" fmla="*/ 2 h 5"/>
                <a:gd name="T14" fmla="*/ 1219 w 1219"/>
                <a:gd name="T15" fmla="*/ 3 h 5"/>
                <a:gd name="T16" fmla="*/ 1067 w 1219"/>
                <a:gd name="T17" fmla="*/ 4 h 5"/>
                <a:gd name="T18" fmla="*/ 914 w 1219"/>
                <a:gd name="T19" fmla="*/ 4 h 5"/>
                <a:gd name="T20" fmla="*/ 609 w 1219"/>
                <a:gd name="T21" fmla="*/ 3 h 5"/>
                <a:gd name="T22" fmla="*/ 457 w 1219"/>
                <a:gd name="T23" fmla="*/ 3 h 5"/>
                <a:gd name="T24" fmla="*/ 304 w 1219"/>
                <a:gd name="T25" fmla="*/ 4 h 5"/>
                <a:gd name="T26" fmla="*/ 0 w 1219"/>
                <a:gd name="T27" fmla="*/ 3 h 5"/>
                <a:gd name="T28" fmla="*/ 0 w 1219"/>
                <a:gd name="T29" fmla="*/ 2 h 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219" h="5">
                  <a:moveTo>
                    <a:pt x="0" y="2"/>
                  </a:moveTo>
                  <a:cubicBezTo>
                    <a:pt x="101" y="1"/>
                    <a:pt x="203" y="0"/>
                    <a:pt x="304" y="1"/>
                  </a:cubicBezTo>
                  <a:cubicBezTo>
                    <a:pt x="355" y="1"/>
                    <a:pt x="406" y="2"/>
                    <a:pt x="457" y="2"/>
                  </a:cubicBezTo>
                  <a:cubicBezTo>
                    <a:pt x="508" y="2"/>
                    <a:pt x="559" y="1"/>
                    <a:pt x="609" y="1"/>
                  </a:cubicBezTo>
                  <a:cubicBezTo>
                    <a:pt x="711" y="1"/>
                    <a:pt x="813" y="0"/>
                    <a:pt x="914" y="0"/>
                  </a:cubicBezTo>
                  <a:cubicBezTo>
                    <a:pt x="965" y="0"/>
                    <a:pt x="1016" y="1"/>
                    <a:pt x="1067" y="1"/>
                  </a:cubicBezTo>
                  <a:cubicBezTo>
                    <a:pt x="1117" y="1"/>
                    <a:pt x="1168" y="1"/>
                    <a:pt x="1219" y="2"/>
                  </a:cubicBezTo>
                  <a:cubicBezTo>
                    <a:pt x="1219" y="3"/>
                    <a:pt x="1219" y="3"/>
                    <a:pt x="1219" y="3"/>
                  </a:cubicBezTo>
                  <a:cubicBezTo>
                    <a:pt x="1168" y="3"/>
                    <a:pt x="1117" y="4"/>
                    <a:pt x="1067" y="4"/>
                  </a:cubicBezTo>
                  <a:cubicBezTo>
                    <a:pt x="1016" y="4"/>
                    <a:pt x="965" y="4"/>
                    <a:pt x="914" y="4"/>
                  </a:cubicBezTo>
                  <a:cubicBezTo>
                    <a:pt x="813" y="5"/>
                    <a:pt x="711" y="4"/>
                    <a:pt x="609" y="3"/>
                  </a:cubicBezTo>
                  <a:cubicBezTo>
                    <a:pt x="559" y="3"/>
                    <a:pt x="508" y="3"/>
                    <a:pt x="457" y="3"/>
                  </a:cubicBezTo>
                  <a:cubicBezTo>
                    <a:pt x="406" y="3"/>
                    <a:pt x="355" y="4"/>
                    <a:pt x="304" y="4"/>
                  </a:cubicBezTo>
                  <a:cubicBezTo>
                    <a:pt x="203" y="4"/>
                    <a:pt x="101" y="4"/>
                    <a:pt x="0" y="3"/>
                  </a:cubicBezTo>
                  <a:lnTo>
                    <a:pt x="0" y="2"/>
                  </a:ln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6" name="Freeform 44"/>
            <p:cNvSpPr>
              <a:spLocks/>
            </p:cNvSpPr>
            <p:nvPr/>
          </p:nvSpPr>
          <p:spPr bwMode="auto">
            <a:xfrm>
              <a:off x="4443413" y="3759200"/>
              <a:ext cx="9525" cy="1919288"/>
            </a:xfrm>
            <a:custGeom>
              <a:avLst/>
              <a:gdLst>
                <a:gd name="T0" fmla="*/ 2 w 4"/>
                <a:gd name="T1" fmla="*/ 853 h 853"/>
                <a:gd name="T2" fmla="*/ 0 w 4"/>
                <a:gd name="T3" fmla="*/ 640 h 853"/>
                <a:gd name="T4" fmla="*/ 1 w 4"/>
                <a:gd name="T5" fmla="*/ 533 h 853"/>
                <a:gd name="T6" fmla="*/ 1 w 4"/>
                <a:gd name="T7" fmla="*/ 427 h 853"/>
                <a:gd name="T8" fmla="*/ 0 w 4"/>
                <a:gd name="T9" fmla="*/ 213 h 853"/>
                <a:gd name="T10" fmla="*/ 0 w 4"/>
                <a:gd name="T11" fmla="*/ 107 h 853"/>
                <a:gd name="T12" fmla="*/ 2 w 4"/>
                <a:gd name="T13" fmla="*/ 0 h 853"/>
                <a:gd name="T14" fmla="*/ 2 w 4"/>
                <a:gd name="T15" fmla="*/ 0 h 853"/>
                <a:gd name="T16" fmla="*/ 3 w 4"/>
                <a:gd name="T17" fmla="*/ 107 h 853"/>
                <a:gd name="T18" fmla="*/ 4 w 4"/>
                <a:gd name="T19" fmla="*/ 213 h 853"/>
                <a:gd name="T20" fmla="*/ 3 w 4"/>
                <a:gd name="T21" fmla="*/ 427 h 853"/>
                <a:gd name="T22" fmla="*/ 2 w 4"/>
                <a:gd name="T23" fmla="*/ 533 h 853"/>
                <a:gd name="T24" fmla="*/ 3 w 4"/>
                <a:gd name="T25" fmla="*/ 640 h 853"/>
                <a:gd name="T26" fmla="*/ 2 w 4"/>
                <a:gd name="T27" fmla="*/ 853 h 8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 h="853">
                  <a:moveTo>
                    <a:pt x="2" y="853"/>
                  </a:moveTo>
                  <a:cubicBezTo>
                    <a:pt x="0" y="782"/>
                    <a:pt x="0" y="711"/>
                    <a:pt x="0" y="640"/>
                  </a:cubicBezTo>
                  <a:cubicBezTo>
                    <a:pt x="0" y="604"/>
                    <a:pt x="1" y="569"/>
                    <a:pt x="1" y="533"/>
                  </a:cubicBezTo>
                  <a:cubicBezTo>
                    <a:pt x="1" y="498"/>
                    <a:pt x="1" y="462"/>
                    <a:pt x="1" y="427"/>
                  </a:cubicBezTo>
                  <a:cubicBezTo>
                    <a:pt x="0" y="356"/>
                    <a:pt x="0" y="284"/>
                    <a:pt x="0" y="213"/>
                  </a:cubicBezTo>
                  <a:cubicBezTo>
                    <a:pt x="0" y="178"/>
                    <a:pt x="0" y="142"/>
                    <a:pt x="0" y="107"/>
                  </a:cubicBezTo>
                  <a:cubicBezTo>
                    <a:pt x="1" y="71"/>
                    <a:pt x="1" y="36"/>
                    <a:pt x="2" y="0"/>
                  </a:cubicBezTo>
                  <a:cubicBezTo>
                    <a:pt x="2" y="0"/>
                    <a:pt x="2" y="0"/>
                    <a:pt x="2" y="0"/>
                  </a:cubicBezTo>
                  <a:cubicBezTo>
                    <a:pt x="3" y="36"/>
                    <a:pt x="3" y="71"/>
                    <a:pt x="3" y="107"/>
                  </a:cubicBezTo>
                  <a:cubicBezTo>
                    <a:pt x="4" y="142"/>
                    <a:pt x="4" y="178"/>
                    <a:pt x="4" y="213"/>
                  </a:cubicBezTo>
                  <a:cubicBezTo>
                    <a:pt x="4" y="284"/>
                    <a:pt x="3" y="356"/>
                    <a:pt x="3" y="427"/>
                  </a:cubicBezTo>
                  <a:cubicBezTo>
                    <a:pt x="3" y="462"/>
                    <a:pt x="2" y="498"/>
                    <a:pt x="2" y="533"/>
                  </a:cubicBezTo>
                  <a:cubicBezTo>
                    <a:pt x="3" y="569"/>
                    <a:pt x="3" y="604"/>
                    <a:pt x="3" y="640"/>
                  </a:cubicBezTo>
                  <a:cubicBezTo>
                    <a:pt x="4" y="711"/>
                    <a:pt x="3" y="782"/>
                    <a:pt x="2" y="85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7" name="Freeform 45"/>
            <p:cNvSpPr>
              <a:spLocks noEditPoints="1"/>
            </p:cNvSpPr>
            <p:nvPr/>
          </p:nvSpPr>
          <p:spPr bwMode="auto">
            <a:xfrm>
              <a:off x="903288" y="5772150"/>
              <a:ext cx="341313" cy="331788"/>
            </a:xfrm>
            <a:custGeom>
              <a:avLst/>
              <a:gdLst>
                <a:gd name="T0" fmla="*/ 127 w 152"/>
                <a:gd name="T1" fmla="*/ 122 h 148"/>
                <a:gd name="T2" fmla="*/ 84 w 152"/>
                <a:gd name="T3" fmla="*/ 134 h 148"/>
                <a:gd name="T4" fmla="*/ 112 w 152"/>
                <a:gd name="T5" fmla="*/ 131 h 148"/>
                <a:gd name="T6" fmla="*/ 48 w 152"/>
                <a:gd name="T7" fmla="*/ 142 h 148"/>
                <a:gd name="T8" fmla="*/ 4 w 152"/>
                <a:gd name="T9" fmla="*/ 95 h 148"/>
                <a:gd name="T10" fmla="*/ 20 w 152"/>
                <a:gd name="T11" fmla="*/ 61 h 148"/>
                <a:gd name="T12" fmla="*/ 26 w 152"/>
                <a:gd name="T13" fmla="*/ 58 h 148"/>
                <a:gd name="T14" fmla="*/ 31 w 152"/>
                <a:gd name="T15" fmla="*/ 23 h 148"/>
                <a:gd name="T16" fmla="*/ 19 w 152"/>
                <a:gd name="T17" fmla="*/ 0 h 148"/>
                <a:gd name="T18" fmla="*/ 33 w 152"/>
                <a:gd name="T19" fmla="*/ 57 h 148"/>
                <a:gd name="T20" fmla="*/ 41 w 152"/>
                <a:gd name="T21" fmla="*/ 63 h 148"/>
                <a:gd name="T22" fmla="*/ 36 w 152"/>
                <a:gd name="T23" fmla="*/ 80 h 148"/>
                <a:gd name="T24" fmla="*/ 26 w 152"/>
                <a:gd name="T25" fmla="*/ 67 h 148"/>
                <a:gd name="T26" fmla="*/ 64 w 152"/>
                <a:gd name="T27" fmla="*/ 132 h 148"/>
                <a:gd name="T28" fmla="*/ 84 w 152"/>
                <a:gd name="T29" fmla="*/ 112 h 148"/>
                <a:gd name="T30" fmla="*/ 77 w 152"/>
                <a:gd name="T31" fmla="*/ 131 h 148"/>
                <a:gd name="T32" fmla="*/ 152 w 152"/>
                <a:gd name="T33" fmla="*/ 129 h 148"/>
                <a:gd name="T34" fmla="*/ 114 w 152"/>
                <a:gd name="T35" fmla="*/ 131 h 148"/>
                <a:gd name="T36" fmla="*/ 127 w 152"/>
                <a:gd name="T37" fmla="*/ 122 h 148"/>
                <a:gd name="T38" fmla="*/ 74 w 152"/>
                <a:gd name="T39" fmla="*/ 128 h 148"/>
                <a:gd name="T40" fmla="*/ 68 w 152"/>
                <a:gd name="T41" fmla="*/ 112 h 148"/>
                <a:gd name="T42" fmla="*/ 66 w 152"/>
                <a:gd name="T43" fmla="*/ 117 h 148"/>
                <a:gd name="T44" fmla="*/ 66 w 152"/>
                <a:gd name="T45" fmla="*/ 125 h 148"/>
                <a:gd name="T46" fmla="*/ 73 w 152"/>
                <a:gd name="T47" fmla="*/ 128 h 148"/>
                <a:gd name="T48" fmla="*/ 74 w 152"/>
                <a:gd name="T49" fmla="*/ 114 h 148"/>
                <a:gd name="T50" fmla="*/ 74 w 152"/>
                <a:gd name="T51" fmla="*/ 128 h 148"/>
                <a:gd name="T52" fmla="*/ 9 w 152"/>
                <a:gd name="T53" fmla="*/ 88 h 148"/>
                <a:gd name="T54" fmla="*/ 56 w 152"/>
                <a:gd name="T55" fmla="*/ 135 h 148"/>
                <a:gd name="T56" fmla="*/ 9 w 152"/>
                <a:gd name="T57" fmla="*/ 88 h 148"/>
                <a:gd name="T58" fmla="*/ 37 w 152"/>
                <a:gd name="T59" fmla="*/ 61 h 148"/>
                <a:gd name="T60" fmla="*/ 31 w 152"/>
                <a:gd name="T61" fmla="*/ 77 h 148"/>
                <a:gd name="T62" fmla="*/ 37 w 152"/>
                <a:gd name="T63" fmla="*/ 61 h 148"/>
                <a:gd name="T64" fmla="*/ 30 w 152"/>
                <a:gd name="T65" fmla="*/ 57 h 148"/>
                <a:gd name="T66" fmla="*/ 33 w 152"/>
                <a:gd name="T67" fmla="*/ 31 h 148"/>
                <a:gd name="T68" fmla="*/ 30 w 152"/>
                <a:gd name="T69" fmla="*/ 57 h 148"/>
                <a:gd name="T70" fmla="*/ 30 w 152"/>
                <a:gd name="T71" fmla="*/ 61 h 148"/>
                <a:gd name="T72" fmla="*/ 30 w 152"/>
                <a:gd name="T73" fmla="*/ 74 h 148"/>
                <a:gd name="T74" fmla="*/ 30 w 152"/>
                <a:gd name="T75" fmla="*/ 61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2" h="148">
                  <a:moveTo>
                    <a:pt x="127" y="122"/>
                  </a:moveTo>
                  <a:cubicBezTo>
                    <a:pt x="115" y="118"/>
                    <a:pt x="99" y="137"/>
                    <a:pt x="84" y="134"/>
                  </a:cubicBezTo>
                  <a:cubicBezTo>
                    <a:pt x="92" y="142"/>
                    <a:pt x="106" y="130"/>
                    <a:pt x="112" y="131"/>
                  </a:cubicBezTo>
                  <a:cubicBezTo>
                    <a:pt x="95" y="147"/>
                    <a:pt x="66" y="127"/>
                    <a:pt x="48" y="142"/>
                  </a:cubicBezTo>
                  <a:cubicBezTo>
                    <a:pt x="19" y="142"/>
                    <a:pt x="1" y="123"/>
                    <a:pt x="4" y="95"/>
                  </a:cubicBezTo>
                  <a:cubicBezTo>
                    <a:pt x="6" y="82"/>
                    <a:pt x="19" y="74"/>
                    <a:pt x="20" y="61"/>
                  </a:cubicBezTo>
                  <a:cubicBezTo>
                    <a:pt x="23" y="58"/>
                    <a:pt x="22" y="60"/>
                    <a:pt x="26" y="58"/>
                  </a:cubicBezTo>
                  <a:cubicBezTo>
                    <a:pt x="25" y="45"/>
                    <a:pt x="33" y="34"/>
                    <a:pt x="31" y="23"/>
                  </a:cubicBezTo>
                  <a:cubicBezTo>
                    <a:pt x="30" y="12"/>
                    <a:pt x="19" y="8"/>
                    <a:pt x="19" y="0"/>
                  </a:cubicBezTo>
                  <a:cubicBezTo>
                    <a:pt x="36" y="7"/>
                    <a:pt x="41" y="36"/>
                    <a:pt x="33" y="57"/>
                  </a:cubicBezTo>
                  <a:cubicBezTo>
                    <a:pt x="34" y="60"/>
                    <a:pt x="40" y="59"/>
                    <a:pt x="41" y="63"/>
                  </a:cubicBezTo>
                  <a:cubicBezTo>
                    <a:pt x="43" y="69"/>
                    <a:pt x="40" y="75"/>
                    <a:pt x="36" y="80"/>
                  </a:cubicBezTo>
                  <a:cubicBezTo>
                    <a:pt x="27" y="79"/>
                    <a:pt x="20" y="74"/>
                    <a:pt x="26" y="67"/>
                  </a:cubicBezTo>
                  <a:cubicBezTo>
                    <a:pt x="1" y="88"/>
                    <a:pt x="14" y="148"/>
                    <a:pt x="64" y="132"/>
                  </a:cubicBezTo>
                  <a:cubicBezTo>
                    <a:pt x="54" y="118"/>
                    <a:pt x="73" y="97"/>
                    <a:pt x="84" y="112"/>
                  </a:cubicBezTo>
                  <a:cubicBezTo>
                    <a:pt x="86" y="123"/>
                    <a:pt x="81" y="126"/>
                    <a:pt x="77" y="131"/>
                  </a:cubicBezTo>
                  <a:cubicBezTo>
                    <a:pt x="101" y="137"/>
                    <a:pt x="133" y="102"/>
                    <a:pt x="152" y="129"/>
                  </a:cubicBezTo>
                  <a:cubicBezTo>
                    <a:pt x="143" y="117"/>
                    <a:pt x="124" y="124"/>
                    <a:pt x="114" y="131"/>
                  </a:cubicBezTo>
                  <a:cubicBezTo>
                    <a:pt x="116" y="126"/>
                    <a:pt x="123" y="126"/>
                    <a:pt x="127" y="122"/>
                  </a:cubicBezTo>
                  <a:close/>
                  <a:moveTo>
                    <a:pt x="74" y="128"/>
                  </a:moveTo>
                  <a:cubicBezTo>
                    <a:pt x="91" y="127"/>
                    <a:pt x="78" y="98"/>
                    <a:pt x="68" y="112"/>
                  </a:cubicBezTo>
                  <a:cubicBezTo>
                    <a:pt x="75" y="112"/>
                    <a:pt x="69" y="117"/>
                    <a:pt x="66" y="117"/>
                  </a:cubicBezTo>
                  <a:cubicBezTo>
                    <a:pt x="66" y="119"/>
                    <a:pt x="66" y="122"/>
                    <a:pt x="66" y="125"/>
                  </a:cubicBezTo>
                  <a:cubicBezTo>
                    <a:pt x="68" y="126"/>
                    <a:pt x="69" y="128"/>
                    <a:pt x="73" y="128"/>
                  </a:cubicBezTo>
                  <a:cubicBezTo>
                    <a:pt x="75" y="124"/>
                    <a:pt x="80" y="117"/>
                    <a:pt x="74" y="114"/>
                  </a:cubicBezTo>
                  <a:cubicBezTo>
                    <a:pt x="84" y="115"/>
                    <a:pt x="78" y="125"/>
                    <a:pt x="74" y="128"/>
                  </a:cubicBezTo>
                  <a:close/>
                  <a:moveTo>
                    <a:pt x="9" y="88"/>
                  </a:moveTo>
                  <a:cubicBezTo>
                    <a:pt x="0" y="121"/>
                    <a:pt x="28" y="148"/>
                    <a:pt x="56" y="135"/>
                  </a:cubicBezTo>
                  <a:cubicBezTo>
                    <a:pt x="20" y="145"/>
                    <a:pt x="13" y="115"/>
                    <a:pt x="9" y="88"/>
                  </a:cubicBezTo>
                  <a:close/>
                  <a:moveTo>
                    <a:pt x="37" y="61"/>
                  </a:moveTo>
                  <a:cubicBezTo>
                    <a:pt x="38" y="69"/>
                    <a:pt x="34" y="72"/>
                    <a:pt x="31" y="77"/>
                  </a:cubicBezTo>
                  <a:cubicBezTo>
                    <a:pt x="40" y="78"/>
                    <a:pt x="42" y="66"/>
                    <a:pt x="37" y="61"/>
                  </a:cubicBezTo>
                  <a:close/>
                  <a:moveTo>
                    <a:pt x="30" y="57"/>
                  </a:moveTo>
                  <a:cubicBezTo>
                    <a:pt x="30" y="49"/>
                    <a:pt x="38" y="40"/>
                    <a:pt x="33" y="31"/>
                  </a:cubicBezTo>
                  <a:cubicBezTo>
                    <a:pt x="34" y="41"/>
                    <a:pt x="26" y="49"/>
                    <a:pt x="30" y="57"/>
                  </a:cubicBezTo>
                  <a:close/>
                  <a:moveTo>
                    <a:pt x="30" y="61"/>
                  </a:moveTo>
                  <a:cubicBezTo>
                    <a:pt x="28" y="63"/>
                    <a:pt x="27" y="72"/>
                    <a:pt x="30" y="74"/>
                  </a:cubicBezTo>
                  <a:cubicBezTo>
                    <a:pt x="33" y="70"/>
                    <a:pt x="36" y="63"/>
                    <a:pt x="30" y="6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8" name="Freeform 46"/>
            <p:cNvSpPr>
              <a:spLocks noEditPoints="1"/>
            </p:cNvSpPr>
            <p:nvPr/>
          </p:nvSpPr>
          <p:spPr bwMode="auto">
            <a:xfrm>
              <a:off x="906463" y="5768975"/>
              <a:ext cx="341313" cy="323850"/>
            </a:xfrm>
            <a:custGeom>
              <a:avLst/>
              <a:gdLst>
                <a:gd name="T0" fmla="*/ 2 w 151"/>
                <a:gd name="T1" fmla="*/ 96 h 144"/>
                <a:gd name="T2" fmla="*/ 21 w 151"/>
                <a:gd name="T3" fmla="*/ 59 h 144"/>
                <a:gd name="T4" fmla="*/ 22 w 151"/>
                <a:gd name="T5" fmla="*/ 12 h 144"/>
                <a:gd name="T6" fmla="*/ 32 w 151"/>
                <a:gd name="T7" fmla="*/ 58 h 144"/>
                <a:gd name="T8" fmla="*/ 34 w 151"/>
                <a:gd name="T9" fmla="*/ 81 h 144"/>
                <a:gd name="T10" fmla="*/ 15 w 151"/>
                <a:gd name="T11" fmla="*/ 112 h 144"/>
                <a:gd name="T12" fmla="*/ 73 w 151"/>
                <a:gd name="T13" fmla="*/ 107 h 144"/>
                <a:gd name="T14" fmla="*/ 76 w 151"/>
                <a:gd name="T15" fmla="*/ 131 h 144"/>
                <a:gd name="T16" fmla="*/ 151 w 151"/>
                <a:gd name="T17" fmla="*/ 130 h 144"/>
                <a:gd name="T18" fmla="*/ 110 w 151"/>
                <a:gd name="T19" fmla="*/ 134 h 144"/>
                <a:gd name="T20" fmla="*/ 66 w 151"/>
                <a:gd name="T21" fmla="*/ 138 h 144"/>
                <a:gd name="T22" fmla="*/ 12 w 151"/>
                <a:gd name="T23" fmla="*/ 128 h 144"/>
                <a:gd name="T24" fmla="*/ 86 w 151"/>
                <a:gd name="T25" fmla="*/ 138 h 144"/>
                <a:gd name="T26" fmla="*/ 86 w 151"/>
                <a:gd name="T27" fmla="*/ 134 h 144"/>
                <a:gd name="T28" fmla="*/ 75 w 151"/>
                <a:gd name="T29" fmla="*/ 133 h 144"/>
                <a:gd name="T30" fmla="*/ 77 w 151"/>
                <a:gd name="T31" fmla="*/ 128 h 144"/>
                <a:gd name="T32" fmla="*/ 66 w 151"/>
                <a:gd name="T33" fmla="*/ 128 h 144"/>
                <a:gd name="T34" fmla="*/ 64 w 151"/>
                <a:gd name="T35" fmla="*/ 117 h 144"/>
                <a:gd name="T36" fmla="*/ 65 w 151"/>
                <a:gd name="T37" fmla="*/ 114 h 144"/>
                <a:gd name="T38" fmla="*/ 63 w 151"/>
                <a:gd name="T39" fmla="*/ 133 h 144"/>
                <a:gd name="T40" fmla="*/ 54 w 151"/>
                <a:gd name="T41" fmla="*/ 137 h 144"/>
                <a:gd name="T42" fmla="*/ 7 w 151"/>
                <a:gd name="T43" fmla="*/ 86 h 144"/>
                <a:gd name="T44" fmla="*/ 41 w 151"/>
                <a:gd name="T45" fmla="*/ 139 h 144"/>
                <a:gd name="T46" fmla="*/ 92 w 151"/>
                <a:gd name="T47" fmla="*/ 138 h 144"/>
                <a:gd name="T48" fmla="*/ 41 w 151"/>
                <a:gd name="T49" fmla="*/ 137 h 144"/>
                <a:gd name="T50" fmla="*/ 26 w 151"/>
                <a:gd name="T51" fmla="*/ 65 h 144"/>
                <a:gd name="T52" fmla="*/ 32 w 151"/>
                <a:gd name="T53" fmla="*/ 64 h 144"/>
                <a:gd name="T54" fmla="*/ 26 w 151"/>
                <a:gd name="T55" fmla="*/ 72 h 144"/>
                <a:gd name="T56" fmla="*/ 33 w 151"/>
                <a:gd name="T57" fmla="*/ 80 h 144"/>
                <a:gd name="T58" fmla="*/ 38 w 151"/>
                <a:gd name="T59" fmla="*/ 73 h 144"/>
                <a:gd name="T60" fmla="*/ 28 w 151"/>
                <a:gd name="T61" fmla="*/ 78 h 144"/>
                <a:gd name="T62" fmla="*/ 34 w 151"/>
                <a:gd name="T63" fmla="*/ 61 h 144"/>
                <a:gd name="T64" fmla="*/ 18 w 151"/>
                <a:gd name="T65" fmla="*/ 2 h 144"/>
                <a:gd name="T66" fmla="*/ 31 w 151"/>
                <a:gd name="T67" fmla="*/ 32 h 144"/>
                <a:gd name="T68" fmla="*/ 27 w 151"/>
                <a:gd name="T69" fmla="*/ 58 h 144"/>
                <a:gd name="T70" fmla="*/ 28 w 151"/>
                <a:gd name="T71" fmla="*/ 42 h 144"/>
                <a:gd name="T72" fmla="*/ 21 w 151"/>
                <a:gd name="T73" fmla="*/ 61 h 144"/>
                <a:gd name="T74" fmla="*/ 7 w 151"/>
                <a:gd name="T75" fmla="*/ 86 h 144"/>
                <a:gd name="T76" fmla="*/ 110 w 151"/>
                <a:gd name="T77" fmla="*/ 131 h 144"/>
                <a:gd name="T78" fmla="*/ 121 w 151"/>
                <a:gd name="T79" fmla="*/ 123 h 144"/>
                <a:gd name="T80" fmla="*/ 67 w 151"/>
                <a:gd name="T81" fmla="*/ 127 h 144"/>
                <a:gd name="T82" fmla="*/ 74 w 151"/>
                <a:gd name="T83" fmla="*/ 118 h 144"/>
                <a:gd name="T84" fmla="*/ 64 w 151"/>
                <a:gd name="T85" fmla="*/ 118 h 144"/>
                <a:gd name="T86" fmla="*/ 75 w 151"/>
                <a:gd name="T87" fmla="*/ 118 h 144"/>
                <a:gd name="T88" fmla="*/ 70 w 151"/>
                <a:gd name="T89" fmla="*/ 114 h 144"/>
                <a:gd name="T90" fmla="*/ 79 w 151"/>
                <a:gd name="T91" fmla="*/ 120 h 144"/>
                <a:gd name="T92" fmla="*/ 122 w 151"/>
                <a:gd name="T93" fmla="*/ 122 h 144"/>
                <a:gd name="T94" fmla="*/ 123 w 151"/>
                <a:gd name="T95" fmla="*/ 125 h 144"/>
                <a:gd name="T96" fmla="*/ 122 w 151"/>
                <a:gd name="T97" fmla="*/ 122 h 144"/>
                <a:gd name="T98" fmla="*/ 81 w 151"/>
                <a:gd name="T99" fmla="*/ 114 h 144"/>
                <a:gd name="T100" fmla="*/ 32 w 151"/>
                <a:gd name="T101" fmla="*/ 74 h 144"/>
                <a:gd name="T102" fmla="*/ 28 w 151"/>
                <a:gd name="T103" fmla="*/ 63 h 144"/>
                <a:gd name="T104" fmla="*/ 28 w 151"/>
                <a:gd name="T105" fmla="*/ 63 h 144"/>
                <a:gd name="T106" fmla="*/ 29 w 151"/>
                <a:gd name="T107" fmla="*/ 49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51" h="144">
                  <a:moveTo>
                    <a:pt x="47" y="144"/>
                  </a:moveTo>
                  <a:cubicBezTo>
                    <a:pt x="46" y="144"/>
                    <a:pt x="46" y="144"/>
                    <a:pt x="46" y="144"/>
                  </a:cubicBezTo>
                  <a:cubicBezTo>
                    <a:pt x="32" y="144"/>
                    <a:pt x="19" y="139"/>
                    <a:pt x="11" y="129"/>
                  </a:cubicBezTo>
                  <a:cubicBezTo>
                    <a:pt x="3" y="121"/>
                    <a:pt x="0" y="109"/>
                    <a:pt x="2" y="96"/>
                  </a:cubicBezTo>
                  <a:cubicBezTo>
                    <a:pt x="3" y="90"/>
                    <a:pt x="6" y="84"/>
                    <a:pt x="10" y="79"/>
                  </a:cubicBezTo>
                  <a:cubicBezTo>
                    <a:pt x="13" y="73"/>
                    <a:pt x="17" y="68"/>
                    <a:pt x="17" y="62"/>
                  </a:cubicBezTo>
                  <a:cubicBezTo>
                    <a:pt x="17" y="62"/>
                    <a:pt x="17" y="62"/>
                    <a:pt x="17" y="62"/>
                  </a:cubicBezTo>
                  <a:cubicBezTo>
                    <a:pt x="19" y="60"/>
                    <a:pt x="20" y="59"/>
                    <a:pt x="21" y="59"/>
                  </a:cubicBezTo>
                  <a:cubicBezTo>
                    <a:pt x="21" y="59"/>
                    <a:pt x="22" y="59"/>
                    <a:pt x="23" y="59"/>
                  </a:cubicBezTo>
                  <a:cubicBezTo>
                    <a:pt x="23" y="53"/>
                    <a:pt x="24" y="47"/>
                    <a:pt x="26" y="41"/>
                  </a:cubicBezTo>
                  <a:cubicBezTo>
                    <a:pt x="28" y="35"/>
                    <a:pt x="30" y="30"/>
                    <a:pt x="29" y="24"/>
                  </a:cubicBezTo>
                  <a:cubicBezTo>
                    <a:pt x="28" y="19"/>
                    <a:pt x="25" y="15"/>
                    <a:pt x="22" y="12"/>
                  </a:cubicBezTo>
                  <a:cubicBezTo>
                    <a:pt x="19" y="8"/>
                    <a:pt x="16" y="5"/>
                    <a:pt x="16" y="1"/>
                  </a:cubicBezTo>
                  <a:cubicBezTo>
                    <a:pt x="16" y="0"/>
                    <a:pt x="16" y="0"/>
                    <a:pt x="16" y="0"/>
                  </a:cubicBezTo>
                  <a:cubicBezTo>
                    <a:pt x="17" y="0"/>
                    <a:pt x="17" y="0"/>
                    <a:pt x="17" y="0"/>
                  </a:cubicBezTo>
                  <a:cubicBezTo>
                    <a:pt x="35" y="8"/>
                    <a:pt x="40" y="37"/>
                    <a:pt x="32" y="58"/>
                  </a:cubicBezTo>
                  <a:cubicBezTo>
                    <a:pt x="32" y="59"/>
                    <a:pt x="34" y="59"/>
                    <a:pt x="35" y="60"/>
                  </a:cubicBezTo>
                  <a:cubicBezTo>
                    <a:pt x="37" y="61"/>
                    <a:pt x="39" y="61"/>
                    <a:pt x="40" y="63"/>
                  </a:cubicBezTo>
                  <a:cubicBezTo>
                    <a:pt x="43" y="72"/>
                    <a:pt x="37" y="78"/>
                    <a:pt x="34" y="81"/>
                  </a:cubicBezTo>
                  <a:cubicBezTo>
                    <a:pt x="34" y="81"/>
                    <a:pt x="34" y="81"/>
                    <a:pt x="34" y="81"/>
                  </a:cubicBezTo>
                  <a:cubicBezTo>
                    <a:pt x="34" y="81"/>
                    <a:pt x="34" y="81"/>
                    <a:pt x="34" y="81"/>
                  </a:cubicBezTo>
                  <a:cubicBezTo>
                    <a:pt x="28" y="81"/>
                    <a:pt x="23" y="79"/>
                    <a:pt x="22" y="76"/>
                  </a:cubicBezTo>
                  <a:cubicBezTo>
                    <a:pt x="21" y="75"/>
                    <a:pt x="21" y="73"/>
                    <a:pt x="21" y="71"/>
                  </a:cubicBezTo>
                  <a:cubicBezTo>
                    <a:pt x="12" y="82"/>
                    <a:pt x="10" y="98"/>
                    <a:pt x="15" y="112"/>
                  </a:cubicBezTo>
                  <a:cubicBezTo>
                    <a:pt x="20" y="127"/>
                    <a:pt x="32" y="135"/>
                    <a:pt x="46" y="135"/>
                  </a:cubicBezTo>
                  <a:cubicBezTo>
                    <a:pt x="51" y="135"/>
                    <a:pt x="56" y="134"/>
                    <a:pt x="61" y="133"/>
                  </a:cubicBezTo>
                  <a:cubicBezTo>
                    <a:pt x="58" y="128"/>
                    <a:pt x="57" y="122"/>
                    <a:pt x="60" y="116"/>
                  </a:cubicBezTo>
                  <a:cubicBezTo>
                    <a:pt x="63" y="111"/>
                    <a:pt x="68" y="107"/>
                    <a:pt x="73" y="107"/>
                  </a:cubicBezTo>
                  <a:cubicBezTo>
                    <a:pt x="75" y="107"/>
                    <a:pt x="79" y="108"/>
                    <a:pt x="83" y="113"/>
                  </a:cubicBezTo>
                  <a:cubicBezTo>
                    <a:pt x="83" y="113"/>
                    <a:pt x="83" y="113"/>
                    <a:pt x="83" y="113"/>
                  </a:cubicBezTo>
                  <a:cubicBezTo>
                    <a:pt x="84" y="122"/>
                    <a:pt x="81" y="126"/>
                    <a:pt x="77" y="130"/>
                  </a:cubicBezTo>
                  <a:cubicBezTo>
                    <a:pt x="77" y="130"/>
                    <a:pt x="77" y="131"/>
                    <a:pt x="76" y="131"/>
                  </a:cubicBezTo>
                  <a:cubicBezTo>
                    <a:pt x="78" y="132"/>
                    <a:pt x="80" y="132"/>
                    <a:pt x="82" y="132"/>
                  </a:cubicBezTo>
                  <a:cubicBezTo>
                    <a:pt x="90" y="132"/>
                    <a:pt x="98" y="129"/>
                    <a:pt x="107" y="125"/>
                  </a:cubicBezTo>
                  <a:cubicBezTo>
                    <a:pt x="115" y="122"/>
                    <a:pt x="123" y="119"/>
                    <a:pt x="131" y="119"/>
                  </a:cubicBezTo>
                  <a:cubicBezTo>
                    <a:pt x="139" y="119"/>
                    <a:pt x="146" y="123"/>
                    <a:pt x="151" y="130"/>
                  </a:cubicBezTo>
                  <a:cubicBezTo>
                    <a:pt x="150" y="131"/>
                    <a:pt x="150" y="131"/>
                    <a:pt x="150" y="131"/>
                  </a:cubicBezTo>
                  <a:cubicBezTo>
                    <a:pt x="146" y="127"/>
                    <a:pt x="142" y="124"/>
                    <a:pt x="136" y="124"/>
                  </a:cubicBezTo>
                  <a:cubicBezTo>
                    <a:pt x="126" y="124"/>
                    <a:pt x="115" y="131"/>
                    <a:pt x="112" y="132"/>
                  </a:cubicBezTo>
                  <a:cubicBezTo>
                    <a:pt x="110" y="134"/>
                    <a:pt x="110" y="134"/>
                    <a:pt x="110" y="134"/>
                  </a:cubicBezTo>
                  <a:cubicBezTo>
                    <a:pt x="110" y="133"/>
                    <a:pt x="110" y="133"/>
                    <a:pt x="110" y="133"/>
                  </a:cubicBezTo>
                  <a:cubicBezTo>
                    <a:pt x="105" y="137"/>
                    <a:pt x="99" y="139"/>
                    <a:pt x="90" y="139"/>
                  </a:cubicBezTo>
                  <a:cubicBezTo>
                    <a:pt x="86" y="139"/>
                    <a:pt x="82" y="139"/>
                    <a:pt x="78" y="139"/>
                  </a:cubicBezTo>
                  <a:cubicBezTo>
                    <a:pt x="74" y="138"/>
                    <a:pt x="70" y="138"/>
                    <a:pt x="66" y="138"/>
                  </a:cubicBezTo>
                  <a:cubicBezTo>
                    <a:pt x="58" y="138"/>
                    <a:pt x="52" y="140"/>
                    <a:pt x="47" y="144"/>
                  </a:cubicBezTo>
                  <a:close/>
                  <a:moveTo>
                    <a:pt x="7" y="86"/>
                  </a:moveTo>
                  <a:cubicBezTo>
                    <a:pt x="5" y="89"/>
                    <a:pt x="4" y="93"/>
                    <a:pt x="3" y="96"/>
                  </a:cubicBezTo>
                  <a:cubicBezTo>
                    <a:pt x="2" y="109"/>
                    <a:pt x="5" y="120"/>
                    <a:pt x="12" y="128"/>
                  </a:cubicBezTo>
                  <a:cubicBezTo>
                    <a:pt x="20" y="137"/>
                    <a:pt x="32" y="142"/>
                    <a:pt x="46" y="142"/>
                  </a:cubicBezTo>
                  <a:cubicBezTo>
                    <a:pt x="51" y="138"/>
                    <a:pt x="57" y="136"/>
                    <a:pt x="66" y="136"/>
                  </a:cubicBezTo>
                  <a:cubicBezTo>
                    <a:pt x="70" y="136"/>
                    <a:pt x="74" y="137"/>
                    <a:pt x="78" y="137"/>
                  </a:cubicBezTo>
                  <a:cubicBezTo>
                    <a:pt x="81" y="137"/>
                    <a:pt x="83" y="138"/>
                    <a:pt x="86" y="138"/>
                  </a:cubicBezTo>
                  <a:cubicBezTo>
                    <a:pt x="84" y="137"/>
                    <a:pt x="83" y="136"/>
                    <a:pt x="81" y="135"/>
                  </a:cubicBezTo>
                  <a:cubicBezTo>
                    <a:pt x="80" y="133"/>
                    <a:pt x="80" y="133"/>
                    <a:pt x="80" y="133"/>
                  </a:cubicBezTo>
                  <a:cubicBezTo>
                    <a:pt x="82" y="134"/>
                    <a:pt x="82" y="134"/>
                    <a:pt x="82" y="134"/>
                  </a:cubicBezTo>
                  <a:cubicBezTo>
                    <a:pt x="83" y="134"/>
                    <a:pt x="84" y="134"/>
                    <a:pt x="86" y="134"/>
                  </a:cubicBezTo>
                  <a:cubicBezTo>
                    <a:pt x="92" y="134"/>
                    <a:pt x="99" y="131"/>
                    <a:pt x="105" y="128"/>
                  </a:cubicBezTo>
                  <a:cubicBezTo>
                    <a:pt x="105" y="128"/>
                    <a:pt x="105" y="128"/>
                    <a:pt x="105" y="128"/>
                  </a:cubicBezTo>
                  <a:cubicBezTo>
                    <a:pt x="97" y="131"/>
                    <a:pt x="89" y="133"/>
                    <a:pt x="82" y="133"/>
                  </a:cubicBezTo>
                  <a:cubicBezTo>
                    <a:pt x="79" y="133"/>
                    <a:pt x="77" y="133"/>
                    <a:pt x="75" y="133"/>
                  </a:cubicBezTo>
                  <a:cubicBezTo>
                    <a:pt x="74" y="132"/>
                    <a:pt x="74" y="132"/>
                    <a:pt x="74" y="132"/>
                  </a:cubicBezTo>
                  <a:cubicBezTo>
                    <a:pt x="74" y="131"/>
                    <a:pt x="74" y="131"/>
                    <a:pt x="74" y="131"/>
                  </a:cubicBezTo>
                  <a:cubicBezTo>
                    <a:pt x="75" y="131"/>
                    <a:pt x="76" y="130"/>
                    <a:pt x="76" y="129"/>
                  </a:cubicBezTo>
                  <a:cubicBezTo>
                    <a:pt x="77" y="129"/>
                    <a:pt x="77" y="128"/>
                    <a:pt x="77" y="128"/>
                  </a:cubicBezTo>
                  <a:cubicBezTo>
                    <a:pt x="76" y="129"/>
                    <a:pt x="74" y="130"/>
                    <a:pt x="72" y="130"/>
                  </a:cubicBezTo>
                  <a:cubicBezTo>
                    <a:pt x="70" y="130"/>
                    <a:pt x="70" y="130"/>
                    <a:pt x="70" y="130"/>
                  </a:cubicBezTo>
                  <a:cubicBezTo>
                    <a:pt x="70" y="130"/>
                    <a:pt x="70" y="130"/>
                    <a:pt x="70" y="130"/>
                  </a:cubicBezTo>
                  <a:cubicBezTo>
                    <a:pt x="68" y="130"/>
                    <a:pt x="67" y="129"/>
                    <a:pt x="66" y="128"/>
                  </a:cubicBezTo>
                  <a:cubicBezTo>
                    <a:pt x="65" y="128"/>
                    <a:pt x="64" y="127"/>
                    <a:pt x="63" y="127"/>
                  </a:cubicBezTo>
                  <a:cubicBezTo>
                    <a:pt x="63" y="127"/>
                    <a:pt x="63" y="127"/>
                    <a:pt x="63" y="127"/>
                  </a:cubicBezTo>
                  <a:cubicBezTo>
                    <a:pt x="63" y="117"/>
                    <a:pt x="63" y="117"/>
                    <a:pt x="63" y="117"/>
                  </a:cubicBezTo>
                  <a:cubicBezTo>
                    <a:pt x="64" y="117"/>
                    <a:pt x="64" y="117"/>
                    <a:pt x="64" y="117"/>
                  </a:cubicBezTo>
                  <a:cubicBezTo>
                    <a:pt x="64" y="117"/>
                    <a:pt x="64" y="117"/>
                    <a:pt x="64" y="117"/>
                  </a:cubicBezTo>
                  <a:cubicBezTo>
                    <a:pt x="66" y="117"/>
                    <a:pt x="68" y="115"/>
                    <a:pt x="68" y="114"/>
                  </a:cubicBezTo>
                  <a:cubicBezTo>
                    <a:pt x="68" y="114"/>
                    <a:pt x="68" y="114"/>
                    <a:pt x="66" y="114"/>
                  </a:cubicBezTo>
                  <a:cubicBezTo>
                    <a:pt x="65" y="114"/>
                    <a:pt x="65" y="114"/>
                    <a:pt x="65" y="114"/>
                  </a:cubicBezTo>
                  <a:cubicBezTo>
                    <a:pt x="66" y="113"/>
                    <a:pt x="66" y="113"/>
                    <a:pt x="66" y="113"/>
                  </a:cubicBezTo>
                  <a:cubicBezTo>
                    <a:pt x="67" y="110"/>
                    <a:pt x="69" y="109"/>
                    <a:pt x="71" y="109"/>
                  </a:cubicBezTo>
                  <a:cubicBezTo>
                    <a:pt x="67" y="110"/>
                    <a:pt x="64" y="113"/>
                    <a:pt x="62" y="117"/>
                  </a:cubicBezTo>
                  <a:cubicBezTo>
                    <a:pt x="59" y="122"/>
                    <a:pt x="59" y="128"/>
                    <a:pt x="63" y="133"/>
                  </a:cubicBezTo>
                  <a:cubicBezTo>
                    <a:pt x="63" y="134"/>
                    <a:pt x="63" y="134"/>
                    <a:pt x="63" y="134"/>
                  </a:cubicBezTo>
                  <a:cubicBezTo>
                    <a:pt x="62" y="134"/>
                    <a:pt x="62" y="134"/>
                    <a:pt x="62" y="134"/>
                  </a:cubicBezTo>
                  <a:cubicBezTo>
                    <a:pt x="59" y="135"/>
                    <a:pt x="56" y="136"/>
                    <a:pt x="54" y="136"/>
                  </a:cubicBezTo>
                  <a:cubicBezTo>
                    <a:pt x="54" y="137"/>
                    <a:pt x="54" y="137"/>
                    <a:pt x="54" y="137"/>
                  </a:cubicBezTo>
                  <a:cubicBezTo>
                    <a:pt x="49" y="139"/>
                    <a:pt x="44" y="140"/>
                    <a:pt x="39" y="140"/>
                  </a:cubicBezTo>
                  <a:cubicBezTo>
                    <a:pt x="29" y="140"/>
                    <a:pt x="19" y="135"/>
                    <a:pt x="13" y="127"/>
                  </a:cubicBezTo>
                  <a:cubicBezTo>
                    <a:pt x="5" y="116"/>
                    <a:pt x="2" y="103"/>
                    <a:pt x="6" y="89"/>
                  </a:cubicBezTo>
                  <a:lnTo>
                    <a:pt x="7" y="86"/>
                  </a:lnTo>
                  <a:close/>
                  <a:moveTo>
                    <a:pt x="7" y="93"/>
                  </a:moveTo>
                  <a:cubicBezTo>
                    <a:pt x="4" y="105"/>
                    <a:pt x="7" y="117"/>
                    <a:pt x="14" y="126"/>
                  </a:cubicBezTo>
                  <a:cubicBezTo>
                    <a:pt x="21" y="135"/>
                    <a:pt x="31" y="139"/>
                    <a:pt x="41" y="139"/>
                  </a:cubicBezTo>
                  <a:cubicBezTo>
                    <a:pt x="41" y="139"/>
                    <a:pt x="41" y="139"/>
                    <a:pt x="41" y="139"/>
                  </a:cubicBezTo>
                  <a:cubicBezTo>
                    <a:pt x="16" y="139"/>
                    <a:pt x="10" y="113"/>
                    <a:pt x="7" y="93"/>
                  </a:cubicBezTo>
                  <a:close/>
                  <a:moveTo>
                    <a:pt x="108" y="133"/>
                  </a:moveTo>
                  <a:cubicBezTo>
                    <a:pt x="106" y="133"/>
                    <a:pt x="104" y="134"/>
                    <a:pt x="102" y="135"/>
                  </a:cubicBezTo>
                  <a:cubicBezTo>
                    <a:pt x="99" y="136"/>
                    <a:pt x="95" y="137"/>
                    <a:pt x="92" y="138"/>
                  </a:cubicBezTo>
                  <a:cubicBezTo>
                    <a:pt x="99" y="138"/>
                    <a:pt x="104" y="136"/>
                    <a:pt x="108" y="133"/>
                  </a:cubicBezTo>
                  <a:close/>
                  <a:moveTo>
                    <a:pt x="7" y="86"/>
                  </a:moveTo>
                  <a:cubicBezTo>
                    <a:pt x="7" y="89"/>
                    <a:pt x="7" y="89"/>
                    <a:pt x="7" y="89"/>
                  </a:cubicBezTo>
                  <a:cubicBezTo>
                    <a:pt x="12" y="114"/>
                    <a:pt x="17" y="137"/>
                    <a:pt x="41" y="137"/>
                  </a:cubicBezTo>
                  <a:cubicBezTo>
                    <a:pt x="43" y="137"/>
                    <a:pt x="45" y="137"/>
                    <a:pt x="48" y="137"/>
                  </a:cubicBezTo>
                  <a:cubicBezTo>
                    <a:pt x="32" y="137"/>
                    <a:pt x="19" y="128"/>
                    <a:pt x="13" y="113"/>
                  </a:cubicBezTo>
                  <a:cubicBezTo>
                    <a:pt x="7" y="96"/>
                    <a:pt x="12" y="77"/>
                    <a:pt x="23" y="67"/>
                  </a:cubicBezTo>
                  <a:cubicBezTo>
                    <a:pt x="26" y="65"/>
                    <a:pt x="26" y="65"/>
                    <a:pt x="26" y="65"/>
                  </a:cubicBezTo>
                  <a:cubicBezTo>
                    <a:pt x="26" y="63"/>
                    <a:pt x="27" y="62"/>
                    <a:pt x="27" y="62"/>
                  </a:cubicBezTo>
                  <a:cubicBezTo>
                    <a:pt x="28" y="61"/>
                    <a:pt x="28" y="61"/>
                    <a:pt x="28" y="61"/>
                  </a:cubicBezTo>
                  <a:cubicBezTo>
                    <a:pt x="28" y="61"/>
                    <a:pt x="28" y="61"/>
                    <a:pt x="28" y="61"/>
                  </a:cubicBezTo>
                  <a:cubicBezTo>
                    <a:pt x="30" y="62"/>
                    <a:pt x="31" y="63"/>
                    <a:pt x="32" y="64"/>
                  </a:cubicBezTo>
                  <a:cubicBezTo>
                    <a:pt x="33" y="68"/>
                    <a:pt x="30" y="73"/>
                    <a:pt x="29" y="75"/>
                  </a:cubicBezTo>
                  <a:cubicBezTo>
                    <a:pt x="28" y="76"/>
                    <a:pt x="28" y="76"/>
                    <a:pt x="28" y="76"/>
                  </a:cubicBezTo>
                  <a:cubicBezTo>
                    <a:pt x="28" y="76"/>
                    <a:pt x="28" y="76"/>
                    <a:pt x="28" y="76"/>
                  </a:cubicBezTo>
                  <a:cubicBezTo>
                    <a:pt x="27" y="75"/>
                    <a:pt x="26" y="74"/>
                    <a:pt x="26" y="72"/>
                  </a:cubicBezTo>
                  <a:cubicBezTo>
                    <a:pt x="25" y="70"/>
                    <a:pt x="26" y="68"/>
                    <a:pt x="26" y="66"/>
                  </a:cubicBezTo>
                  <a:cubicBezTo>
                    <a:pt x="24" y="68"/>
                    <a:pt x="24" y="68"/>
                    <a:pt x="24" y="68"/>
                  </a:cubicBezTo>
                  <a:cubicBezTo>
                    <a:pt x="22" y="71"/>
                    <a:pt x="22" y="73"/>
                    <a:pt x="23" y="75"/>
                  </a:cubicBezTo>
                  <a:cubicBezTo>
                    <a:pt x="24" y="78"/>
                    <a:pt x="28" y="80"/>
                    <a:pt x="33" y="80"/>
                  </a:cubicBezTo>
                  <a:cubicBezTo>
                    <a:pt x="36" y="77"/>
                    <a:pt x="41" y="71"/>
                    <a:pt x="39" y="64"/>
                  </a:cubicBezTo>
                  <a:cubicBezTo>
                    <a:pt x="38" y="63"/>
                    <a:pt x="37" y="62"/>
                    <a:pt x="35" y="62"/>
                  </a:cubicBezTo>
                  <a:cubicBezTo>
                    <a:pt x="36" y="62"/>
                    <a:pt x="36" y="62"/>
                    <a:pt x="36" y="62"/>
                  </a:cubicBezTo>
                  <a:cubicBezTo>
                    <a:pt x="38" y="64"/>
                    <a:pt x="39" y="69"/>
                    <a:pt x="38" y="73"/>
                  </a:cubicBezTo>
                  <a:cubicBezTo>
                    <a:pt x="36" y="77"/>
                    <a:pt x="34" y="79"/>
                    <a:pt x="30" y="79"/>
                  </a:cubicBezTo>
                  <a:cubicBezTo>
                    <a:pt x="30" y="79"/>
                    <a:pt x="30" y="79"/>
                    <a:pt x="30" y="79"/>
                  </a:cubicBezTo>
                  <a:cubicBezTo>
                    <a:pt x="30" y="79"/>
                    <a:pt x="30" y="79"/>
                    <a:pt x="29" y="79"/>
                  </a:cubicBezTo>
                  <a:cubicBezTo>
                    <a:pt x="28" y="78"/>
                    <a:pt x="28" y="78"/>
                    <a:pt x="28" y="78"/>
                  </a:cubicBezTo>
                  <a:cubicBezTo>
                    <a:pt x="29" y="78"/>
                    <a:pt x="29" y="78"/>
                    <a:pt x="29" y="78"/>
                  </a:cubicBezTo>
                  <a:cubicBezTo>
                    <a:pt x="29" y="76"/>
                    <a:pt x="30" y="75"/>
                    <a:pt x="31" y="74"/>
                  </a:cubicBezTo>
                  <a:cubicBezTo>
                    <a:pt x="33" y="71"/>
                    <a:pt x="35" y="68"/>
                    <a:pt x="34" y="62"/>
                  </a:cubicBezTo>
                  <a:cubicBezTo>
                    <a:pt x="34" y="61"/>
                    <a:pt x="34" y="61"/>
                    <a:pt x="34" y="61"/>
                  </a:cubicBezTo>
                  <a:cubicBezTo>
                    <a:pt x="33" y="61"/>
                    <a:pt x="31" y="60"/>
                    <a:pt x="30" y="58"/>
                  </a:cubicBezTo>
                  <a:cubicBezTo>
                    <a:pt x="30" y="58"/>
                    <a:pt x="30" y="58"/>
                    <a:pt x="30" y="58"/>
                  </a:cubicBezTo>
                  <a:cubicBezTo>
                    <a:pt x="30" y="58"/>
                    <a:pt x="30" y="58"/>
                    <a:pt x="30" y="58"/>
                  </a:cubicBezTo>
                  <a:cubicBezTo>
                    <a:pt x="38" y="39"/>
                    <a:pt x="34" y="10"/>
                    <a:pt x="18" y="2"/>
                  </a:cubicBezTo>
                  <a:cubicBezTo>
                    <a:pt x="18" y="5"/>
                    <a:pt x="20" y="8"/>
                    <a:pt x="23" y="11"/>
                  </a:cubicBezTo>
                  <a:cubicBezTo>
                    <a:pt x="26" y="14"/>
                    <a:pt x="29" y="18"/>
                    <a:pt x="30" y="24"/>
                  </a:cubicBezTo>
                  <a:cubicBezTo>
                    <a:pt x="30" y="26"/>
                    <a:pt x="30" y="28"/>
                    <a:pt x="30" y="30"/>
                  </a:cubicBezTo>
                  <a:cubicBezTo>
                    <a:pt x="31" y="32"/>
                    <a:pt x="31" y="32"/>
                    <a:pt x="31" y="32"/>
                  </a:cubicBezTo>
                  <a:cubicBezTo>
                    <a:pt x="35" y="38"/>
                    <a:pt x="33" y="44"/>
                    <a:pt x="31" y="49"/>
                  </a:cubicBezTo>
                  <a:cubicBezTo>
                    <a:pt x="30" y="52"/>
                    <a:pt x="29" y="55"/>
                    <a:pt x="29" y="58"/>
                  </a:cubicBezTo>
                  <a:cubicBezTo>
                    <a:pt x="29" y="61"/>
                    <a:pt x="29" y="61"/>
                    <a:pt x="29" y="61"/>
                  </a:cubicBezTo>
                  <a:cubicBezTo>
                    <a:pt x="27" y="58"/>
                    <a:pt x="27" y="58"/>
                    <a:pt x="27" y="58"/>
                  </a:cubicBezTo>
                  <a:cubicBezTo>
                    <a:pt x="25" y="53"/>
                    <a:pt x="26" y="49"/>
                    <a:pt x="28" y="44"/>
                  </a:cubicBezTo>
                  <a:cubicBezTo>
                    <a:pt x="29" y="40"/>
                    <a:pt x="31" y="36"/>
                    <a:pt x="30" y="32"/>
                  </a:cubicBezTo>
                  <a:cubicBezTo>
                    <a:pt x="30" y="32"/>
                    <a:pt x="30" y="32"/>
                    <a:pt x="30" y="32"/>
                  </a:cubicBezTo>
                  <a:cubicBezTo>
                    <a:pt x="30" y="35"/>
                    <a:pt x="29" y="38"/>
                    <a:pt x="28" y="42"/>
                  </a:cubicBezTo>
                  <a:cubicBezTo>
                    <a:pt x="26" y="47"/>
                    <a:pt x="24" y="53"/>
                    <a:pt x="24" y="59"/>
                  </a:cubicBezTo>
                  <a:cubicBezTo>
                    <a:pt x="25" y="60"/>
                    <a:pt x="25" y="60"/>
                    <a:pt x="25" y="60"/>
                  </a:cubicBezTo>
                  <a:cubicBezTo>
                    <a:pt x="24" y="60"/>
                    <a:pt x="24" y="60"/>
                    <a:pt x="24" y="60"/>
                  </a:cubicBezTo>
                  <a:cubicBezTo>
                    <a:pt x="23" y="61"/>
                    <a:pt x="22" y="61"/>
                    <a:pt x="21" y="61"/>
                  </a:cubicBezTo>
                  <a:cubicBezTo>
                    <a:pt x="21" y="61"/>
                    <a:pt x="21" y="61"/>
                    <a:pt x="21" y="61"/>
                  </a:cubicBezTo>
                  <a:cubicBezTo>
                    <a:pt x="20" y="61"/>
                    <a:pt x="20" y="61"/>
                    <a:pt x="19" y="62"/>
                  </a:cubicBezTo>
                  <a:cubicBezTo>
                    <a:pt x="18" y="69"/>
                    <a:pt x="14" y="74"/>
                    <a:pt x="11" y="79"/>
                  </a:cubicBezTo>
                  <a:cubicBezTo>
                    <a:pt x="10" y="82"/>
                    <a:pt x="8" y="84"/>
                    <a:pt x="7" y="86"/>
                  </a:cubicBezTo>
                  <a:close/>
                  <a:moveTo>
                    <a:pt x="85" y="136"/>
                  </a:moveTo>
                  <a:cubicBezTo>
                    <a:pt x="86" y="136"/>
                    <a:pt x="87" y="137"/>
                    <a:pt x="89" y="137"/>
                  </a:cubicBezTo>
                  <a:cubicBezTo>
                    <a:pt x="93" y="137"/>
                    <a:pt x="97" y="135"/>
                    <a:pt x="101" y="133"/>
                  </a:cubicBezTo>
                  <a:cubicBezTo>
                    <a:pt x="105" y="132"/>
                    <a:pt x="108" y="131"/>
                    <a:pt x="110" y="131"/>
                  </a:cubicBezTo>
                  <a:cubicBezTo>
                    <a:pt x="111" y="131"/>
                    <a:pt x="111" y="131"/>
                    <a:pt x="111" y="131"/>
                  </a:cubicBezTo>
                  <a:cubicBezTo>
                    <a:pt x="113" y="129"/>
                    <a:pt x="116" y="127"/>
                    <a:pt x="118" y="126"/>
                  </a:cubicBezTo>
                  <a:cubicBezTo>
                    <a:pt x="120" y="125"/>
                    <a:pt x="122" y="125"/>
                    <a:pt x="123" y="124"/>
                  </a:cubicBezTo>
                  <a:cubicBezTo>
                    <a:pt x="122" y="124"/>
                    <a:pt x="122" y="123"/>
                    <a:pt x="121" y="123"/>
                  </a:cubicBezTo>
                  <a:cubicBezTo>
                    <a:pt x="117" y="123"/>
                    <a:pt x="111" y="126"/>
                    <a:pt x="106" y="129"/>
                  </a:cubicBezTo>
                  <a:cubicBezTo>
                    <a:pt x="99" y="132"/>
                    <a:pt x="92" y="136"/>
                    <a:pt x="85" y="136"/>
                  </a:cubicBezTo>
                  <a:close/>
                  <a:moveTo>
                    <a:pt x="64" y="126"/>
                  </a:moveTo>
                  <a:cubicBezTo>
                    <a:pt x="65" y="126"/>
                    <a:pt x="66" y="126"/>
                    <a:pt x="67" y="127"/>
                  </a:cubicBezTo>
                  <a:cubicBezTo>
                    <a:pt x="68" y="128"/>
                    <a:pt x="69" y="128"/>
                    <a:pt x="70" y="128"/>
                  </a:cubicBezTo>
                  <a:cubicBezTo>
                    <a:pt x="70" y="128"/>
                    <a:pt x="70" y="128"/>
                    <a:pt x="70" y="128"/>
                  </a:cubicBezTo>
                  <a:cubicBezTo>
                    <a:pt x="70" y="128"/>
                    <a:pt x="71" y="128"/>
                    <a:pt x="71" y="127"/>
                  </a:cubicBezTo>
                  <a:cubicBezTo>
                    <a:pt x="72" y="125"/>
                    <a:pt x="75" y="121"/>
                    <a:pt x="74" y="118"/>
                  </a:cubicBezTo>
                  <a:cubicBezTo>
                    <a:pt x="74" y="117"/>
                    <a:pt x="73" y="116"/>
                    <a:pt x="72" y="115"/>
                  </a:cubicBezTo>
                  <a:cubicBezTo>
                    <a:pt x="70" y="114"/>
                    <a:pt x="70" y="114"/>
                    <a:pt x="70" y="114"/>
                  </a:cubicBezTo>
                  <a:cubicBezTo>
                    <a:pt x="70" y="114"/>
                    <a:pt x="70" y="114"/>
                    <a:pt x="70" y="114"/>
                  </a:cubicBezTo>
                  <a:cubicBezTo>
                    <a:pt x="70" y="116"/>
                    <a:pt x="67" y="118"/>
                    <a:pt x="64" y="118"/>
                  </a:cubicBezTo>
                  <a:cubicBezTo>
                    <a:pt x="64" y="118"/>
                    <a:pt x="64" y="118"/>
                    <a:pt x="64" y="118"/>
                  </a:cubicBezTo>
                  <a:lnTo>
                    <a:pt x="64" y="126"/>
                  </a:lnTo>
                  <a:close/>
                  <a:moveTo>
                    <a:pt x="75" y="116"/>
                  </a:moveTo>
                  <a:cubicBezTo>
                    <a:pt x="75" y="117"/>
                    <a:pt x="75" y="117"/>
                    <a:pt x="75" y="118"/>
                  </a:cubicBezTo>
                  <a:cubicBezTo>
                    <a:pt x="76" y="121"/>
                    <a:pt x="74" y="125"/>
                    <a:pt x="72" y="128"/>
                  </a:cubicBezTo>
                  <a:cubicBezTo>
                    <a:pt x="75" y="126"/>
                    <a:pt x="77" y="121"/>
                    <a:pt x="77" y="118"/>
                  </a:cubicBezTo>
                  <a:cubicBezTo>
                    <a:pt x="76" y="118"/>
                    <a:pt x="76" y="117"/>
                    <a:pt x="75" y="116"/>
                  </a:cubicBezTo>
                  <a:close/>
                  <a:moveTo>
                    <a:pt x="70" y="114"/>
                  </a:moveTo>
                  <a:cubicBezTo>
                    <a:pt x="72" y="114"/>
                    <a:pt x="72" y="114"/>
                    <a:pt x="72" y="114"/>
                  </a:cubicBezTo>
                  <a:cubicBezTo>
                    <a:pt x="76" y="115"/>
                    <a:pt x="78" y="117"/>
                    <a:pt x="78" y="118"/>
                  </a:cubicBezTo>
                  <a:cubicBezTo>
                    <a:pt x="79" y="121"/>
                    <a:pt x="77" y="125"/>
                    <a:pt x="74" y="128"/>
                  </a:cubicBezTo>
                  <a:cubicBezTo>
                    <a:pt x="79" y="126"/>
                    <a:pt x="79" y="122"/>
                    <a:pt x="79" y="120"/>
                  </a:cubicBezTo>
                  <a:cubicBezTo>
                    <a:pt x="79" y="116"/>
                    <a:pt x="76" y="110"/>
                    <a:pt x="72" y="110"/>
                  </a:cubicBezTo>
                  <a:cubicBezTo>
                    <a:pt x="71" y="110"/>
                    <a:pt x="69" y="111"/>
                    <a:pt x="68" y="113"/>
                  </a:cubicBezTo>
                  <a:cubicBezTo>
                    <a:pt x="69" y="113"/>
                    <a:pt x="69" y="113"/>
                    <a:pt x="70" y="114"/>
                  </a:cubicBezTo>
                  <a:close/>
                  <a:moveTo>
                    <a:pt x="122" y="122"/>
                  </a:moveTo>
                  <a:cubicBezTo>
                    <a:pt x="123" y="122"/>
                    <a:pt x="124" y="122"/>
                    <a:pt x="125" y="123"/>
                  </a:cubicBezTo>
                  <a:cubicBezTo>
                    <a:pt x="126" y="123"/>
                    <a:pt x="126" y="123"/>
                    <a:pt x="126" y="123"/>
                  </a:cubicBezTo>
                  <a:cubicBezTo>
                    <a:pt x="125" y="124"/>
                    <a:pt x="125" y="124"/>
                    <a:pt x="125" y="124"/>
                  </a:cubicBezTo>
                  <a:cubicBezTo>
                    <a:pt x="125" y="124"/>
                    <a:pt x="124" y="125"/>
                    <a:pt x="123" y="125"/>
                  </a:cubicBezTo>
                  <a:cubicBezTo>
                    <a:pt x="127" y="124"/>
                    <a:pt x="131" y="123"/>
                    <a:pt x="136" y="123"/>
                  </a:cubicBezTo>
                  <a:cubicBezTo>
                    <a:pt x="139" y="123"/>
                    <a:pt x="141" y="123"/>
                    <a:pt x="143" y="124"/>
                  </a:cubicBezTo>
                  <a:cubicBezTo>
                    <a:pt x="140" y="122"/>
                    <a:pt x="136" y="121"/>
                    <a:pt x="131" y="121"/>
                  </a:cubicBezTo>
                  <a:cubicBezTo>
                    <a:pt x="128" y="121"/>
                    <a:pt x="125" y="121"/>
                    <a:pt x="122" y="122"/>
                  </a:cubicBezTo>
                  <a:close/>
                  <a:moveTo>
                    <a:pt x="72" y="109"/>
                  </a:moveTo>
                  <a:cubicBezTo>
                    <a:pt x="77" y="109"/>
                    <a:pt x="81" y="115"/>
                    <a:pt x="81" y="120"/>
                  </a:cubicBezTo>
                  <a:cubicBezTo>
                    <a:pt x="81" y="121"/>
                    <a:pt x="81" y="122"/>
                    <a:pt x="81" y="123"/>
                  </a:cubicBezTo>
                  <a:cubicBezTo>
                    <a:pt x="82" y="121"/>
                    <a:pt x="82" y="118"/>
                    <a:pt x="81" y="114"/>
                  </a:cubicBezTo>
                  <a:cubicBezTo>
                    <a:pt x="79" y="110"/>
                    <a:pt x="75" y="108"/>
                    <a:pt x="71" y="109"/>
                  </a:cubicBezTo>
                  <a:cubicBezTo>
                    <a:pt x="72" y="109"/>
                    <a:pt x="72" y="109"/>
                    <a:pt x="72" y="109"/>
                  </a:cubicBezTo>
                  <a:close/>
                  <a:moveTo>
                    <a:pt x="36" y="65"/>
                  </a:moveTo>
                  <a:cubicBezTo>
                    <a:pt x="36" y="69"/>
                    <a:pt x="34" y="72"/>
                    <a:pt x="32" y="74"/>
                  </a:cubicBezTo>
                  <a:cubicBezTo>
                    <a:pt x="32" y="75"/>
                    <a:pt x="31" y="76"/>
                    <a:pt x="31" y="77"/>
                  </a:cubicBezTo>
                  <a:cubicBezTo>
                    <a:pt x="34" y="77"/>
                    <a:pt x="36" y="74"/>
                    <a:pt x="36" y="73"/>
                  </a:cubicBezTo>
                  <a:cubicBezTo>
                    <a:pt x="37" y="70"/>
                    <a:pt x="37" y="67"/>
                    <a:pt x="36" y="65"/>
                  </a:cubicBezTo>
                  <a:close/>
                  <a:moveTo>
                    <a:pt x="28" y="63"/>
                  </a:moveTo>
                  <a:cubicBezTo>
                    <a:pt x="27" y="65"/>
                    <a:pt x="27" y="69"/>
                    <a:pt x="27" y="72"/>
                  </a:cubicBezTo>
                  <a:cubicBezTo>
                    <a:pt x="27" y="73"/>
                    <a:pt x="28" y="73"/>
                    <a:pt x="28" y="74"/>
                  </a:cubicBezTo>
                  <a:cubicBezTo>
                    <a:pt x="30" y="71"/>
                    <a:pt x="32" y="67"/>
                    <a:pt x="31" y="65"/>
                  </a:cubicBezTo>
                  <a:cubicBezTo>
                    <a:pt x="30" y="64"/>
                    <a:pt x="30" y="63"/>
                    <a:pt x="28" y="63"/>
                  </a:cubicBezTo>
                  <a:close/>
                  <a:moveTo>
                    <a:pt x="32" y="36"/>
                  </a:moveTo>
                  <a:cubicBezTo>
                    <a:pt x="31" y="39"/>
                    <a:pt x="30" y="42"/>
                    <a:pt x="29" y="44"/>
                  </a:cubicBezTo>
                  <a:cubicBezTo>
                    <a:pt x="28" y="48"/>
                    <a:pt x="27" y="51"/>
                    <a:pt x="28" y="55"/>
                  </a:cubicBezTo>
                  <a:cubicBezTo>
                    <a:pt x="28" y="53"/>
                    <a:pt x="29" y="51"/>
                    <a:pt x="29" y="49"/>
                  </a:cubicBezTo>
                  <a:cubicBezTo>
                    <a:pt x="31" y="45"/>
                    <a:pt x="32" y="41"/>
                    <a:pt x="32" y="36"/>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19" name="Freeform 47"/>
            <p:cNvSpPr>
              <a:spLocks noEditPoints="1"/>
            </p:cNvSpPr>
            <p:nvPr/>
          </p:nvSpPr>
          <p:spPr bwMode="auto">
            <a:xfrm>
              <a:off x="895350" y="3316288"/>
              <a:ext cx="363538" cy="328613"/>
            </a:xfrm>
            <a:custGeom>
              <a:avLst/>
              <a:gdLst>
                <a:gd name="T0" fmla="*/ 50 w 161"/>
                <a:gd name="T1" fmla="*/ 8 h 146"/>
                <a:gd name="T2" fmla="*/ 60 w 161"/>
                <a:gd name="T3" fmla="*/ 25 h 146"/>
                <a:gd name="T4" fmla="*/ 54 w 161"/>
                <a:gd name="T5" fmla="*/ 17 h 146"/>
                <a:gd name="T6" fmla="*/ 63 w 161"/>
                <a:gd name="T7" fmla="*/ 34 h 146"/>
                <a:gd name="T8" fmla="*/ 49 w 161"/>
                <a:gd name="T9" fmla="*/ 37 h 146"/>
                <a:gd name="T10" fmla="*/ 41 w 161"/>
                <a:gd name="T11" fmla="*/ 13 h 146"/>
                <a:gd name="T12" fmla="*/ 16 w 161"/>
                <a:gd name="T13" fmla="*/ 62 h 146"/>
                <a:gd name="T14" fmla="*/ 34 w 161"/>
                <a:gd name="T15" fmla="*/ 92 h 146"/>
                <a:gd name="T16" fmla="*/ 27 w 161"/>
                <a:gd name="T17" fmla="*/ 146 h 146"/>
                <a:gd name="T18" fmla="*/ 33 w 161"/>
                <a:gd name="T19" fmla="*/ 104 h 146"/>
                <a:gd name="T20" fmla="*/ 26 w 161"/>
                <a:gd name="T21" fmla="*/ 102 h 146"/>
                <a:gd name="T22" fmla="*/ 30 w 161"/>
                <a:gd name="T23" fmla="*/ 101 h 146"/>
                <a:gd name="T24" fmla="*/ 4 w 161"/>
                <a:gd name="T25" fmla="*/ 60 h 146"/>
                <a:gd name="T26" fmla="*/ 41 w 161"/>
                <a:gd name="T27" fmla="*/ 10 h 146"/>
                <a:gd name="T28" fmla="*/ 51 w 161"/>
                <a:gd name="T29" fmla="*/ 4 h 146"/>
                <a:gd name="T30" fmla="*/ 145 w 161"/>
                <a:gd name="T31" fmla="*/ 13 h 146"/>
                <a:gd name="T32" fmla="*/ 142 w 161"/>
                <a:gd name="T33" fmla="*/ 0 h 146"/>
                <a:gd name="T34" fmla="*/ 141 w 161"/>
                <a:gd name="T35" fmla="*/ 33 h 146"/>
                <a:gd name="T36" fmla="*/ 50 w 161"/>
                <a:gd name="T37" fmla="*/ 8 h 146"/>
                <a:gd name="T38" fmla="*/ 137 w 161"/>
                <a:gd name="T39" fmla="*/ 31 h 146"/>
                <a:gd name="T40" fmla="*/ 148 w 161"/>
                <a:gd name="T41" fmla="*/ 16 h 146"/>
                <a:gd name="T42" fmla="*/ 70 w 161"/>
                <a:gd name="T43" fmla="*/ 8 h 146"/>
                <a:gd name="T44" fmla="*/ 137 w 161"/>
                <a:gd name="T45" fmla="*/ 31 h 146"/>
                <a:gd name="T46" fmla="*/ 26 w 161"/>
                <a:gd name="T47" fmla="*/ 84 h 146"/>
                <a:gd name="T48" fmla="*/ 22 w 161"/>
                <a:gd name="T49" fmla="*/ 16 h 146"/>
                <a:gd name="T50" fmla="*/ 26 w 161"/>
                <a:gd name="T51" fmla="*/ 84 h 146"/>
                <a:gd name="T52" fmla="*/ 57 w 161"/>
                <a:gd name="T53" fmla="*/ 28 h 146"/>
                <a:gd name="T54" fmla="*/ 46 w 161"/>
                <a:gd name="T55" fmla="*/ 16 h 146"/>
                <a:gd name="T56" fmla="*/ 57 w 161"/>
                <a:gd name="T57" fmla="*/ 28 h 146"/>
                <a:gd name="T58" fmla="*/ 57 w 161"/>
                <a:gd name="T59" fmla="*/ 31 h 146"/>
                <a:gd name="T60" fmla="*/ 46 w 161"/>
                <a:gd name="T61" fmla="*/ 28 h 146"/>
                <a:gd name="T62" fmla="*/ 57 w 161"/>
                <a:gd name="T63" fmla="*/ 31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61" h="146">
                  <a:moveTo>
                    <a:pt x="50" y="8"/>
                  </a:moveTo>
                  <a:cubicBezTo>
                    <a:pt x="55" y="14"/>
                    <a:pt x="53" y="20"/>
                    <a:pt x="60" y="25"/>
                  </a:cubicBezTo>
                  <a:cubicBezTo>
                    <a:pt x="62" y="23"/>
                    <a:pt x="58" y="18"/>
                    <a:pt x="54" y="17"/>
                  </a:cubicBezTo>
                  <a:cubicBezTo>
                    <a:pt x="64" y="13"/>
                    <a:pt x="65" y="25"/>
                    <a:pt x="63" y="34"/>
                  </a:cubicBezTo>
                  <a:cubicBezTo>
                    <a:pt x="59" y="36"/>
                    <a:pt x="55" y="37"/>
                    <a:pt x="49" y="37"/>
                  </a:cubicBezTo>
                  <a:cubicBezTo>
                    <a:pt x="43" y="31"/>
                    <a:pt x="43" y="19"/>
                    <a:pt x="41" y="13"/>
                  </a:cubicBezTo>
                  <a:cubicBezTo>
                    <a:pt x="14" y="14"/>
                    <a:pt x="9" y="41"/>
                    <a:pt x="16" y="62"/>
                  </a:cubicBezTo>
                  <a:cubicBezTo>
                    <a:pt x="19" y="72"/>
                    <a:pt x="30" y="81"/>
                    <a:pt x="34" y="92"/>
                  </a:cubicBezTo>
                  <a:cubicBezTo>
                    <a:pt x="41" y="111"/>
                    <a:pt x="38" y="129"/>
                    <a:pt x="27" y="146"/>
                  </a:cubicBezTo>
                  <a:cubicBezTo>
                    <a:pt x="28" y="137"/>
                    <a:pt x="39" y="121"/>
                    <a:pt x="33" y="104"/>
                  </a:cubicBezTo>
                  <a:cubicBezTo>
                    <a:pt x="31" y="102"/>
                    <a:pt x="29" y="102"/>
                    <a:pt x="26" y="102"/>
                  </a:cubicBezTo>
                  <a:cubicBezTo>
                    <a:pt x="26" y="100"/>
                    <a:pt x="28" y="101"/>
                    <a:pt x="30" y="101"/>
                  </a:cubicBezTo>
                  <a:cubicBezTo>
                    <a:pt x="28" y="89"/>
                    <a:pt x="7" y="79"/>
                    <a:pt x="4" y="60"/>
                  </a:cubicBezTo>
                  <a:cubicBezTo>
                    <a:pt x="1" y="34"/>
                    <a:pt x="12" y="6"/>
                    <a:pt x="41" y="10"/>
                  </a:cubicBezTo>
                  <a:cubicBezTo>
                    <a:pt x="45" y="9"/>
                    <a:pt x="47" y="5"/>
                    <a:pt x="51" y="4"/>
                  </a:cubicBezTo>
                  <a:cubicBezTo>
                    <a:pt x="86" y="1"/>
                    <a:pt x="128" y="46"/>
                    <a:pt x="145" y="13"/>
                  </a:cubicBezTo>
                  <a:cubicBezTo>
                    <a:pt x="146" y="6"/>
                    <a:pt x="144" y="3"/>
                    <a:pt x="142" y="0"/>
                  </a:cubicBezTo>
                  <a:cubicBezTo>
                    <a:pt x="161" y="2"/>
                    <a:pt x="149" y="29"/>
                    <a:pt x="141" y="33"/>
                  </a:cubicBezTo>
                  <a:cubicBezTo>
                    <a:pt x="111" y="47"/>
                    <a:pt x="71" y="4"/>
                    <a:pt x="50" y="8"/>
                  </a:cubicBezTo>
                  <a:close/>
                  <a:moveTo>
                    <a:pt x="137" y="31"/>
                  </a:moveTo>
                  <a:cubicBezTo>
                    <a:pt x="142" y="29"/>
                    <a:pt x="151" y="17"/>
                    <a:pt x="148" y="16"/>
                  </a:cubicBezTo>
                  <a:cubicBezTo>
                    <a:pt x="130" y="43"/>
                    <a:pt x="93" y="14"/>
                    <a:pt x="70" y="8"/>
                  </a:cubicBezTo>
                  <a:cubicBezTo>
                    <a:pt x="87" y="21"/>
                    <a:pt x="105" y="33"/>
                    <a:pt x="137" y="31"/>
                  </a:cubicBezTo>
                  <a:close/>
                  <a:moveTo>
                    <a:pt x="26" y="84"/>
                  </a:moveTo>
                  <a:cubicBezTo>
                    <a:pt x="10" y="71"/>
                    <a:pt x="7" y="27"/>
                    <a:pt x="22" y="16"/>
                  </a:cubicBezTo>
                  <a:cubicBezTo>
                    <a:pt x="0" y="29"/>
                    <a:pt x="5" y="78"/>
                    <a:pt x="26" y="84"/>
                  </a:cubicBezTo>
                  <a:close/>
                  <a:moveTo>
                    <a:pt x="57" y="28"/>
                  </a:moveTo>
                  <a:cubicBezTo>
                    <a:pt x="55" y="22"/>
                    <a:pt x="53" y="16"/>
                    <a:pt x="46" y="16"/>
                  </a:cubicBezTo>
                  <a:cubicBezTo>
                    <a:pt x="46" y="23"/>
                    <a:pt x="50" y="27"/>
                    <a:pt x="57" y="28"/>
                  </a:cubicBezTo>
                  <a:close/>
                  <a:moveTo>
                    <a:pt x="57" y="31"/>
                  </a:moveTo>
                  <a:cubicBezTo>
                    <a:pt x="51" y="33"/>
                    <a:pt x="49" y="24"/>
                    <a:pt x="46" y="28"/>
                  </a:cubicBezTo>
                  <a:cubicBezTo>
                    <a:pt x="47" y="31"/>
                    <a:pt x="56" y="40"/>
                    <a:pt x="57" y="3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0" name="Freeform 48"/>
            <p:cNvSpPr>
              <a:spLocks noEditPoints="1"/>
            </p:cNvSpPr>
            <p:nvPr/>
          </p:nvSpPr>
          <p:spPr bwMode="auto">
            <a:xfrm>
              <a:off x="903288" y="3313113"/>
              <a:ext cx="336550" cy="338138"/>
            </a:xfrm>
            <a:custGeom>
              <a:avLst/>
              <a:gdLst>
                <a:gd name="T0" fmla="*/ 81 w 150"/>
                <a:gd name="T1" fmla="*/ 22 h 150"/>
                <a:gd name="T2" fmla="*/ 52 w 150"/>
                <a:gd name="T3" fmla="*/ 17 h 150"/>
                <a:gd name="T4" fmla="*/ 60 w 150"/>
                <a:gd name="T5" fmla="*/ 35 h 150"/>
                <a:gd name="T6" fmla="*/ 45 w 150"/>
                <a:gd name="T7" fmla="*/ 39 h 150"/>
                <a:gd name="T8" fmla="*/ 39 w 150"/>
                <a:gd name="T9" fmla="*/ 20 h 150"/>
                <a:gd name="T10" fmla="*/ 14 w 150"/>
                <a:gd name="T11" fmla="*/ 63 h 150"/>
                <a:gd name="T12" fmla="*/ 25 w 150"/>
                <a:gd name="T13" fmla="*/ 148 h 150"/>
                <a:gd name="T14" fmla="*/ 26 w 150"/>
                <a:gd name="T15" fmla="*/ 137 h 150"/>
                <a:gd name="T16" fmla="*/ 23 w 150"/>
                <a:gd name="T17" fmla="*/ 104 h 150"/>
                <a:gd name="T18" fmla="*/ 26 w 150"/>
                <a:gd name="T19" fmla="*/ 101 h 150"/>
                <a:gd name="T20" fmla="*/ 1 w 150"/>
                <a:gd name="T21" fmla="*/ 61 h 150"/>
                <a:gd name="T22" fmla="*/ 38 w 150"/>
                <a:gd name="T23" fmla="*/ 10 h 150"/>
                <a:gd name="T24" fmla="*/ 91 w 150"/>
                <a:gd name="T25" fmla="*/ 16 h 150"/>
                <a:gd name="T26" fmla="*/ 139 w 150"/>
                <a:gd name="T27" fmla="*/ 2 h 150"/>
                <a:gd name="T28" fmla="*/ 150 w 150"/>
                <a:gd name="T29" fmla="*/ 12 h 150"/>
                <a:gd name="T30" fmla="*/ 82 w 150"/>
                <a:gd name="T31" fmla="*/ 20 h 150"/>
                <a:gd name="T32" fmla="*/ 141 w 150"/>
                <a:gd name="T33" fmla="*/ 2 h 150"/>
                <a:gd name="T34" fmla="*/ 143 w 150"/>
                <a:gd name="T35" fmla="*/ 14 h 150"/>
                <a:gd name="T36" fmla="*/ 44 w 150"/>
                <a:gd name="T37" fmla="*/ 9 h 150"/>
                <a:gd name="T38" fmla="*/ 38 w 150"/>
                <a:gd name="T39" fmla="*/ 12 h 150"/>
                <a:gd name="T40" fmla="*/ 2 w 150"/>
                <a:gd name="T41" fmla="*/ 60 h 150"/>
                <a:gd name="T42" fmla="*/ 28 w 150"/>
                <a:gd name="T43" fmla="*/ 102 h 150"/>
                <a:gd name="T44" fmla="*/ 30 w 150"/>
                <a:gd name="T45" fmla="*/ 104 h 150"/>
                <a:gd name="T46" fmla="*/ 32 w 150"/>
                <a:gd name="T47" fmla="*/ 116 h 150"/>
                <a:gd name="T48" fmla="*/ 31 w 150"/>
                <a:gd name="T49" fmla="*/ 93 h 150"/>
                <a:gd name="T50" fmla="*/ 11 w 150"/>
                <a:gd name="T51" fmla="*/ 61 h 150"/>
                <a:gd name="T52" fmla="*/ 23 w 150"/>
                <a:gd name="T53" fmla="*/ 85 h 150"/>
                <a:gd name="T54" fmla="*/ 19 w 150"/>
                <a:gd name="T55" fmla="*/ 17 h 150"/>
                <a:gd name="T56" fmla="*/ 39 w 150"/>
                <a:gd name="T57" fmla="*/ 13 h 150"/>
                <a:gd name="T58" fmla="*/ 42 w 150"/>
                <a:gd name="T59" fmla="*/ 29 h 150"/>
                <a:gd name="T60" fmla="*/ 48 w 150"/>
                <a:gd name="T61" fmla="*/ 29 h 150"/>
                <a:gd name="T62" fmla="*/ 55 w 150"/>
                <a:gd name="T63" fmla="*/ 32 h 150"/>
                <a:gd name="T64" fmla="*/ 42 w 150"/>
                <a:gd name="T65" fmla="*/ 30 h 150"/>
                <a:gd name="T66" fmla="*/ 60 w 150"/>
                <a:gd name="T67" fmla="*/ 27 h 150"/>
                <a:gd name="T68" fmla="*/ 58 w 150"/>
                <a:gd name="T69" fmla="*/ 25 h 150"/>
                <a:gd name="T70" fmla="*/ 56 w 150"/>
                <a:gd name="T71" fmla="*/ 27 h 150"/>
                <a:gd name="T72" fmla="*/ 50 w 150"/>
                <a:gd name="T73" fmla="*/ 18 h 150"/>
                <a:gd name="T74" fmla="*/ 45 w 150"/>
                <a:gd name="T75" fmla="*/ 9 h 150"/>
                <a:gd name="T76" fmla="*/ 57 w 150"/>
                <a:gd name="T77" fmla="*/ 25 h 150"/>
                <a:gd name="T78" fmla="*/ 53 w 150"/>
                <a:gd name="T79" fmla="*/ 33 h 150"/>
                <a:gd name="T80" fmla="*/ 44 w 150"/>
                <a:gd name="T81" fmla="*/ 29 h 150"/>
                <a:gd name="T82" fmla="*/ 8 w 150"/>
                <a:gd name="T83" fmla="*/ 46 h 150"/>
                <a:gd name="T84" fmla="*/ 146 w 150"/>
                <a:gd name="T85" fmla="*/ 18 h 150"/>
                <a:gd name="T86" fmla="*/ 134 w 150"/>
                <a:gd name="T87" fmla="*/ 33 h 150"/>
                <a:gd name="T88" fmla="*/ 67 w 150"/>
                <a:gd name="T89" fmla="*/ 9 h 150"/>
                <a:gd name="T90" fmla="*/ 145 w 150"/>
                <a:gd name="T91" fmla="*/ 16 h 150"/>
                <a:gd name="T92" fmla="*/ 133 w 150"/>
                <a:gd name="T93" fmla="*/ 31 h 150"/>
                <a:gd name="T94" fmla="*/ 71 w 150"/>
                <a:gd name="T95" fmla="*/ 11 h 150"/>
                <a:gd name="T96" fmla="*/ 54 w 150"/>
                <a:gd name="T97" fmla="*/ 30 h 150"/>
                <a:gd name="T98" fmla="*/ 43 w 150"/>
                <a:gd name="T99" fmla="*/ 16 h 150"/>
                <a:gd name="T100" fmla="*/ 43 w 150"/>
                <a:gd name="T101" fmla="*/ 17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50" h="150">
                  <a:moveTo>
                    <a:pt x="150" y="12"/>
                  </a:moveTo>
                  <a:cubicBezTo>
                    <a:pt x="150" y="20"/>
                    <a:pt x="143" y="32"/>
                    <a:pt x="138" y="34"/>
                  </a:cubicBezTo>
                  <a:cubicBezTo>
                    <a:pt x="120" y="43"/>
                    <a:pt x="99" y="32"/>
                    <a:pt x="81" y="22"/>
                  </a:cubicBezTo>
                  <a:cubicBezTo>
                    <a:pt x="69" y="15"/>
                    <a:pt x="57" y="9"/>
                    <a:pt x="48" y="10"/>
                  </a:cubicBezTo>
                  <a:cubicBezTo>
                    <a:pt x="50" y="12"/>
                    <a:pt x="51" y="15"/>
                    <a:pt x="52" y="17"/>
                  </a:cubicBezTo>
                  <a:cubicBezTo>
                    <a:pt x="52" y="17"/>
                    <a:pt x="52" y="17"/>
                    <a:pt x="52" y="17"/>
                  </a:cubicBezTo>
                  <a:cubicBezTo>
                    <a:pt x="54" y="16"/>
                    <a:pt x="56" y="16"/>
                    <a:pt x="58" y="17"/>
                  </a:cubicBezTo>
                  <a:cubicBezTo>
                    <a:pt x="61" y="19"/>
                    <a:pt x="61" y="24"/>
                    <a:pt x="61" y="27"/>
                  </a:cubicBezTo>
                  <a:cubicBezTo>
                    <a:pt x="61" y="30"/>
                    <a:pt x="61" y="33"/>
                    <a:pt x="60" y="35"/>
                  </a:cubicBezTo>
                  <a:cubicBezTo>
                    <a:pt x="60" y="35"/>
                    <a:pt x="60" y="35"/>
                    <a:pt x="60" y="35"/>
                  </a:cubicBezTo>
                  <a:cubicBezTo>
                    <a:pt x="60" y="36"/>
                    <a:pt x="60" y="36"/>
                    <a:pt x="60" y="36"/>
                  </a:cubicBezTo>
                  <a:cubicBezTo>
                    <a:pt x="57" y="38"/>
                    <a:pt x="52" y="39"/>
                    <a:pt x="45" y="39"/>
                  </a:cubicBezTo>
                  <a:cubicBezTo>
                    <a:pt x="45" y="39"/>
                    <a:pt x="45" y="39"/>
                    <a:pt x="45" y="39"/>
                  </a:cubicBezTo>
                  <a:cubicBezTo>
                    <a:pt x="45" y="38"/>
                    <a:pt x="45" y="38"/>
                    <a:pt x="45" y="38"/>
                  </a:cubicBezTo>
                  <a:cubicBezTo>
                    <a:pt x="41" y="34"/>
                    <a:pt x="40" y="26"/>
                    <a:pt x="39" y="20"/>
                  </a:cubicBezTo>
                  <a:cubicBezTo>
                    <a:pt x="39" y="18"/>
                    <a:pt x="38" y="16"/>
                    <a:pt x="38" y="14"/>
                  </a:cubicBezTo>
                  <a:cubicBezTo>
                    <a:pt x="21" y="15"/>
                    <a:pt x="11" y="27"/>
                    <a:pt x="11" y="47"/>
                  </a:cubicBezTo>
                  <a:cubicBezTo>
                    <a:pt x="11" y="52"/>
                    <a:pt x="12" y="58"/>
                    <a:pt x="14" y="63"/>
                  </a:cubicBezTo>
                  <a:cubicBezTo>
                    <a:pt x="15" y="68"/>
                    <a:pt x="18" y="72"/>
                    <a:pt x="22" y="77"/>
                  </a:cubicBezTo>
                  <a:cubicBezTo>
                    <a:pt x="26" y="82"/>
                    <a:pt x="30" y="87"/>
                    <a:pt x="32" y="93"/>
                  </a:cubicBezTo>
                  <a:cubicBezTo>
                    <a:pt x="39" y="111"/>
                    <a:pt x="36" y="130"/>
                    <a:pt x="25" y="148"/>
                  </a:cubicBezTo>
                  <a:cubicBezTo>
                    <a:pt x="23" y="150"/>
                    <a:pt x="23" y="150"/>
                    <a:pt x="23" y="150"/>
                  </a:cubicBezTo>
                  <a:cubicBezTo>
                    <a:pt x="23" y="147"/>
                    <a:pt x="23" y="147"/>
                    <a:pt x="23" y="147"/>
                  </a:cubicBezTo>
                  <a:cubicBezTo>
                    <a:pt x="24" y="144"/>
                    <a:pt x="25" y="141"/>
                    <a:pt x="26" y="137"/>
                  </a:cubicBezTo>
                  <a:cubicBezTo>
                    <a:pt x="28" y="131"/>
                    <a:pt x="31" y="123"/>
                    <a:pt x="31" y="116"/>
                  </a:cubicBezTo>
                  <a:cubicBezTo>
                    <a:pt x="31" y="112"/>
                    <a:pt x="30" y="108"/>
                    <a:pt x="29" y="105"/>
                  </a:cubicBezTo>
                  <a:cubicBezTo>
                    <a:pt x="28" y="104"/>
                    <a:pt x="26" y="104"/>
                    <a:pt x="23" y="104"/>
                  </a:cubicBezTo>
                  <a:cubicBezTo>
                    <a:pt x="22" y="104"/>
                    <a:pt x="22" y="104"/>
                    <a:pt x="22" y="104"/>
                  </a:cubicBezTo>
                  <a:cubicBezTo>
                    <a:pt x="22" y="103"/>
                    <a:pt x="22" y="103"/>
                    <a:pt x="22" y="103"/>
                  </a:cubicBezTo>
                  <a:cubicBezTo>
                    <a:pt x="22" y="101"/>
                    <a:pt x="24" y="101"/>
                    <a:pt x="26" y="101"/>
                  </a:cubicBezTo>
                  <a:cubicBezTo>
                    <a:pt x="26" y="101"/>
                    <a:pt x="26" y="101"/>
                    <a:pt x="26" y="101"/>
                  </a:cubicBezTo>
                  <a:cubicBezTo>
                    <a:pt x="25" y="97"/>
                    <a:pt x="21" y="93"/>
                    <a:pt x="17" y="88"/>
                  </a:cubicBezTo>
                  <a:cubicBezTo>
                    <a:pt x="10" y="81"/>
                    <a:pt x="2" y="72"/>
                    <a:pt x="1" y="61"/>
                  </a:cubicBezTo>
                  <a:cubicBezTo>
                    <a:pt x="0" y="58"/>
                    <a:pt x="0" y="55"/>
                    <a:pt x="0" y="52"/>
                  </a:cubicBezTo>
                  <a:cubicBezTo>
                    <a:pt x="0" y="37"/>
                    <a:pt x="5" y="24"/>
                    <a:pt x="13" y="17"/>
                  </a:cubicBezTo>
                  <a:cubicBezTo>
                    <a:pt x="20" y="11"/>
                    <a:pt x="28" y="9"/>
                    <a:pt x="38" y="10"/>
                  </a:cubicBezTo>
                  <a:cubicBezTo>
                    <a:pt x="40" y="10"/>
                    <a:pt x="41" y="9"/>
                    <a:pt x="43" y="7"/>
                  </a:cubicBezTo>
                  <a:cubicBezTo>
                    <a:pt x="44" y="6"/>
                    <a:pt x="46" y="5"/>
                    <a:pt x="48" y="4"/>
                  </a:cubicBezTo>
                  <a:cubicBezTo>
                    <a:pt x="62" y="3"/>
                    <a:pt x="77" y="9"/>
                    <a:pt x="91" y="16"/>
                  </a:cubicBezTo>
                  <a:cubicBezTo>
                    <a:pt x="113" y="25"/>
                    <a:pt x="131" y="33"/>
                    <a:pt x="141" y="13"/>
                  </a:cubicBezTo>
                  <a:cubicBezTo>
                    <a:pt x="142" y="12"/>
                    <a:pt x="142" y="11"/>
                    <a:pt x="142" y="10"/>
                  </a:cubicBezTo>
                  <a:cubicBezTo>
                    <a:pt x="142" y="7"/>
                    <a:pt x="140" y="4"/>
                    <a:pt x="139" y="2"/>
                  </a:cubicBezTo>
                  <a:cubicBezTo>
                    <a:pt x="138" y="0"/>
                    <a:pt x="138" y="0"/>
                    <a:pt x="138" y="0"/>
                  </a:cubicBezTo>
                  <a:cubicBezTo>
                    <a:pt x="139" y="0"/>
                    <a:pt x="139" y="0"/>
                    <a:pt x="139" y="0"/>
                  </a:cubicBezTo>
                  <a:cubicBezTo>
                    <a:pt x="146" y="1"/>
                    <a:pt x="150" y="5"/>
                    <a:pt x="150" y="12"/>
                  </a:cubicBezTo>
                  <a:close/>
                  <a:moveTo>
                    <a:pt x="45" y="9"/>
                  </a:moveTo>
                  <a:cubicBezTo>
                    <a:pt x="47" y="9"/>
                    <a:pt x="47" y="9"/>
                    <a:pt x="47" y="9"/>
                  </a:cubicBezTo>
                  <a:cubicBezTo>
                    <a:pt x="56" y="7"/>
                    <a:pt x="68" y="13"/>
                    <a:pt x="82" y="20"/>
                  </a:cubicBezTo>
                  <a:cubicBezTo>
                    <a:pt x="100" y="30"/>
                    <a:pt x="120" y="41"/>
                    <a:pt x="138" y="33"/>
                  </a:cubicBezTo>
                  <a:cubicBezTo>
                    <a:pt x="142" y="31"/>
                    <a:pt x="148" y="20"/>
                    <a:pt x="148" y="12"/>
                  </a:cubicBezTo>
                  <a:cubicBezTo>
                    <a:pt x="148" y="8"/>
                    <a:pt x="147" y="3"/>
                    <a:pt x="141" y="2"/>
                  </a:cubicBezTo>
                  <a:cubicBezTo>
                    <a:pt x="142" y="4"/>
                    <a:pt x="143" y="7"/>
                    <a:pt x="143" y="10"/>
                  </a:cubicBezTo>
                  <a:cubicBezTo>
                    <a:pt x="143" y="11"/>
                    <a:pt x="143" y="13"/>
                    <a:pt x="143" y="14"/>
                  </a:cubicBezTo>
                  <a:cubicBezTo>
                    <a:pt x="143" y="14"/>
                    <a:pt x="143" y="14"/>
                    <a:pt x="143" y="14"/>
                  </a:cubicBezTo>
                  <a:cubicBezTo>
                    <a:pt x="132" y="35"/>
                    <a:pt x="112" y="26"/>
                    <a:pt x="91" y="17"/>
                  </a:cubicBezTo>
                  <a:cubicBezTo>
                    <a:pt x="76" y="11"/>
                    <a:pt x="62" y="5"/>
                    <a:pt x="48" y="6"/>
                  </a:cubicBezTo>
                  <a:cubicBezTo>
                    <a:pt x="46" y="6"/>
                    <a:pt x="45" y="7"/>
                    <a:pt x="44" y="9"/>
                  </a:cubicBezTo>
                  <a:cubicBezTo>
                    <a:pt x="42" y="10"/>
                    <a:pt x="41" y="11"/>
                    <a:pt x="39" y="12"/>
                  </a:cubicBezTo>
                  <a:cubicBezTo>
                    <a:pt x="38" y="12"/>
                    <a:pt x="38" y="12"/>
                    <a:pt x="38" y="12"/>
                  </a:cubicBezTo>
                  <a:cubicBezTo>
                    <a:pt x="38" y="12"/>
                    <a:pt x="38" y="12"/>
                    <a:pt x="38" y="12"/>
                  </a:cubicBezTo>
                  <a:cubicBezTo>
                    <a:pt x="29" y="10"/>
                    <a:pt x="20" y="13"/>
                    <a:pt x="14" y="18"/>
                  </a:cubicBezTo>
                  <a:cubicBezTo>
                    <a:pt x="6" y="25"/>
                    <a:pt x="2" y="37"/>
                    <a:pt x="2" y="52"/>
                  </a:cubicBezTo>
                  <a:cubicBezTo>
                    <a:pt x="2" y="55"/>
                    <a:pt x="2" y="58"/>
                    <a:pt x="2" y="60"/>
                  </a:cubicBezTo>
                  <a:cubicBezTo>
                    <a:pt x="4" y="72"/>
                    <a:pt x="11" y="80"/>
                    <a:pt x="18" y="87"/>
                  </a:cubicBezTo>
                  <a:cubicBezTo>
                    <a:pt x="23" y="92"/>
                    <a:pt x="27" y="97"/>
                    <a:pt x="28" y="102"/>
                  </a:cubicBezTo>
                  <a:cubicBezTo>
                    <a:pt x="28" y="102"/>
                    <a:pt x="28" y="102"/>
                    <a:pt x="28" y="102"/>
                  </a:cubicBezTo>
                  <a:cubicBezTo>
                    <a:pt x="27" y="102"/>
                    <a:pt x="27" y="102"/>
                    <a:pt x="27" y="102"/>
                  </a:cubicBezTo>
                  <a:cubicBezTo>
                    <a:pt x="27" y="102"/>
                    <a:pt x="27" y="102"/>
                    <a:pt x="27" y="102"/>
                  </a:cubicBezTo>
                  <a:cubicBezTo>
                    <a:pt x="28" y="103"/>
                    <a:pt x="29" y="103"/>
                    <a:pt x="30" y="104"/>
                  </a:cubicBezTo>
                  <a:cubicBezTo>
                    <a:pt x="31" y="104"/>
                    <a:pt x="31" y="104"/>
                    <a:pt x="31" y="104"/>
                  </a:cubicBezTo>
                  <a:cubicBezTo>
                    <a:pt x="31" y="104"/>
                    <a:pt x="31" y="104"/>
                    <a:pt x="31" y="104"/>
                  </a:cubicBezTo>
                  <a:cubicBezTo>
                    <a:pt x="32" y="108"/>
                    <a:pt x="32" y="112"/>
                    <a:pt x="32" y="116"/>
                  </a:cubicBezTo>
                  <a:cubicBezTo>
                    <a:pt x="32" y="124"/>
                    <a:pt x="30" y="131"/>
                    <a:pt x="28" y="138"/>
                  </a:cubicBezTo>
                  <a:cubicBezTo>
                    <a:pt x="27" y="140"/>
                    <a:pt x="26" y="141"/>
                    <a:pt x="26" y="143"/>
                  </a:cubicBezTo>
                  <a:cubicBezTo>
                    <a:pt x="35" y="127"/>
                    <a:pt x="37" y="110"/>
                    <a:pt x="31" y="93"/>
                  </a:cubicBezTo>
                  <a:cubicBezTo>
                    <a:pt x="28" y="88"/>
                    <a:pt x="25" y="83"/>
                    <a:pt x="21" y="78"/>
                  </a:cubicBezTo>
                  <a:cubicBezTo>
                    <a:pt x="17" y="73"/>
                    <a:pt x="14" y="69"/>
                    <a:pt x="12" y="64"/>
                  </a:cubicBezTo>
                  <a:cubicBezTo>
                    <a:pt x="12" y="63"/>
                    <a:pt x="12" y="62"/>
                    <a:pt x="11" y="61"/>
                  </a:cubicBezTo>
                  <a:cubicBezTo>
                    <a:pt x="13" y="71"/>
                    <a:pt x="17" y="79"/>
                    <a:pt x="23" y="84"/>
                  </a:cubicBezTo>
                  <a:cubicBezTo>
                    <a:pt x="26" y="86"/>
                    <a:pt x="26" y="86"/>
                    <a:pt x="26" y="86"/>
                  </a:cubicBezTo>
                  <a:cubicBezTo>
                    <a:pt x="23" y="85"/>
                    <a:pt x="23" y="85"/>
                    <a:pt x="23" y="85"/>
                  </a:cubicBezTo>
                  <a:cubicBezTo>
                    <a:pt x="10" y="82"/>
                    <a:pt x="4" y="64"/>
                    <a:pt x="4" y="49"/>
                  </a:cubicBezTo>
                  <a:cubicBezTo>
                    <a:pt x="4" y="34"/>
                    <a:pt x="9" y="21"/>
                    <a:pt x="18" y="16"/>
                  </a:cubicBezTo>
                  <a:cubicBezTo>
                    <a:pt x="19" y="17"/>
                    <a:pt x="19" y="17"/>
                    <a:pt x="19" y="17"/>
                  </a:cubicBezTo>
                  <a:cubicBezTo>
                    <a:pt x="15" y="21"/>
                    <a:pt x="12" y="28"/>
                    <a:pt x="10" y="37"/>
                  </a:cubicBezTo>
                  <a:cubicBezTo>
                    <a:pt x="13" y="22"/>
                    <a:pt x="23" y="14"/>
                    <a:pt x="38" y="13"/>
                  </a:cubicBezTo>
                  <a:cubicBezTo>
                    <a:pt x="39" y="13"/>
                    <a:pt x="39" y="13"/>
                    <a:pt x="39" y="13"/>
                  </a:cubicBezTo>
                  <a:cubicBezTo>
                    <a:pt x="39" y="13"/>
                    <a:pt x="39" y="13"/>
                    <a:pt x="39" y="13"/>
                  </a:cubicBezTo>
                  <a:cubicBezTo>
                    <a:pt x="40" y="15"/>
                    <a:pt x="40" y="18"/>
                    <a:pt x="40" y="20"/>
                  </a:cubicBezTo>
                  <a:cubicBezTo>
                    <a:pt x="41" y="23"/>
                    <a:pt x="41" y="26"/>
                    <a:pt x="42" y="29"/>
                  </a:cubicBezTo>
                  <a:cubicBezTo>
                    <a:pt x="42" y="29"/>
                    <a:pt x="42" y="29"/>
                    <a:pt x="42" y="29"/>
                  </a:cubicBezTo>
                  <a:cubicBezTo>
                    <a:pt x="43" y="28"/>
                    <a:pt x="44" y="27"/>
                    <a:pt x="44" y="27"/>
                  </a:cubicBezTo>
                  <a:cubicBezTo>
                    <a:pt x="46" y="27"/>
                    <a:pt x="47" y="28"/>
                    <a:pt x="48" y="29"/>
                  </a:cubicBezTo>
                  <a:cubicBezTo>
                    <a:pt x="50" y="31"/>
                    <a:pt x="52" y="32"/>
                    <a:pt x="54" y="31"/>
                  </a:cubicBezTo>
                  <a:cubicBezTo>
                    <a:pt x="55" y="31"/>
                    <a:pt x="55" y="31"/>
                    <a:pt x="55" y="31"/>
                  </a:cubicBezTo>
                  <a:cubicBezTo>
                    <a:pt x="55" y="32"/>
                    <a:pt x="55" y="32"/>
                    <a:pt x="55" y="32"/>
                  </a:cubicBezTo>
                  <a:cubicBezTo>
                    <a:pt x="54" y="35"/>
                    <a:pt x="53" y="36"/>
                    <a:pt x="52" y="37"/>
                  </a:cubicBezTo>
                  <a:cubicBezTo>
                    <a:pt x="48" y="38"/>
                    <a:pt x="43" y="32"/>
                    <a:pt x="42" y="30"/>
                  </a:cubicBezTo>
                  <a:cubicBezTo>
                    <a:pt x="42" y="30"/>
                    <a:pt x="42" y="30"/>
                    <a:pt x="42" y="30"/>
                  </a:cubicBezTo>
                  <a:cubicBezTo>
                    <a:pt x="43" y="33"/>
                    <a:pt x="44" y="35"/>
                    <a:pt x="46" y="37"/>
                  </a:cubicBezTo>
                  <a:cubicBezTo>
                    <a:pt x="52" y="38"/>
                    <a:pt x="56" y="37"/>
                    <a:pt x="59" y="35"/>
                  </a:cubicBezTo>
                  <a:cubicBezTo>
                    <a:pt x="60" y="32"/>
                    <a:pt x="60" y="30"/>
                    <a:pt x="60" y="27"/>
                  </a:cubicBezTo>
                  <a:cubicBezTo>
                    <a:pt x="60" y="23"/>
                    <a:pt x="59" y="20"/>
                    <a:pt x="57" y="18"/>
                  </a:cubicBezTo>
                  <a:cubicBezTo>
                    <a:pt x="56" y="18"/>
                    <a:pt x="55" y="18"/>
                    <a:pt x="53" y="18"/>
                  </a:cubicBezTo>
                  <a:cubicBezTo>
                    <a:pt x="56" y="19"/>
                    <a:pt x="58" y="22"/>
                    <a:pt x="58" y="25"/>
                  </a:cubicBezTo>
                  <a:cubicBezTo>
                    <a:pt x="58" y="26"/>
                    <a:pt x="58" y="26"/>
                    <a:pt x="57" y="27"/>
                  </a:cubicBezTo>
                  <a:cubicBezTo>
                    <a:pt x="57" y="27"/>
                    <a:pt x="57" y="27"/>
                    <a:pt x="57" y="27"/>
                  </a:cubicBezTo>
                  <a:cubicBezTo>
                    <a:pt x="56" y="27"/>
                    <a:pt x="56" y="27"/>
                    <a:pt x="56" y="27"/>
                  </a:cubicBezTo>
                  <a:cubicBezTo>
                    <a:pt x="53" y="24"/>
                    <a:pt x="52" y="21"/>
                    <a:pt x="51" y="19"/>
                  </a:cubicBezTo>
                  <a:cubicBezTo>
                    <a:pt x="49" y="18"/>
                    <a:pt x="49" y="18"/>
                    <a:pt x="49" y="18"/>
                  </a:cubicBezTo>
                  <a:cubicBezTo>
                    <a:pt x="50" y="18"/>
                    <a:pt x="50" y="18"/>
                    <a:pt x="50" y="18"/>
                  </a:cubicBezTo>
                  <a:cubicBezTo>
                    <a:pt x="50" y="17"/>
                    <a:pt x="50" y="17"/>
                    <a:pt x="50" y="17"/>
                  </a:cubicBezTo>
                  <a:cubicBezTo>
                    <a:pt x="49" y="15"/>
                    <a:pt x="49" y="12"/>
                    <a:pt x="46" y="10"/>
                  </a:cubicBezTo>
                  <a:lnTo>
                    <a:pt x="45" y="9"/>
                  </a:lnTo>
                  <a:close/>
                  <a:moveTo>
                    <a:pt x="57" y="25"/>
                  </a:moveTo>
                  <a:cubicBezTo>
                    <a:pt x="57" y="24"/>
                    <a:pt x="55" y="21"/>
                    <a:pt x="53" y="19"/>
                  </a:cubicBezTo>
                  <a:cubicBezTo>
                    <a:pt x="53" y="21"/>
                    <a:pt x="54" y="23"/>
                    <a:pt x="57" y="25"/>
                  </a:cubicBezTo>
                  <a:close/>
                  <a:moveTo>
                    <a:pt x="44" y="29"/>
                  </a:moveTo>
                  <a:cubicBezTo>
                    <a:pt x="45" y="32"/>
                    <a:pt x="49" y="36"/>
                    <a:pt x="51" y="35"/>
                  </a:cubicBezTo>
                  <a:cubicBezTo>
                    <a:pt x="52" y="35"/>
                    <a:pt x="53" y="34"/>
                    <a:pt x="53" y="33"/>
                  </a:cubicBezTo>
                  <a:cubicBezTo>
                    <a:pt x="51" y="33"/>
                    <a:pt x="49" y="32"/>
                    <a:pt x="47" y="30"/>
                  </a:cubicBezTo>
                  <a:cubicBezTo>
                    <a:pt x="46" y="30"/>
                    <a:pt x="45" y="29"/>
                    <a:pt x="45" y="29"/>
                  </a:cubicBezTo>
                  <a:cubicBezTo>
                    <a:pt x="44" y="29"/>
                    <a:pt x="44" y="29"/>
                    <a:pt x="44" y="29"/>
                  </a:cubicBezTo>
                  <a:close/>
                  <a:moveTo>
                    <a:pt x="5" y="49"/>
                  </a:moveTo>
                  <a:cubicBezTo>
                    <a:pt x="5" y="62"/>
                    <a:pt x="10" y="77"/>
                    <a:pt x="19" y="82"/>
                  </a:cubicBezTo>
                  <a:cubicBezTo>
                    <a:pt x="12" y="74"/>
                    <a:pt x="8" y="58"/>
                    <a:pt x="8" y="46"/>
                  </a:cubicBezTo>
                  <a:cubicBezTo>
                    <a:pt x="8" y="36"/>
                    <a:pt x="10" y="28"/>
                    <a:pt x="13" y="22"/>
                  </a:cubicBezTo>
                  <a:cubicBezTo>
                    <a:pt x="8" y="29"/>
                    <a:pt x="5" y="38"/>
                    <a:pt x="5" y="49"/>
                  </a:cubicBezTo>
                  <a:close/>
                  <a:moveTo>
                    <a:pt x="146" y="18"/>
                  </a:moveTo>
                  <a:cubicBezTo>
                    <a:pt x="146" y="18"/>
                    <a:pt x="146" y="18"/>
                    <a:pt x="146" y="18"/>
                  </a:cubicBezTo>
                  <a:cubicBezTo>
                    <a:pt x="146" y="21"/>
                    <a:pt x="139" y="31"/>
                    <a:pt x="134" y="33"/>
                  </a:cubicBezTo>
                  <a:cubicBezTo>
                    <a:pt x="134" y="33"/>
                    <a:pt x="134" y="33"/>
                    <a:pt x="134" y="33"/>
                  </a:cubicBezTo>
                  <a:cubicBezTo>
                    <a:pt x="103" y="35"/>
                    <a:pt x="85" y="24"/>
                    <a:pt x="66" y="10"/>
                  </a:cubicBezTo>
                  <a:cubicBezTo>
                    <a:pt x="63" y="8"/>
                    <a:pt x="63" y="8"/>
                    <a:pt x="63" y="8"/>
                  </a:cubicBezTo>
                  <a:cubicBezTo>
                    <a:pt x="67" y="9"/>
                    <a:pt x="67" y="9"/>
                    <a:pt x="67" y="9"/>
                  </a:cubicBezTo>
                  <a:cubicBezTo>
                    <a:pt x="73" y="10"/>
                    <a:pt x="80" y="13"/>
                    <a:pt x="88" y="17"/>
                  </a:cubicBezTo>
                  <a:cubicBezTo>
                    <a:pt x="108" y="26"/>
                    <a:pt x="131" y="36"/>
                    <a:pt x="144" y="16"/>
                  </a:cubicBezTo>
                  <a:cubicBezTo>
                    <a:pt x="145" y="16"/>
                    <a:pt x="145" y="16"/>
                    <a:pt x="145" y="16"/>
                  </a:cubicBezTo>
                  <a:cubicBezTo>
                    <a:pt x="145" y="16"/>
                    <a:pt x="145" y="16"/>
                    <a:pt x="145" y="16"/>
                  </a:cubicBezTo>
                  <a:cubicBezTo>
                    <a:pt x="146" y="16"/>
                    <a:pt x="146" y="16"/>
                    <a:pt x="146" y="18"/>
                  </a:cubicBezTo>
                  <a:close/>
                  <a:moveTo>
                    <a:pt x="133" y="31"/>
                  </a:moveTo>
                  <a:cubicBezTo>
                    <a:pt x="138" y="29"/>
                    <a:pt x="144" y="21"/>
                    <a:pt x="145" y="18"/>
                  </a:cubicBezTo>
                  <a:cubicBezTo>
                    <a:pt x="131" y="37"/>
                    <a:pt x="108" y="27"/>
                    <a:pt x="87" y="18"/>
                  </a:cubicBezTo>
                  <a:cubicBezTo>
                    <a:pt x="81" y="15"/>
                    <a:pt x="76" y="13"/>
                    <a:pt x="71" y="11"/>
                  </a:cubicBezTo>
                  <a:cubicBezTo>
                    <a:pt x="88" y="23"/>
                    <a:pt x="105" y="33"/>
                    <a:pt x="133" y="31"/>
                  </a:cubicBezTo>
                  <a:close/>
                  <a:moveTo>
                    <a:pt x="55" y="30"/>
                  </a:moveTo>
                  <a:cubicBezTo>
                    <a:pt x="54" y="30"/>
                    <a:pt x="54" y="30"/>
                    <a:pt x="54" y="30"/>
                  </a:cubicBezTo>
                  <a:cubicBezTo>
                    <a:pt x="47" y="29"/>
                    <a:pt x="42" y="25"/>
                    <a:pt x="42" y="17"/>
                  </a:cubicBezTo>
                  <a:cubicBezTo>
                    <a:pt x="42" y="16"/>
                    <a:pt x="42" y="16"/>
                    <a:pt x="42" y="16"/>
                  </a:cubicBezTo>
                  <a:cubicBezTo>
                    <a:pt x="43" y="16"/>
                    <a:pt x="43" y="16"/>
                    <a:pt x="43" y="16"/>
                  </a:cubicBezTo>
                  <a:cubicBezTo>
                    <a:pt x="50" y="17"/>
                    <a:pt x="53" y="23"/>
                    <a:pt x="55" y="29"/>
                  </a:cubicBezTo>
                  <a:lnTo>
                    <a:pt x="55" y="30"/>
                  </a:lnTo>
                  <a:close/>
                  <a:moveTo>
                    <a:pt x="43" y="17"/>
                  </a:moveTo>
                  <a:cubicBezTo>
                    <a:pt x="44" y="24"/>
                    <a:pt x="47" y="27"/>
                    <a:pt x="53" y="28"/>
                  </a:cubicBezTo>
                  <a:cubicBezTo>
                    <a:pt x="51" y="23"/>
                    <a:pt x="49" y="19"/>
                    <a:pt x="43" y="17"/>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1" name="Freeform 49"/>
            <p:cNvSpPr>
              <a:spLocks noEditPoints="1"/>
            </p:cNvSpPr>
            <p:nvPr/>
          </p:nvSpPr>
          <p:spPr bwMode="auto">
            <a:xfrm>
              <a:off x="4162425" y="3344863"/>
              <a:ext cx="334963" cy="328613"/>
            </a:xfrm>
            <a:custGeom>
              <a:avLst/>
              <a:gdLst>
                <a:gd name="T0" fmla="*/ 61 w 149"/>
                <a:gd name="T1" fmla="*/ 17 h 146"/>
                <a:gd name="T2" fmla="*/ 70 w 149"/>
                <a:gd name="T3" fmla="*/ 13 h 146"/>
                <a:gd name="T4" fmla="*/ 67 w 149"/>
                <a:gd name="T5" fmla="*/ 22 h 146"/>
                <a:gd name="T6" fmla="*/ 71 w 149"/>
                <a:gd name="T7" fmla="*/ 8 h 146"/>
                <a:gd name="T8" fmla="*/ 77 w 149"/>
                <a:gd name="T9" fmla="*/ 20 h 146"/>
                <a:gd name="T10" fmla="*/ 146 w 149"/>
                <a:gd name="T11" fmla="*/ 39 h 146"/>
                <a:gd name="T12" fmla="*/ 125 w 149"/>
                <a:gd name="T13" fmla="*/ 103 h 146"/>
                <a:gd name="T14" fmla="*/ 146 w 149"/>
                <a:gd name="T15" fmla="*/ 99 h 146"/>
                <a:gd name="T16" fmla="*/ 148 w 149"/>
                <a:gd name="T17" fmla="*/ 120 h 146"/>
                <a:gd name="T18" fmla="*/ 129 w 149"/>
                <a:gd name="T19" fmla="*/ 119 h 146"/>
                <a:gd name="T20" fmla="*/ 141 w 149"/>
                <a:gd name="T21" fmla="*/ 143 h 146"/>
                <a:gd name="T22" fmla="*/ 124 w 149"/>
                <a:gd name="T23" fmla="*/ 108 h 146"/>
                <a:gd name="T24" fmla="*/ 121 w 149"/>
                <a:gd name="T25" fmla="*/ 76 h 146"/>
                <a:gd name="T26" fmla="*/ 132 w 149"/>
                <a:gd name="T27" fmla="*/ 18 h 146"/>
                <a:gd name="T28" fmla="*/ 46 w 149"/>
                <a:gd name="T29" fmla="*/ 31 h 146"/>
                <a:gd name="T30" fmla="*/ 0 w 149"/>
                <a:gd name="T31" fmla="*/ 27 h 146"/>
                <a:gd name="T32" fmla="*/ 60 w 149"/>
                <a:gd name="T33" fmla="*/ 24 h 146"/>
                <a:gd name="T34" fmla="*/ 58 w 149"/>
                <a:gd name="T35" fmla="*/ 11 h 146"/>
                <a:gd name="T36" fmla="*/ 68 w 149"/>
                <a:gd name="T37" fmla="*/ 8 h 146"/>
                <a:gd name="T38" fmla="*/ 61 w 149"/>
                <a:gd name="T39" fmla="*/ 17 h 146"/>
                <a:gd name="T40" fmla="*/ 58 w 149"/>
                <a:gd name="T41" fmla="*/ 27 h 146"/>
                <a:gd name="T42" fmla="*/ 31 w 149"/>
                <a:gd name="T43" fmla="*/ 25 h 146"/>
                <a:gd name="T44" fmla="*/ 58 w 149"/>
                <a:gd name="T45" fmla="*/ 27 h 146"/>
                <a:gd name="T46" fmla="*/ 101 w 149"/>
                <a:gd name="T47" fmla="*/ 11 h 146"/>
                <a:gd name="T48" fmla="*/ 88 w 149"/>
                <a:gd name="T49" fmla="*/ 20 h 146"/>
                <a:gd name="T50" fmla="*/ 101 w 149"/>
                <a:gd name="T51" fmla="*/ 11 h 146"/>
                <a:gd name="T52" fmla="*/ 142 w 149"/>
                <a:gd name="T53" fmla="*/ 32 h 146"/>
                <a:gd name="T54" fmla="*/ 141 w 149"/>
                <a:gd name="T55" fmla="*/ 34 h 146"/>
                <a:gd name="T56" fmla="*/ 122 w 149"/>
                <a:gd name="T57" fmla="*/ 95 h 146"/>
                <a:gd name="T58" fmla="*/ 142 w 149"/>
                <a:gd name="T59" fmla="*/ 32 h 146"/>
                <a:gd name="T60" fmla="*/ 145 w 149"/>
                <a:gd name="T61" fmla="*/ 119 h 146"/>
                <a:gd name="T62" fmla="*/ 142 w 149"/>
                <a:gd name="T63" fmla="*/ 106 h 146"/>
                <a:gd name="T64" fmla="*/ 132 w 149"/>
                <a:gd name="T65" fmla="*/ 106 h 146"/>
                <a:gd name="T66" fmla="*/ 145 w 149"/>
                <a:gd name="T67" fmla="*/ 119 h 146"/>
                <a:gd name="T68" fmla="*/ 146 w 149"/>
                <a:gd name="T69" fmla="*/ 103 h 146"/>
                <a:gd name="T70" fmla="*/ 134 w 149"/>
                <a:gd name="T71" fmla="*/ 103 h 146"/>
                <a:gd name="T72" fmla="*/ 146 w 149"/>
                <a:gd name="T73" fmla="*/ 10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49" h="146">
                  <a:moveTo>
                    <a:pt x="61" y="17"/>
                  </a:moveTo>
                  <a:cubicBezTo>
                    <a:pt x="64" y="17"/>
                    <a:pt x="67" y="9"/>
                    <a:pt x="70" y="13"/>
                  </a:cubicBezTo>
                  <a:cubicBezTo>
                    <a:pt x="68" y="15"/>
                    <a:pt x="65" y="17"/>
                    <a:pt x="67" y="22"/>
                  </a:cubicBezTo>
                  <a:cubicBezTo>
                    <a:pt x="78" y="22"/>
                    <a:pt x="72" y="11"/>
                    <a:pt x="71" y="8"/>
                  </a:cubicBezTo>
                  <a:cubicBezTo>
                    <a:pt x="75" y="4"/>
                    <a:pt x="81" y="15"/>
                    <a:pt x="77" y="20"/>
                  </a:cubicBezTo>
                  <a:cubicBezTo>
                    <a:pt x="103" y="0"/>
                    <a:pt x="144" y="7"/>
                    <a:pt x="146" y="39"/>
                  </a:cubicBezTo>
                  <a:cubicBezTo>
                    <a:pt x="148" y="63"/>
                    <a:pt x="123" y="79"/>
                    <a:pt x="125" y="103"/>
                  </a:cubicBezTo>
                  <a:cubicBezTo>
                    <a:pt x="130" y="105"/>
                    <a:pt x="138" y="94"/>
                    <a:pt x="146" y="99"/>
                  </a:cubicBezTo>
                  <a:cubicBezTo>
                    <a:pt x="149" y="104"/>
                    <a:pt x="147" y="114"/>
                    <a:pt x="148" y="120"/>
                  </a:cubicBezTo>
                  <a:cubicBezTo>
                    <a:pt x="142" y="125"/>
                    <a:pt x="135" y="122"/>
                    <a:pt x="129" y="119"/>
                  </a:cubicBezTo>
                  <a:cubicBezTo>
                    <a:pt x="129" y="131"/>
                    <a:pt x="129" y="143"/>
                    <a:pt x="141" y="143"/>
                  </a:cubicBezTo>
                  <a:cubicBezTo>
                    <a:pt x="120" y="146"/>
                    <a:pt x="125" y="125"/>
                    <a:pt x="124" y="108"/>
                  </a:cubicBezTo>
                  <a:cubicBezTo>
                    <a:pt x="123" y="95"/>
                    <a:pt x="118" y="88"/>
                    <a:pt x="121" y="76"/>
                  </a:cubicBezTo>
                  <a:cubicBezTo>
                    <a:pt x="125" y="57"/>
                    <a:pt x="149" y="40"/>
                    <a:pt x="132" y="18"/>
                  </a:cubicBezTo>
                  <a:cubicBezTo>
                    <a:pt x="101" y="5"/>
                    <a:pt x="76" y="33"/>
                    <a:pt x="46" y="31"/>
                  </a:cubicBezTo>
                  <a:cubicBezTo>
                    <a:pt x="31" y="30"/>
                    <a:pt x="16" y="16"/>
                    <a:pt x="0" y="27"/>
                  </a:cubicBezTo>
                  <a:cubicBezTo>
                    <a:pt x="14" y="12"/>
                    <a:pt x="37" y="23"/>
                    <a:pt x="60" y="24"/>
                  </a:cubicBezTo>
                  <a:cubicBezTo>
                    <a:pt x="62" y="22"/>
                    <a:pt x="58" y="15"/>
                    <a:pt x="58" y="11"/>
                  </a:cubicBezTo>
                  <a:cubicBezTo>
                    <a:pt x="61" y="10"/>
                    <a:pt x="64" y="4"/>
                    <a:pt x="68" y="8"/>
                  </a:cubicBezTo>
                  <a:cubicBezTo>
                    <a:pt x="67" y="9"/>
                    <a:pt x="59" y="9"/>
                    <a:pt x="61" y="17"/>
                  </a:cubicBezTo>
                  <a:close/>
                  <a:moveTo>
                    <a:pt x="58" y="27"/>
                  </a:moveTo>
                  <a:cubicBezTo>
                    <a:pt x="49" y="25"/>
                    <a:pt x="41" y="22"/>
                    <a:pt x="31" y="25"/>
                  </a:cubicBezTo>
                  <a:cubicBezTo>
                    <a:pt x="41" y="26"/>
                    <a:pt x="49" y="32"/>
                    <a:pt x="58" y="27"/>
                  </a:cubicBezTo>
                  <a:close/>
                  <a:moveTo>
                    <a:pt x="101" y="11"/>
                  </a:moveTo>
                  <a:cubicBezTo>
                    <a:pt x="98" y="14"/>
                    <a:pt x="85" y="15"/>
                    <a:pt x="88" y="20"/>
                  </a:cubicBezTo>
                  <a:cubicBezTo>
                    <a:pt x="90" y="15"/>
                    <a:pt x="104" y="16"/>
                    <a:pt x="101" y="11"/>
                  </a:cubicBezTo>
                  <a:close/>
                  <a:moveTo>
                    <a:pt x="142" y="32"/>
                  </a:moveTo>
                  <a:cubicBezTo>
                    <a:pt x="140" y="29"/>
                    <a:pt x="138" y="30"/>
                    <a:pt x="141" y="34"/>
                  </a:cubicBezTo>
                  <a:cubicBezTo>
                    <a:pt x="139" y="59"/>
                    <a:pt x="121" y="67"/>
                    <a:pt x="122" y="95"/>
                  </a:cubicBezTo>
                  <a:cubicBezTo>
                    <a:pt x="127" y="73"/>
                    <a:pt x="146" y="59"/>
                    <a:pt x="142" y="32"/>
                  </a:cubicBezTo>
                  <a:close/>
                  <a:moveTo>
                    <a:pt x="145" y="119"/>
                  </a:moveTo>
                  <a:cubicBezTo>
                    <a:pt x="145" y="113"/>
                    <a:pt x="145" y="109"/>
                    <a:pt x="142" y="106"/>
                  </a:cubicBezTo>
                  <a:cubicBezTo>
                    <a:pt x="139" y="106"/>
                    <a:pt x="135" y="106"/>
                    <a:pt x="132" y="106"/>
                  </a:cubicBezTo>
                  <a:cubicBezTo>
                    <a:pt x="126" y="113"/>
                    <a:pt x="134" y="121"/>
                    <a:pt x="145" y="119"/>
                  </a:cubicBezTo>
                  <a:close/>
                  <a:moveTo>
                    <a:pt x="146" y="103"/>
                  </a:moveTo>
                  <a:cubicBezTo>
                    <a:pt x="142" y="100"/>
                    <a:pt x="137" y="100"/>
                    <a:pt x="134" y="103"/>
                  </a:cubicBezTo>
                  <a:cubicBezTo>
                    <a:pt x="139" y="101"/>
                    <a:pt x="144" y="107"/>
                    <a:pt x="146" y="103"/>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2" name="Freeform 50"/>
            <p:cNvSpPr>
              <a:spLocks noEditPoints="1"/>
            </p:cNvSpPr>
            <p:nvPr/>
          </p:nvSpPr>
          <p:spPr bwMode="auto">
            <a:xfrm>
              <a:off x="4162425" y="3359150"/>
              <a:ext cx="334963" cy="309563"/>
            </a:xfrm>
            <a:custGeom>
              <a:avLst/>
              <a:gdLst>
                <a:gd name="T0" fmla="*/ 69 w 149"/>
                <a:gd name="T1" fmla="*/ 3 h 138"/>
                <a:gd name="T2" fmla="*/ 64 w 149"/>
                <a:gd name="T3" fmla="*/ 7 h 138"/>
                <a:gd name="T4" fmla="*/ 70 w 149"/>
                <a:gd name="T5" fmla="*/ 7 h 138"/>
                <a:gd name="T6" fmla="*/ 70 w 149"/>
                <a:gd name="T7" fmla="*/ 3 h 138"/>
                <a:gd name="T8" fmla="*/ 73 w 149"/>
                <a:gd name="T9" fmla="*/ 1 h 138"/>
                <a:gd name="T10" fmla="*/ 147 w 149"/>
                <a:gd name="T11" fmla="*/ 33 h 138"/>
                <a:gd name="T12" fmla="*/ 142 w 149"/>
                <a:gd name="T13" fmla="*/ 91 h 138"/>
                <a:gd name="T14" fmla="*/ 149 w 149"/>
                <a:gd name="T15" fmla="*/ 114 h 138"/>
                <a:gd name="T16" fmla="*/ 130 w 149"/>
                <a:gd name="T17" fmla="*/ 114 h 138"/>
                <a:gd name="T18" fmla="*/ 137 w 149"/>
                <a:gd name="T19" fmla="*/ 138 h 138"/>
                <a:gd name="T20" fmla="*/ 122 w 149"/>
                <a:gd name="T21" fmla="*/ 94 h 138"/>
                <a:gd name="T22" fmla="*/ 129 w 149"/>
                <a:gd name="T23" fmla="*/ 51 h 138"/>
                <a:gd name="T24" fmla="*/ 49 w 149"/>
                <a:gd name="T25" fmla="*/ 26 h 138"/>
                <a:gd name="T26" fmla="*/ 1 w 149"/>
                <a:gd name="T27" fmla="*/ 21 h 138"/>
                <a:gd name="T28" fmla="*/ 39 w 149"/>
                <a:gd name="T29" fmla="*/ 15 h 138"/>
                <a:gd name="T30" fmla="*/ 58 w 149"/>
                <a:gd name="T31" fmla="*/ 5 h 138"/>
                <a:gd name="T32" fmla="*/ 67 w 149"/>
                <a:gd name="T33" fmla="*/ 2 h 138"/>
                <a:gd name="T34" fmla="*/ 60 w 149"/>
                <a:gd name="T35" fmla="*/ 10 h 138"/>
                <a:gd name="T36" fmla="*/ 77 w 149"/>
                <a:gd name="T37" fmla="*/ 14 h 138"/>
                <a:gd name="T38" fmla="*/ 73 w 149"/>
                <a:gd name="T39" fmla="*/ 15 h 138"/>
                <a:gd name="T40" fmla="*/ 68 w 149"/>
                <a:gd name="T41" fmla="*/ 8 h 138"/>
                <a:gd name="T42" fmla="*/ 61 w 149"/>
                <a:gd name="T43" fmla="*/ 12 h 138"/>
                <a:gd name="T44" fmla="*/ 60 w 149"/>
                <a:gd name="T45" fmla="*/ 19 h 138"/>
                <a:gd name="T46" fmla="*/ 7 w 149"/>
                <a:gd name="T47" fmla="*/ 17 h 138"/>
                <a:gd name="T48" fmla="*/ 40 w 149"/>
                <a:gd name="T49" fmla="*/ 17 h 138"/>
                <a:gd name="T50" fmla="*/ 60 w 149"/>
                <a:gd name="T51" fmla="*/ 20 h 138"/>
                <a:gd name="T52" fmla="*/ 31 w 149"/>
                <a:gd name="T53" fmla="*/ 20 h 138"/>
                <a:gd name="T54" fmla="*/ 49 w 149"/>
                <a:gd name="T55" fmla="*/ 24 h 138"/>
                <a:gd name="T56" fmla="*/ 87 w 149"/>
                <a:gd name="T57" fmla="*/ 12 h 138"/>
                <a:gd name="T58" fmla="*/ 77 w 149"/>
                <a:gd name="T59" fmla="*/ 14 h 138"/>
                <a:gd name="T60" fmla="*/ 124 w 149"/>
                <a:gd name="T61" fmla="*/ 97 h 138"/>
                <a:gd name="T62" fmla="*/ 101 w 149"/>
                <a:gd name="T63" fmla="*/ 4 h 138"/>
                <a:gd name="T64" fmla="*/ 89 w 149"/>
                <a:gd name="T65" fmla="*/ 14 h 138"/>
                <a:gd name="T66" fmla="*/ 133 w 149"/>
                <a:gd name="T67" fmla="*/ 12 h 138"/>
                <a:gd name="T68" fmla="*/ 131 w 149"/>
                <a:gd name="T69" fmla="*/ 55 h 138"/>
                <a:gd name="T70" fmla="*/ 140 w 149"/>
                <a:gd name="T71" fmla="*/ 24 h 138"/>
                <a:gd name="T72" fmla="*/ 123 w 149"/>
                <a:gd name="T73" fmla="*/ 89 h 138"/>
                <a:gd name="T74" fmla="*/ 135 w 149"/>
                <a:gd name="T75" fmla="*/ 137 h 138"/>
                <a:gd name="T76" fmla="*/ 141 w 149"/>
                <a:gd name="T77" fmla="*/ 116 h 138"/>
                <a:gd name="T78" fmla="*/ 147 w 149"/>
                <a:gd name="T79" fmla="*/ 98 h 138"/>
                <a:gd name="T80" fmla="*/ 131 w 149"/>
                <a:gd name="T81" fmla="*/ 99 h 138"/>
                <a:gd name="T82" fmla="*/ 146 w 149"/>
                <a:gd name="T83" fmla="*/ 94 h 138"/>
                <a:gd name="T84" fmla="*/ 88 w 149"/>
                <a:gd name="T85" fmla="*/ 12 h 138"/>
                <a:gd name="T86" fmla="*/ 95 w 149"/>
                <a:gd name="T87" fmla="*/ 9 h 138"/>
                <a:gd name="T88" fmla="*/ 40 w 149"/>
                <a:gd name="T89" fmla="*/ 19 h 138"/>
                <a:gd name="T90" fmla="*/ 56 w 149"/>
                <a:gd name="T91" fmla="*/ 21 h 138"/>
                <a:gd name="T92" fmla="*/ 141 w 149"/>
                <a:gd name="T93" fmla="*/ 28 h 138"/>
                <a:gd name="T94" fmla="*/ 131 w 149"/>
                <a:gd name="T95" fmla="*/ 66 h 138"/>
                <a:gd name="T96" fmla="*/ 141 w 149"/>
                <a:gd name="T97" fmla="*/ 97 h 138"/>
                <a:gd name="T98" fmla="*/ 143 w 149"/>
                <a:gd name="T99" fmla="*/ 100 h 138"/>
                <a:gd name="T100" fmla="*/ 130 w 149"/>
                <a:gd name="T101" fmla="*/ 108 h 138"/>
                <a:gd name="T102" fmla="*/ 131 w 149"/>
                <a:gd name="T103" fmla="*/ 107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49" h="138">
                  <a:moveTo>
                    <a:pt x="65" y="0"/>
                  </a:moveTo>
                  <a:cubicBezTo>
                    <a:pt x="66" y="0"/>
                    <a:pt x="68" y="1"/>
                    <a:pt x="69" y="2"/>
                  </a:cubicBezTo>
                  <a:cubicBezTo>
                    <a:pt x="69" y="2"/>
                    <a:pt x="69" y="2"/>
                    <a:pt x="69" y="2"/>
                  </a:cubicBezTo>
                  <a:cubicBezTo>
                    <a:pt x="69" y="3"/>
                    <a:pt x="69" y="3"/>
                    <a:pt x="69" y="3"/>
                  </a:cubicBezTo>
                  <a:cubicBezTo>
                    <a:pt x="68" y="3"/>
                    <a:pt x="68" y="3"/>
                    <a:pt x="67" y="4"/>
                  </a:cubicBezTo>
                  <a:cubicBezTo>
                    <a:pt x="65" y="4"/>
                    <a:pt x="63" y="4"/>
                    <a:pt x="62" y="6"/>
                  </a:cubicBezTo>
                  <a:cubicBezTo>
                    <a:pt x="62" y="7"/>
                    <a:pt x="61" y="8"/>
                    <a:pt x="62" y="10"/>
                  </a:cubicBezTo>
                  <a:cubicBezTo>
                    <a:pt x="63" y="9"/>
                    <a:pt x="63" y="8"/>
                    <a:pt x="64" y="7"/>
                  </a:cubicBezTo>
                  <a:cubicBezTo>
                    <a:pt x="66" y="6"/>
                    <a:pt x="67" y="5"/>
                    <a:pt x="68" y="5"/>
                  </a:cubicBezTo>
                  <a:cubicBezTo>
                    <a:pt x="69" y="5"/>
                    <a:pt x="70" y="5"/>
                    <a:pt x="70" y="6"/>
                  </a:cubicBezTo>
                  <a:cubicBezTo>
                    <a:pt x="71" y="6"/>
                    <a:pt x="71" y="6"/>
                    <a:pt x="71" y="6"/>
                  </a:cubicBezTo>
                  <a:cubicBezTo>
                    <a:pt x="70" y="7"/>
                    <a:pt x="70" y="7"/>
                    <a:pt x="70" y="7"/>
                  </a:cubicBezTo>
                  <a:cubicBezTo>
                    <a:pt x="70" y="8"/>
                    <a:pt x="69" y="8"/>
                    <a:pt x="69" y="9"/>
                  </a:cubicBezTo>
                  <a:cubicBezTo>
                    <a:pt x="68" y="11"/>
                    <a:pt x="67" y="12"/>
                    <a:pt x="67" y="16"/>
                  </a:cubicBezTo>
                  <a:cubicBezTo>
                    <a:pt x="70" y="16"/>
                    <a:pt x="71" y="15"/>
                    <a:pt x="72" y="14"/>
                  </a:cubicBezTo>
                  <a:cubicBezTo>
                    <a:pt x="74" y="11"/>
                    <a:pt x="71" y="5"/>
                    <a:pt x="70" y="3"/>
                  </a:cubicBezTo>
                  <a:cubicBezTo>
                    <a:pt x="70" y="2"/>
                    <a:pt x="70" y="2"/>
                    <a:pt x="70" y="2"/>
                  </a:cubicBezTo>
                  <a:cubicBezTo>
                    <a:pt x="71" y="2"/>
                    <a:pt x="71" y="2"/>
                    <a:pt x="71" y="2"/>
                  </a:cubicBezTo>
                  <a:cubicBezTo>
                    <a:pt x="71" y="1"/>
                    <a:pt x="72" y="1"/>
                    <a:pt x="73" y="1"/>
                  </a:cubicBezTo>
                  <a:cubicBezTo>
                    <a:pt x="73" y="1"/>
                    <a:pt x="73" y="1"/>
                    <a:pt x="73" y="1"/>
                  </a:cubicBezTo>
                  <a:cubicBezTo>
                    <a:pt x="75" y="1"/>
                    <a:pt x="77" y="3"/>
                    <a:pt x="78" y="5"/>
                  </a:cubicBezTo>
                  <a:cubicBezTo>
                    <a:pt x="79" y="7"/>
                    <a:pt x="79" y="9"/>
                    <a:pt x="79" y="11"/>
                  </a:cubicBezTo>
                  <a:cubicBezTo>
                    <a:pt x="88" y="5"/>
                    <a:pt x="99" y="2"/>
                    <a:pt x="110" y="2"/>
                  </a:cubicBezTo>
                  <a:cubicBezTo>
                    <a:pt x="131" y="2"/>
                    <a:pt x="145" y="14"/>
                    <a:pt x="147" y="33"/>
                  </a:cubicBezTo>
                  <a:cubicBezTo>
                    <a:pt x="148" y="45"/>
                    <a:pt x="142" y="55"/>
                    <a:pt x="137" y="65"/>
                  </a:cubicBezTo>
                  <a:cubicBezTo>
                    <a:pt x="131" y="75"/>
                    <a:pt x="125" y="85"/>
                    <a:pt x="126" y="97"/>
                  </a:cubicBezTo>
                  <a:cubicBezTo>
                    <a:pt x="127" y="97"/>
                    <a:pt x="130" y="96"/>
                    <a:pt x="132" y="95"/>
                  </a:cubicBezTo>
                  <a:cubicBezTo>
                    <a:pt x="135" y="93"/>
                    <a:pt x="138" y="91"/>
                    <a:pt x="142" y="91"/>
                  </a:cubicBezTo>
                  <a:cubicBezTo>
                    <a:pt x="144" y="91"/>
                    <a:pt x="145" y="92"/>
                    <a:pt x="147" y="93"/>
                  </a:cubicBezTo>
                  <a:cubicBezTo>
                    <a:pt x="147" y="93"/>
                    <a:pt x="147" y="93"/>
                    <a:pt x="147" y="93"/>
                  </a:cubicBezTo>
                  <a:cubicBezTo>
                    <a:pt x="149" y="96"/>
                    <a:pt x="149" y="101"/>
                    <a:pt x="149" y="106"/>
                  </a:cubicBezTo>
                  <a:cubicBezTo>
                    <a:pt x="148" y="109"/>
                    <a:pt x="148" y="112"/>
                    <a:pt x="149" y="114"/>
                  </a:cubicBezTo>
                  <a:cubicBezTo>
                    <a:pt x="149" y="115"/>
                    <a:pt x="149" y="115"/>
                    <a:pt x="149" y="115"/>
                  </a:cubicBezTo>
                  <a:cubicBezTo>
                    <a:pt x="148" y="115"/>
                    <a:pt x="148" y="115"/>
                    <a:pt x="148" y="115"/>
                  </a:cubicBezTo>
                  <a:cubicBezTo>
                    <a:pt x="146" y="117"/>
                    <a:pt x="143" y="118"/>
                    <a:pt x="141" y="118"/>
                  </a:cubicBezTo>
                  <a:cubicBezTo>
                    <a:pt x="137" y="118"/>
                    <a:pt x="134" y="116"/>
                    <a:pt x="130" y="114"/>
                  </a:cubicBezTo>
                  <a:cubicBezTo>
                    <a:pt x="130" y="115"/>
                    <a:pt x="130" y="115"/>
                    <a:pt x="130" y="115"/>
                  </a:cubicBezTo>
                  <a:cubicBezTo>
                    <a:pt x="130" y="126"/>
                    <a:pt x="130" y="136"/>
                    <a:pt x="141" y="136"/>
                  </a:cubicBezTo>
                  <a:cubicBezTo>
                    <a:pt x="141" y="138"/>
                    <a:pt x="141" y="138"/>
                    <a:pt x="141" y="138"/>
                  </a:cubicBezTo>
                  <a:cubicBezTo>
                    <a:pt x="139" y="138"/>
                    <a:pt x="138" y="138"/>
                    <a:pt x="137" y="138"/>
                  </a:cubicBezTo>
                  <a:cubicBezTo>
                    <a:pt x="123" y="138"/>
                    <a:pt x="123" y="125"/>
                    <a:pt x="123" y="112"/>
                  </a:cubicBezTo>
                  <a:cubicBezTo>
                    <a:pt x="123" y="108"/>
                    <a:pt x="123" y="105"/>
                    <a:pt x="123" y="102"/>
                  </a:cubicBezTo>
                  <a:cubicBezTo>
                    <a:pt x="123" y="99"/>
                    <a:pt x="122" y="96"/>
                    <a:pt x="122" y="94"/>
                  </a:cubicBezTo>
                  <a:cubicBezTo>
                    <a:pt x="122" y="94"/>
                    <a:pt x="122" y="94"/>
                    <a:pt x="122" y="94"/>
                  </a:cubicBezTo>
                  <a:cubicBezTo>
                    <a:pt x="122" y="93"/>
                    <a:pt x="122" y="93"/>
                    <a:pt x="122" y="93"/>
                  </a:cubicBezTo>
                  <a:cubicBezTo>
                    <a:pt x="121" y="92"/>
                    <a:pt x="121" y="91"/>
                    <a:pt x="121" y="90"/>
                  </a:cubicBezTo>
                  <a:cubicBezTo>
                    <a:pt x="120" y="84"/>
                    <a:pt x="118" y="78"/>
                    <a:pt x="120" y="70"/>
                  </a:cubicBezTo>
                  <a:cubicBezTo>
                    <a:pt x="122" y="64"/>
                    <a:pt x="125" y="57"/>
                    <a:pt x="129" y="51"/>
                  </a:cubicBezTo>
                  <a:cubicBezTo>
                    <a:pt x="136" y="39"/>
                    <a:pt x="143" y="27"/>
                    <a:pt x="132" y="13"/>
                  </a:cubicBezTo>
                  <a:cubicBezTo>
                    <a:pt x="126" y="11"/>
                    <a:pt x="121" y="10"/>
                    <a:pt x="115" y="10"/>
                  </a:cubicBezTo>
                  <a:cubicBezTo>
                    <a:pt x="104" y="10"/>
                    <a:pt x="93" y="14"/>
                    <a:pt x="83" y="18"/>
                  </a:cubicBezTo>
                  <a:cubicBezTo>
                    <a:pt x="72" y="22"/>
                    <a:pt x="61" y="26"/>
                    <a:pt x="49" y="26"/>
                  </a:cubicBezTo>
                  <a:cubicBezTo>
                    <a:pt x="48" y="26"/>
                    <a:pt x="47" y="26"/>
                    <a:pt x="45" y="26"/>
                  </a:cubicBezTo>
                  <a:cubicBezTo>
                    <a:pt x="40" y="25"/>
                    <a:pt x="35" y="23"/>
                    <a:pt x="30" y="22"/>
                  </a:cubicBezTo>
                  <a:cubicBezTo>
                    <a:pt x="25" y="19"/>
                    <a:pt x="19" y="17"/>
                    <a:pt x="13" y="17"/>
                  </a:cubicBezTo>
                  <a:cubicBezTo>
                    <a:pt x="9" y="17"/>
                    <a:pt x="4" y="19"/>
                    <a:pt x="1" y="21"/>
                  </a:cubicBezTo>
                  <a:cubicBezTo>
                    <a:pt x="0" y="20"/>
                    <a:pt x="0" y="20"/>
                    <a:pt x="0" y="20"/>
                  </a:cubicBezTo>
                  <a:cubicBezTo>
                    <a:pt x="5" y="15"/>
                    <a:pt x="11" y="13"/>
                    <a:pt x="20" y="13"/>
                  </a:cubicBezTo>
                  <a:cubicBezTo>
                    <a:pt x="20" y="13"/>
                    <a:pt x="20" y="13"/>
                    <a:pt x="20" y="13"/>
                  </a:cubicBezTo>
                  <a:cubicBezTo>
                    <a:pt x="26" y="13"/>
                    <a:pt x="33" y="14"/>
                    <a:pt x="39" y="15"/>
                  </a:cubicBezTo>
                  <a:cubicBezTo>
                    <a:pt x="46" y="16"/>
                    <a:pt x="53" y="17"/>
                    <a:pt x="59" y="17"/>
                  </a:cubicBezTo>
                  <a:cubicBezTo>
                    <a:pt x="61" y="16"/>
                    <a:pt x="60" y="13"/>
                    <a:pt x="59" y="10"/>
                  </a:cubicBezTo>
                  <a:cubicBezTo>
                    <a:pt x="58" y="8"/>
                    <a:pt x="58" y="7"/>
                    <a:pt x="58" y="5"/>
                  </a:cubicBezTo>
                  <a:cubicBezTo>
                    <a:pt x="58" y="5"/>
                    <a:pt x="58" y="5"/>
                    <a:pt x="58" y="5"/>
                  </a:cubicBezTo>
                  <a:cubicBezTo>
                    <a:pt x="58" y="4"/>
                    <a:pt x="58" y="4"/>
                    <a:pt x="58" y="4"/>
                  </a:cubicBezTo>
                  <a:cubicBezTo>
                    <a:pt x="59" y="4"/>
                    <a:pt x="59" y="3"/>
                    <a:pt x="60" y="3"/>
                  </a:cubicBezTo>
                  <a:cubicBezTo>
                    <a:pt x="62" y="1"/>
                    <a:pt x="63" y="0"/>
                    <a:pt x="65" y="0"/>
                  </a:cubicBezTo>
                  <a:close/>
                  <a:moveTo>
                    <a:pt x="67" y="2"/>
                  </a:moveTo>
                  <a:cubicBezTo>
                    <a:pt x="65" y="1"/>
                    <a:pt x="63" y="2"/>
                    <a:pt x="61" y="4"/>
                  </a:cubicBezTo>
                  <a:cubicBezTo>
                    <a:pt x="60" y="4"/>
                    <a:pt x="60" y="5"/>
                    <a:pt x="59" y="5"/>
                  </a:cubicBezTo>
                  <a:cubicBezTo>
                    <a:pt x="59" y="7"/>
                    <a:pt x="60" y="8"/>
                    <a:pt x="60" y="10"/>
                  </a:cubicBezTo>
                  <a:cubicBezTo>
                    <a:pt x="60" y="10"/>
                    <a:pt x="60" y="10"/>
                    <a:pt x="60" y="10"/>
                  </a:cubicBezTo>
                  <a:cubicBezTo>
                    <a:pt x="60" y="8"/>
                    <a:pt x="60" y="7"/>
                    <a:pt x="61" y="5"/>
                  </a:cubicBezTo>
                  <a:cubicBezTo>
                    <a:pt x="62" y="3"/>
                    <a:pt x="65" y="3"/>
                    <a:pt x="66" y="2"/>
                  </a:cubicBezTo>
                  <a:cubicBezTo>
                    <a:pt x="66" y="2"/>
                    <a:pt x="67" y="2"/>
                    <a:pt x="67" y="2"/>
                  </a:cubicBezTo>
                  <a:close/>
                  <a:moveTo>
                    <a:pt x="77" y="14"/>
                  </a:moveTo>
                  <a:cubicBezTo>
                    <a:pt x="76" y="13"/>
                    <a:pt x="76" y="13"/>
                    <a:pt x="76" y="13"/>
                  </a:cubicBezTo>
                  <a:cubicBezTo>
                    <a:pt x="78" y="11"/>
                    <a:pt x="78" y="8"/>
                    <a:pt x="77" y="6"/>
                  </a:cubicBezTo>
                  <a:cubicBezTo>
                    <a:pt x="75" y="3"/>
                    <a:pt x="73" y="1"/>
                    <a:pt x="72" y="2"/>
                  </a:cubicBezTo>
                  <a:cubicBezTo>
                    <a:pt x="73" y="5"/>
                    <a:pt x="76" y="11"/>
                    <a:pt x="73" y="15"/>
                  </a:cubicBezTo>
                  <a:cubicBezTo>
                    <a:pt x="72" y="16"/>
                    <a:pt x="70" y="17"/>
                    <a:pt x="67" y="17"/>
                  </a:cubicBezTo>
                  <a:cubicBezTo>
                    <a:pt x="66" y="17"/>
                    <a:pt x="66" y="17"/>
                    <a:pt x="66" y="17"/>
                  </a:cubicBezTo>
                  <a:cubicBezTo>
                    <a:pt x="66" y="17"/>
                    <a:pt x="66" y="17"/>
                    <a:pt x="66" y="17"/>
                  </a:cubicBezTo>
                  <a:cubicBezTo>
                    <a:pt x="65" y="12"/>
                    <a:pt x="66" y="10"/>
                    <a:pt x="68" y="8"/>
                  </a:cubicBezTo>
                  <a:cubicBezTo>
                    <a:pt x="68" y="8"/>
                    <a:pt x="68" y="7"/>
                    <a:pt x="69" y="7"/>
                  </a:cubicBezTo>
                  <a:cubicBezTo>
                    <a:pt x="69" y="6"/>
                    <a:pt x="68" y="6"/>
                    <a:pt x="68" y="6"/>
                  </a:cubicBezTo>
                  <a:cubicBezTo>
                    <a:pt x="67" y="6"/>
                    <a:pt x="66" y="7"/>
                    <a:pt x="65" y="8"/>
                  </a:cubicBezTo>
                  <a:cubicBezTo>
                    <a:pt x="64" y="10"/>
                    <a:pt x="63" y="11"/>
                    <a:pt x="61" y="12"/>
                  </a:cubicBezTo>
                  <a:cubicBezTo>
                    <a:pt x="61" y="12"/>
                    <a:pt x="61" y="12"/>
                    <a:pt x="61" y="12"/>
                  </a:cubicBezTo>
                  <a:cubicBezTo>
                    <a:pt x="61" y="14"/>
                    <a:pt x="62" y="17"/>
                    <a:pt x="60" y="18"/>
                  </a:cubicBezTo>
                  <a:cubicBezTo>
                    <a:pt x="60" y="19"/>
                    <a:pt x="60" y="19"/>
                    <a:pt x="60" y="19"/>
                  </a:cubicBezTo>
                  <a:cubicBezTo>
                    <a:pt x="60" y="19"/>
                    <a:pt x="60" y="19"/>
                    <a:pt x="60" y="19"/>
                  </a:cubicBezTo>
                  <a:cubicBezTo>
                    <a:pt x="53" y="18"/>
                    <a:pt x="46" y="17"/>
                    <a:pt x="39" y="16"/>
                  </a:cubicBezTo>
                  <a:cubicBezTo>
                    <a:pt x="32" y="15"/>
                    <a:pt x="26" y="14"/>
                    <a:pt x="20" y="14"/>
                  </a:cubicBezTo>
                  <a:cubicBezTo>
                    <a:pt x="20" y="14"/>
                    <a:pt x="20" y="14"/>
                    <a:pt x="20" y="14"/>
                  </a:cubicBezTo>
                  <a:cubicBezTo>
                    <a:pt x="15" y="14"/>
                    <a:pt x="11" y="15"/>
                    <a:pt x="7" y="17"/>
                  </a:cubicBezTo>
                  <a:cubicBezTo>
                    <a:pt x="9" y="16"/>
                    <a:pt x="11" y="16"/>
                    <a:pt x="13" y="16"/>
                  </a:cubicBezTo>
                  <a:cubicBezTo>
                    <a:pt x="18" y="16"/>
                    <a:pt x="24" y="18"/>
                    <a:pt x="29" y="19"/>
                  </a:cubicBezTo>
                  <a:cubicBezTo>
                    <a:pt x="31" y="19"/>
                    <a:pt x="31" y="19"/>
                    <a:pt x="31" y="19"/>
                  </a:cubicBezTo>
                  <a:cubicBezTo>
                    <a:pt x="34" y="18"/>
                    <a:pt x="37" y="17"/>
                    <a:pt x="40" y="17"/>
                  </a:cubicBezTo>
                  <a:cubicBezTo>
                    <a:pt x="40" y="17"/>
                    <a:pt x="40" y="17"/>
                    <a:pt x="40" y="17"/>
                  </a:cubicBezTo>
                  <a:cubicBezTo>
                    <a:pt x="45" y="17"/>
                    <a:pt x="49" y="18"/>
                    <a:pt x="54" y="19"/>
                  </a:cubicBezTo>
                  <a:cubicBezTo>
                    <a:pt x="55" y="19"/>
                    <a:pt x="57" y="20"/>
                    <a:pt x="58" y="20"/>
                  </a:cubicBezTo>
                  <a:cubicBezTo>
                    <a:pt x="60" y="20"/>
                    <a:pt x="60" y="20"/>
                    <a:pt x="60" y="20"/>
                  </a:cubicBezTo>
                  <a:cubicBezTo>
                    <a:pt x="59" y="21"/>
                    <a:pt x="59" y="21"/>
                    <a:pt x="59" y="21"/>
                  </a:cubicBezTo>
                  <a:cubicBezTo>
                    <a:pt x="56" y="23"/>
                    <a:pt x="53" y="24"/>
                    <a:pt x="50" y="24"/>
                  </a:cubicBezTo>
                  <a:cubicBezTo>
                    <a:pt x="47" y="24"/>
                    <a:pt x="43" y="23"/>
                    <a:pt x="40" y="22"/>
                  </a:cubicBezTo>
                  <a:cubicBezTo>
                    <a:pt x="37" y="21"/>
                    <a:pt x="34" y="20"/>
                    <a:pt x="31" y="20"/>
                  </a:cubicBezTo>
                  <a:cubicBezTo>
                    <a:pt x="30" y="20"/>
                    <a:pt x="30" y="20"/>
                    <a:pt x="30" y="20"/>
                  </a:cubicBezTo>
                  <a:cubicBezTo>
                    <a:pt x="30" y="20"/>
                    <a:pt x="31" y="20"/>
                    <a:pt x="31" y="20"/>
                  </a:cubicBezTo>
                  <a:cubicBezTo>
                    <a:pt x="36" y="22"/>
                    <a:pt x="41" y="24"/>
                    <a:pt x="46" y="24"/>
                  </a:cubicBezTo>
                  <a:cubicBezTo>
                    <a:pt x="47" y="24"/>
                    <a:pt x="48" y="24"/>
                    <a:pt x="49" y="24"/>
                  </a:cubicBezTo>
                  <a:cubicBezTo>
                    <a:pt x="61" y="24"/>
                    <a:pt x="72" y="20"/>
                    <a:pt x="82" y="16"/>
                  </a:cubicBezTo>
                  <a:cubicBezTo>
                    <a:pt x="84" y="16"/>
                    <a:pt x="86" y="15"/>
                    <a:pt x="88" y="14"/>
                  </a:cubicBezTo>
                  <a:cubicBezTo>
                    <a:pt x="88" y="14"/>
                    <a:pt x="88" y="14"/>
                    <a:pt x="88" y="14"/>
                  </a:cubicBezTo>
                  <a:cubicBezTo>
                    <a:pt x="87" y="13"/>
                    <a:pt x="87" y="12"/>
                    <a:pt x="87" y="12"/>
                  </a:cubicBezTo>
                  <a:cubicBezTo>
                    <a:pt x="88" y="10"/>
                    <a:pt x="91" y="9"/>
                    <a:pt x="94" y="7"/>
                  </a:cubicBezTo>
                  <a:cubicBezTo>
                    <a:pt x="97" y="7"/>
                    <a:pt x="99" y="6"/>
                    <a:pt x="100" y="5"/>
                  </a:cubicBezTo>
                  <a:cubicBezTo>
                    <a:pt x="101" y="4"/>
                    <a:pt x="101" y="4"/>
                    <a:pt x="101" y="4"/>
                  </a:cubicBezTo>
                  <a:cubicBezTo>
                    <a:pt x="92" y="6"/>
                    <a:pt x="84" y="9"/>
                    <a:pt x="77" y="14"/>
                  </a:cubicBezTo>
                  <a:close/>
                  <a:moveTo>
                    <a:pt x="126" y="98"/>
                  </a:moveTo>
                  <a:cubicBezTo>
                    <a:pt x="126" y="98"/>
                    <a:pt x="125" y="98"/>
                    <a:pt x="125" y="98"/>
                  </a:cubicBezTo>
                  <a:cubicBezTo>
                    <a:pt x="124" y="98"/>
                    <a:pt x="124" y="98"/>
                    <a:pt x="124" y="98"/>
                  </a:cubicBezTo>
                  <a:cubicBezTo>
                    <a:pt x="124" y="97"/>
                    <a:pt x="124" y="97"/>
                    <a:pt x="124" y="97"/>
                  </a:cubicBezTo>
                  <a:cubicBezTo>
                    <a:pt x="123" y="85"/>
                    <a:pt x="129" y="74"/>
                    <a:pt x="135" y="64"/>
                  </a:cubicBezTo>
                  <a:cubicBezTo>
                    <a:pt x="141" y="54"/>
                    <a:pt x="147" y="45"/>
                    <a:pt x="146" y="34"/>
                  </a:cubicBezTo>
                  <a:cubicBezTo>
                    <a:pt x="144" y="15"/>
                    <a:pt x="130" y="4"/>
                    <a:pt x="110" y="4"/>
                  </a:cubicBezTo>
                  <a:cubicBezTo>
                    <a:pt x="107" y="4"/>
                    <a:pt x="104" y="4"/>
                    <a:pt x="101" y="4"/>
                  </a:cubicBezTo>
                  <a:cubicBezTo>
                    <a:pt x="102" y="5"/>
                    <a:pt x="102" y="5"/>
                    <a:pt x="102" y="5"/>
                  </a:cubicBezTo>
                  <a:cubicBezTo>
                    <a:pt x="102" y="6"/>
                    <a:pt x="102" y="6"/>
                    <a:pt x="102" y="7"/>
                  </a:cubicBezTo>
                  <a:cubicBezTo>
                    <a:pt x="101" y="9"/>
                    <a:pt x="99" y="10"/>
                    <a:pt x="96" y="11"/>
                  </a:cubicBezTo>
                  <a:cubicBezTo>
                    <a:pt x="93" y="11"/>
                    <a:pt x="90" y="12"/>
                    <a:pt x="89" y="14"/>
                  </a:cubicBezTo>
                  <a:cubicBezTo>
                    <a:pt x="97" y="11"/>
                    <a:pt x="106" y="8"/>
                    <a:pt x="115" y="8"/>
                  </a:cubicBezTo>
                  <a:cubicBezTo>
                    <a:pt x="121" y="8"/>
                    <a:pt x="127" y="9"/>
                    <a:pt x="132" y="12"/>
                  </a:cubicBezTo>
                  <a:cubicBezTo>
                    <a:pt x="133" y="12"/>
                    <a:pt x="133" y="12"/>
                    <a:pt x="133" y="12"/>
                  </a:cubicBezTo>
                  <a:cubicBezTo>
                    <a:pt x="133" y="12"/>
                    <a:pt x="133" y="12"/>
                    <a:pt x="133" y="12"/>
                  </a:cubicBezTo>
                  <a:cubicBezTo>
                    <a:pt x="145" y="27"/>
                    <a:pt x="137" y="40"/>
                    <a:pt x="130" y="52"/>
                  </a:cubicBezTo>
                  <a:cubicBezTo>
                    <a:pt x="126" y="58"/>
                    <a:pt x="123" y="64"/>
                    <a:pt x="122" y="71"/>
                  </a:cubicBezTo>
                  <a:cubicBezTo>
                    <a:pt x="120" y="76"/>
                    <a:pt x="121" y="80"/>
                    <a:pt x="121" y="84"/>
                  </a:cubicBezTo>
                  <a:cubicBezTo>
                    <a:pt x="122" y="72"/>
                    <a:pt x="126" y="63"/>
                    <a:pt x="131" y="55"/>
                  </a:cubicBezTo>
                  <a:cubicBezTo>
                    <a:pt x="135" y="47"/>
                    <a:pt x="139" y="39"/>
                    <a:pt x="140" y="28"/>
                  </a:cubicBezTo>
                  <a:cubicBezTo>
                    <a:pt x="139" y="27"/>
                    <a:pt x="138" y="25"/>
                    <a:pt x="139" y="24"/>
                  </a:cubicBezTo>
                  <a:cubicBezTo>
                    <a:pt x="139" y="24"/>
                    <a:pt x="139" y="24"/>
                    <a:pt x="140" y="24"/>
                  </a:cubicBezTo>
                  <a:cubicBezTo>
                    <a:pt x="140" y="24"/>
                    <a:pt x="140" y="24"/>
                    <a:pt x="140" y="24"/>
                  </a:cubicBezTo>
                  <a:cubicBezTo>
                    <a:pt x="141" y="24"/>
                    <a:pt x="142" y="24"/>
                    <a:pt x="143" y="26"/>
                  </a:cubicBezTo>
                  <a:cubicBezTo>
                    <a:pt x="143" y="26"/>
                    <a:pt x="143" y="26"/>
                    <a:pt x="143" y="26"/>
                  </a:cubicBezTo>
                  <a:cubicBezTo>
                    <a:pt x="145" y="43"/>
                    <a:pt x="139" y="55"/>
                    <a:pt x="133" y="66"/>
                  </a:cubicBezTo>
                  <a:cubicBezTo>
                    <a:pt x="129" y="73"/>
                    <a:pt x="125" y="81"/>
                    <a:pt x="123" y="89"/>
                  </a:cubicBezTo>
                  <a:cubicBezTo>
                    <a:pt x="123" y="90"/>
                    <a:pt x="123" y="90"/>
                    <a:pt x="123" y="90"/>
                  </a:cubicBezTo>
                  <a:cubicBezTo>
                    <a:pt x="123" y="94"/>
                    <a:pt x="124" y="97"/>
                    <a:pt x="124" y="102"/>
                  </a:cubicBezTo>
                  <a:cubicBezTo>
                    <a:pt x="125" y="105"/>
                    <a:pt x="125" y="108"/>
                    <a:pt x="125" y="112"/>
                  </a:cubicBezTo>
                  <a:cubicBezTo>
                    <a:pt x="125" y="124"/>
                    <a:pt x="125" y="135"/>
                    <a:pt x="135" y="137"/>
                  </a:cubicBezTo>
                  <a:cubicBezTo>
                    <a:pt x="129" y="133"/>
                    <a:pt x="129" y="124"/>
                    <a:pt x="129" y="115"/>
                  </a:cubicBezTo>
                  <a:cubicBezTo>
                    <a:pt x="129" y="112"/>
                    <a:pt x="129" y="112"/>
                    <a:pt x="129" y="112"/>
                  </a:cubicBezTo>
                  <a:cubicBezTo>
                    <a:pt x="130" y="112"/>
                    <a:pt x="130" y="112"/>
                    <a:pt x="130" y="112"/>
                  </a:cubicBezTo>
                  <a:cubicBezTo>
                    <a:pt x="133" y="115"/>
                    <a:pt x="137" y="116"/>
                    <a:pt x="141" y="116"/>
                  </a:cubicBezTo>
                  <a:cubicBezTo>
                    <a:pt x="143" y="116"/>
                    <a:pt x="145" y="115"/>
                    <a:pt x="147" y="114"/>
                  </a:cubicBezTo>
                  <a:cubicBezTo>
                    <a:pt x="147" y="112"/>
                    <a:pt x="147" y="109"/>
                    <a:pt x="147" y="106"/>
                  </a:cubicBezTo>
                  <a:cubicBezTo>
                    <a:pt x="147" y="103"/>
                    <a:pt x="147" y="100"/>
                    <a:pt x="147" y="98"/>
                  </a:cubicBezTo>
                  <a:cubicBezTo>
                    <a:pt x="147" y="98"/>
                    <a:pt x="147" y="98"/>
                    <a:pt x="147" y="98"/>
                  </a:cubicBezTo>
                  <a:cubicBezTo>
                    <a:pt x="146" y="99"/>
                    <a:pt x="145" y="99"/>
                    <a:pt x="144" y="99"/>
                  </a:cubicBezTo>
                  <a:cubicBezTo>
                    <a:pt x="143" y="99"/>
                    <a:pt x="142" y="99"/>
                    <a:pt x="141" y="99"/>
                  </a:cubicBezTo>
                  <a:cubicBezTo>
                    <a:pt x="138" y="98"/>
                    <a:pt x="136" y="97"/>
                    <a:pt x="134" y="98"/>
                  </a:cubicBezTo>
                  <a:cubicBezTo>
                    <a:pt x="131" y="99"/>
                    <a:pt x="131" y="99"/>
                    <a:pt x="131" y="99"/>
                  </a:cubicBezTo>
                  <a:cubicBezTo>
                    <a:pt x="133" y="97"/>
                    <a:pt x="133" y="97"/>
                    <a:pt x="133" y="97"/>
                  </a:cubicBezTo>
                  <a:cubicBezTo>
                    <a:pt x="137" y="93"/>
                    <a:pt x="142" y="93"/>
                    <a:pt x="147" y="97"/>
                  </a:cubicBezTo>
                  <a:cubicBezTo>
                    <a:pt x="147" y="97"/>
                    <a:pt x="147" y="97"/>
                    <a:pt x="147" y="97"/>
                  </a:cubicBezTo>
                  <a:cubicBezTo>
                    <a:pt x="147" y="96"/>
                    <a:pt x="146" y="95"/>
                    <a:pt x="146" y="94"/>
                  </a:cubicBezTo>
                  <a:cubicBezTo>
                    <a:pt x="145" y="93"/>
                    <a:pt x="143" y="93"/>
                    <a:pt x="142" y="93"/>
                  </a:cubicBezTo>
                  <a:cubicBezTo>
                    <a:pt x="139" y="93"/>
                    <a:pt x="136" y="94"/>
                    <a:pt x="133" y="96"/>
                  </a:cubicBezTo>
                  <a:cubicBezTo>
                    <a:pt x="130" y="97"/>
                    <a:pt x="128" y="98"/>
                    <a:pt x="126" y="98"/>
                  </a:cubicBezTo>
                  <a:close/>
                  <a:moveTo>
                    <a:pt x="88" y="12"/>
                  </a:moveTo>
                  <a:cubicBezTo>
                    <a:pt x="90" y="11"/>
                    <a:pt x="93" y="10"/>
                    <a:pt x="95" y="9"/>
                  </a:cubicBezTo>
                  <a:cubicBezTo>
                    <a:pt x="98" y="8"/>
                    <a:pt x="100" y="8"/>
                    <a:pt x="101" y="7"/>
                  </a:cubicBezTo>
                  <a:cubicBezTo>
                    <a:pt x="101" y="7"/>
                    <a:pt x="101" y="6"/>
                    <a:pt x="101" y="6"/>
                  </a:cubicBezTo>
                  <a:cubicBezTo>
                    <a:pt x="99" y="7"/>
                    <a:pt x="97" y="8"/>
                    <a:pt x="95" y="9"/>
                  </a:cubicBezTo>
                  <a:cubicBezTo>
                    <a:pt x="92" y="10"/>
                    <a:pt x="89" y="11"/>
                    <a:pt x="88" y="12"/>
                  </a:cubicBezTo>
                  <a:close/>
                  <a:moveTo>
                    <a:pt x="56" y="21"/>
                  </a:moveTo>
                  <a:cubicBezTo>
                    <a:pt x="55" y="21"/>
                    <a:pt x="54" y="21"/>
                    <a:pt x="53" y="20"/>
                  </a:cubicBezTo>
                  <a:cubicBezTo>
                    <a:pt x="49" y="19"/>
                    <a:pt x="45" y="19"/>
                    <a:pt x="40" y="19"/>
                  </a:cubicBezTo>
                  <a:cubicBezTo>
                    <a:pt x="39" y="19"/>
                    <a:pt x="37" y="19"/>
                    <a:pt x="35" y="19"/>
                  </a:cubicBezTo>
                  <a:cubicBezTo>
                    <a:pt x="37" y="20"/>
                    <a:pt x="38" y="20"/>
                    <a:pt x="40" y="20"/>
                  </a:cubicBezTo>
                  <a:cubicBezTo>
                    <a:pt x="44" y="21"/>
                    <a:pt x="47" y="22"/>
                    <a:pt x="50" y="22"/>
                  </a:cubicBezTo>
                  <a:cubicBezTo>
                    <a:pt x="52" y="22"/>
                    <a:pt x="54" y="22"/>
                    <a:pt x="56" y="21"/>
                  </a:cubicBezTo>
                  <a:close/>
                  <a:moveTo>
                    <a:pt x="141" y="27"/>
                  </a:moveTo>
                  <a:cubicBezTo>
                    <a:pt x="141" y="26"/>
                    <a:pt x="141" y="26"/>
                    <a:pt x="140" y="25"/>
                  </a:cubicBezTo>
                  <a:cubicBezTo>
                    <a:pt x="141" y="26"/>
                    <a:pt x="141" y="27"/>
                    <a:pt x="141" y="27"/>
                  </a:cubicBezTo>
                  <a:cubicBezTo>
                    <a:pt x="141" y="28"/>
                    <a:pt x="141" y="28"/>
                    <a:pt x="141" y="28"/>
                  </a:cubicBezTo>
                  <a:cubicBezTo>
                    <a:pt x="141" y="28"/>
                    <a:pt x="141" y="28"/>
                    <a:pt x="141" y="28"/>
                  </a:cubicBezTo>
                  <a:cubicBezTo>
                    <a:pt x="141" y="40"/>
                    <a:pt x="136" y="48"/>
                    <a:pt x="132" y="56"/>
                  </a:cubicBezTo>
                  <a:cubicBezTo>
                    <a:pt x="128" y="64"/>
                    <a:pt x="123" y="72"/>
                    <a:pt x="123" y="84"/>
                  </a:cubicBezTo>
                  <a:cubicBezTo>
                    <a:pt x="125" y="77"/>
                    <a:pt x="128" y="71"/>
                    <a:pt x="131" y="66"/>
                  </a:cubicBezTo>
                  <a:cubicBezTo>
                    <a:pt x="138" y="54"/>
                    <a:pt x="144" y="43"/>
                    <a:pt x="141" y="27"/>
                  </a:cubicBezTo>
                  <a:close/>
                  <a:moveTo>
                    <a:pt x="145" y="98"/>
                  </a:moveTo>
                  <a:cubicBezTo>
                    <a:pt x="142" y="95"/>
                    <a:pt x="139" y="95"/>
                    <a:pt x="136" y="96"/>
                  </a:cubicBezTo>
                  <a:cubicBezTo>
                    <a:pt x="138" y="96"/>
                    <a:pt x="140" y="97"/>
                    <a:pt x="141" y="97"/>
                  </a:cubicBezTo>
                  <a:cubicBezTo>
                    <a:pt x="143" y="98"/>
                    <a:pt x="144" y="98"/>
                    <a:pt x="145" y="98"/>
                  </a:cubicBezTo>
                  <a:close/>
                  <a:moveTo>
                    <a:pt x="132" y="100"/>
                  </a:moveTo>
                  <a:cubicBezTo>
                    <a:pt x="142" y="100"/>
                    <a:pt x="142" y="100"/>
                    <a:pt x="142" y="100"/>
                  </a:cubicBezTo>
                  <a:cubicBezTo>
                    <a:pt x="143" y="100"/>
                    <a:pt x="143" y="100"/>
                    <a:pt x="143" y="100"/>
                  </a:cubicBezTo>
                  <a:cubicBezTo>
                    <a:pt x="146" y="102"/>
                    <a:pt x="146" y="108"/>
                    <a:pt x="146" y="113"/>
                  </a:cubicBezTo>
                  <a:cubicBezTo>
                    <a:pt x="146" y="114"/>
                    <a:pt x="146" y="114"/>
                    <a:pt x="146" y="114"/>
                  </a:cubicBezTo>
                  <a:cubicBezTo>
                    <a:pt x="145" y="114"/>
                    <a:pt x="145" y="114"/>
                    <a:pt x="145" y="114"/>
                  </a:cubicBezTo>
                  <a:cubicBezTo>
                    <a:pt x="138" y="115"/>
                    <a:pt x="132" y="112"/>
                    <a:pt x="130" y="108"/>
                  </a:cubicBezTo>
                  <a:cubicBezTo>
                    <a:pt x="129" y="105"/>
                    <a:pt x="129" y="102"/>
                    <a:pt x="132" y="100"/>
                  </a:cubicBezTo>
                  <a:close/>
                  <a:moveTo>
                    <a:pt x="142" y="101"/>
                  </a:moveTo>
                  <a:cubicBezTo>
                    <a:pt x="133" y="101"/>
                    <a:pt x="133" y="101"/>
                    <a:pt x="133" y="101"/>
                  </a:cubicBezTo>
                  <a:cubicBezTo>
                    <a:pt x="131" y="103"/>
                    <a:pt x="130" y="105"/>
                    <a:pt x="131" y="107"/>
                  </a:cubicBezTo>
                  <a:cubicBezTo>
                    <a:pt x="133" y="111"/>
                    <a:pt x="138" y="113"/>
                    <a:pt x="144" y="112"/>
                  </a:cubicBezTo>
                  <a:cubicBezTo>
                    <a:pt x="145" y="106"/>
                    <a:pt x="144" y="103"/>
                    <a:pt x="142" y="101"/>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3" name="Freeform 51"/>
            <p:cNvSpPr>
              <a:spLocks noEditPoints="1"/>
            </p:cNvSpPr>
            <p:nvPr/>
          </p:nvSpPr>
          <p:spPr bwMode="auto">
            <a:xfrm>
              <a:off x="4205288" y="5753100"/>
              <a:ext cx="303213" cy="344488"/>
            </a:xfrm>
            <a:custGeom>
              <a:avLst/>
              <a:gdLst>
                <a:gd name="T0" fmla="*/ 47 w 135"/>
                <a:gd name="T1" fmla="*/ 133 h 153"/>
                <a:gd name="T2" fmla="*/ 91 w 135"/>
                <a:gd name="T3" fmla="*/ 114 h 153"/>
                <a:gd name="T4" fmla="*/ 47 w 135"/>
                <a:gd name="T5" fmla="*/ 138 h 153"/>
                <a:gd name="T6" fmla="*/ 0 w 135"/>
                <a:gd name="T7" fmla="*/ 124 h 153"/>
                <a:gd name="T8" fmla="*/ 4 w 135"/>
                <a:gd name="T9" fmla="*/ 133 h 153"/>
                <a:gd name="T10" fmla="*/ 97 w 135"/>
                <a:gd name="T11" fmla="*/ 109 h 153"/>
                <a:gd name="T12" fmla="*/ 100 w 135"/>
                <a:gd name="T13" fmla="*/ 94 h 153"/>
                <a:gd name="T14" fmla="*/ 125 w 135"/>
                <a:gd name="T15" fmla="*/ 22 h 153"/>
                <a:gd name="T16" fmla="*/ 101 w 135"/>
                <a:gd name="T17" fmla="*/ 15 h 153"/>
                <a:gd name="T18" fmla="*/ 114 w 135"/>
                <a:gd name="T19" fmla="*/ 5 h 153"/>
                <a:gd name="T20" fmla="*/ 132 w 135"/>
                <a:gd name="T21" fmla="*/ 30 h 153"/>
                <a:gd name="T22" fmla="*/ 107 w 135"/>
                <a:gd name="T23" fmla="*/ 106 h 153"/>
                <a:gd name="T24" fmla="*/ 100 w 135"/>
                <a:gd name="T25" fmla="*/ 137 h 153"/>
                <a:gd name="T26" fmla="*/ 95 w 135"/>
                <a:gd name="T27" fmla="*/ 113 h 153"/>
                <a:gd name="T28" fmla="*/ 47 w 135"/>
                <a:gd name="T29" fmla="*/ 133 h 153"/>
                <a:gd name="T30" fmla="*/ 102 w 135"/>
                <a:gd name="T31" fmla="*/ 107 h 153"/>
                <a:gd name="T32" fmla="*/ 128 w 135"/>
                <a:gd name="T33" fmla="*/ 36 h 153"/>
                <a:gd name="T34" fmla="*/ 102 w 135"/>
                <a:gd name="T35" fmla="*/ 107 h 153"/>
                <a:gd name="T36" fmla="*/ 114 w 135"/>
                <a:gd name="T37" fmla="*/ 110 h 153"/>
                <a:gd name="T38" fmla="*/ 118 w 135"/>
                <a:gd name="T39" fmla="*/ 128 h 153"/>
                <a:gd name="T40" fmla="*/ 114 w 135"/>
                <a:gd name="T41" fmla="*/ 110 h 153"/>
                <a:gd name="T42" fmla="*/ 104 w 135"/>
                <a:gd name="T43" fmla="*/ 110 h 153"/>
                <a:gd name="T44" fmla="*/ 102 w 135"/>
                <a:gd name="T45" fmla="*/ 131 h 153"/>
                <a:gd name="T46" fmla="*/ 115 w 135"/>
                <a:gd name="T47" fmla="*/ 133 h 153"/>
                <a:gd name="T48" fmla="*/ 104 w 135"/>
                <a:gd name="T49" fmla="*/ 11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35" h="153">
                  <a:moveTo>
                    <a:pt x="47" y="133"/>
                  </a:moveTo>
                  <a:cubicBezTo>
                    <a:pt x="62" y="133"/>
                    <a:pt x="76" y="119"/>
                    <a:pt x="91" y="114"/>
                  </a:cubicBezTo>
                  <a:cubicBezTo>
                    <a:pt x="82" y="120"/>
                    <a:pt x="63" y="134"/>
                    <a:pt x="47" y="138"/>
                  </a:cubicBezTo>
                  <a:cubicBezTo>
                    <a:pt x="28" y="143"/>
                    <a:pt x="0" y="144"/>
                    <a:pt x="0" y="124"/>
                  </a:cubicBezTo>
                  <a:cubicBezTo>
                    <a:pt x="6" y="123"/>
                    <a:pt x="1" y="132"/>
                    <a:pt x="4" y="133"/>
                  </a:cubicBezTo>
                  <a:cubicBezTo>
                    <a:pt x="38" y="148"/>
                    <a:pt x="65" y="113"/>
                    <a:pt x="97" y="109"/>
                  </a:cubicBezTo>
                  <a:cubicBezTo>
                    <a:pt x="98" y="104"/>
                    <a:pt x="100" y="100"/>
                    <a:pt x="100" y="94"/>
                  </a:cubicBezTo>
                  <a:cubicBezTo>
                    <a:pt x="109" y="85"/>
                    <a:pt x="131" y="46"/>
                    <a:pt x="125" y="22"/>
                  </a:cubicBezTo>
                  <a:cubicBezTo>
                    <a:pt x="123" y="12"/>
                    <a:pt x="109" y="0"/>
                    <a:pt x="101" y="15"/>
                  </a:cubicBezTo>
                  <a:cubicBezTo>
                    <a:pt x="97" y="9"/>
                    <a:pt x="107" y="4"/>
                    <a:pt x="114" y="5"/>
                  </a:cubicBezTo>
                  <a:cubicBezTo>
                    <a:pt x="125" y="6"/>
                    <a:pt x="131" y="18"/>
                    <a:pt x="132" y="30"/>
                  </a:cubicBezTo>
                  <a:cubicBezTo>
                    <a:pt x="135" y="56"/>
                    <a:pt x="111" y="90"/>
                    <a:pt x="107" y="106"/>
                  </a:cubicBezTo>
                  <a:cubicBezTo>
                    <a:pt x="133" y="105"/>
                    <a:pt x="126" y="153"/>
                    <a:pt x="100" y="137"/>
                  </a:cubicBezTo>
                  <a:cubicBezTo>
                    <a:pt x="97" y="130"/>
                    <a:pt x="98" y="120"/>
                    <a:pt x="95" y="113"/>
                  </a:cubicBezTo>
                  <a:cubicBezTo>
                    <a:pt x="78" y="113"/>
                    <a:pt x="63" y="127"/>
                    <a:pt x="47" y="133"/>
                  </a:cubicBezTo>
                  <a:close/>
                  <a:moveTo>
                    <a:pt x="102" y="107"/>
                  </a:moveTo>
                  <a:cubicBezTo>
                    <a:pt x="112" y="84"/>
                    <a:pt x="130" y="63"/>
                    <a:pt x="128" y="36"/>
                  </a:cubicBezTo>
                  <a:cubicBezTo>
                    <a:pt x="126" y="65"/>
                    <a:pt x="105" y="83"/>
                    <a:pt x="102" y="107"/>
                  </a:cubicBezTo>
                  <a:close/>
                  <a:moveTo>
                    <a:pt x="114" y="110"/>
                  </a:moveTo>
                  <a:cubicBezTo>
                    <a:pt x="117" y="118"/>
                    <a:pt x="121" y="121"/>
                    <a:pt x="118" y="128"/>
                  </a:cubicBezTo>
                  <a:cubicBezTo>
                    <a:pt x="128" y="125"/>
                    <a:pt x="119" y="112"/>
                    <a:pt x="114" y="110"/>
                  </a:cubicBezTo>
                  <a:close/>
                  <a:moveTo>
                    <a:pt x="104" y="110"/>
                  </a:moveTo>
                  <a:cubicBezTo>
                    <a:pt x="100" y="114"/>
                    <a:pt x="100" y="125"/>
                    <a:pt x="102" y="131"/>
                  </a:cubicBezTo>
                  <a:cubicBezTo>
                    <a:pt x="108" y="132"/>
                    <a:pt x="110" y="135"/>
                    <a:pt x="115" y="133"/>
                  </a:cubicBezTo>
                  <a:cubicBezTo>
                    <a:pt x="120" y="121"/>
                    <a:pt x="114" y="111"/>
                    <a:pt x="104" y="110"/>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sp>
          <p:nvSpPr>
            <p:cNvPr id="124" name="Freeform 52"/>
            <p:cNvSpPr>
              <a:spLocks noEditPoints="1"/>
            </p:cNvSpPr>
            <p:nvPr/>
          </p:nvSpPr>
          <p:spPr bwMode="auto">
            <a:xfrm>
              <a:off x="4202113" y="5762625"/>
              <a:ext cx="306388" cy="311150"/>
            </a:xfrm>
            <a:custGeom>
              <a:avLst/>
              <a:gdLst>
                <a:gd name="T0" fmla="*/ 0 w 136"/>
                <a:gd name="T1" fmla="*/ 120 h 138"/>
                <a:gd name="T2" fmla="*/ 4 w 136"/>
                <a:gd name="T3" fmla="*/ 120 h 138"/>
                <a:gd name="T4" fmla="*/ 23 w 136"/>
                <a:gd name="T5" fmla="*/ 132 h 138"/>
                <a:gd name="T6" fmla="*/ 97 w 136"/>
                <a:gd name="T7" fmla="*/ 104 h 138"/>
                <a:gd name="T8" fmla="*/ 100 w 136"/>
                <a:gd name="T9" fmla="*/ 90 h 138"/>
                <a:gd name="T10" fmla="*/ 103 w 136"/>
                <a:gd name="T11" fmla="*/ 11 h 138"/>
                <a:gd name="T12" fmla="*/ 101 w 136"/>
                <a:gd name="T13" fmla="*/ 6 h 138"/>
                <a:gd name="T14" fmla="*/ 134 w 136"/>
                <a:gd name="T15" fmla="*/ 26 h 138"/>
                <a:gd name="T16" fmla="*/ 125 w 136"/>
                <a:gd name="T17" fmla="*/ 119 h 138"/>
                <a:gd name="T18" fmla="*/ 100 w 136"/>
                <a:gd name="T19" fmla="*/ 133 h 138"/>
                <a:gd name="T20" fmla="*/ 96 w 136"/>
                <a:gd name="T21" fmla="*/ 110 h 138"/>
                <a:gd name="T22" fmla="*/ 87 w 136"/>
                <a:gd name="T23" fmla="*/ 115 h 138"/>
                <a:gd name="T24" fmla="*/ 5 w 136"/>
                <a:gd name="T25" fmla="*/ 129 h 138"/>
                <a:gd name="T26" fmla="*/ 48 w 136"/>
                <a:gd name="T27" fmla="*/ 134 h 138"/>
                <a:gd name="T28" fmla="*/ 48 w 136"/>
                <a:gd name="T29" fmla="*/ 129 h 138"/>
                <a:gd name="T30" fmla="*/ 65 w 136"/>
                <a:gd name="T31" fmla="*/ 120 h 138"/>
                <a:gd name="T32" fmla="*/ 97 w 136"/>
                <a:gd name="T33" fmla="*/ 108 h 138"/>
                <a:gd name="T34" fmla="*/ 97 w 136"/>
                <a:gd name="T35" fmla="*/ 109 h 138"/>
                <a:gd name="T36" fmla="*/ 111 w 136"/>
                <a:gd name="T37" fmla="*/ 135 h 138"/>
                <a:gd name="T38" fmla="*/ 118 w 136"/>
                <a:gd name="T39" fmla="*/ 125 h 138"/>
                <a:gd name="T40" fmla="*/ 117 w 136"/>
                <a:gd name="T41" fmla="*/ 129 h 138"/>
                <a:gd name="T42" fmla="*/ 108 w 136"/>
                <a:gd name="T43" fmla="*/ 129 h 138"/>
                <a:gd name="T44" fmla="*/ 103 w 136"/>
                <a:gd name="T45" fmla="*/ 128 h 138"/>
                <a:gd name="T46" fmla="*/ 105 w 136"/>
                <a:gd name="T47" fmla="*/ 105 h 138"/>
                <a:gd name="T48" fmla="*/ 118 w 136"/>
                <a:gd name="T49" fmla="*/ 124 h 138"/>
                <a:gd name="T50" fmla="*/ 114 w 136"/>
                <a:gd name="T51" fmla="*/ 105 h 138"/>
                <a:gd name="T52" fmla="*/ 108 w 136"/>
                <a:gd name="T53" fmla="*/ 102 h 138"/>
                <a:gd name="T54" fmla="*/ 115 w 136"/>
                <a:gd name="T55" fmla="*/ 82 h 138"/>
                <a:gd name="T56" fmla="*/ 102 w 136"/>
                <a:gd name="T57" fmla="*/ 7 h 138"/>
                <a:gd name="T58" fmla="*/ 127 w 136"/>
                <a:gd name="T59" fmla="*/ 18 h 138"/>
                <a:gd name="T60" fmla="*/ 98 w 136"/>
                <a:gd name="T61" fmla="*/ 105 h 138"/>
                <a:gd name="T62" fmla="*/ 23 w 136"/>
                <a:gd name="T63" fmla="*/ 133 h 138"/>
                <a:gd name="T64" fmla="*/ 104 w 136"/>
                <a:gd name="T65" fmla="*/ 127 h 138"/>
                <a:gd name="T66" fmla="*/ 115 w 136"/>
                <a:gd name="T67" fmla="*/ 113 h 138"/>
                <a:gd name="T68" fmla="*/ 89 w 136"/>
                <a:gd name="T69" fmla="*/ 110 h 138"/>
                <a:gd name="T70" fmla="*/ 74 w 136"/>
                <a:gd name="T71" fmla="*/ 118 h 138"/>
                <a:gd name="T72" fmla="*/ 4 w 136"/>
                <a:gd name="T73" fmla="*/ 127 h 138"/>
                <a:gd name="T74" fmla="*/ 2 w 136"/>
                <a:gd name="T75" fmla="*/ 121 h 138"/>
                <a:gd name="T76" fmla="*/ 120 w 136"/>
                <a:gd name="T77" fmla="*/ 123 h 138"/>
                <a:gd name="T78" fmla="*/ 102 w 136"/>
                <a:gd name="T79" fmla="*/ 108 h 138"/>
                <a:gd name="T80" fmla="*/ 128 w 136"/>
                <a:gd name="T81" fmla="*/ 32 h 138"/>
                <a:gd name="T82" fmla="*/ 104 w 136"/>
                <a:gd name="T83" fmla="*/ 103 h 138"/>
                <a:gd name="T84" fmla="*/ 116 w 136"/>
                <a:gd name="T85" fmla="*/ 72 h 138"/>
                <a:gd name="T86" fmla="*/ 128 w 136"/>
                <a:gd name="T87" fmla="*/ 44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36" h="138">
                  <a:moveTo>
                    <a:pt x="26" y="138"/>
                  </a:moveTo>
                  <a:cubicBezTo>
                    <a:pt x="16" y="138"/>
                    <a:pt x="9" y="136"/>
                    <a:pt x="5" y="131"/>
                  </a:cubicBezTo>
                  <a:cubicBezTo>
                    <a:pt x="2" y="129"/>
                    <a:pt x="0" y="125"/>
                    <a:pt x="0" y="120"/>
                  </a:cubicBezTo>
                  <a:cubicBezTo>
                    <a:pt x="0" y="120"/>
                    <a:pt x="0" y="120"/>
                    <a:pt x="0" y="120"/>
                  </a:cubicBezTo>
                  <a:cubicBezTo>
                    <a:pt x="1" y="119"/>
                    <a:pt x="1" y="119"/>
                    <a:pt x="1" y="119"/>
                  </a:cubicBezTo>
                  <a:cubicBezTo>
                    <a:pt x="2" y="119"/>
                    <a:pt x="3" y="119"/>
                    <a:pt x="4" y="120"/>
                  </a:cubicBezTo>
                  <a:cubicBezTo>
                    <a:pt x="5" y="121"/>
                    <a:pt x="5" y="123"/>
                    <a:pt x="5" y="124"/>
                  </a:cubicBezTo>
                  <a:cubicBezTo>
                    <a:pt x="5" y="126"/>
                    <a:pt x="5" y="128"/>
                    <a:pt x="6" y="128"/>
                  </a:cubicBezTo>
                  <a:cubicBezTo>
                    <a:pt x="11" y="131"/>
                    <a:pt x="17" y="132"/>
                    <a:pt x="23" y="132"/>
                  </a:cubicBezTo>
                  <a:cubicBezTo>
                    <a:pt x="37" y="132"/>
                    <a:pt x="49" y="125"/>
                    <a:pt x="63" y="118"/>
                  </a:cubicBezTo>
                  <a:cubicBezTo>
                    <a:pt x="74" y="112"/>
                    <a:pt x="85" y="106"/>
                    <a:pt x="97" y="104"/>
                  </a:cubicBezTo>
                  <a:cubicBezTo>
                    <a:pt x="97" y="104"/>
                    <a:pt x="97" y="104"/>
                    <a:pt x="97" y="104"/>
                  </a:cubicBezTo>
                  <a:cubicBezTo>
                    <a:pt x="99" y="100"/>
                    <a:pt x="100" y="96"/>
                    <a:pt x="100" y="90"/>
                  </a:cubicBezTo>
                  <a:cubicBezTo>
                    <a:pt x="100" y="90"/>
                    <a:pt x="100" y="90"/>
                    <a:pt x="100" y="90"/>
                  </a:cubicBezTo>
                  <a:cubicBezTo>
                    <a:pt x="100" y="90"/>
                    <a:pt x="100" y="90"/>
                    <a:pt x="100" y="90"/>
                  </a:cubicBezTo>
                  <a:cubicBezTo>
                    <a:pt x="109" y="81"/>
                    <a:pt x="132" y="42"/>
                    <a:pt x="125" y="18"/>
                  </a:cubicBezTo>
                  <a:cubicBezTo>
                    <a:pt x="124" y="12"/>
                    <a:pt x="117" y="4"/>
                    <a:pt x="111" y="4"/>
                  </a:cubicBezTo>
                  <a:cubicBezTo>
                    <a:pt x="108" y="4"/>
                    <a:pt x="105" y="7"/>
                    <a:pt x="103" y="11"/>
                  </a:cubicBezTo>
                  <a:cubicBezTo>
                    <a:pt x="102" y="12"/>
                    <a:pt x="102" y="12"/>
                    <a:pt x="102" y="12"/>
                  </a:cubicBezTo>
                  <a:cubicBezTo>
                    <a:pt x="101" y="11"/>
                    <a:pt x="101" y="11"/>
                    <a:pt x="101" y="11"/>
                  </a:cubicBezTo>
                  <a:cubicBezTo>
                    <a:pt x="100" y="9"/>
                    <a:pt x="100" y="8"/>
                    <a:pt x="101" y="6"/>
                  </a:cubicBezTo>
                  <a:cubicBezTo>
                    <a:pt x="103" y="2"/>
                    <a:pt x="109" y="0"/>
                    <a:pt x="114" y="0"/>
                  </a:cubicBezTo>
                  <a:cubicBezTo>
                    <a:pt x="114" y="0"/>
                    <a:pt x="114" y="0"/>
                    <a:pt x="115" y="0"/>
                  </a:cubicBezTo>
                  <a:cubicBezTo>
                    <a:pt x="127" y="1"/>
                    <a:pt x="133" y="14"/>
                    <a:pt x="134" y="26"/>
                  </a:cubicBezTo>
                  <a:cubicBezTo>
                    <a:pt x="136" y="44"/>
                    <a:pt x="125" y="66"/>
                    <a:pt x="117" y="83"/>
                  </a:cubicBezTo>
                  <a:cubicBezTo>
                    <a:pt x="113" y="90"/>
                    <a:pt x="110" y="96"/>
                    <a:pt x="109" y="101"/>
                  </a:cubicBezTo>
                  <a:cubicBezTo>
                    <a:pt x="120" y="101"/>
                    <a:pt x="125" y="110"/>
                    <a:pt x="125" y="119"/>
                  </a:cubicBezTo>
                  <a:cubicBezTo>
                    <a:pt x="125" y="128"/>
                    <a:pt x="120" y="137"/>
                    <a:pt x="111" y="137"/>
                  </a:cubicBezTo>
                  <a:cubicBezTo>
                    <a:pt x="107" y="137"/>
                    <a:pt x="104" y="136"/>
                    <a:pt x="100" y="134"/>
                  </a:cubicBezTo>
                  <a:cubicBezTo>
                    <a:pt x="100" y="133"/>
                    <a:pt x="100" y="133"/>
                    <a:pt x="100" y="133"/>
                  </a:cubicBezTo>
                  <a:cubicBezTo>
                    <a:pt x="100" y="133"/>
                    <a:pt x="100" y="133"/>
                    <a:pt x="100" y="133"/>
                  </a:cubicBezTo>
                  <a:cubicBezTo>
                    <a:pt x="98" y="130"/>
                    <a:pt x="98" y="125"/>
                    <a:pt x="97" y="120"/>
                  </a:cubicBezTo>
                  <a:cubicBezTo>
                    <a:pt x="97" y="116"/>
                    <a:pt x="97" y="113"/>
                    <a:pt x="96" y="110"/>
                  </a:cubicBezTo>
                  <a:cubicBezTo>
                    <a:pt x="95" y="110"/>
                    <a:pt x="95" y="110"/>
                    <a:pt x="94" y="110"/>
                  </a:cubicBezTo>
                  <a:cubicBezTo>
                    <a:pt x="92" y="111"/>
                    <a:pt x="92" y="111"/>
                    <a:pt x="92" y="111"/>
                  </a:cubicBezTo>
                  <a:cubicBezTo>
                    <a:pt x="91" y="112"/>
                    <a:pt x="89" y="113"/>
                    <a:pt x="87" y="115"/>
                  </a:cubicBezTo>
                  <a:cubicBezTo>
                    <a:pt x="77" y="121"/>
                    <a:pt x="61" y="132"/>
                    <a:pt x="48" y="135"/>
                  </a:cubicBezTo>
                  <a:cubicBezTo>
                    <a:pt x="41" y="137"/>
                    <a:pt x="33" y="138"/>
                    <a:pt x="26" y="138"/>
                  </a:cubicBezTo>
                  <a:close/>
                  <a:moveTo>
                    <a:pt x="5" y="129"/>
                  </a:moveTo>
                  <a:cubicBezTo>
                    <a:pt x="5" y="130"/>
                    <a:pt x="5" y="130"/>
                    <a:pt x="6" y="130"/>
                  </a:cubicBezTo>
                  <a:cubicBezTo>
                    <a:pt x="10" y="134"/>
                    <a:pt x="17" y="137"/>
                    <a:pt x="26" y="137"/>
                  </a:cubicBezTo>
                  <a:cubicBezTo>
                    <a:pt x="33" y="137"/>
                    <a:pt x="41" y="135"/>
                    <a:pt x="48" y="134"/>
                  </a:cubicBezTo>
                  <a:cubicBezTo>
                    <a:pt x="61" y="130"/>
                    <a:pt x="76" y="120"/>
                    <a:pt x="86" y="114"/>
                  </a:cubicBezTo>
                  <a:cubicBezTo>
                    <a:pt x="82" y="115"/>
                    <a:pt x="78" y="117"/>
                    <a:pt x="75" y="119"/>
                  </a:cubicBezTo>
                  <a:cubicBezTo>
                    <a:pt x="66" y="124"/>
                    <a:pt x="57" y="129"/>
                    <a:pt x="48" y="129"/>
                  </a:cubicBezTo>
                  <a:cubicBezTo>
                    <a:pt x="44" y="129"/>
                    <a:pt x="44" y="129"/>
                    <a:pt x="44" y="129"/>
                  </a:cubicBezTo>
                  <a:cubicBezTo>
                    <a:pt x="48" y="128"/>
                    <a:pt x="48" y="128"/>
                    <a:pt x="48" y="128"/>
                  </a:cubicBezTo>
                  <a:cubicBezTo>
                    <a:pt x="54" y="126"/>
                    <a:pt x="59" y="123"/>
                    <a:pt x="65" y="120"/>
                  </a:cubicBezTo>
                  <a:cubicBezTo>
                    <a:pt x="75" y="114"/>
                    <a:pt x="85" y="108"/>
                    <a:pt x="96" y="108"/>
                  </a:cubicBezTo>
                  <a:cubicBezTo>
                    <a:pt x="96" y="108"/>
                    <a:pt x="96" y="108"/>
                    <a:pt x="96" y="108"/>
                  </a:cubicBezTo>
                  <a:cubicBezTo>
                    <a:pt x="97" y="108"/>
                    <a:pt x="97" y="108"/>
                    <a:pt x="97" y="108"/>
                  </a:cubicBezTo>
                  <a:cubicBezTo>
                    <a:pt x="97" y="108"/>
                    <a:pt x="97" y="108"/>
                    <a:pt x="97" y="108"/>
                  </a:cubicBezTo>
                  <a:cubicBezTo>
                    <a:pt x="97" y="108"/>
                    <a:pt x="97" y="108"/>
                    <a:pt x="97" y="108"/>
                  </a:cubicBezTo>
                  <a:cubicBezTo>
                    <a:pt x="97" y="109"/>
                    <a:pt x="97" y="109"/>
                    <a:pt x="97" y="109"/>
                  </a:cubicBezTo>
                  <a:cubicBezTo>
                    <a:pt x="98" y="112"/>
                    <a:pt x="99" y="116"/>
                    <a:pt x="99" y="120"/>
                  </a:cubicBezTo>
                  <a:cubicBezTo>
                    <a:pt x="99" y="124"/>
                    <a:pt x="100" y="129"/>
                    <a:pt x="101" y="132"/>
                  </a:cubicBezTo>
                  <a:cubicBezTo>
                    <a:pt x="104" y="134"/>
                    <a:pt x="108" y="135"/>
                    <a:pt x="111" y="135"/>
                  </a:cubicBezTo>
                  <a:cubicBezTo>
                    <a:pt x="118" y="135"/>
                    <a:pt x="122" y="129"/>
                    <a:pt x="123" y="123"/>
                  </a:cubicBezTo>
                  <a:cubicBezTo>
                    <a:pt x="122" y="124"/>
                    <a:pt x="121" y="125"/>
                    <a:pt x="119" y="125"/>
                  </a:cubicBezTo>
                  <a:cubicBezTo>
                    <a:pt x="118" y="125"/>
                    <a:pt x="118" y="125"/>
                    <a:pt x="118" y="125"/>
                  </a:cubicBezTo>
                  <a:cubicBezTo>
                    <a:pt x="118" y="127"/>
                    <a:pt x="117" y="128"/>
                    <a:pt x="117" y="129"/>
                  </a:cubicBezTo>
                  <a:cubicBezTo>
                    <a:pt x="117" y="129"/>
                    <a:pt x="117" y="129"/>
                    <a:pt x="117" y="129"/>
                  </a:cubicBezTo>
                  <a:cubicBezTo>
                    <a:pt x="117" y="129"/>
                    <a:pt x="117" y="129"/>
                    <a:pt x="117" y="129"/>
                  </a:cubicBezTo>
                  <a:cubicBezTo>
                    <a:pt x="115" y="130"/>
                    <a:pt x="114" y="130"/>
                    <a:pt x="113" y="130"/>
                  </a:cubicBezTo>
                  <a:cubicBezTo>
                    <a:pt x="113" y="130"/>
                    <a:pt x="113" y="130"/>
                    <a:pt x="113" y="130"/>
                  </a:cubicBezTo>
                  <a:cubicBezTo>
                    <a:pt x="111" y="130"/>
                    <a:pt x="109" y="130"/>
                    <a:pt x="108" y="129"/>
                  </a:cubicBezTo>
                  <a:cubicBezTo>
                    <a:pt x="106" y="129"/>
                    <a:pt x="105" y="128"/>
                    <a:pt x="103" y="128"/>
                  </a:cubicBezTo>
                  <a:cubicBezTo>
                    <a:pt x="103" y="128"/>
                    <a:pt x="103" y="128"/>
                    <a:pt x="103" y="128"/>
                  </a:cubicBezTo>
                  <a:cubicBezTo>
                    <a:pt x="103" y="128"/>
                    <a:pt x="103" y="128"/>
                    <a:pt x="103" y="128"/>
                  </a:cubicBezTo>
                  <a:cubicBezTo>
                    <a:pt x="100" y="122"/>
                    <a:pt x="100" y="110"/>
                    <a:pt x="104" y="105"/>
                  </a:cubicBezTo>
                  <a:cubicBezTo>
                    <a:pt x="105" y="105"/>
                    <a:pt x="105" y="105"/>
                    <a:pt x="105" y="105"/>
                  </a:cubicBezTo>
                  <a:cubicBezTo>
                    <a:pt x="105" y="105"/>
                    <a:pt x="105" y="105"/>
                    <a:pt x="105" y="105"/>
                  </a:cubicBezTo>
                  <a:cubicBezTo>
                    <a:pt x="110" y="106"/>
                    <a:pt x="114" y="108"/>
                    <a:pt x="116" y="112"/>
                  </a:cubicBezTo>
                  <a:cubicBezTo>
                    <a:pt x="118" y="116"/>
                    <a:pt x="119" y="120"/>
                    <a:pt x="118" y="124"/>
                  </a:cubicBezTo>
                  <a:cubicBezTo>
                    <a:pt x="118" y="124"/>
                    <a:pt x="118" y="124"/>
                    <a:pt x="118" y="124"/>
                  </a:cubicBezTo>
                  <a:cubicBezTo>
                    <a:pt x="121" y="119"/>
                    <a:pt x="119" y="116"/>
                    <a:pt x="117" y="112"/>
                  </a:cubicBezTo>
                  <a:cubicBezTo>
                    <a:pt x="116" y="110"/>
                    <a:pt x="115" y="109"/>
                    <a:pt x="114" y="106"/>
                  </a:cubicBezTo>
                  <a:cubicBezTo>
                    <a:pt x="114" y="105"/>
                    <a:pt x="114" y="105"/>
                    <a:pt x="114" y="105"/>
                  </a:cubicBezTo>
                  <a:cubicBezTo>
                    <a:pt x="115" y="105"/>
                    <a:pt x="115" y="105"/>
                    <a:pt x="115" y="105"/>
                  </a:cubicBezTo>
                  <a:cubicBezTo>
                    <a:pt x="117" y="106"/>
                    <a:pt x="121" y="109"/>
                    <a:pt x="123" y="113"/>
                  </a:cubicBezTo>
                  <a:cubicBezTo>
                    <a:pt x="121" y="107"/>
                    <a:pt x="116" y="102"/>
                    <a:pt x="108" y="102"/>
                  </a:cubicBezTo>
                  <a:cubicBezTo>
                    <a:pt x="107" y="102"/>
                    <a:pt x="107" y="102"/>
                    <a:pt x="107" y="102"/>
                  </a:cubicBezTo>
                  <a:cubicBezTo>
                    <a:pt x="107" y="101"/>
                    <a:pt x="107" y="101"/>
                    <a:pt x="107" y="101"/>
                  </a:cubicBezTo>
                  <a:cubicBezTo>
                    <a:pt x="108" y="97"/>
                    <a:pt x="112" y="90"/>
                    <a:pt x="115" y="82"/>
                  </a:cubicBezTo>
                  <a:cubicBezTo>
                    <a:pt x="124" y="65"/>
                    <a:pt x="134" y="44"/>
                    <a:pt x="133" y="26"/>
                  </a:cubicBezTo>
                  <a:cubicBezTo>
                    <a:pt x="131" y="15"/>
                    <a:pt x="126" y="3"/>
                    <a:pt x="115" y="2"/>
                  </a:cubicBezTo>
                  <a:cubicBezTo>
                    <a:pt x="110" y="1"/>
                    <a:pt x="104" y="4"/>
                    <a:pt x="102" y="7"/>
                  </a:cubicBezTo>
                  <a:cubicBezTo>
                    <a:pt x="102" y="7"/>
                    <a:pt x="102" y="8"/>
                    <a:pt x="102" y="9"/>
                  </a:cubicBezTo>
                  <a:cubicBezTo>
                    <a:pt x="105" y="4"/>
                    <a:pt x="109" y="3"/>
                    <a:pt x="111" y="3"/>
                  </a:cubicBezTo>
                  <a:cubicBezTo>
                    <a:pt x="118" y="3"/>
                    <a:pt x="125" y="11"/>
                    <a:pt x="127" y="18"/>
                  </a:cubicBezTo>
                  <a:cubicBezTo>
                    <a:pt x="133" y="42"/>
                    <a:pt x="110" y="81"/>
                    <a:pt x="101" y="91"/>
                  </a:cubicBezTo>
                  <a:cubicBezTo>
                    <a:pt x="102" y="96"/>
                    <a:pt x="100" y="100"/>
                    <a:pt x="99" y="104"/>
                  </a:cubicBezTo>
                  <a:cubicBezTo>
                    <a:pt x="98" y="105"/>
                    <a:pt x="98" y="105"/>
                    <a:pt x="98" y="105"/>
                  </a:cubicBezTo>
                  <a:cubicBezTo>
                    <a:pt x="98" y="105"/>
                    <a:pt x="98" y="105"/>
                    <a:pt x="98" y="105"/>
                  </a:cubicBezTo>
                  <a:cubicBezTo>
                    <a:pt x="86" y="107"/>
                    <a:pt x="75" y="113"/>
                    <a:pt x="64" y="119"/>
                  </a:cubicBezTo>
                  <a:cubicBezTo>
                    <a:pt x="51" y="126"/>
                    <a:pt x="37" y="133"/>
                    <a:pt x="23" y="133"/>
                  </a:cubicBezTo>
                  <a:cubicBezTo>
                    <a:pt x="17" y="133"/>
                    <a:pt x="11" y="132"/>
                    <a:pt x="5" y="129"/>
                  </a:cubicBezTo>
                  <a:cubicBezTo>
                    <a:pt x="5" y="129"/>
                    <a:pt x="5" y="129"/>
                    <a:pt x="5" y="129"/>
                  </a:cubicBezTo>
                  <a:close/>
                  <a:moveTo>
                    <a:pt x="104" y="127"/>
                  </a:moveTo>
                  <a:cubicBezTo>
                    <a:pt x="106" y="127"/>
                    <a:pt x="107" y="127"/>
                    <a:pt x="108" y="128"/>
                  </a:cubicBezTo>
                  <a:cubicBezTo>
                    <a:pt x="111" y="129"/>
                    <a:pt x="113" y="129"/>
                    <a:pt x="116" y="128"/>
                  </a:cubicBezTo>
                  <a:cubicBezTo>
                    <a:pt x="118" y="123"/>
                    <a:pt x="118" y="117"/>
                    <a:pt x="115" y="113"/>
                  </a:cubicBezTo>
                  <a:cubicBezTo>
                    <a:pt x="113" y="110"/>
                    <a:pt x="109" y="107"/>
                    <a:pt x="105" y="107"/>
                  </a:cubicBezTo>
                  <a:cubicBezTo>
                    <a:pt x="102" y="111"/>
                    <a:pt x="102" y="121"/>
                    <a:pt x="104" y="127"/>
                  </a:cubicBezTo>
                  <a:close/>
                  <a:moveTo>
                    <a:pt x="89" y="110"/>
                  </a:moveTo>
                  <a:cubicBezTo>
                    <a:pt x="81" y="112"/>
                    <a:pt x="73" y="117"/>
                    <a:pt x="65" y="121"/>
                  </a:cubicBezTo>
                  <a:cubicBezTo>
                    <a:pt x="61" y="123"/>
                    <a:pt x="57" y="125"/>
                    <a:pt x="53" y="127"/>
                  </a:cubicBezTo>
                  <a:cubicBezTo>
                    <a:pt x="60" y="126"/>
                    <a:pt x="67" y="122"/>
                    <a:pt x="74" y="118"/>
                  </a:cubicBezTo>
                  <a:cubicBezTo>
                    <a:pt x="79" y="115"/>
                    <a:pt x="84" y="112"/>
                    <a:pt x="89" y="110"/>
                  </a:cubicBezTo>
                  <a:close/>
                  <a:moveTo>
                    <a:pt x="2" y="121"/>
                  </a:moveTo>
                  <a:cubicBezTo>
                    <a:pt x="2" y="123"/>
                    <a:pt x="3" y="125"/>
                    <a:pt x="4" y="127"/>
                  </a:cubicBezTo>
                  <a:cubicBezTo>
                    <a:pt x="3" y="127"/>
                    <a:pt x="3" y="125"/>
                    <a:pt x="3" y="124"/>
                  </a:cubicBezTo>
                  <a:cubicBezTo>
                    <a:pt x="3" y="123"/>
                    <a:pt x="4" y="122"/>
                    <a:pt x="3" y="121"/>
                  </a:cubicBezTo>
                  <a:cubicBezTo>
                    <a:pt x="3" y="121"/>
                    <a:pt x="3" y="121"/>
                    <a:pt x="2" y="121"/>
                  </a:cubicBezTo>
                  <a:close/>
                  <a:moveTo>
                    <a:pt x="116" y="108"/>
                  </a:moveTo>
                  <a:cubicBezTo>
                    <a:pt x="117" y="109"/>
                    <a:pt x="118" y="110"/>
                    <a:pt x="118" y="111"/>
                  </a:cubicBezTo>
                  <a:cubicBezTo>
                    <a:pt x="120" y="115"/>
                    <a:pt x="122" y="118"/>
                    <a:pt x="120" y="123"/>
                  </a:cubicBezTo>
                  <a:cubicBezTo>
                    <a:pt x="122" y="122"/>
                    <a:pt x="123" y="121"/>
                    <a:pt x="123" y="119"/>
                  </a:cubicBezTo>
                  <a:cubicBezTo>
                    <a:pt x="123" y="115"/>
                    <a:pt x="119" y="110"/>
                    <a:pt x="116" y="108"/>
                  </a:cubicBezTo>
                  <a:close/>
                  <a:moveTo>
                    <a:pt x="102" y="108"/>
                  </a:moveTo>
                  <a:cubicBezTo>
                    <a:pt x="103" y="103"/>
                    <a:pt x="103" y="103"/>
                    <a:pt x="103" y="103"/>
                  </a:cubicBezTo>
                  <a:cubicBezTo>
                    <a:pt x="104" y="92"/>
                    <a:pt x="109" y="82"/>
                    <a:pt x="114" y="72"/>
                  </a:cubicBezTo>
                  <a:cubicBezTo>
                    <a:pt x="121" y="60"/>
                    <a:pt x="127" y="47"/>
                    <a:pt x="128" y="32"/>
                  </a:cubicBezTo>
                  <a:cubicBezTo>
                    <a:pt x="130" y="32"/>
                    <a:pt x="130" y="32"/>
                    <a:pt x="130" y="32"/>
                  </a:cubicBezTo>
                  <a:cubicBezTo>
                    <a:pt x="131" y="51"/>
                    <a:pt x="122" y="68"/>
                    <a:pt x="114" y="84"/>
                  </a:cubicBezTo>
                  <a:cubicBezTo>
                    <a:pt x="110" y="90"/>
                    <a:pt x="107" y="97"/>
                    <a:pt x="104" y="103"/>
                  </a:cubicBezTo>
                  <a:lnTo>
                    <a:pt x="102" y="108"/>
                  </a:lnTo>
                  <a:close/>
                  <a:moveTo>
                    <a:pt x="128" y="44"/>
                  </a:moveTo>
                  <a:cubicBezTo>
                    <a:pt x="125" y="54"/>
                    <a:pt x="120" y="63"/>
                    <a:pt x="116" y="72"/>
                  </a:cubicBezTo>
                  <a:cubicBezTo>
                    <a:pt x="111" y="81"/>
                    <a:pt x="107" y="89"/>
                    <a:pt x="105" y="97"/>
                  </a:cubicBezTo>
                  <a:cubicBezTo>
                    <a:pt x="108" y="92"/>
                    <a:pt x="110" y="88"/>
                    <a:pt x="112" y="83"/>
                  </a:cubicBezTo>
                  <a:cubicBezTo>
                    <a:pt x="119" y="71"/>
                    <a:pt x="126" y="58"/>
                    <a:pt x="128" y="44"/>
                  </a:cubicBezTo>
                  <a:close/>
                </a:path>
              </a:pathLst>
            </a:custGeom>
            <a:grpFill/>
            <a:ln>
              <a:noFill/>
            </a:ln>
          </p:spPr>
          <p:txBody>
            <a:bodyPr vert="horz" wrap="square" lIns="91440" tIns="45720" rIns="91440" bIns="45720" numCol="1" anchor="t" anchorCtr="0" compatLnSpc="1">
              <a:prstTxWarp prst="textNoShape">
                <a:avLst/>
              </a:prstTxWarp>
            </a:bodyPr>
            <a:lstStyle/>
            <a:p>
              <a:endParaRPr/>
            </a:p>
          </p:txBody>
        </p:sp>
      </p:grpSp>
      <p:sp>
        <p:nvSpPr>
          <p:cNvPr id="125" name="Picture Placeholder 33" descr="An empty placeholder to add an image. Click on the placeholder and select the image that you wish to add."/>
          <p:cNvSpPr>
            <a:spLocks noGrp="1" noChangeAspect="1"/>
          </p:cNvSpPr>
          <p:nvPr>
            <p:ph type="pic" sz="quarter" idx="19"/>
          </p:nvPr>
        </p:nvSpPr>
        <p:spPr>
          <a:xfrm>
            <a:off x="5546780" y="3456066"/>
            <a:ext cx="2993366" cy="2305338"/>
          </a:xfrm>
          <a:solidFill>
            <a:schemeClr val="bg2"/>
          </a:solidFill>
          <a:ln w="38100">
            <a:solidFill>
              <a:schemeClr val="bg1"/>
            </a:solidFill>
          </a:ln>
        </p:spPr>
        <p:txBody>
          <a:bodyPr/>
          <a:lstStyle>
            <a:lvl1pPr marL="0" indent="0" algn="ctr">
              <a:buNone/>
              <a:defRPr/>
            </a:lvl1pPr>
          </a:lstStyle>
          <a:p>
            <a:r>
              <a:rPr lang="en-US"/>
              <a:t>Click icon to add picture</a:t>
            </a:r>
            <a:endParaRPr dirty="0"/>
          </a:p>
        </p:txBody>
      </p:sp>
      <p:sp>
        <p:nvSpPr>
          <p:cNvPr id="126" name="Text Placeholder 3"/>
          <p:cNvSpPr>
            <a:spLocks noGrp="1"/>
          </p:cNvSpPr>
          <p:nvPr>
            <p:ph type="body" sz="half" idx="21"/>
          </p:nvPr>
        </p:nvSpPr>
        <p:spPr>
          <a:xfrm>
            <a:off x="9066214" y="2484992"/>
            <a:ext cx="2286000" cy="3248729"/>
          </a:xfrm>
        </p:spPr>
        <p:txBody>
          <a:bodyPr anchor="t" anchorCtr="0">
            <a:normAutofit/>
          </a:bodyPr>
          <a:lstStyle>
            <a:lvl1pPr marL="0" indent="0">
              <a:spcBef>
                <a:spcPts val="16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Slide Number Placeholder 7"/>
          <p:cNvSpPr>
            <a:spLocks noGrp="1"/>
          </p:cNvSpPr>
          <p:nvPr>
            <p:ph type="sldNum" sz="quarter" idx="12"/>
          </p:nvPr>
        </p:nvSpPr>
        <p:spPr/>
        <p:txBody>
          <a:bodyPr/>
          <a:lstStyle/>
          <a:p>
            <a:fld id="{022B156B-59AE-415F-B24B-8756D48BB977}" type="slidenum">
              <a:rPr/>
              <a:pPr/>
              <a:t>‹#›</a:t>
            </a:fld>
            <a:endParaRPr/>
          </a:p>
        </p:txBody>
      </p:sp>
      <p:sp>
        <p:nvSpPr>
          <p:cNvPr id="7" name="Footer Placeholder 6"/>
          <p:cNvSpPr>
            <a:spLocks noGrp="1"/>
          </p:cNvSpPr>
          <p:nvPr>
            <p:ph type="ftr" sz="quarter" idx="11"/>
          </p:nvPr>
        </p:nvSpPr>
        <p:spPr/>
        <p:txBody>
          <a:bodyPr/>
          <a:lstStyle/>
          <a:p>
            <a:endParaRPr/>
          </a:p>
        </p:txBody>
      </p:sp>
      <p:sp>
        <p:nvSpPr>
          <p:cNvPr id="6" name="Date Placeholder 5"/>
          <p:cNvSpPr>
            <a:spLocks noGrp="1"/>
          </p:cNvSpPr>
          <p:nvPr>
            <p:ph type="dt" sz="half" idx="10"/>
          </p:nvPr>
        </p:nvSpPr>
        <p:spPr/>
        <p:txBody>
          <a:bodyPr/>
          <a:lstStyle/>
          <a:p>
            <a:fld id="{4CF99945-0A15-4715-AB6C-F5E56CF20F70}" type="datetimeFigureOut">
              <a:rPr lang="en-US"/>
              <a:pPr/>
              <a:t>2/9/2021</a:t>
            </a:fld>
            <a:endParaRPr/>
          </a:p>
        </p:txBody>
      </p:sp>
    </p:spTree>
    <p:extLst>
      <p:ext uri="{BB962C8B-B14F-4D97-AF65-F5344CB8AC3E}">
        <p14:creationId xmlns:p14="http://schemas.microsoft.com/office/powerpoint/2010/main" val="78742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CF99945-0A15-4715-AB6C-F5E56CF20F70}" type="datetimeFigureOut">
              <a:rPr lang="en-US" smtClean="0"/>
              <a:pPr/>
              <a:t>2/9/2021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22B156B-59AE-415F-B24B-8756D48BB977}" type="slidenum">
              <a:rPr lang="en-US" smtClean="0"/>
              <a:pPr/>
              <a:t>‹#›</a:t>
            </a:fld>
            <a:endParaRPr lang="en-US" dirty="0"/>
          </a:p>
        </p:txBody>
      </p:sp>
    </p:spTree>
    <p:extLst>
      <p:ext uri="{BB962C8B-B14F-4D97-AF65-F5344CB8AC3E}">
        <p14:creationId xmlns:p14="http://schemas.microsoft.com/office/powerpoint/2010/main" val="828408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17971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CF99945-0A15-4715-AB6C-F5E56CF20F70}"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2541300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CF99945-0A15-4715-AB6C-F5E56CF20F70}" type="datetimeFigureOut">
              <a:rPr lang="en-US" smtClean="0"/>
              <a:pPr/>
              <a:t>2/9/2021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29935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CF99945-0A15-4715-AB6C-F5E56CF20F70}" type="datetimeFigureOut">
              <a:rPr lang="en-US" smtClean="0"/>
              <a:pPr/>
              <a:t>2/9/2021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0729248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F99945-0A15-4715-AB6C-F5E56CF20F70}" type="datetimeFigureOut">
              <a:rPr lang="en-US" smtClean="0"/>
              <a:pPr/>
              <a:t>2/9/2021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1575576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761439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CF99945-0A15-4715-AB6C-F5E56CF20F70}" type="datetimeFigureOut">
              <a:rPr lang="en-US" smtClean="0"/>
              <a:pPr/>
              <a:t>2/9/2021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22B156B-59AE-415F-B24B-8756D48BB977}" type="slidenum">
              <a:rPr lang="en-US" smtClean="0"/>
              <a:pPr/>
              <a:t>‹#›</a:t>
            </a:fld>
            <a:endParaRPr lang="en-US"/>
          </a:p>
        </p:txBody>
      </p:sp>
    </p:spTree>
    <p:extLst>
      <p:ext uri="{BB962C8B-B14F-4D97-AF65-F5344CB8AC3E}">
        <p14:creationId xmlns:p14="http://schemas.microsoft.com/office/powerpoint/2010/main" val="38942135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CF99945-0A15-4715-AB6C-F5E56CF20F70}" type="datetimeFigureOut">
              <a:rPr lang="en-US" smtClean="0"/>
              <a:pPr/>
              <a:t>2/9/2021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22B156B-59AE-415F-B24B-8756D48BB977}" type="slidenum">
              <a:rPr lang="en-US" smtClean="0"/>
              <a:pPr/>
              <a:t>‹#›</a:t>
            </a:fld>
            <a:endParaRPr lang="en-US"/>
          </a:p>
        </p:txBody>
      </p:sp>
    </p:spTree>
    <p:extLst>
      <p:ext uri="{BB962C8B-B14F-4D97-AF65-F5344CB8AC3E}">
        <p14:creationId xmlns:p14="http://schemas.microsoft.com/office/powerpoint/2010/main" val="394241100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60" r:id="rId17"/>
    <p:sldLayoutId id="2147483661" r:id="rId18"/>
    <p:sldLayoutId id="2147483662" r:id="rId19"/>
  </p:sldLayoutIdLst>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hyperlink" Target="https://msdn.microsoft.com/en-us/library/bb384398.asp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6048254" y="3378136"/>
            <a:ext cx="5592417" cy="1205947"/>
          </a:xfrm>
          <a:prstGeom prst="roundRect">
            <a:avLst/>
          </a:prstGeom>
          <a:ln>
            <a:noFill/>
          </a:ln>
          <a:effectLst>
            <a:outerShdw blurRad="184150" dist="241300" dir="11520000" sx="110000" sy="110000" algn="ctr">
              <a:srgbClr val="000000">
                <a:alpha val="18000"/>
              </a:srgbClr>
            </a:outerShdw>
          </a:effectLst>
          <a:scene3d>
            <a:camera prst="perspectiveFront" fov="5100000">
              <a:rot lat="0" lon="2100000" rev="0"/>
            </a:camera>
            <a:lightRig rig="flood" dir="t">
              <a:rot lat="0" lon="0" rev="13800000"/>
            </a:lightRig>
          </a:scene3d>
          <a:sp3d extrusionH="107950" prstMaterial="plastic">
            <a:bevelT w="82550" h="63500" prst="divot"/>
            <a:bevelB/>
          </a:sp3d>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121919" y="2222863"/>
            <a:ext cx="6858002" cy="742406"/>
          </a:xfrm>
        </p:spPr>
        <p:txBody>
          <a:bodyPr>
            <a:normAutofit/>
          </a:bodyPr>
          <a:lstStyle/>
          <a:p>
            <a:r>
              <a:rPr lang="en-US" sz="4000" dirty="0">
                <a:solidFill>
                  <a:schemeClr val="accent1"/>
                </a:solidFill>
              </a:rPr>
              <a:t>Database Architecture</a:t>
            </a:r>
          </a:p>
        </p:txBody>
      </p:sp>
      <p:sp>
        <p:nvSpPr>
          <p:cNvPr id="3" name="Subtitle 2"/>
          <p:cNvSpPr>
            <a:spLocks noGrp="1"/>
          </p:cNvSpPr>
          <p:nvPr>
            <p:ph type="subTitle" idx="1"/>
          </p:nvPr>
        </p:nvSpPr>
        <p:spPr>
          <a:xfrm rot="21415661">
            <a:off x="7123113" y="3454171"/>
            <a:ext cx="1996196" cy="461786"/>
          </a:xfrm>
        </p:spPr>
        <p:txBody>
          <a:bodyPr>
            <a:normAutofit/>
          </a:bodyPr>
          <a:lstStyle/>
          <a:p>
            <a:r>
              <a:rPr lang="en-US" sz="2000" dirty="0"/>
              <a:t>Presented By</a:t>
            </a:r>
          </a:p>
        </p:txBody>
      </p:sp>
      <p:sp>
        <p:nvSpPr>
          <p:cNvPr id="4" name="Rectangle 3"/>
          <p:cNvSpPr/>
          <p:nvPr/>
        </p:nvSpPr>
        <p:spPr>
          <a:xfrm>
            <a:off x="9023712" y="3779912"/>
            <a:ext cx="2549096" cy="707886"/>
          </a:xfrm>
          <a:prstGeom prst="rect">
            <a:avLst/>
          </a:prstGeom>
        </p:spPr>
        <p:txBody>
          <a:bodyPr wrap="none">
            <a:spAutoFit/>
          </a:bodyPr>
          <a:lstStyle/>
          <a:p>
            <a:r>
              <a:rPr lang="en-US" sz="2000" dirty="0">
                <a:solidFill>
                  <a:schemeClr val="bg1"/>
                </a:solidFill>
                <a:latin typeface="Cambria" pitchFamily="18" charset="0"/>
              </a:rPr>
              <a:t>Rubel Sheikh</a:t>
            </a:r>
          </a:p>
          <a:p>
            <a:r>
              <a:rPr lang="en-US" sz="2000" dirty="0">
                <a:solidFill>
                  <a:schemeClr val="bg1"/>
                </a:solidFill>
                <a:latin typeface="Cambria" pitchFamily="18" charset="0"/>
              </a:rPr>
              <a:t>rubel.cse@diu.edu.bd</a:t>
            </a:r>
          </a:p>
        </p:txBody>
      </p:sp>
    </p:spTree>
    <p:extLst>
      <p:ext uri="{BB962C8B-B14F-4D97-AF65-F5344CB8AC3E}">
        <p14:creationId xmlns:p14="http://schemas.microsoft.com/office/powerpoint/2010/main" val="769675095"/>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3000" fill="hold"/>
                                        <p:tgtEl>
                                          <p:spTgt spid="4"/>
                                        </p:tgtEl>
                                        <p:attrNameLst>
                                          <p:attrName>ppt_x</p:attrName>
                                        </p:attrNameLst>
                                      </p:cBhvr>
                                      <p:tavLst>
                                        <p:tav tm="0">
                                          <p:val>
                                            <p:strVal val="#ppt_x"/>
                                          </p:val>
                                        </p:tav>
                                        <p:tav tm="100000">
                                          <p:val>
                                            <p:strVal val="#ppt_x"/>
                                          </p:val>
                                        </p:tav>
                                      </p:tavLst>
                                    </p:anim>
                                    <p:anim calcmode="lin" valueType="num">
                                      <p:cBhvr additive="base">
                                        <p:cTn id="8" dur="30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1000" fill="hold"/>
                                        <p:tgtEl>
                                          <p:spTgt spid="5"/>
                                        </p:tgtEl>
                                        <p:attrNameLst>
                                          <p:attrName>ppt_x</p:attrName>
                                        </p:attrNameLst>
                                      </p:cBhvr>
                                      <p:tavLst>
                                        <p:tav tm="0">
                                          <p:val>
                                            <p:strVal val="#ppt_x"/>
                                          </p:val>
                                        </p:tav>
                                        <p:tav tm="100000">
                                          <p:val>
                                            <p:strVal val="#ppt_x"/>
                                          </p:val>
                                        </p:tav>
                                      </p:tavLst>
                                    </p:anim>
                                    <p:anim calcmode="lin" valueType="num">
                                      <p:cBhvr additive="base">
                                        <p:cTn id="12"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5214" y="1752600"/>
            <a:ext cx="9973847" cy="3574774"/>
          </a:xfrm>
        </p:spPr>
        <p:txBody>
          <a:bodyPr>
            <a:normAutofit/>
          </a:bodyPr>
          <a:lstStyle/>
          <a:p>
            <a:pPr algn="just"/>
            <a:r>
              <a:rPr lang="en-US" b="1" dirty="0">
                <a:solidFill>
                  <a:schemeClr val="accent1"/>
                </a:solidFill>
              </a:rPr>
              <a:t>Enhanced scalability</a:t>
            </a:r>
            <a:r>
              <a:rPr lang="en-US" dirty="0">
                <a:solidFill>
                  <a:schemeClr val="accent1"/>
                </a:solidFill>
              </a:rPr>
              <a:t> </a:t>
            </a:r>
            <a:r>
              <a:rPr lang="en-US" dirty="0"/>
              <a:t>due to distributed deployment of application servers. Now, individual connections need not be made between client and server.</a:t>
            </a:r>
          </a:p>
          <a:p>
            <a:pPr algn="just"/>
            <a:r>
              <a:rPr lang="en-US" b="1" dirty="0">
                <a:solidFill>
                  <a:schemeClr val="accent1"/>
                </a:solidFill>
              </a:rPr>
              <a:t>Data Integrity</a:t>
            </a:r>
            <a:r>
              <a:rPr lang="en-US" dirty="0">
                <a:solidFill>
                  <a:schemeClr val="accent1"/>
                </a:solidFill>
              </a:rPr>
              <a:t> </a:t>
            </a:r>
            <a:r>
              <a:rPr lang="en-US" dirty="0"/>
              <a:t>is maintained. Since there is a middle layer between client and server, data corruption can be avoided/removed.</a:t>
            </a:r>
          </a:p>
          <a:p>
            <a:pPr algn="just"/>
            <a:r>
              <a:rPr lang="en-US" b="1" dirty="0">
                <a:solidFill>
                  <a:schemeClr val="accent1"/>
                </a:solidFill>
              </a:rPr>
              <a:t>Security</a:t>
            </a:r>
            <a:r>
              <a:rPr lang="en-US" dirty="0">
                <a:solidFill>
                  <a:schemeClr val="accent1"/>
                </a:solidFill>
              </a:rPr>
              <a:t> </a:t>
            </a:r>
            <a:r>
              <a:rPr lang="en-US" dirty="0"/>
              <a:t>is improved. This type of model prevents direct interaction of the client with the server thereby reducing access to unauthorized data.</a:t>
            </a:r>
          </a:p>
          <a:p>
            <a:pPr algn="just"/>
            <a:r>
              <a:rPr lang="en-US" b="1" i="1" dirty="0">
                <a:solidFill>
                  <a:schemeClr val="accent2">
                    <a:lumMod val="50000"/>
                  </a:schemeClr>
                </a:solidFill>
              </a:rPr>
              <a:t>Flexibility</a:t>
            </a:r>
            <a:r>
              <a:rPr lang="en-US" dirty="0"/>
              <a:t> - Because each tier can be managed or scaled independently, flexibility is increased.</a:t>
            </a:r>
          </a:p>
          <a:p>
            <a:pPr algn="just"/>
            <a:endParaRPr lang="en-US" dirty="0"/>
          </a:p>
        </p:txBody>
      </p:sp>
      <p:sp>
        <p:nvSpPr>
          <p:cNvPr id="5" name="Title 12"/>
          <p:cNvSpPr txBox="1">
            <a:spLocks/>
          </p:cNvSpPr>
          <p:nvPr/>
        </p:nvSpPr>
        <p:spPr>
          <a:xfrm>
            <a:off x="1589102" y="662609"/>
            <a:ext cx="7741329" cy="556591"/>
          </a:xfrm>
          <a:prstGeom prst="rect">
            <a:avLst/>
          </a:prstGeom>
        </p:spPr>
        <p:txBody>
          <a:bodyPr vert="horz" lIns="91440" tIns="45720" rIns="91440" bIns="45720" rtlCol="0" anchor="b">
            <a:normAutofit fontScale="90000"/>
          </a:bodyPr>
          <a:lstStyle/>
          <a:p>
            <a:pPr lvl="0">
              <a:lnSpc>
                <a:spcPct val="90000"/>
              </a:lnSpc>
              <a:spcBef>
                <a:spcPct val="0"/>
              </a:spcBef>
              <a:defRPr/>
            </a:pPr>
            <a:r>
              <a:rPr lang="en-US" sz="3600" dirty="0">
                <a:solidFill>
                  <a:schemeClr val="accent6">
                    <a:lumMod val="75000"/>
                  </a:schemeClr>
                </a:solidFill>
              </a:rPr>
              <a:t>Advantage of Three Tier Architecture</a:t>
            </a:r>
            <a:endParaRPr kumimoji="0" lang="en-US" sz="3600" b="0" i="0" u="none" strike="noStrike" kern="1200" cap="none" spc="0" normalizeH="0" baseline="0" noProof="0" dirty="0">
              <a:ln>
                <a:noFill/>
              </a:ln>
              <a:solidFill>
                <a:schemeClr val="accent6">
                  <a:lumMod val="75000"/>
                </a:schemeClr>
              </a:solidFill>
              <a:effectLst/>
              <a:uLnTx/>
              <a:uFillTx/>
              <a:latin typeface="+mj-lt"/>
              <a:ea typeface="+mj-ea"/>
              <a:cs typeface="+mj-cs"/>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20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20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20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6858" y="662609"/>
            <a:ext cx="8557558" cy="556591"/>
          </a:xfrm>
        </p:spPr>
        <p:txBody>
          <a:bodyPr>
            <a:normAutofit fontScale="90000"/>
          </a:bodyPr>
          <a:lstStyle/>
          <a:p>
            <a:pPr lvl="0">
              <a:defRPr/>
            </a:pPr>
            <a:r>
              <a:rPr lang="en-US" dirty="0">
                <a:solidFill>
                  <a:schemeClr val="accent6">
                    <a:lumMod val="75000"/>
                  </a:schemeClr>
                </a:solidFill>
              </a:rPr>
              <a:t>Disadvantage of Three Tier Architecture</a:t>
            </a:r>
          </a:p>
        </p:txBody>
      </p:sp>
      <p:sp>
        <p:nvSpPr>
          <p:cNvPr id="14" name="Content Placeholder 13"/>
          <p:cNvSpPr>
            <a:spLocks noGrp="1"/>
          </p:cNvSpPr>
          <p:nvPr>
            <p:ph idx="1"/>
          </p:nvPr>
        </p:nvSpPr>
        <p:spPr>
          <a:xfrm>
            <a:off x="1065214" y="1630016"/>
            <a:ext cx="10058400" cy="4351683"/>
          </a:xfrm>
        </p:spPr>
        <p:txBody>
          <a:bodyPr>
            <a:normAutofit/>
          </a:bodyPr>
          <a:lstStyle/>
          <a:p>
            <a:endParaRPr lang="as-IN" sz="3200" dirty="0"/>
          </a:p>
          <a:p>
            <a:endParaRPr sz="3200" dirty="0"/>
          </a:p>
        </p:txBody>
      </p:sp>
      <p:sp>
        <p:nvSpPr>
          <p:cNvPr id="6" name="Content Placeholder 2"/>
          <p:cNvSpPr txBox="1">
            <a:spLocks/>
          </p:cNvSpPr>
          <p:nvPr/>
        </p:nvSpPr>
        <p:spPr>
          <a:xfrm>
            <a:off x="940904" y="2043769"/>
            <a:ext cx="10283687" cy="3211286"/>
          </a:xfrm>
          <a:prstGeom prst="rect">
            <a:avLst/>
          </a:prstGeom>
        </p:spPr>
        <p:txBody>
          <a:bodyPr vert="horz" lIns="91440" tIns="45720" rIns="91440" bIns="45720" rtlCol="0">
            <a:normAutofit/>
          </a:bodyPr>
          <a:lstStyle/>
          <a:p>
            <a:pPr algn="l">
              <a:lnSpc>
                <a:spcPct val="150000"/>
              </a:lnSpc>
              <a:buFont typeface="Arial" panose="020B0604020202020204" pitchFamily="34" charset="0"/>
              <a:buChar char="•"/>
            </a:pPr>
            <a:r>
              <a:rPr lang="en-US" sz="2400" b="0" i="0" dirty="0">
                <a:solidFill>
                  <a:srgbClr val="333333"/>
                </a:solidFill>
                <a:effectLst/>
                <a:latin typeface="Source Sans Pro" panose="020B0503030403020204" pitchFamily="34" charset="0"/>
              </a:rPr>
              <a:t>High installation cost.</a:t>
            </a:r>
          </a:p>
          <a:p>
            <a:pPr algn="l">
              <a:lnSpc>
                <a:spcPct val="150000"/>
              </a:lnSpc>
              <a:buFont typeface="Arial" panose="020B0604020202020204" pitchFamily="34" charset="0"/>
              <a:buChar char="•"/>
            </a:pPr>
            <a:r>
              <a:rPr lang="en-US" sz="2400" b="0" i="0" dirty="0">
                <a:solidFill>
                  <a:srgbClr val="333333"/>
                </a:solidFill>
                <a:effectLst/>
                <a:latin typeface="Source Sans Pro" panose="020B0503030403020204" pitchFamily="34" charset="0"/>
              </a:rPr>
              <a:t>Structure is more complex as compare to 1 &amp; 2 tier architectures.</a:t>
            </a:r>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6858" y="585696"/>
            <a:ext cx="8557558" cy="556591"/>
          </a:xfrm>
        </p:spPr>
        <p:txBody>
          <a:bodyPr>
            <a:normAutofit fontScale="90000"/>
          </a:bodyPr>
          <a:lstStyle/>
          <a:p>
            <a:pPr lvl="0">
              <a:defRPr/>
            </a:pPr>
            <a:r>
              <a:rPr lang="en-US" b="1" dirty="0">
                <a:solidFill>
                  <a:schemeClr val="accent6">
                    <a:lumMod val="75000"/>
                  </a:schemeClr>
                </a:solidFill>
              </a:rPr>
              <a:t>N Tier Architecture</a:t>
            </a:r>
          </a:p>
        </p:txBody>
      </p:sp>
      <p:sp>
        <p:nvSpPr>
          <p:cNvPr id="14" name="Content Placeholder 13"/>
          <p:cNvSpPr>
            <a:spLocks noGrp="1"/>
          </p:cNvSpPr>
          <p:nvPr>
            <p:ph idx="1"/>
          </p:nvPr>
        </p:nvSpPr>
        <p:spPr>
          <a:xfrm>
            <a:off x="1065214" y="1630016"/>
            <a:ext cx="10058400" cy="4351683"/>
          </a:xfrm>
        </p:spPr>
        <p:txBody>
          <a:bodyPr>
            <a:normAutofit/>
          </a:bodyPr>
          <a:lstStyle/>
          <a:p>
            <a:endParaRPr lang="as-IN" sz="3200" dirty="0"/>
          </a:p>
          <a:p>
            <a:endParaRPr sz="3200" dirty="0"/>
          </a:p>
        </p:txBody>
      </p:sp>
      <p:sp>
        <p:nvSpPr>
          <p:cNvPr id="6" name="Content Placeholder 2"/>
          <p:cNvSpPr txBox="1">
            <a:spLocks/>
          </p:cNvSpPr>
          <p:nvPr/>
        </p:nvSpPr>
        <p:spPr>
          <a:xfrm>
            <a:off x="940904" y="2043769"/>
            <a:ext cx="10283687" cy="3211286"/>
          </a:xfrm>
          <a:prstGeom prst="rect">
            <a:avLst/>
          </a:prstGeom>
        </p:spPr>
        <p:txBody>
          <a:bodyPr vert="horz" lIns="91440" tIns="45720" rIns="91440" bIns="45720" rtlCol="0">
            <a:normAutofit/>
          </a:bodyPr>
          <a:lstStyle/>
          <a:p>
            <a:pPr marL="347472" lvl="0" indent="-347472">
              <a:spcBef>
                <a:spcPts val="1800"/>
              </a:spcBef>
              <a:buFont typeface="Arial" panose="020B0604020202020204" pitchFamily="34" charset="0"/>
              <a:buChar char="•"/>
              <a:defRPr/>
            </a:pPr>
            <a:endParaRPr kumimoji="0" lang="en-US" sz="2400" b="0" i="0" u="none" strike="noStrike" kern="1200" cap="none" spc="0" normalizeH="0" baseline="0" noProof="0" dirty="0">
              <a:ln>
                <a:noFill/>
              </a:ln>
              <a:solidFill>
                <a:schemeClr val="tx1"/>
              </a:solidFill>
              <a:effectLst/>
              <a:uLnTx/>
              <a:uFillTx/>
              <a:latin typeface="+mn-lt"/>
              <a:ea typeface="+mn-ea"/>
              <a:cs typeface="+mn-cs"/>
            </a:endParaRPr>
          </a:p>
        </p:txBody>
      </p:sp>
      <p:sp>
        <p:nvSpPr>
          <p:cNvPr id="2" name="Rectangle 1">
            <a:extLst>
              <a:ext uri="{FF2B5EF4-FFF2-40B4-BE49-F238E27FC236}">
                <a16:creationId xmlns:a16="http://schemas.microsoft.com/office/drawing/2014/main" id="{9F6CE1FF-45F6-4C81-94BF-E55FBEEBE21F}"/>
              </a:ext>
            </a:extLst>
          </p:cNvPr>
          <p:cNvSpPr>
            <a:spLocks noChangeArrowheads="1"/>
          </p:cNvSpPr>
          <p:nvPr/>
        </p:nvSpPr>
        <p:spPr bwMode="auto">
          <a:xfrm>
            <a:off x="1297291" y="1219200"/>
            <a:ext cx="7568608" cy="5016053"/>
          </a:xfrm>
          <a:prstGeom prst="rect">
            <a:avLst/>
          </a:prstGeom>
          <a:noFill/>
          <a:ln>
            <a:noFill/>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000" b="0" i="0" u="none" strike="noStrike" cap="none" normalizeH="0" baseline="0" dirty="0">
                <a:ln>
                  <a:noFill/>
                </a:ln>
                <a:solidFill>
                  <a:srgbClr val="292929"/>
                </a:solidFill>
                <a:effectLst/>
                <a:latin typeface="Verdana" panose="020B0604030504040204" pitchFamily="34" charset="0"/>
                <a:ea typeface="Verdana" panose="020B0604030504040204" pitchFamily="34" charset="0"/>
              </a:rPr>
              <a:t>N-tier architecture would involve dividing an application into </a:t>
            </a:r>
            <a:r>
              <a:rPr kumimoji="0" lang="en-US" altLang="en-US" sz="2000" b="0" i="0" u="sng" strike="noStrike" cap="none" normalizeH="0" baseline="0" dirty="0">
                <a:ln>
                  <a:noFill/>
                </a:ln>
                <a:solidFill>
                  <a:srgbClr val="292929"/>
                </a:solidFill>
                <a:effectLst/>
                <a:latin typeface="Verdana" panose="020B0604030504040204" pitchFamily="34" charset="0"/>
                <a:ea typeface="Verdana" panose="020B0604030504040204" pitchFamily="34" charset="0"/>
                <a:hlinkClick r:id="rId2"/>
              </a:rPr>
              <a:t>three different tiers</a:t>
            </a:r>
            <a:r>
              <a:rPr kumimoji="0" lang="en-US" altLang="en-US" sz="2000" b="0" i="0" u="none" strike="noStrike" cap="none" normalizeH="0" baseline="0" dirty="0">
                <a:ln>
                  <a:noFill/>
                </a:ln>
                <a:solidFill>
                  <a:srgbClr val="292929"/>
                </a:solidFill>
                <a:effectLst/>
                <a:latin typeface="Verdana" panose="020B0604030504040204" pitchFamily="34" charset="0"/>
                <a:ea typeface="Verdana" panose="020B0604030504040204" pitchFamily="34" charset="0"/>
              </a:rPr>
              <a:t>. These would be the</a:t>
            </a:r>
            <a:endParaRPr kumimoji="0" lang="en-US" altLang="en-US" sz="20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0" marR="0" lvl="0" indent="0" algn="l" defTabSz="914400" rtl="0" eaLnBrk="0" fontAlgn="base" latinLnBrk="0" hangingPunct="0">
              <a:lnSpc>
                <a:spcPct val="150000"/>
              </a:lnSpc>
              <a:spcBef>
                <a:spcPct val="0"/>
              </a:spcBef>
              <a:spcAft>
                <a:spcPct val="0"/>
              </a:spcAft>
              <a:buClrTx/>
              <a:buSzTx/>
              <a:buFontTx/>
              <a:buAutoNum type="arabicPeriod"/>
              <a:tabLst/>
            </a:pPr>
            <a:r>
              <a:rPr kumimoji="0" lang="en-US" altLang="en-US" sz="2000" b="0" i="0" u="none" strike="noStrike" cap="none" normalizeH="0" baseline="0" dirty="0">
                <a:ln>
                  <a:noFill/>
                </a:ln>
                <a:solidFill>
                  <a:srgbClr val="292929"/>
                </a:solidFill>
                <a:effectLst/>
                <a:latin typeface="Verdana" panose="020B0604030504040204" pitchFamily="34" charset="0"/>
                <a:ea typeface="Verdana" panose="020B0604030504040204" pitchFamily="34" charset="0"/>
              </a:rPr>
              <a:t>logic tier,</a:t>
            </a:r>
          </a:p>
          <a:p>
            <a:pPr marL="0" marR="0" lvl="0" indent="0" algn="l" defTabSz="914400" rtl="0" eaLnBrk="0" fontAlgn="base" latinLnBrk="0" hangingPunct="0">
              <a:lnSpc>
                <a:spcPct val="150000"/>
              </a:lnSpc>
              <a:spcBef>
                <a:spcPct val="0"/>
              </a:spcBef>
              <a:spcAft>
                <a:spcPct val="0"/>
              </a:spcAft>
              <a:buClrTx/>
              <a:buSzTx/>
              <a:buFontTx/>
              <a:buAutoNum type="arabicPeriod" startAt="2"/>
              <a:tabLst/>
            </a:pPr>
            <a:r>
              <a:rPr kumimoji="0" lang="en-US" altLang="en-US" sz="2000" b="0" i="0" u="none" strike="noStrike" cap="none" normalizeH="0" baseline="0" dirty="0">
                <a:ln>
                  <a:noFill/>
                </a:ln>
                <a:solidFill>
                  <a:srgbClr val="292929"/>
                </a:solidFill>
                <a:effectLst/>
                <a:latin typeface="Verdana" panose="020B0604030504040204" pitchFamily="34" charset="0"/>
                <a:ea typeface="Verdana" panose="020B0604030504040204" pitchFamily="34" charset="0"/>
              </a:rPr>
              <a:t>the presentation tier, and</a:t>
            </a:r>
          </a:p>
          <a:p>
            <a:pPr marL="0" marR="0" lvl="0" indent="0" algn="l" defTabSz="914400" rtl="0" eaLnBrk="0" fontAlgn="base" latinLnBrk="0" hangingPunct="0">
              <a:lnSpc>
                <a:spcPct val="150000"/>
              </a:lnSpc>
              <a:spcBef>
                <a:spcPct val="0"/>
              </a:spcBef>
              <a:spcAft>
                <a:spcPct val="0"/>
              </a:spcAft>
              <a:buClrTx/>
              <a:buSzTx/>
              <a:buFontTx/>
              <a:buAutoNum type="arabicPeriod" startAt="3"/>
              <a:tabLst/>
            </a:pPr>
            <a:r>
              <a:rPr kumimoji="0" lang="en-US" altLang="en-US" sz="2000" b="0" i="0" u="none" strike="noStrike" cap="none" normalizeH="0" baseline="0" dirty="0">
                <a:ln>
                  <a:noFill/>
                </a:ln>
                <a:solidFill>
                  <a:srgbClr val="292929"/>
                </a:solidFill>
                <a:effectLst/>
                <a:latin typeface="Verdana" panose="020B0604030504040204" pitchFamily="34" charset="0"/>
                <a:ea typeface="Verdana" panose="020B0604030504040204" pitchFamily="34" charset="0"/>
              </a:rPr>
              <a:t>the data tier.</a:t>
            </a:r>
          </a:p>
          <a:p>
            <a:pPr marL="0" marR="0" lvl="0" indent="0" algn="l" defTabSz="914400" rtl="0" eaLnBrk="0" fontAlgn="base" latinLnBrk="0" hangingPunct="0">
              <a:lnSpc>
                <a:spcPct val="150000"/>
              </a:lnSpc>
              <a:spcBef>
                <a:spcPct val="0"/>
              </a:spcBef>
              <a:spcAft>
                <a:spcPct val="0"/>
              </a:spcAft>
              <a:buClrTx/>
              <a:buSzTx/>
              <a:buFontTx/>
              <a:buAutoNum type="arabicPeriod" startAt="3"/>
              <a:tabLst/>
            </a:pPr>
            <a:endParaRPr lang="en-US" altLang="en-US" sz="2000" dirty="0">
              <a:solidFill>
                <a:srgbClr val="292929"/>
              </a:solidFill>
              <a:latin typeface="Verdana" panose="020B0604030504040204" pitchFamily="34" charset="0"/>
              <a:ea typeface="Verdana" panose="020B0604030504040204" pitchFamily="34" charset="0"/>
            </a:endParaRPr>
          </a:p>
          <a:p>
            <a:pPr marL="0" marR="0" lvl="0" indent="0" algn="l" defTabSz="914400" rtl="0" eaLnBrk="0" fontAlgn="base" latinLnBrk="0" hangingPunct="0">
              <a:lnSpc>
                <a:spcPct val="150000"/>
              </a:lnSpc>
              <a:spcBef>
                <a:spcPct val="0"/>
              </a:spcBef>
              <a:spcAft>
                <a:spcPct val="0"/>
              </a:spcAft>
              <a:buClrTx/>
              <a:buSzTx/>
              <a:tabLst/>
            </a:pPr>
            <a:endParaRPr kumimoji="0" lang="en-US" altLang="en-US" sz="2000" b="0" i="0" u="none" strike="noStrike" cap="none" normalizeH="0" baseline="0" dirty="0">
              <a:ln>
                <a:noFill/>
              </a:ln>
              <a:solidFill>
                <a:srgbClr val="292929"/>
              </a:solidFill>
              <a:effectLst/>
              <a:latin typeface="Verdana" panose="020B0604030504040204" pitchFamily="34" charset="0"/>
              <a:ea typeface="Verdana" panose="020B0604030504040204" pitchFamily="34" charset="0"/>
            </a:endParaRPr>
          </a:p>
          <a:p>
            <a:pPr marL="0" marR="0" lvl="0" indent="0" algn="l" defTabSz="914400" rtl="0" eaLnBrk="0" fontAlgn="base" latinLnBrk="0" hangingPunct="0">
              <a:lnSpc>
                <a:spcPct val="150000"/>
              </a:lnSpc>
              <a:spcBef>
                <a:spcPct val="0"/>
              </a:spcBef>
              <a:spcAft>
                <a:spcPct val="0"/>
              </a:spcAft>
              <a:buClrTx/>
              <a:buSzTx/>
              <a:tabLst/>
            </a:pPr>
            <a:r>
              <a:rPr lang="en-US" altLang="en-US" sz="2000" dirty="0">
                <a:solidFill>
                  <a:srgbClr val="292929"/>
                </a:solidFill>
                <a:latin typeface="Verdana" panose="020B0604030504040204" pitchFamily="34" charset="0"/>
                <a:ea typeface="Verdana" panose="020B0604030504040204" pitchFamily="34" charset="0"/>
              </a:rPr>
              <a:t>Provides security and integrity</a:t>
            </a:r>
            <a:br>
              <a:rPr lang="en-US" altLang="en-US" sz="2000" dirty="0">
                <a:solidFill>
                  <a:srgbClr val="292929"/>
                </a:solidFill>
                <a:latin typeface="Verdana" panose="020B0604030504040204" pitchFamily="34" charset="0"/>
                <a:ea typeface="Verdana" panose="020B0604030504040204" pitchFamily="34" charset="0"/>
              </a:rPr>
            </a:br>
            <a:r>
              <a:rPr lang="en-US" altLang="en-US" sz="2000" dirty="0">
                <a:solidFill>
                  <a:srgbClr val="292929"/>
                </a:solidFill>
                <a:latin typeface="Verdana" panose="020B0604030504040204" pitchFamily="34" charset="0"/>
                <a:ea typeface="Verdana" panose="020B0604030504040204" pitchFamily="34" charset="0"/>
              </a:rPr>
              <a:t>But it is more complex to design</a:t>
            </a:r>
          </a:p>
          <a:p>
            <a:pPr marL="0" marR="0" lvl="0" indent="0" algn="l" defTabSz="914400" rtl="0" eaLnBrk="0" fontAlgn="base" latinLnBrk="0" hangingPunct="0">
              <a:lnSpc>
                <a:spcPct val="150000"/>
              </a:lnSpc>
              <a:spcBef>
                <a:spcPct val="0"/>
              </a:spcBef>
              <a:spcAft>
                <a:spcPct val="0"/>
              </a:spcAft>
              <a:buClrTx/>
              <a:buSzTx/>
              <a:tabLst/>
            </a:pPr>
            <a:r>
              <a:rPr kumimoji="0" lang="en-US" altLang="en-US" sz="2000" b="0" i="0" u="none" strike="noStrike" cap="none" normalizeH="0" baseline="0" dirty="0">
                <a:ln>
                  <a:noFill/>
                </a:ln>
                <a:solidFill>
                  <a:srgbClr val="292929"/>
                </a:solidFill>
                <a:effectLst/>
                <a:latin typeface="Verdana" panose="020B0604030504040204" pitchFamily="34" charset="0"/>
                <a:ea typeface="Verdana" panose="020B0604030504040204" pitchFamily="34" charset="0"/>
              </a:rPr>
              <a:t>And i</a:t>
            </a:r>
            <a:r>
              <a:rPr lang="en-US" altLang="en-US" sz="2000" dirty="0">
                <a:solidFill>
                  <a:srgbClr val="292929"/>
                </a:solidFill>
                <a:latin typeface="Verdana" panose="020B0604030504040204" pitchFamily="34" charset="0"/>
                <a:ea typeface="Verdana" panose="020B0604030504040204" pitchFamily="34" charset="0"/>
              </a:rPr>
              <a:t>mplementation is costly.</a:t>
            </a:r>
            <a:endParaRPr kumimoji="0" lang="en-US" altLang="en-US" sz="2000" b="0" i="0" u="none" strike="noStrike" cap="none" normalizeH="0" baseline="0" dirty="0">
              <a:ln>
                <a:noFill/>
              </a:ln>
              <a:solidFill>
                <a:schemeClr val="tx1"/>
              </a:solidFill>
              <a:effectLst/>
              <a:latin typeface="Verdana" panose="020B0604030504040204" pitchFamily="34" charset="0"/>
              <a:ea typeface="Verdana" panose="020B0604030504040204" pitchFamily="34" charset="0"/>
            </a:endParaRPr>
          </a:p>
          <a:p>
            <a:pPr marL="0" marR="0" lvl="0" indent="0" algn="l" defTabSz="914400" rtl="0" eaLnBrk="0" fontAlgn="base" latinLnBrk="0" hangingPunct="0">
              <a:lnSpc>
                <a:spcPct val="15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Verdana" panose="020B0604030504040204" pitchFamily="34" charset="0"/>
                <a:ea typeface="Verdana" panose="020B0604030504040204" pitchFamily="34" charset="0"/>
              </a:rPr>
              <a:t> </a:t>
            </a:r>
          </a:p>
        </p:txBody>
      </p:sp>
      <p:pic>
        <p:nvPicPr>
          <p:cNvPr id="5123" name="Picture 3" descr="Image for post">
            <a:extLst>
              <a:ext uri="{FF2B5EF4-FFF2-40B4-BE49-F238E27FC236}">
                <a16:creationId xmlns:a16="http://schemas.microsoft.com/office/drawing/2014/main" id="{83C3BE52-2D64-4A39-AACA-8845D2D7F7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46067" y="2553345"/>
            <a:ext cx="5477547" cy="34110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2960485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E5E6F6C0-41E9-41B4-9D1B-03B16C586836}"/>
              </a:ext>
            </a:extLst>
          </p:cNvPr>
          <p:cNvSpPr/>
          <p:nvPr/>
        </p:nvSpPr>
        <p:spPr>
          <a:xfrm>
            <a:off x="2563070" y="2489662"/>
            <a:ext cx="7065860" cy="1569660"/>
          </a:xfrm>
          <a:prstGeom prst="rect">
            <a:avLst/>
          </a:prstGeom>
          <a:noFill/>
        </p:spPr>
        <p:txBody>
          <a:bodyPr wrap="square" lIns="91440" tIns="45720" rIns="91440" bIns="45720">
            <a:spAutoFit/>
          </a:bodyPr>
          <a:lstStyle/>
          <a:p>
            <a:pPr algn="ctr"/>
            <a:r>
              <a:rPr lang="en-US" sz="9600" b="1" cap="none" spc="0" dirty="0">
                <a:ln w="0"/>
                <a:solidFill>
                  <a:srgbClr val="002060"/>
                </a:solidFill>
                <a:effectLst>
                  <a:reflection blurRad="6350" stA="53000" endA="300" endPos="35500" dir="5400000" sy="-90000" algn="bl" rotWithShape="0"/>
                </a:effectLst>
              </a:rPr>
              <a:t>Thank You</a:t>
            </a:r>
          </a:p>
        </p:txBody>
      </p:sp>
    </p:spTree>
    <p:extLst>
      <p:ext uri="{BB962C8B-B14F-4D97-AF65-F5344CB8AC3E}">
        <p14:creationId xmlns:p14="http://schemas.microsoft.com/office/powerpoint/2010/main" val="18057482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6858" y="554330"/>
            <a:ext cx="5085490" cy="643941"/>
          </a:xfrm>
        </p:spPr>
        <p:txBody>
          <a:bodyPr>
            <a:noAutofit/>
          </a:bodyPr>
          <a:lstStyle/>
          <a:p>
            <a:r>
              <a:rPr lang="en-US" sz="4400" b="1" dirty="0">
                <a:solidFill>
                  <a:schemeClr val="accent6">
                    <a:lumMod val="75000"/>
                  </a:schemeClr>
                </a:solidFill>
              </a:rPr>
              <a:t>Lesson Outcomes</a:t>
            </a:r>
            <a:endParaRPr sz="4400" b="1" dirty="0">
              <a:solidFill>
                <a:schemeClr val="accent6">
                  <a:lumMod val="75000"/>
                </a:schemeClr>
              </a:solidFill>
            </a:endParaRPr>
          </a:p>
        </p:txBody>
      </p:sp>
      <p:sp>
        <p:nvSpPr>
          <p:cNvPr id="14" name="Content Placeholder 13"/>
          <p:cNvSpPr>
            <a:spLocks noGrp="1"/>
          </p:cNvSpPr>
          <p:nvPr>
            <p:ph idx="1"/>
          </p:nvPr>
        </p:nvSpPr>
        <p:spPr>
          <a:xfrm>
            <a:off x="1065214" y="1630016"/>
            <a:ext cx="10058400" cy="3774497"/>
          </a:xfrm>
        </p:spPr>
        <p:txBody>
          <a:bodyPr>
            <a:normAutofit/>
          </a:bodyPr>
          <a:lstStyle/>
          <a:p>
            <a:r>
              <a:rPr lang="en-US" sz="3200" dirty="0"/>
              <a:t>What is Database Architecture</a:t>
            </a:r>
            <a:r>
              <a:rPr lang="as-IN" sz="3200" dirty="0"/>
              <a:t>?</a:t>
            </a:r>
            <a:endParaRPr lang="en-US" sz="3200" dirty="0"/>
          </a:p>
          <a:p>
            <a:r>
              <a:rPr lang="en-US" sz="3200" dirty="0"/>
              <a:t>One Tier Architecture</a:t>
            </a:r>
            <a:endParaRPr lang="as-IN" sz="3200" dirty="0"/>
          </a:p>
          <a:p>
            <a:r>
              <a:rPr lang="en-US" sz="3200" dirty="0"/>
              <a:t>Two tier Architecture</a:t>
            </a:r>
          </a:p>
          <a:p>
            <a:r>
              <a:rPr lang="en-US" sz="3200" dirty="0"/>
              <a:t>Three tier Architecture </a:t>
            </a:r>
          </a:p>
          <a:p>
            <a:pPr marL="0" indent="0">
              <a:buNone/>
            </a:pPr>
            <a:endParaRPr lang="as-IN" sz="3200" dirty="0"/>
          </a:p>
          <a:p>
            <a:endParaRPr sz="3200" dirty="0"/>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 calcmode="lin" valueType="num">
                                      <p:cBhvr additive="base">
                                        <p:cTn id="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4">
                                            <p:txEl>
                                              <p:pRg st="1" end="1"/>
                                            </p:txEl>
                                          </p:spTgt>
                                        </p:tgtEl>
                                        <p:attrNameLst>
                                          <p:attrName>style.visibility</p:attrName>
                                        </p:attrNameLst>
                                      </p:cBhvr>
                                      <p:to>
                                        <p:strVal val="visible"/>
                                      </p:to>
                                    </p:set>
                                    <p:anim calcmode="lin" valueType="num">
                                      <p:cBhvr additive="base">
                                        <p:cTn id="13" dur="500" fill="hold"/>
                                        <p:tgtEl>
                                          <p:spTgt spid="1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anim calcmode="lin" valueType="num">
                                      <p:cBhvr additive="base">
                                        <p:cTn id="19" dur="500" fill="hold"/>
                                        <p:tgtEl>
                                          <p:spTgt spid="1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4">
                                            <p:txEl>
                                              <p:pRg st="3" end="3"/>
                                            </p:txEl>
                                          </p:spTgt>
                                        </p:tgtEl>
                                        <p:attrNameLst>
                                          <p:attrName>style.visibility</p:attrName>
                                        </p:attrNameLst>
                                      </p:cBhvr>
                                      <p:to>
                                        <p:strVal val="visible"/>
                                      </p:to>
                                    </p:set>
                                    <p:anim calcmode="lin" valueType="num">
                                      <p:cBhvr additive="base">
                                        <p:cTn id="25" dur="500" fill="hold"/>
                                        <p:tgtEl>
                                          <p:spTgt spid="1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06858" y="554330"/>
            <a:ext cx="8342360" cy="643941"/>
          </a:xfrm>
        </p:spPr>
        <p:txBody>
          <a:bodyPr>
            <a:noAutofit/>
          </a:bodyPr>
          <a:lstStyle/>
          <a:p>
            <a:r>
              <a:rPr lang="en-US" sz="4400" b="1" dirty="0">
                <a:solidFill>
                  <a:schemeClr val="accent6">
                    <a:lumMod val="75000"/>
                  </a:schemeClr>
                </a:solidFill>
              </a:rPr>
              <a:t>Database Architecture</a:t>
            </a:r>
            <a:endParaRPr sz="4400" b="1" dirty="0">
              <a:solidFill>
                <a:schemeClr val="accent6">
                  <a:lumMod val="75000"/>
                </a:schemeClr>
              </a:solidFill>
            </a:endParaRPr>
          </a:p>
        </p:txBody>
      </p:sp>
      <p:sp>
        <p:nvSpPr>
          <p:cNvPr id="4" name="TextBox 3">
            <a:extLst>
              <a:ext uri="{FF2B5EF4-FFF2-40B4-BE49-F238E27FC236}">
                <a16:creationId xmlns:a16="http://schemas.microsoft.com/office/drawing/2014/main" id="{13FD7B59-E8F4-4A0F-B61F-CE3C98965794}"/>
              </a:ext>
            </a:extLst>
          </p:cNvPr>
          <p:cNvSpPr txBox="1"/>
          <p:nvPr/>
        </p:nvSpPr>
        <p:spPr>
          <a:xfrm>
            <a:off x="1246981" y="1705968"/>
            <a:ext cx="9944183" cy="3363678"/>
          </a:xfrm>
          <a:prstGeom prst="rect">
            <a:avLst/>
          </a:prstGeom>
          <a:noFill/>
        </p:spPr>
        <p:txBody>
          <a:bodyPr wrap="square" rtlCol="0">
            <a:spAutoFit/>
          </a:bodyPr>
          <a:lstStyle/>
          <a:p>
            <a:pPr marL="285750" indent="-285750" algn="l">
              <a:lnSpc>
                <a:spcPct val="150000"/>
              </a:lnSpc>
              <a:buFont typeface="Wingdings" panose="05000000000000000000" pitchFamily="2" charset="2"/>
              <a:buChar char="Ø"/>
            </a:pPr>
            <a:r>
              <a:rPr lang="en-US" sz="2000" b="0" dirty="0">
                <a:solidFill>
                  <a:srgbClr val="000000"/>
                </a:solidFill>
                <a:effectLst/>
                <a:latin typeface="verdana" panose="020B0604030504040204" pitchFamily="34" charset="0"/>
              </a:rPr>
              <a:t>The DBMS design depends upon its architecture. The basic client/server architecture is used to deal with a large number of PCs, web servers, database servers and other components that are connected with networks.</a:t>
            </a:r>
          </a:p>
          <a:p>
            <a:pPr marL="285750" indent="-285750" algn="l">
              <a:lnSpc>
                <a:spcPct val="150000"/>
              </a:lnSpc>
              <a:buFont typeface="Wingdings" panose="05000000000000000000" pitchFamily="2" charset="2"/>
              <a:buChar char="Ø"/>
            </a:pPr>
            <a:r>
              <a:rPr lang="en-US" sz="2000" b="0" dirty="0">
                <a:solidFill>
                  <a:srgbClr val="000000"/>
                </a:solidFill>
                <a:effectLst/>
                <a:latin typeface="verdana" panose="020B0604030504040204" pitchFamily="34" charset="0"/>
              </a:rPr>
              <a:t>The client/server architecture consists of many PCs and a workstation which are connected via the network.</a:t>
            </a:r>
          </a:p>
          <a:p>
            <a:pPr marL="285750" indent="-285750" algn="l">
              <a:lnSpc>
                <a:spcPct val="150000"/>
              </a:lnSpc>
              <a:buFont typeface="Wingdings" panose="05000000000000000000" pitchFamily="2" charset="2"/>
              <a:buChar char="Ø"/>
            </a:pPr>
            <a:r>
              <a:rPr lang="en-US" sz="2000" b="0" dirty="0">
                <a:solidFill>
                  <a:srgbClr val="000000"/>
                </a:solidFill>
                <a:effectLst/>
                <a:latin typeface="verdana" panose="020B0604030504040204" pitchFamily="34" charset="0"/>
              </a:rPr>
              <a:t>DBMS architecture depends upon how users are connected to the database to get their request done.</a:t>
            </a:r>
          </a:p>
          <a:p>
            <a:pPr>
              <a:lnSpc>
                <a:spcPct val="150000"/>
              </a:lnSpc>
            </a:pPr>
            <a:endParaRPr lang="en-US" sz="2000" dirty="0"/>
          </a:p>
        </p:txBody>
      </p:sp>
    </p:spTree>
    <p:extLst>
      <p:ext uri="{BB962C8B-B14F-4D97-AF65-F5344CB8AC3E}">
        <p14:creationId xmlns:p14="http://schemas.microsoft.com/office/powerpoint/2010/main" val="172757613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677880" y="662609"/>
            <a:ext cx="5014468" cy="556591"/>
          </a:xfrm>
        </p:spPr>
        <p:txBody>
          <a:bodyPr>
            <a:normAutofit fontScale="90000"/>
          </a:bodyPr>
          <a:lstStyle/>
          <a:p>
            <a:r>
              <a:rPr lang="en-US" dirty="0">
                <a:solidFill>
                  <a:schemeClr val="accent6">
                    <a:lumMod val="75000"/>
                  </a:schemeClr>
                </a:solidFill>
              </a:rPr>
              <a:t>Client and Server Model</a:t>
            </a:r>
            <a:endParaRPr dirty="0">
              <a:solidFill>
                <a:schemeClr val="accent6">
                  <a:lumMod val="75000"/>
                </a:schemeClr>
              </a:solidFill>
            </a:endParaRPr>
          </a:p>
        </p:txBody>
      </p:sp>
      <p:sp>
        <p:nvSpPr>
          <p:cNvPr id="14" name="Content Placeholder 13"/>
          <p:cNvSpPr>
            <a:spLocks noGrp="1"/>
          </p:cNvSpPr>
          <p:nvPr>
            <p:ph idx="1"/>
          </p:nvPr>
        </p:nvSpPr>
        <p:spPr>
          <a:xfrm>
            <a:off x="1065215" y="1630016"/>
            <a:ext cx="5799412" cy="4253949"/>
          </a:xfrm>
        </p:spPr>
        <p:txBody>
          <a:bodyPr>
            <a:normAutofit/>
          </a:bodyPr>
          <a:lstStyle/>
          <a:p>
            <a:pPr algn="just"/>
            <a:r>
              <a:rPr lang="en-US" sz="1800" b="1" dirty="0">
                <a:solidFill>
                  <a:schemeClr val="accent1"/>
                </a:solidFill>
              </a:rPr>
              <a:t>Client:</a:t>
            </a:r>
            <a:r>
              <a:rPr lang="en-US" sz="1800" dirty="0">
                <a:solidFill>
                  <a:schemeClr val="accent1"/>
                </a:solidFill>
              </a:rPr>
              <a:t> </a:t>
            </a:r>
            <a:r>
              <a:rPr lang="en-US" sz="1800" dirty="0"/>
              <a:t>When we talk the word </a:t>
            </a:r>
            <a:r>
              <a:rPr lang="en-US" sz="1800" b="1" dirty="0"/>
              <a:t>Client</a:t>
            </a:r>
            <a:r>
              <a:rPr lang="en-US" sz="1800" dirty="0"/>
              <a:t>, it mean to talk of a person or an organization using a particular service. Similarly in the digital world a </a:t>
            </a:r>
            <a:r>
              <a:rPr lang="en-US" sz="1800" b="1" dirty="0"/>
              <a:t>Client</a:t>
            </a:r>
            <a:r>
              <a:rPr lang="en-US" sz="1800" dirty="0"/>
              <a:t> is a computer (</a:t>
            </a:r>
            <a:r>
              <a:rPr lang="en-US" sz="1800" b="1" dirty="0"/>
              <a:t>Host</a:t>
            </a:r>
            <a:r>
              <a:rPr lang="en-US" sz="1800" dirty="0"/>
              <a:t>) i.e. capable of receiving information or using a particular service from the service providers (</a:t>
            </a:r>
            <a:r>
              <a:rPr lang="en-US" sz="1800" b="1" dirty="0"/>
              <a:t>Servers</a:t>
            </a:r>
            <a:r>
              <a:rPr lang="en-US" sz="1800" dirty="0"/>
              <a:t>).</a:t>
            </a:r>
          </a:p>
          <a:p>
            <a:pPr algn="just"/>
            <a:r>
              <a:rPr lang="en-US" sz="1800" b="1" dirty="0">
                <a:solidFill>
                  <a:schemeClr val="accent1"/>
                </a:solidFill>
              </a:rPr>
              <a:t>Servers:</a:t>
            </a:r>
            <a:r>
              <a:rPr lang="en-US" sz="1800" dirty="0">
                <a:solidFill>
                  <a:schemeClr val="accent1"/>
                </a:solidFill>
              </a:rPr>
              <a:t> </a:t>
            </a:r>
            <a:r>
              <a:rPr lang="en-US" sz="1800" dirty="0"/>
              <a:t>Similarly, when we talk the word </a:t>
            </a:r>
            <a:r>
              <a:rPr lang="en-US" sz="1800" b="1" dirty="0"/>
              <a:t>Servers</a:t>
            </a:r>
            <a:r>
              <a:rPr lang="en-US" sz="1800" dirty="0"/>
              <a:t>, It mean a person or medium that serves something. Similarly in this digital world a </a:t>
            </a:r>
            <a:r>
              <a:rPr lang="en-US" sz="1800" b="1" dirty="0"/>
              <a:t>Server</a:t>
            </a:r>
            <a:r>
              <a:rPr lang="en-US" sz="1800" dirty="0"/>
              <a:t> is a remote computer which provides information (data) or access to particular services.</a:t>
            </a:r>
            <a:endParaRPr lang="as-IN" sz="1800" dirty="0"/>
          </a:p>
          <a:p>
            <a:endParaRPr sz="3200" dirty="0"/>
          </a:p>
        </p:txBody>
      </p:sp>
      <p:pic>
        <p:nvPicPr>
          <p:cNvPr id="5" name="Picture 4" descr="index.jpg"/>
          <p:cNvPicPr>
            <a:picLocks noChangeAspect="1"/>
          </p:cNvPicPr>
          <p:nvPr/>
        </p:nvPicPr>
        <p:blipFill>
          <a:blip r:embed="rId2" cstate="print"/>
          <a:stretch>
            <a:fillRect/>
          </a:stretch>
        </p:blipFill>
        <p:spPr>
          <a:xfrm>
            <a:off x="7513918" y="1908313"/>
            <a:ext cx="3794351" cy="2610678"/>
          </a:xfrm>
          <a:prstGeom prst="rect">
            <a:avLst/>
          </a:prstGeom>
        </p:spPr>
      </p:pic>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597980" y="662609"/>
            <a:ext cx="9083271" cy="556591"/>
          </a:xfrm>
        </p:spPr>
        <p:txBody>
          <a:bodyPr>
            <a:noAutofit/>
          </a:bodyPr>
          <a:lstStyle/>
          <a:p>
            <a:r>
              <a:rPr lang="en-US" b="1" dirty="0">
                <a:solidFill>
                  <a:schemeClr val="accent6">
                    <a:lumMod val="75000"/>
                  </a:schemeClr>
                </a:solidFill>
              </a:rPr>
              <a:t>One Tier Architecture</a:t>
            </a:r>
            <a:endParaRPr lang="as-IN" b="1" dirty="0">
              <a:solidFill>
                <a:schemeClr val="accent6">
                  <a:lumMod val="75000"/>
                </a:schemeClr>
              </a:solidFill>
            </a:endParaRPr>
          </a:p>
        </p:txBody>
      </p:sp>
      <p:sp>
        <p:nvSpPr>
          <p:cNvPr id="3" name="Content Placeholder 2"/>
          <p:cNvSpPr>
            <a:spLocks noGrp="1"/>
          </p:cNvSpPr>
          <p:nvPr>
            <p:ph idx="1"/>
          </p:nvPr>
        </p:nvSpPr>
        <p:spPr>
          <a:xfrm>
            <a:off x="663113" y="1441894"/>
            <a:ext cx="10459811" cy="1987105"/>
          </a:xfrm>
        </p:spPr>
        <p:txBody>
          <a:bodyPr>
            <a:noAutofit/>
          </a:bodyPr>
          <a:lstStyle/>
          <a:p>
            <a:pPr algn="just"/>
            <a:r>
              <a:rPr lang="en-US" sz="2400" dirty="0"/>
              <a:t>The simplest of Database Architecture are </a:t>
            </a:r>
            <a:r>
              <a:rPr lang="en-US" sz="2400" b="1" dirty="0"/>
              <a:t>1 tier </a:t>
            </a:r>
            <a:r>
              <a:rPr lang="en-US" sz="2400" dirty="0"/>
              <a:t>where the Client, Server, and Database all reside on the same machine. Anytime you install a DB in your system and access it to practice SQL queries it is 1 tier architecture. But such architecture is rarely used in production.</a:t>
            </a:r>
          </a:p>
        </p:txBody>
      </p:sp>
      <p:pic>
        <p:nvPicPr>
          <p:cNvPr id="5" name="Picture 4">
            <a:extLst>
              <a:ext uri="{FF2B5EF4-FFF2-40B4-BE49-F238E27FC236}">
                <a16:creationId xmlns:a16="http://schemas.microsoft.com/office/drawing/2014/main" id="{E4A1AA88-FE4F-4369-831D-075026462030}"/>
              </a:ext>
            </a:extLst>
          </p:cNvPr>
          <p:cNvPicPr>
            <a:picLocks noChangeAspect="1"/>
          </p:cNvPicPr>
          <p:nvPr/>
        </p:nvPicPr>
        <p:blipFill>
          <a:blip r:embed="rId2"/>
          <a:stretch>
            <a:fillRect/>
          </a:stretch>
        </p:blipFill>
        <p:spPr>
          <a:xfrm>
            <a:off x="2136017" y="3833191"/>
            <a:ext cx="3000375" cy="2362200"/>
          </a:xfrm>
          <a:prstGeom prst="rect">
            <a:avLst/>
          </a:prstGeom>
        </p:spPr>
      </p:pic>
      <p:pic>
        <p:nvPicPr>
          <p:cNvPr id="7" name="Picture 6">
            <a:extLst>
              <a:ext uri="{FF2B5EF4-FFF2-40B4-BE49-F238E27FC236}">
                <a16:creationId xmlns:a16="http://schemas.microsoft.com/office/drawing/2014/main" id="{C423A69A-9094-41E4-9FC8-72AEA08C055A}"/>
              </a:ext>
            </a:extLst>
          </p:cNvPr>
          <p:cNvPicPr>
            <a:picLocks noChangeAspect="1"/>
          </p:cNvPicPr>
          <p:nvPr/>
        </p:nvPicPr>
        <p:blipFill>
          <a:blip r:embed="rId3"/>
          <a:stretch>
            <a:fillRect/>
          </a:stretch>
        </p:blipFill>
        <p:spPr>
          <a:xfrm>
            <a:off x="7055609" y="3471241"/>
            <a:ext cx="2857500" cy="27241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597980" y="662609"/>
            <a:ext cx="9083271" cy="556591"/>
          </a:xfrm>
        </p:spPr>
        <p:txBody>
          <a:bodyPr>
            <a:normAutofit fontScale="90000"/>
          </a:bodyPr>
          <a:lstStyle/>
          <a:p>
            <a:r>
              <a:rPr lang="en-US" dirty="0">
                <a:solidFill>
                  <a:schemeClr val="accent6">
                    <a:lumMod val="75000"/>
                  </a:schemeClr>
                </a:solidFill>
              </a:rPr>
              <a:t>Two Tier Architecture</a:t>
            </a:r>
            <a:endParaRPr lang="as-IN" dirty="0">
              <a:solidFill>
                <a:schemeClr val="accent6">
                  <a:lumMod val="75000"/>
                </a:schemeClr>
              </a:solidFill>
            </a:endParaRPr>
          </a:p>
        </p:txBody>
      </p:sp>
      <p:sp>
        <p:nvSpPr>
          <p:cNvPr id="3" name="Content Placeholder 2"/>
          <p:cNvSpPr>
            <a:spLocks noGrp="1"/>
          </p:cNvSpPr>
          <p:nvPr>
            <p:ph idx="1"/>
          </p:nvPr>
        </p:nvSpPr>
        <p:spPr>
          <a:xfrm>
            <a:off x="558338" y="1381082"/>
            <a:ext cx="6593089" cy="5128899"/>
          </a:xfrm>
        </p:spPr>
        <p:txBody>
          <a:bodyPr>
            <a:noAutofit/>
          </a:bodyPr>
          <a:lstStyle/>
          <a:p>
            <a:pPr algn="just"/>
            <a:r>
              <a:rPr lang="en-US" dirty="0"/>
              <a:t>Two tier architecture is similar to a basic </a:t>
            </a:r>
            <a:r>
              <a:rPr lang="en-US" b="1" dirty="0"/>
              <a:t>client-server</a:t>
            </a:r>
            <a:r>
              <a:rPr lang="en-US" dirty="0"/>
              <a:t> model. </a:t>
            </a:r>
          </a:p>
          <a:p>
            <a:pPr algn="just"/>
            <a:r>
              <a:rPr lang="en-US" dirty="0"/>
              <a:t>The application at the client end directly communicates with the database at the server side. </a:t>
            </a:r>
          </a:p>
          <a:p>
            <a:pPr algn="just"/>
            <a:r>
              <a:rPr lang="en-US" dirty="0"/>
              <a:t>API’s like ODBC,JDBC are used for this interaction. </a:t>
            </a:r>
          </a:p>
          <a:p>
            <a:r>
              <a:rPr lang="en-US" dirty="0"/>
              <a:t>The user interfaces and application programs are run on the client-side.</a:t>
            </a:r>
          </a:p>
          <a:p>
            <a:r>
              <a:rPr lang="en-US" dirty="0"/>
              <a:t>The server side is responsible to provide the functionalities like: query processing and transaction management.</a:t>
            </a:r>
          </a:p>
          <a:p>
            <a:r>
              <a:rPr lang="en-US" dirty="0"/>
              <a:t>To communicate with the DBMS, client-side application establishes a connection with the server side.</a:t>
            </a:r>
          </a:p>
        </p:txBody>
      </p:sp>
      <p:pic>
        <p:nvPicPr>
          <p:cNvPr id="5" name="Picture 4">
            <a:extLst>
              <a:ext uri="{FF2B5EF4-FFF2-40B4-BE49-F238E27FC236}">
                <a16:creationId xmlns:a16="http://schemas.microsoft.com/office/drawing/2014/main" id="{2D6B746C-F2A5-40C6-9D46-52EFBA9F4C24}"/>
              </a:ext>
            </a:extLst>
          </p:cNvPr>
          <p:cNvPicPr>
            <a:picLocks noChangeAspect="1"/>
          </p:cNvPicPr>
          <p:nvPr/>
        </p:nvPicPr>
        <p:blipFill>
          <a:blip r:embed="rId2"/>
          <a:stretch>
            <a:fillRect/>
          </a:stretch>
        </p:blipFill>
        <p:spPr>
          <a:xfrm>
            <a:off x="7546928" y="3035809"/>
            <a:ext cx="3644236" cy="3474172"/>
          </a:xfrm>
          <a:prstGeom prst="rect">
            <a:avLst/>
          </a:prstGeom>
        </p:spPr>
      </p:pic>
      <p:pic>
        <p:nvPicPr>
          <p:cNvPr id="9" name="Picture 8">
            <a:extLst>
              <a:ext uri="{FF2B5EF4-FFF2-40B4-BE49-F238E27FC236}">
                <a16:creationId xmlns:a16="http://schemas.microsoft.com/office/drawing/2014/main" id="{6747221C-2F52-4376-A55C-5A831AC9ABB7}"/>
              </a:ext>
            </a:extLst>
          </p:cNvPr>
          <p:cNvPicPr>
            <a:picLocks noChangeAspect="1"/>
          </p:cNvPicPr>
          <p:nvPr/>
        </p:nvPicPr>
        <p:blipFill>
          <a:blip r:embed="rId3"/>
          <a:stretch>
            <a:fillRect/>
          </a:stretch>
        </p:blipFill>
        <p:spPr>
          <a:xfrm>
            <a:off x="7546928" y="662610"/>
            <a:ext cx="3644236" cy="2294280"/>
          </a:xfrm>
          <a:prstGeom prst="rect">
            <a:avLst/>
          </a:prstGeom>
        </p:spPr>
      </p:pic>
    </p:spTree>
    <p:extLst>
      <p:ext uri="{BB962C8B-B14F-4D97-AF65-F5344CB8AC3E}">
        <p14:creationId xmlns:p14="http://schemas.microsoft.com/office/powerpoint/2010/main" val="186436538"/>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615736" y="662609"/>
            <a:ext cx="7581272" cy="556591"/>
          </a:xfrm>
        </p:spPr>
        <p:txBody>
          <a:bodyPr>
            <a:normAutofit fontScale="90000"/>
          </a:bodyPr>
          <a:lstStyle/>
          <a:p>
            <a:r>
              <a:rPr lang="en-US" dirty="0">
                <a:solidFill>
                  <a:schemeClr val="accent6">
                    <a:lumMod val="75000"/>
                  </a:schemeClr>
                </a:solidFill>
              </a:rPr>
              <a:t>Advantage of Two Tier Architecture</a:t>
            </a:r>
          </a:p>
        </p:txBody>
      </p:sp>
      <p:sp>
        <p:nvSpPr>
          <p:cNvPr id="8" name="Rectangle 7"/>
          <p:cNvSpPr/>
          <p:nvPr/>
        </p:nvSpPr>
        <p:spPr>
          <a:xfrm>
            <a:off x="1106904" y="1351507"/>
            <a:ext cx="10520989" cy="4524315"/>
          </a:xfrm>
          <a:prstGeom prst="rect">
            <a:avLst/>
          </a:prstGeom>
        </p:spPr>
        <p:txBody>
          <a:bodyPr wrap="square">
            <a:spAutoFit/>
          </a:bodyPr>
          <a:lstStyle/>
          <a:p>
            <a:pPr algn="just">
              <a:buFont typeface="Arial" pitchFamily="34" charset="0"/>
              <a:buChar char="•"/>
            </a:pPr>
            <a:r>
              <a:rPr lang="en-US" sz="2400" b="0" i="0" dirty="0">
                <a:solidFill>
                  <a:srgbClr val="002060"/>
                </a:solidFill>
                <a:effectLst/>
                <a:latin typeface="Verdana" panose="020B0604030504040204" pitchFamily="34" charset="0"/>
                <a:ea typeface="Verdana" panose="020B0604030504040204" pitchFamily="34" charset="0"/>
              </a:rPr>
              <a:t>Such an architecture provides the DBMS extra security as it is not exposed to the End User directly. Also, security can be improved by adding security and authentication checks in the Application layer too.</a:t>
            </a:r>
            <a:endParaRPr lang="en-US" sz="2400" dirty="0">
              <a:solidFill>
                <a:srgbClr val="002060"/>
              </a:solidFill>
              <a:latin typeface="Verdana" panose="020B0604030504040204" pitchFamily="34" charset="0"/>
              <a:ea typeface="Verdana" panose="020B0604030504040204" pitchFamily="34" charset="0"/>
            </a:endParaRPr>
          </a:p>
          <a:p>
            <a:pPr algn="just">
              <a:buFont typeface="Arial" pitchFamily="34" charset="0"/>
              <a:buChar char="•"/>
            </a:pPr>
            <a:r>
              <a:rPr lang="en-US" sz="2400" dirty="0">
                <a:solidFill>
                  <a:srgbClr val="002060"/>
                </a:solidFill>
                <a:latin typeface="Verdana" panose="020B0604030504040204" pitchFamily="34" charset="0"/>
                <a:ea typeface="Verdana" panose="020B0604030504040204" pitchFamily="34" charset="0"/>
              </a:rPr>
              <a:t> An advantage of this type is that maintenance and understanding is easier, compatible with existing systems.</a:t>
            </a:r>
          </a:p>
          <a:p>
            <a:pPr algn="just"/>
            <a:endParaRPr lang="en-US" sz="2400" dirty="0">
              <a:solidFill>
                <a:srgbClr val="002060"/>
              </a:solidFill>
              <a:latin typeface="Verdana" panose="020B0604030504040204" pitchFamily="34" charset="0"/>
              <a:ea typeface="Verdana" panose="020B0604030504040204" pitchFamily="34" charset="0"/>
            </a:endParaRPr>
          </a:p>
          <a:p>
            <a:pPr algn="just">
              <a:buFont typeface="Arial" pitchFamily="34" charset="0"/>
              <a:buChar char="•"/>
            </a:pPr>
            <a:r>
              <a:rPr lang="en-US" sz="2400" dirty="0">
                <a:solidFill>
                  <a:srgbClr val="002060"/>
                </a:solidFill>
                <a:latin typeface="Verdana" panose="020B0604030504040204" pitchFamily="34" charset="0"/>
                <a:ea typeface="Verdana" panose="020B0604030504040204" pitchFamily="34" charset="0"/>
              </a:rPr>
              <a:t> However this model gives poor performance when there are a large number of users.</a:t>
            </a:r>
          </a:p>
          <a:p>
            <a:pPr algn="just">
              <a:buFont typeface="Arial" pitchFamily="34" charset="0"/>
              <a:buChar char="•"/>
            </a:pPr>
            <a:endParaRPr lang="en-US" sz="2400" dirty="0">
              <a:solidFill>
                <a:srgbClr val="002060"/>
              </a:solidFill>
              <a:latin typeface="Verdana" panose="020B0604030504040204" pitchFamily="34" charset="0"/>
              <a:ea typeface="Verdana" panose="020B0604030504040204" pitchFamily="34" charset="0"/>
            </a:endParaRPr>
          </a:p>
          <a:p>
            <a:pPr algn="just">
              <a:buFont typeface="Arial" pitchFamily="34" charset="0"/>
              <a:buChar char="•"/>
            </a:pPr>
            <a:r>
              <a:rPr lang="en-US" sz="2400" b="0" i="0" dirty="0">
                <a:solidFill>
                  <a:srgbClr val="002060"/>
                </a:solidFill>
                <a:effectLst/>
                <a:latin typeface="urw-din"/>
              </a:rPr>
              <a:t>Example – Contact Management System created using MS-Access or Railway Reservation System, etc.</a:t>
            </a:r>
            <a:endParaRPr lang="en-US" sz="2400" dirty="0">
              <a:solidFill>
                <a:srgbClr val="002060"/>
              </a:solidFill>
              <a:latin typeface="Verdana" panose="020B0604030504040204" pitchFamily="34" charset="0"/>
              <a:ea typeface="Verdan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2"/>
          <p:cNvSpPr>
            <a:spLocks noGrp="1"/>
          </p:cNvSpPr>
          <p:nvPr>
            <p:ph type="title"/>
          </p:nvPr>
        </p:nvSpPr>
        <p:spPr>
          <a:xfrm>
            <a:off x="1580224" y="662609"/>
            <a:ext cx="6344575" cy="556591"/>
          </a:xfrm>
        </p:spPr>
        <p:txBody>
          <a:bodyPr>
            <a:normAutofit fontScale="90000"/>
          </a:bodyPr>
          <a:lstStyle/>
          <a:p>
            <a:r>
              <a:rPr lang="en-US" b="1" dirty="0">
                <a:solidFill>
                  <a:schemeClr val="accent6">
                    <a:lumMod val="75000"/>
                  </a:schemeClr>
                </a:solidFill>
              </a:rPr>
              <a:t>Three Tier Architecture</a:t>
            </a:r>
          </a:p>
        </p:txBody>
      </p:sp>
      <p:sp>
        <p:nvSpPr>
          <p:cNvPr id="9" name="Content Placeholder 8"/>
          <p:cNvSpPr>
            <a:spLocks noGrp="1"/>
          </p:cNvSpPr>
          <p:nvPr>
            <p:ph idx="1"/>
          </p:nvPr>
        </p:nvSpPr>
        <p:spPr>
          <a:xfrm>
            <a:off x="654793" y="1313921"/>
            <a:ext cx="5896798" cy="5107478"/>
          </a:xfrm>
        </p:spPr>
        <p:txBody>
          <a:bodyPr>
            <a:noAutofit/>
          </a:bodyPr>
          <a:lstStyle/>
          <a:p>
            <a:pPr algn="just"/>
            <a:r>
              <a:rPr lang="en-US" dirty="0">
                <a:latin typeface="Verdana" panose="020B0604030504040204" pitchFamily="34" charset="0"/>
                <a:ea typeface="Verdana" panose="020B0604030504040204" pitchFamily="34" charset="0"/>
              </a:rPr>
              <a:t>In this type, there is another layer between the client and the server. The client does not directly communicate with the server. </a:t>
            </a:r>
          </a:p>
          <a:p>
            <a:pPr algn="just"/>
            <a:r>
              <a:rPr lang="en-US" dirty="0">
                <a:latin typeface="Verdana" panose="020B0604030504040204" pitchFamily="34" charset="0"/>
                <a:ea typeface="Verdana" panose="020B0604030504040204" pitchFamily="34" charset="0"/>
              </a:rPr>
              <a:t>Instead, it interacts with an application server which further communicates with the database system and then the query processing and transaction management takes place. </a:t>
            </a:r>
          </a:p>
          <a:p>
            <a:pPr algn="l"/>
            <a:r>
              <a:rPr lang="en-US" b="0" i="0" dirty="0">
                <a:solidFill>
                  <a:srgbClr val="222222"/>
                </a:solidFill>
                <a:effectLst/>
                <a:latin typeface="Verdana" panose="020B0604030504040204" pitchFamily="34" charset="0"/>
                <a:ea typeface="Verdana" panose="020B0604030504040204" pitchFamily="34" charset="0"/>
              </a:rPr>
              <a:t>3-tier schema is an extension of the 2-tier architecture. 3-tier architecture has following layers</a:t>
            </a:r>
          </a:p>
          <a:p>
            <a:pPr algn="l">
              <a:buFont typeface="+mj-lt"/>
              <a:buAutoNum type="arabicPeriod"/>
            </a:pPr>
            <a:r>
              <a:rPr lang="en-US" b="0" i="0" dirty="0">
                <a:solidFill>
                  <a:srgbClr val="222222"/>
                </a:solidFill>
                <a:effectLst/>
                <a:latin typeface="Verdana" panose="020B0604030504040204" pitchFamily="34" charset="0"/>
                <a:ea typeface="Verdana" panose="020B0604030504040204" pitchFamily="34" charset="0"/>
              </a:rPr>
              <a:t>Presentation layer (your PC, Tablet, Mobile, etc.)</a:t>
            </a:r>
          </a:p>
          <a:p>
            <a:pPr algn="l">
              <a:buFont typeface="+mj-lt"/>
              <a:buAutoNum type="arabicPeriod"/>
            </a:pPr>
            <a:r>
              <a:rPr lang="en-US" b="0" i="0" dirty="0">
                <a:solidFill>
                  <a:srgbClr val="222222"/>
                </a:solidFill>
                <a:effectLst/>
                <a:latin typeface="Verdana" panose="020B0604030504040204" pitchFamily="34" charset="0"/>
                <a:ea typeface="Verdana" panose="020B0604030504040204" pitchFamily="34" charset="0"/>
              </a:rPr>
              <a:t>Application layer (server)</a:t>
            </a:r>
          </a:p>
          <a:p>
            <a:pPr algn="l">
              <a:buFont typeface="+mj-lt"/>
              <a:buAutoNum type="arabicPeriod"/>
            </a:pPr>
            <a:r>
              <a:rPr lang="en-US" b="0" i="0" dirty="0">
                <a:solidFill>
                  <a:srgbClr val="222222"/>
                </a:solidFill>
                <a:effectLst/>
                <a:latin typeface="Verdana" panose="020B0604030504040204" pitchFamily="34" charset="0"/>
                <a:ea typeface="Verdana" panose="020B0604030504040204" pitchFamily="34" charset="0"/>
              </a:rPr>
              <a:t>Database Server</a:t>
            </a:r>
          </a:p>
          <a:p>
            <a:pPr algn="just"/>
            <a:endParaRPr lang="en-US" dirty="0">
              <a:latin typeface="Verdana" panose="020B0604030504040204" pitchFamily="34" charset="0"/>
              <a:ea typeface="Verdana" panose="020B0604030504040204" pitchFamily="34" charset="0"/>
            </a:endParaRPr>
          </a:p>
        </p:txBody>
      </p:sp>
      <p:pic>
        <p:nvPicPr>
          <p:cNvPr id="3" name="Picture 2">
            <a:extLst>
              <a:ext uri="{FF2B5EF4-FFF2-40B4-BE49-F238E27FC236}">
                <a16:creationId xmlns:a16="http://schemas.microsoft.com/office/drawing/2014/main" id="{096E093B-5813-4F83-88FC-DB9E63EB8996}"/>
              </a:ext>
            </a:extLst>
          </p:cNvPr>
          <p:cNvPicPr>
            <a:picLocks noChangeAspect="1"/>
          </p:cNvPicPr>
          <p:nvPr/>
        </p:nvPicPr>
        <p:blipFill>
          <a:blip r:embed="rId2"/>
          <a:stretch>
            <a:fillRect/>
          </a:stretch>
        </p:blipFill>
        <p:spPr>
          <a:xfrm>
            <a:off x="6859281" y="836249"/>
            <a:ext cx="4800282" cy="1935494"/>
          </a:xfrm>
          <a:prstGeom prst="rect">
            <a:avLst/>
          </a:prstGeom>
        </p:spPr>
      </p:pic>
      <p:pic>
        <p:nvPicPr>
          <p:cNvPr id="6" name="Picture 5">
            <a:extLst>
              <a:ext uri="{FF2B5EF4-FFF2-40B4-BE49-F238E27FC236}">
                <a16:creationId xmlns:a16="http://schemas.microsoft.com/office/drawing/2014/main" id="{289A68FB-2668-478C-A4E8-4E3F36D80B3F}"/>
              </a:ext>
            </a:extLst>
          </p:cNvPr>
          <p:cNvPicPr>
            <a:picLocks noChangeAspect="1"/>
          </p:cNvPicPr>
          <p:nvPr/>
        </p:nvPicPr>
        <p:blipFill>
          <a:blip r:embed="rId3"/>
          <a:stretch>
            <a:fillRect/>
          </a:stretch>
        </p:blipFill>
        <p:spPr>
          <a:xfrm>
            <a:off x="7354422" y="2945383"/>
            <a:ext cx="3810000" cy="3250008"/>
          </a:xfrm>
          <a:prstGeom prst="rect">
            <a:avLst/>
          </a:prstGeom>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18082" y="662609"/>
            <a:ext cx="7003066" cy="556591"/>
          </a:xfrm>
        </p:spPr>
        <p:txBody>
          <a:bodyPr>
            <a:normAutofit fontScale="90000"/>
          </a:bodyPr>
          <a:lstStyle/>
          <a:p>
            <a:r>
              <a:rPr lang="en-US" dirty="0">
                <a:solidFill>
                  <a:schemeClr val="accent6">
                    <a:lumMod val="75000"/>
                  </a:schemeClr>
                </a:solidFill>
              </a:rPr>
              <a:t>Three Tier Architecture (Cont’d)</a:t>
            </a:r>
          </a:p>
        </p:txBody>
      </p:sp>
      <p:sp>
        <p:nvSpPr>
          <p:cNvPr id="14" name="Content Placeholder 13"/>
          <p:cNvSpPr>
            <a:spLocks noGrp="1"/>
          </p:cNvSpPr>
          <p:nvPr>
            <p:ph idx="1"/>
          </p:nvPr>
        </p:nvSpPr>
        <p:spPr>
          <a:xfrm>
            <a:off x="1065214" y="1630016"/>
            <a:ext cx="10058400" cy="4351683"/>
          </a:xfrm>
        </p:spPr>
        <p:txBody>
          <a:bodyPr>
            <a:normAutofit/>
          </a:bodyPr>
          <a:lstStyle/>
          <a:p>
            <a:endParaRPr lang="as-IN" sz="3200" dirty="0"/>
          </a:p>
          <a:p>
            <a:endParaRPr sz="3200" dirty="0"/>
          </a:p>
        </p:txBody>
      </p:sp>
      <p:sp>
        <p:nvSpPr>
          <p:cNvPr id="6" name="Rectangle 5"/>
          <p:cNvSpPr/>
          <p:nvPr/>
        </p:nvSpPr>
        <p:spPr>
          <a:xfrm>
            <a:off x="1258164" y="1463268"/>
            <a:ext cx="9018600" cy="4401205"/>
          </a:xfrm>
          <a:prstGeom prst="rect">
            <a:avLst/>
          </a:prstGeom>
        </p:spPr>
        <p:txBody>
          <a:bodyPr wrap="square">
            <a:spAutoFit/>
          </a:bodyPr>
          <a:lstStyle/>
          <a:p>
            <a:pPr algn="just"/>
            <a:r>
              <a:rPr lang="en-US" sz="2000" dirty="0">
                <a:latin typeface="Verdana" panose="020B0604030504040204" pitchFamily="34" charset="0"/>
                <a:ea typeface="Verdana" panose="020B0604030504040204" pitchFamily="34" charset="0"/>
              </a:rPr>
              <a:t>This intermediate layer acts as a medium for exchange of partially processed data between server and client. This type of architecture is used in case of large web applications.</a:t>
            </a:r>
          </a:p>
          <a:p>
            <a:pPr algn="just"/>
            <a:endParaRPr lang="en-US" sz="2000" dirty="0">
              <a:latin typeface="Verdana" panose="020B0604030504040204" pitchFamily="34" charset="0"/>
              <a:ea typeface="Verdana" panose="020B0604030504040204" pitchFamily="34" charset="0"/>
            </a:endParaRPr>
          </a:p>
          <a:p>
            <a:pPr algn="just"/>
            <a:r>
              <a:rPr lang="en-US" sz="2000" b="0" i="0" dirty="0">
                <a:solidFill>
                  <a:srgbClr val="333333"/>
                </a:solidFill>
                <a:effectLst/>
                <a:latin typeface="Verdana" panose="020B0604030504040204" pitchFamily="34" charset="0"/>
                <a:ea typeface="Verdana" panose="020B0604030504040204" pitchFamily="34" charset="0"/>
              </a:rPr>
              <a:t>If you have used </a:t>
            </a:r>
            <a:r>
              <a:rPr lang="en-US" sz="2000" b="1" i="0" dirty="0">
                <a:solidFill>
                  <a:srgbClr val="333333"/>
                </a:solidFill>
                <a:effectLst/>
                <a:latin typeface="Verdana" panose="020B0604030504040204" pitchFamily="34" charset="0"/>
                <a:ea typeface="Verdana" panose="020B0604030504040204" pitchFamily="34" charset="0"/>
              </a:rPr>
              <a:t>MySQL</a:t>
            </a:r>
            <a:r>
              <a:rPr lang="en-US" sz="2000" b="0" i="0" dirty="0">
                <a:solidFill>
                  <a:srgbClr val="333333"/>
                </a:solidFill>
                <a:effectLst/>
                <a:latin typeface="Verdana" panose="020B0604030504040204" pitchFamily="34" charset="0"/>
                <a:ea typeface="Verdana" panose="020B0604030504040204" pitchFamily="34" charset="0"/>
              </a:rPr>
              <a:t>, then you must have seen </a:t>
            </a:r>
            <a:r>
              <a:rPr lang="en-US" sz="2000" b="1" i="0" dirty="0" err="1">
                <a:solidFill>
                  <a:srgbClr val="333333"/>
                </a:solidFill>
                <a:effectLst/>
                <a:latin typeface="Verdana" panose="020B0604030504040204" pitchFamily="34" charset="0"/>
                <a:ea typeface="Verdana" panose="020B0604030504040204" pitchFamily="34" charset="0"/>
              </a:rPr>
              <a:t>PHPMyAdmin</a:t>
            </a:r>
            <a:r>
              <a:rPr lang="en-US" sz="2000" b="0" i="0" dirty="0">
                <a:solidFill>
                  <a:srgbClr val="333333"/>
                </a:solidFill>
                <a:effectLst/>
                <a:latin typeface="Verdana" panose="020B0604030504040204" pitchFamily="34" charset="0"/>
                <a:ea typeface="Verdana" panose="020B0604030504040204" pitchFamily="34" charset="0"/>
              </a:rPr>
              <a:t>, it is the best example of a 3-tier DBMS architecture.</a:t>
            </a:r>
          </a:p>
          <a:p>
            <a:pPr algn="just"/>
            <a:endParaRPr lang="en-US" sz="2000" dirty="0">
              <a:solidFill>
                <a:srgbClr val="333333"/>
              </a:solidFill>
              <a:latin typeface="Verdana" panose="020B0604030504040204" pitchFamily="34" charset="0"/>
              <a:ea typeface="Verdana" panose="020B0604030504040204" pitchFamily="34" charset="0"/>
            </a:endParaRPr>
          </a:p>
          <a:p>
            <a:pPr algn="l">
              <a:lnSpc>
                <a:spcPct val="150000"/>
              </a:lnSpc>
            </a:pPr>
            <a:r>
              <a:rPr lang="en-US" sz="2000" b="1" i="0" dirty="0">
                <a:solidFill>
                  <a:srgbClr val="333333"/>
                </a:solidFill>
                <a:effectLst/>
                <a:latin typeface="Open Sans"/>
              </a:rPr>
              <a:t>Applications</a:t>
            </a:r>
            <a:endParaRPr lang="en-US" sz="2000" b="0" i="0" dirty="0">
              <a:solidFill>
                <a:srgbClr val="333333"/>
              </a:solidFill>
              <a:effectLst/>
              <a:latin typeface="Open Sans"/>
            </a:endParaRPr>
          </a:p>
          <a:p>
            <a:pPr algn="l">
              <a:lnSpc>
                <a:spcPct val="150000"/>
              </a:lnSpc>
              <a:buFont typeface="Arial" panose="020B0604020202020204" pitchFamily="34" charset="0"/>
              <a:buChar char="•"/>
            </a:pPr>
            <a:r>
              <a:rPr lang="en-US" sz="2000" b="0" i="0" dirty="0">
                <a:solidFill>
                  <a:srgbClr val="333333"/>
                </a:solidFill>
                <a:effectLst/>
                <a:latin typeface="Source Sans Pro" panose="020B0503030403020204" pitchFamily="34" charset="0"/>
              </a:rPr>
              <a:t> E-commerce Websites</a:t>
            </a:r>
          </a:p>
          <a:p>
            <a:pPr algn="l">
              <a:lnSpc>
                <a:spcPct val="150000"/>
              </a:lnSpc>
              <a:buFont typeface="Arial" panose="020B0604020202020204" pitchFamily="34" charset="0"/>
              <a:buChar char="•"/>
            </a:pPr>
            <a:r>
              <a:rPr lang="en-US" sz="2000" b="0" i="0" dirty="0">
                <a:solidFill>
                  <a:srgbClr val="333333"/>
                </a:solidFill>
                <a:effectLst/>
                <a:latin typeface="Source Sans Pro" panose="020B0503030403020204" pitchFamily="34" charset="0"/>
              </a:rPr>
              <a:t> Database related Websites</a:t>
            </a:r>
          </a:p>
          <a:p>
            <a:pPr algn="l">
              <a:lnSpc>
                <a:spcPct val="150000"/>
              </a:lnSpc>
              <a:buFont typeface="Arial" panose="020B0604020202020204" pitchFamily="34" charset="0"/>
              <a:buChar char="•"/>
            </a:pPr>
            <a:r>
              <a:rPr lang="en-US" sz="2000" dirty="0">
                <a:solidFill>
                  <a:srgbClr val="333333"/>
                </a:solidFill>
                <a:latin typeface="Source Sans Pro" panose="020B0503030403020204" pitchFamily="34" charset="0"/>
              </a:rPr>
              <a:t> Any large Website</a:t>
            </a:r>
            <a:endParaRPr lang="en-US" sz="2000" b="0" i="0" dirty="0">
              <a:solidFill>
                <a:srgbClr val="333333"/>
              </a:solidFill>
              <a:effectLst/>
              <a:latin typeface="Source Sans Pro" panose="020B0503030403020204" pitchFamily="34" charset="0"/>
            </a:endParaRPr>
          </a:p>
          <a:p>
            <a:pPr algn="just"/>
            <a:endParaRPr lang="en-US"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0810741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slow"/>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Nature Illustration">
      <a:dk1>
        <a:srgbClr val="9A5315"/>
      </a:dk1>
      <a:lt1>
        <a:srgbClr val="FFFFFF"/>
      </a:lt1>
      <a:dk2>
        <a:srgbClr val="000000"/>
      </a:dk2>
      <a:lt2>
        <a:srgbClr val="D1E5F9"/>
      </a:lt2>
      <a:accent1>
        <a:srgbClr val="F3771A"/>
      </a:accent1>
      <a:accent2>
        <a:srgbClr val="8BBEF1"/>
      </a:accent2>
      <a:accent3>
        <a:srgbClr val="6DC025"/>
      </a:accent3>
      <a:accent4>
        <a:srgbClr val="9A5315"/>
      </a:accent4>
      <a:accent5>
        <a:srgbClr val="F1471F"/>
      </a:accent5>
      <a:accent6>
        <a:srgbClr val="DA6FDF"/>
      </a:accent6>
      <a:hlink>
        <a:srgbClr val="6DC025"/>
      </a:hlink>
      <a:folHlink>
        <a:srgbClr val="9A5315"/>
      </a:folHlink>
    </a:clrScheme>
    <a:fontScheme name="Segoe Print">
      <a:majorFont>
        <a:latin typeface="Segoe Print"/>
        <a:ea typeface=""/>
        <a:cs typeface=""/>
      </a:majorFont>
      <a:minorFont>
        <a:latin typeface="Segoe Prin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514</TotalTime>
  <Words>773</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13</vt:i4>
      </vt:variant>
    </vt:vector>
  </HeadingPairs>
  <TitlesOfParts>
    <vt:vector size="25" baseType="lpstr">
      <vt:lpstr>Arial</vt:lpstr>
      <vt:lpstr>Cambria</vt:lpstr>
      <vt:lpstr>Century Gothic</vt:lpstr>
      <vt:lpstr>Open Sans</vt:lpstr>
      <vt:lpstr>Segoe Print</vt:lpstr>
      <vt:lpstr>Source Sans Pro</vt:lpstr>
      <vt:lpstr>urw-din</vt:lpstr>
      <vt:lpstr>Verdana</vt:lpstr>
      <vt:lpstr>Verdana</vt:lpstr>
      <vt:lpstr>Wingdings</vt:lpstr>
      <vt:lpstr>Wingdings 3</vt:lpstr>
      <vt:lpstr>Wisp</vt:lpstr>
      <vt:lpstr>Database Architecture</vt:lpstr>
      <vt:lpstr>Lesson Outcomes</vt:lpstr>
      <vt:lpstr>Database Architecture</vt:lpstr>
      <vt:lpstr>Client and Server Model</vt:lpstr>
      <vt:lpstr>One Tier Architecture</vt:lpstr>
      <vt:lpstr>Two Tier Architecture</vt:lpstr>
      <vt:lpstr>Advantage of Two Tier Architecture</vt:lpstr>
      <vt:lpstr>Three Tier Architecture</vt:lpstr>
      <vt:lpstr>Three Tier Architecture (Cont’d)</vt:lpstr>
      <vt:lpstr>PowerPoint Presentation</vt:lpstr>
      <vt:lpstr>Disadvantage of Three Tier Architecture</vt:lpstr>
      <vt:lpstr>N Tier Architecture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Introduction</dc:title>
  <dc:creator>User</dc:creator>
  <cp:lastModifiedBy>Rubel sheikh</cp:lastModifiedBy>
  <cp:revision>85</cp:revision>
  <dcterms:created xsi:type="dcterms:W3CDTF">2020-04-17T10:09:40Z</dcterms:created>
  <dcterms:modified xsi:type="dcterms:W3CDTF">2021-02-09T18:23:56Z</dcterms:modified>
</cp:coreProperties>
</file>