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43"/>
  </p:notesMasterIdLst>
  <p:handoutMasterIdLst>
    <p:handoutMasterId r:id="rId44"/>
  </p:handoutMasterIdLst>
  <p:sldIdLst>
    <p:sldId id="257" r:id="rId2"/>
    <p:sldId id="258" r:id="rId3"/>
    <p:sldId id="309" r:id="rId4"/>
    <p:sldId id="313" r:id="rId5"/>
    <p:sldId id="310" r:id="rId6"/>
    <p:sldId id="311" r:id="rId7"/>
    <p:sldId id="312" r:id="rId8"/>
    <p:sldId id="599" r:id="rId9"/>
    <p:sldId id="541" r:id="rId10"/>
    <p:sldId id="600" r:id="rId11"/>
    <p:sldId id="603" r:id="rId12"/>
    <p:sldId id="604" r:id="rId13"/>
    <p:sldId id="601" r:id="rId14"/>
    <p:sldId id="278" r:id="rId15"/>
    <p:sldId id="301" r:id="rId16"/>
    <p:sldId id="277" r:id="rId17"/>
    <p:sldId id="308" r:id="rId18"/>
    <p:sldId id="271" r:id="rId19"/>
    <p:sldId id="272" r:id="rId20"/>
    <p:sldId id="273" r:id="rId21"/>
    <p:sldId id="274" r:id="rId22"/>
    <p:sldId id="276" r:id="rId23"/>
    <p:sldId id="307" r:id="rId24"/>
    <p:sldId id="304" r:id="rId25"/>
    <p:sldId id="279" r:id="rId26"/>
    <p:sldId id="285" r:id="rId27"/>
    <p:sldId id="286" r:id="rId28"/>
    <p:sldId id="287" r:id="rId29"/>
    <p:sldId id="293" r:id="rId30"/>
    <p:sldId id="305" r:id="rId31"/>
    <p:sldId id="288" r:id="rId32"/>
    <p:sldId id="289" r:id="rId33"/>
    <p:sldId id="290" r:id="rId34"/>
    <p:sldId id="303" r:id="rId35"/>
    <p:sldId id="306" r:id="rId36"/>
    <p:sldId id="291" r:id="rId37"/>
    <p:sldId id="302" r:id="rId38"/>
    <p:sldId id="295" r:id="rId39"/>
    <p:sldId id="296" r:id="rId40"/>
    <p:sldId id="298" r:id="rId41"/>
    <p:sldId id="263"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5" autoAdjust="0"/>
    <p:restoredTop sz="94660"/>
  </p:normalViewPr>
  <p:slideViewPr>
    <p:cSldViewPr snapToGrid="0">
      <p:cViewPr varScale="1">
        <p:scale>
          <a:sx n="72" d="100"/>
          <a:sy n="72" d="100"/>
        </p:scale>
        <p:origin x="660" y="78"/>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varScale="1">
        <p:scale>
          <a:sx n="65" d="100"/>
          <a:sy n="65" d="100"/>
        </p:scale>
        <p:origin x="2784"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3A45BA1-980A-4507-BE5A-5C1E7C2FFD8F}" type="datetimeFigureOut">
              <a:rPr lang="en-US"/>
              <a:pPr/>
              <a:t>2/17/2021</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7E03411-58E2-43FD-AE1D-AD77DFF8CB20}" type="slidenum">
              <a:rPr/>
              <a:pPr/>
              <a:t>‹#›</a:t>
            </a:fld>
            <a:endParaRPr/>
          </a:p>
        </p:txBody>
      </p:sp>
    </p:spTree>
    <p:extLst>
      <p:ext uri="{BB962C8B-B14F-4D97-AF65-F5344CB8AC3E}">
        <p14:creationId xmlns:p14="http://schemas.microsoft.com/office/powerpoint/2010/main"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A3416D-7FED-43BC-AA7C-D92DBA01ED64}" type="datetimeFigureOut">
              <a:rPr lang="en-US"/>
              <a:pPr/>
              <a:t>2/17/2021</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DC57A8-AE18-4654-B6AF-04B3577165BE}" type="slidenum">
              <a:rPr/>
              <a:pPr/>
              <a:t>‹#›</a:t>
            </a:fld>
            <a:endParaRPr/>
          </a:p>
        </p:txBody>
      </p:sp>
    </p:spTree>
    <p:extLst>
      <p:ext uri="{BB962C8B-B14F-4D97-AF65-F5344CB8AC3E}">
        <p14:creationId xmlns:p14="http://schemas.microsoft.com/office/powerpoint/2010/main"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1E488DA7-CAD0-4771-B7CE-2FFB540AF39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defRPr sz="2000">
                <a:solidFill>
                  <a:schemeClr val="tx1"/>
                </a:solidFill>
                <a:latin typeface="Arial" panose="020B0604020202020204" pitchFamily="34" charset="0"/>
                <a:cs typeface="Times New Roman" panose="02020603050405020304" pitchFamily="18" charset="0"/>
              </a:defRPr>
            </a:lvl1pPr>
            <a:lvl2pPr marL="742950" indent="-285750" defTabSz="922338">
              <a:defRPr sz="2000">
                <a:solidFill>
                  <a:schemeClr val="tx1"/>
                </a:solidFill>
                <a:latin typeface="Arial" panose="020B0604020202020204" pitchFamily="34" charset="0"/>
                <a:cs typeface="Times New Roman" panose="02020603050405020304" pitchFamily="18" charset="0"/>
              </a:defRPr>
            </a:lvl2pPr>
            <a:lvl3pPr marL="1143000" indent="-228600" defTabSz="922338">
              <a:defRPr sz="2000">
                <a:solidFill>
                  <a:schemeClr val="tx1"/>
                </a:solidFill>
                <a:latin typeface="Arial" panose="020B0604020202020204" pitchFamily="34" charset="0"/>
                <a:cs typeface="Times New Roman" panose="02020603050405020304" pitchFamily="18" charset="0"/>
              </a:defRPr>
            </a:lvl3pPr>
            <a:lvl4pPr marL="1600200" indent="-228600" defTabSz="922338">
              <a:defRPr sz="2000">
                <a:solidFill>
                  <a:schemeClr val="tx1"/>
                </a:solidFill>
                <a:latin typeface="Arial" panose="020B0604020202020204" pitchFamily="34" charset="0"/>
                <a:cs typeface="Times New Roman" panose="02020603050405020304" pitchFamily="18" charset="0"/>
              </a:defRPr>
            </a:lvl4pPr>
            <a:lvl5pPr marL="2057400" indent="-228600" defTabSz="922338">
              <a:defRPr sz="2000">
                <a:solidFill>
                  <a:schemeClr val="tx1"/>
                </a:solidFill>
                <a:latin typeface="Arial" panose="020B0604020202020204" pitchFamily="34" charset="0"/>
                <a:cs typeface="Times New Roman" panose="02020603050405020304" pitchFamily="18" charset="0"/>
              </a:defRPr>
            </a:lvl5pPr>
            <a:lvl6pPr marL="2514600" indent="-228600" defTabSz="922338"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6pPr>
            <a:lvl7pPr marL="2971800" indent="-228600" defTabSz="922338"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7pPr>
            <a:lvl8pPr marL="3429000" indent="-228600" defTabSz="922338"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8pPr>
            <a:lvl9pPr marL="3886200" indent="-228600" defTabSz="922338"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9pPr>
          </a:lstStyle>
          <a:p>
            <a:fld id="{64354D89-C8E3-42C3-AE61-28DC0C67AF5E}" type="slidenum">
              <a:rPr lang="en-US" altLang="en-US" sz="1200">
                <a:solidFill>
                  <a:schemeClr val="bg1"/>
                </a:solidFill>
                <a:latin typeface="Comic Sans MS" panose="030F0702030302020204" pitchFamily="66" charset="0"/>
              </a:rPr>
              <a:pPr/>
              <a:t>8</a:t>
            </a:fld>
            <a:endParaRPr lang="en-US" altLang="en-US" sz="1200">
              <a:solidFill>
                <a:schemeClr val="bg1"/>
              </a:solidFill>
              <a:latin typeface="Comic Sans MS" panose="030F0702030302020204" pitchFamily="66" charset="0"/>
            </a:endParaRPr>
          </a:p>
        </p:txBody>
      </p:sp>
      <p:sp>
        <p:nvSpPr>
          <p:cNvPr id="20483" name="Rectangle 2">
            <a:extLst>
              <a:ext uri="{FF2B5EF4-FFF2-40B4-BE49-F238E27FC236}">
                <a16:creationId xmlns:a16="http://schemas.microsoft.com/office/drawing/2014/main" id="{A7F2F74D-A3C7-498F-BDB4-9D82AF82763B}"/>
              </a:ext>
            </a:extLst>
          </p:cNvPr>
          <p:cNvSpPr>
            <a:spLocks noGrp="1" noRot="1" noChangeAspect="1" noChangeArrowheads="1" noTextEdit="1"/>
          </p:cNvSpPr>
          <p:nvPr>
            <p:ph type="sldImg"/>
          </p:nvPr>
        </p:nvSpPr>
        <p:spPr>
          <a:ln/>
        </p:spPr>
      </p:sp>
      <p:sp>
        <p:nvSpPr>
          <p:cNvPr id="20484" name="Rectangle 3">
            <a:extLst>
              <a:ext uri="{FF2B5EF4-FFF2-40B4-BE49-F238E27FC236}">
                <a16:creationId xmlns:a16="http://schemas.microsoft.com/office/drawing/2014/main" id="{BB28BA75-3482-4C7C-9B34-0AF51D211E4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396031F7-5B69-446B-8A7D-3198FAB6672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defRPr sz="2000">
                <a:solidFill>
                  <a:schemeClr val="tx1"/>
                </a:solidFill>
                <a:latin typeface="Arial" panose="020B0604020202020204" pitchFamily="34" charset="0"/>
                <a:cs typeface="Times New Roman" panose="02020603050405020304" pitchFamily="18" charset="0"/>
              </a:defRPr>
            </a:lvl1pPr>
            <a:lvl2pPr marL="742950" indent="-285750" defTabSz="922338">
              <a:defRPr sz="2000">
                <a:solidFill>
                  <a:schemeClr val="tx1"/>
                </a:solidFill>
                <a:latin typeface="Arial" panose="020B0604020202020204" pitchFamily="34" charset="0"/>
                <a:cs typeface="Times New Roman" panose="02020603050405020304" pitchFamily="18" charset="0"/>
              </a:defRPr>
            </a:lvl2pPr>
            <a:lvl3pPr marL="1143000" indent="-228600" defTabSz="922338">
              <a:defRPr sz="2000">
                <a:solidFill>
                  <a:schemeClr val="tx1"/>
                </a:solidFill>
                <a:latin typeface="Arial" panose="020B0604020202020204" pitchFamily="34" charset="0"/>
                <a:cs typeface="Times New Roman" panose="02020603050405020304" pitchFamily="18" charset="0"/>
              </a:defRPr>
            </a:lvl3pPr>
            <a:lvl4pPr marL="1600200" indent="-228600" defTabSz="922338">
              <a:defRPr sz="2000">
                <a:solidFill>
                  <a:schemeClr val="tx1"/>
                </a:solidFill>
                <a:latin typeface="Arial" panose="020B0604020202020204" pitchFamily="34" charset="0"/>
                <a:cs typeface="Times New Roman" panose="02020603050405020304" pitchFamily="18" charset="0"/>
              </a:defRPr>
            </a:lvl4pPr>
            <a:lvl5pPr marL="2057400" indent="-228600" defTabSz="922338">
              <a:defRPr sz="2000">
                <a:solidFill>
                  <a:schemeClr val="tx1"/>
                </a:solidFill>
                <a:latin typeface="Arial" panose="020B0604020202020204" pitchFamily="34" charset="0"/>
                <a:cs typeface="Times New Roman" panose="02020603050405020304" pitchFamily="18" charset="0"/>
              </a:defRPr>
            </a:lvl5pPr>
            <a:lvl6pPr marL="2514600" indent="-228600" defTabSz="922338"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6pPr>
            <a:lvl7pPr marL="2971800" indent="-228600" defTabSz="922338"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7pPr>
            <a:lvl8pPr marL="3429000" indent="-228600" defTabSz="922338"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8pPr>
            <a:lvl9pPr marL="3886200" indent="-228600" defTabSz="922338"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9pPr>
          </a:lstStyle>
          <a:p>
            <a:fld id="{4DD32C73-6844-451C-B6F8-F34175DAD061}" type="slidenum">
              <a:rPr lang="en-US" altLang="en-US" sz="1200">
                <a:solidFill>
                  <a:schemeClr val="bg1"/>
                </a:solidFill>
                <a:latin typeface="Comic Sans MS" panose="030F0702030302020204" pitchFamily="66" charset="0"/>
              </a:rPr>
              <a:pPr/>
              <a:t>9</a:t>
            </a:fld>
            <a:endParaRPr lang="en-US" altLang="en-US" sz="1200">
              <a:solidFill>
                <a:schemeClr val="bg1"/>
              </a:solidFill>
              <a:latin typeface="Comic Sans MS" panose="030F0702030302020204" pitchFamily="66" charset="0"/>
            </a:endParaRPr>
          </a:p>
        </p:txBody>
      </p:sp>
      <p:sp>
        <p:nvSpPr>
          <p:cNvPr id="22531" name="Rectangle 2">
            <a:extLst>
              <a:ext uri="{FF2B5EF4-FFF2-40B4-BE49-F238E27FC236}">
                <a16:creationId xmlns:a16="http://schemas.microsoft.com/office/drawing/2014/main" id="{F00991F8-BAFE-413C-A428-AAF0C2913D50}"/>
              </a:ext>
            </a:extLst>
          </p:cNvPr>
          <p:cNvSpPr>
            <a:spLocks noGrp="1" noRot="1" noChangeAspect="1" noChangeArrowheads="1" noTextEdit="1"/>
          </p:cNvSpPr>
          <p:nvPr>
            <p:ph type="sldImg"/>
          </p:nvPr>
        </p:nvSpPr>
        <p:spPr>
          <a:xfrm>
            <a:off x="1169988" y="696913"/>
            <a:ext cx="4595812" cy="3446462"/>
          </a:xfrm>
          <a:ln/>
        </p:spPr>
      </p:sp>
      <p:sp>
        <p:nvSpPr>
          <p:cNvPr id="22532" name="Rectangle 3">
            <a:extLst>
              <a:ext uri="{FF2B5EF4-FFF2-40B4-BE49-F238E27FC236}">
                <a16:creationId xmlns:a16="http://schemas.microsoft.com/office/drawing/2014/main" id="{BA07D4AD-A5CA-4992-8A36-9209D570A936}"/>
              </a:ext>
            </a:extLst>
          </p:cNvPr>
          <p:cNvSpPr>
            <a:spLocks noGrp="1" noChangeArrowheads="1"/>
          </p:cNvSpPr>
          <p:nvPr>
            <p:ph type="body" idx="1"/>
          </p:nvPr>
        </p:nvSpPr>
        <p:spPr>
          <a:xfrm>
            <a:off x="923925" y="4378325"/>
            <a:ext cx="5086350" cy="41497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DF172F79-76DF-4DC0-8ED0-816E90191EC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defRPr sz="2000">
                <a:solidFill>
                  <a:schemeClr val="tx1"/>
                </a:solidFill>
                <a:latin typeface="Arial" panose="020B0604020202020204" pitchFamily="34" charset="0"/>
                <a:cs typeface="Times New Roman" panose="02020603050405020304" pitchFamily="18" charset="0"/>
              </a:defRPr>
            </a:lvl1pPr>
            <a:lvl2pPr marL="742950" indent="-285750" defTabSz="922338">
              <a:defRPr sz="2000">
                <a:solidFill>
                  <a:schemeClr val="tx1"/>
                </a:solidFill>
                <a:latin typeface="Arial" panose="020B0604020202020204" pitchFamily="34" charset="0"/>
                <a:cs typeface="Times New Roman" panose="02020603050405020304" pitchFamily="18" charset="0"/>
              </a:defRPr>
            </a:lvl2pPr>
            <a:lvl3pPr marL="1143000" indent="-228600" defTabSz="922338">
              <a:defRPr sz="2000">
                <a:solidFill>
                  <a:schemeClr val="tx1"/>
                </a:solidFill>
                <a:latin typeface="Arial" panose="020B0604020202020204" pitchFamily="34" charset="0"/>
                <a:cs typeface="Times New Roman" panose="02020603050405020304" pitchFamily="18" charset="0"/>
              </a:defRPr>
            </a:lvl3pPr>
            <a:lvl4pPr marL="1600200" indent="-228600" defTabSz="922338">
              <a:defRPr sz="2000">
                <a:solidFill>
                  <a:schemeClr val="tx1"/>
                </a:solidFill>
                <a:latin typeface="Arial" panose="020B0604020202020204" pitchFamily="34" charset="0"/>
                <a:cs typeface="Times New Roman" panose="02020603050405020304" pitchFamily="18" charset="0"/>
              </a:defRPr>
            </a:lvl4pPr>
            <a:lvl5pPr marL="2057400" indent="-228600" defTabSz="922338">
              <a:defRPr sz="2000">
                <a:solidFill>
                  <a:schemeClr val="tx1"/>
                </a:solidFill>
                <a:latin typeface="Arial" panose="020B0604020202020204" pitchFamily="34" charset="0"/>
                <a:cs typeface="Times New Roman" panose="02020603050405020304" pitchFamily="18" charset="0"/>
              </a:defRPr>
            </a:lvl5pPr>
            <a:lvl6pPr marL="2514600" indent="-228600" defTabSz="922338"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6pPr>
            <a:lvl7pPr marL="2971800" indent="-228600" defTabSz="922338"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7pPr>
            <a:lvl8pPr marL="3429000" indent="-228600" defTabSz="922338"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8pPr>
            <a:lvl9pPr marL="3886200" indent="-228600" defTabSz="922338"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9pPr>
          </a:lstStyle>
          <a:p>
            <a:fld id="{FF8F2B6E-F57E-4C53-8589-87351BF74296}" type="slidenum">
              <a:rPr lang="en-US" altLang="en-US" sz="1200">
                <a:solidFill>
                  <a:schemeClr val="bg1"/>
                </a:solidFill>
                <a:latin typeface="Comic Sans MS" panose="030F0702030302020204" pitchFamily="66" charset="0"/>
              </a:rPr>
              <a:pPr/>
              <a:t>10</a:t>
            </a:fld>
            <a:endParaRPr lang="en-US" altLang="en-US" sz="1200">
              <a:solidFill>
                <a:schemeClr val="bg1"/>
              </a:solidFill>
              <a:latin typeface="Comic Sans MS" panose="030F0702030302020204" pitchFamily="66" charset="0"/>
            </a:endParaRPr>
          </a:p>
        </p:txBody>
      </p:sp>
      <p:sp>
        <p:nvSpPr>
          <p:cNvPr id="24579" name="Rectangle 2">
            <a:extLst>
              <a:ext uri="{FF2B5EF4-FFF2-40B4-BE49-F238E27FC236}">
                <a16:creationId xmlns:a16="http://schemas.microsoft.com/office/drawing/2014/main" id="{BF28DC7D-43F1-42F3-96DF-3832E6596260}"/>
              </a:ext>
            </a:extLst>
          </p:cNvPr>
          <p:cNvSpPr>
            <a:spLocks noGrp="1" noRot="1" noChangeAspect="1" noChangeArrowheads="1" noTextEdit="1"/>
          </p:cNvSpPr>
          <p:nvPr>
            <p:ph type="sldImg"/>
          </p:nvPr>
        </p:nvSpPr>
        <p:spPr>
          <a:ln/>
        </p:spPr>
      </p:sp>
      <p:sp>
        <p:nvSpPr>
          <p:cNvPr id="24580" name="Rectangle 3">
            <a:extLst>
              <a:ext uri="{FF2B5EF4-FFF2-40B4-BE49-F238E27FC236}">
                <a16:creationId xmlns:a16="http://schemas.microsoft.com/office/drawing/2014/main" id="{1900C6C0-E8A1-47F5-8888-61A6A6DC0E4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F5775762-2834-4C2B-99E4-23017FA23F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defRPr sz="2000">
                <a:solidFill>
                  <a:schemeClr val="tx1"/>
                </a:solidFill>
                <a:latin typeface="Arial" panose="020B0604020202020204" pitchFamily="34" charset="0"/>
                <a:cs typeface="Times New Roman" panose="02020603050405020304" pitchFamily="18" charset="0"/>
              </a:defRPr>
            </a:lvl1pPr>
            <a:lvl2pPr marL="742950" indent="-285750" defTabSz="922338">
              <a:defRPr sz="2000">
                <a:solidFill>
                  <a:schemeClr val="tx1"/>
                </a:solidFill>
                <a:latin typeface="Arial" panose="020B0604020202020204" pitchFamily="34" charset="0"/>
                <a:cs typeface="Times New Roman" panose="02020603050405020304" pitchFamily="18" charset="0"/>
              </a:defRPr>
            </a:lvl2pPr>
            <a:lvl3pPr marL="1143000" indent="-228600" defTabSz="922338">
              <a:defRPr sz="2000">
                <a:solidFill>
                  <a:schemeClr val="tx1"/>
                </a:solidFill>
                <a:latin typeface="Arial" panose="020B0604020202020204" pitchFamily="34" charset="0"/>
                <a:cs typeface="Times New Roman" panose="02020603050405020304" pitchFamily="18" charset="0"/>
              </a:defRPr>
            </a:lvl3pPr>
            <a:lvl4pPr marL="1600200" indent="-228600" defTabSz="922338">
              <a:defRPr sz="2000">
                <a:solidFill>
                  <a:schemeClr val="tx1"/>
                </a:solidFill>
                <a:latin typeface="Arial" panose="020B0604020202020204" pitchFamily="34" charset="0"/>
                <a:cs typeface="Times New Roman" panose="02020603050405020304" pitchFamily="18" charset="0"/>
              </a:defRPr>
            </a:lvl4pPr>
            <a:lvl5pPr marL="2057400" indent="-228600" defTabSz="922338">
              <a:defRPr sz="2000">
                <a:solidFill>
                  <a:schemeClr val="tx1"/>
                </a:solidFill>
                <a:latin typeface="Arial" panose="020B0604020202020204" pitchFamily="34" charset="0"/>
                <a:cs typeface="Times New Roman" panose="02020603050405020304" pitchFamily="18" charset="0"/>
              </a:defRPr>
            </a:lvl5pPr>
            <a:lvl6pPr marL="2514600" indent="-228600" defTabSz="922338"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6pPr>
            <a:lvl7pPr marL="2971800" indent="-228600" defTabSz="922338"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7pPr>
            <a:lvl8pPr marL="3429000" indent="-228600" defTabSz="922338"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8pPr>
            <a:lvl9pPr marL="3886200" indent="-228600" defTabSz="922338"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9pPr>
          </a:lstStyle>
          <a:p>
            <a:fld id="{AE9AEA28-15C8-4DF4-8E96-CBF6913F5308}" type="slidenum">
              <a:rPr lang="en-US" altLang="en-US" sz="1200">
                <a:solidFill>
                  <a:schemeClr val="bg1"/>
                </a:solidFill>
                <a:latin typeface="Comic Sans MS" panose="030F0702030302020204" pitchFamily="66" charset="0"/>
              </a:rPr>
              <a:pPr/>
              <a:t>11</a:t>
            </a:fld>
            <a:endParaRPr lang="en-US" altLang="en-US" sz="1200">
              <a:solidFill>
                <a:schemeClr val="bg1"/>
              </a:solidFill>
              <a:latin typeface="Comic Sans MS" panose="030F0702030302020204" pitchFamily="66" charset="0"/>
            </a:endParaRPr>
          </a:p>
        </p:txBody>
      </p:sp>
      <p:sp>
        <p:nvSpPr>
          <p:cNvPr id="26627" name="Rectangle 2">
            <a:extLst>
              <a:ext uri="{FF2B5EF4-FFF2-40B4-BE49-F238E27FC236}">
                <a16:creationId xmlns:a16="http://schemas.microsoft.com/office/drawing/2014/main" id="{5488121C-C248-4735-8611-14A4D91CE9C3}"/>
              </a:ext>
            </a:extLst>
          </p:cNvPr>
          <p:cNvSpPr>
            <a:spLocks noGrp="1" noRot="1" noChangeAspect="1" noChangeArrowheads="1" noTextEdit="1"/>
          </p:cNvSpPr>
          <p:nvPr>
            <p:ph type="sldImg"/>
          </p:nvPr>
        </p:nvSpPr>
        <p:spPr>
          <a:ln/>
        </p:spPr>
      </p:sp>
      <p:sp>
        <p:nvSpPr>
          <p:cNvPr id="26628" name="Rectangle 3">
            <a:extLst>
              <a:ext uri="{FF2B5EF4-FFF2-40B4-BE49-F238E27FC236}">
                <a16:creationId xmlns:a16="http://schemas.microsoft.com/office/drawing/2014/main" id="{55596721-98CD-4FBC-8B21-1D16CB2EB6E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C762E89B-C4D2-4743-95E6-54CFE44E02B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defRPr sz="2000">
                <a:solidFill>
                  <a:schemeClr val="tx1"/>
                </a:solidFill>
                <a:latin typeface="Arial" panose="020B0604020202020204" pitchFamily="34" charset="0"/>
                <a:cs typeface="Times New Roman" panose="02020603050405020304" pitchFamily="18" charset="0"/>
              </a:defRPr>
            </a:lvl1pPr>
            <a:lvl2pPr marL="742950" indent="-285750" defTabSz="922338">
              <a:defRPr sz="2000">
                <a:solidFill>
                  <a:schemeClr val="tx1"/>
                </a:solidFill>
                <a:latin typeface="Arial" panose="020B0604020202020204" pitchFamily="34" charset="0"/>
                <a:cs typeface="Times New Roman" panose="02020603050405020304" pitchFamily="18" charset="0"/>
              </a:defRPr>
            </a:lvl2pPr>
            <a:lvl3pPr marL="1143000" indent="-228600" defTabSz="922338">
              <a:defRPr sz="2000">
                <a:solidFill>
                  <a:schemeClr val="tx1"/>
                </a:solidFill>
                <a:latin typeface="Arial" panose="020B0604020202020204" pitchFamily="34" charset="0"/>
                <a:cs typeface="Times New Roman" panose="02020603050405020304" pitchFamily="18" charset="0"/>
              </a:defRPr>
            </a:lvl3pPr>
            <a:lvl4pPr marL="1600200" indent="-228600" defTabSz="922338">
              <a:defRPr sz="2000">
                <a:solidFill>
                  <a:schemeClr val="tx1"/>
                </a:solidFill>
                <a:latin typeface="Arial" panose="020B0604020202020204" pitchFamily="34" charset="0"/>
                <a:cs typeface="Times New Roman" panose="02020603050405020304" pitchFamily="18" charset="0"/>
              </a:defRPr>
            </a:lvl4pPr>
            <a:lvl5pPr marL="2057400" indent="-228600" defTabSz="922338">
              <a:defRPr sz="2000">
                <a:solidFill>
                  <a:schemeClr val="tx1"/>
                </a:solidFill>
                <a:latin typeface="Arial" panose="020B0604020202020204" pitchFamily="34" charset="0"/>
                <a:cs typeface="Times New Roman" panose="02020603050405020304" pitchFamily="18" charset="0"/>
              </a:defRPr>
            </a:lvl5pPr>
            <a:lvl6pPr marL="2514600" indent="-228600" defTabSz="922338"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6pPr>
            <a:lvl7pPr marL="2971800" indent="-228600" defTabSz="922338"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7pPr>
            <a:lvl8pPr marL="3429000" indent="-228600" defTabSz="922338"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8pPr>
            <a:lvl9pPr marL="3886200" indent="-228600" defTabSz="922338"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9pPr>
          </a:lstStyle>
          <a:p>
            <a:fld id="{16152B9A-97AF-452E-8CAE-1D68257AB3E8}" type="slidenum">
              <a:rPr lang="en-US" altLang="en-US" sz="1200">
                <a:solidFill>
                  <a:schemeClr val="bg1"/>
                </a:solidFill>
                <a:latin typeface="Comic Sans MS" panose="030F0702030302020204" pitchFamily="66" charset="0"/>
              </a:rPr>
              <a:pPr/>
              <a:t>12</a:t>
            </a:fld>
            <a:endParaRPr lang="en-US" altLang="en-US" sz="1200">
              <a:solidFill>
                <a:schemeClr val="bg1"/>
              </a:solidFill>
              <a:latin typeface="Comic Sans MS" panose="030F0702030302020204" pitchFamily="66" charset="0"/>
            </a:endParaRPr>
          </a:p>
        </p:txBody>
      </p:sp>
      <p:sp>
        <p:nvSpPr>
          <p:cNvPr id="28675" name="Rectangle 2">
            <a:extLst>
              <a:ext uri="{FF2B5EF4-FFF2-40B4-BE49-F238E27FC236}">
                <a16:creationId xmlns:a16="http://schemas.microsoft.com/office/drawing/2014/main" id="{B9E53056-62C7-4405-BD26-450F3D28C384}"/>
              </a:ext>
            </a:extLst>
          </p:cNvPr>
          <p:cNvSpPr>
            <a:spLocks noGrp="1" noRot="1" noChangeAspect="1" noChangeArrowheads="1" noTextEdit="1"/>
          </p:cNvSpPr>
          <p:nvPr>
            <p:ph type="sldImg"/>
          </p:nvPr>
        </p:nvSpPr>
        <p:spPr>
          <a:ln/>
        </p:spPr>
      </p:sp>
      <p:sp>
        <p:nvSpPr>
          <p:cNvPr id="28676" name="Rectangle 3">
            <a:extLst>
              <a:ext uri="{FF2B5EF4-FFF2-40B4-BE49-F238E27FC236}">
                <a16:creationId xmlns:a16="http://schemas.microsoft.com/office/drawing/2014/main" id="{ED2029D2-FB0A-4EE6-B385-62BCE64AADD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1F02845F-D720-45F6-B691-D130DDA7686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defRPr sz="2000">
                <a:solidFill>
                  <a:schemeClr val="tx1"/>
                </a:solidFill>
                <a:latin typeface="Arial" panose="020B0604020202020204" pitchFamily="34" charset="0"/>
                <a:cs typeface="Times New Roman" panose="02020603050405020304" pitchFamily="18" charset="0"/>
              </a:defRPr>
            </a:lvl1pPr>
            <a:lvl2pPr marL="742950" indent="-285750" defTabSz="922338">
              <a:defRPr sz="2000">
                <a:solidFill>
                  <a:schemeClr val="tx1"/>
                </a:solidFill>
                <a:latin typeface="Arial" panose="020B0604020202020204" pitchFamily="34" charset="0"/>
                <a:cs typeface="Times New Roman" panose="02020603050405020304" pitchFamily="18" charset="0"/>
              </a:defRPr>
            </a:lvl2pPr>
            <a:lvl3pPr marL="1143000" indent="-228600" defTabSz="922338">
              <a:defRPr sz="2000">
                <a:solidFill>
                  <a:schemeClr val="tx1"/>
                </a:solidFill>
                <a:latin typeface="Arial" panose="020B0604020202020204" pitchFamily="34" charset="0"/>
                <a:cs typeface="Times New Roman" panose="02020603050405020304" pitchFamily="18" charset="0"/>
              </a:defRPr>
            </a:lvl3pPr>
            <a:lvl4pPr marL="1600200" indent="-228600" defTabSz="922338">
              <a:defRPr sz="2000">
                <a:solidFill>
                  <a:schemeClr val="tx1"/>
                </a:solidFill>
                <a:latin typeface="Arial" panose="020B0604020202020204" pitchFamily="34" charset="0"/>
                <a:cs typeface="Times New Roman" panose="02020603050405020304" pitchFamily="18" charset="0"/>
              </a:defRPr>
            </a:lvl4pPr>
            <a:lvl5pPr marL="2057400" indent="-228600" defTabSz="922338">
              <a:defRPr sz="2000">
                <a:solidFill>
                  <a:schemeClr val="tx1"/>
                </a:solidFill>
                <a:latin typeface="Arial" panose="020B0604020202020204" pitchFamily="34" charset="0"/>
                <a:cs typeface="Times New Roman" panose="02020603050405020304" pitchFamily="18" charset="0"/>
              </a:defRPr>
            </a:lvl5pPr>
            <a:lvl6pPr marL="2514600" indent="-228600" defTabSz="922338"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6pPr>
            <a:lvl7pPr marL="2971800" indent="-228600" defTabSz="922338"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7pPr>
            <a:lvl8pPr marL="3429000" indent="-228600" defTabSz="922338"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8pPr>
            <a:lvl9pPr marL="3886200" indent="-228600" defTabSz="922338"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9pPr>
          </a:lstStyle>
          <a:p>
            <a:fld id="{1AEDA4C8-8BB9-43A9-B663-D31B4AC5B064}" type="slidenum">
              <a:rPr lang="en-US" altLang="en-US" sz="1200">
                <a:solidFill>
                  <a:schemeClr val="bg1"/>
                </a:solidFill>
                <a:latin typeface="Comic Sans MS" panose="030F0702030302020204" pitchFamily="66" charset="0"/>
              </a:rPr>
              <a:pPr/>
              <a:t>13</a:t>
            </a:fld>
            <a:endParaRPr lang="en-US" altLang="en-US" sz="1200">
              <a:solidFill>
                <a:schemeClr val="bg1"/>
              </a:solidFill>
              <a:latin typeface="Comic Sans MS" panose="030F0702030302020204" pitchFamily="66" charset="0"/>
            </a:endParaRPr>
          </a:p>
        </p:txBody>
      </p:sp>
      <p:sp>
        <p:nvSpPr>
          <p:cNvPr id="30723" name="Rectangle 2">
            <a:extLst>
              <a:ext uri="{FF2B5EF4-FFF2-40B4-BE49-F238E27FC236}">
                <a16:creationId xmlns:a16="http://schemas.microsoft.com/office/drawing/2014/main" id="{9BBF84DB-94D7-475A-808C-94B8506F7C33}"/>
              </a:ext>
            </a:extLst>
          </p:cNvPr>
          <p:cNvSpPr>
            <a:spLocks noChangeArrowheads="1"/>
          </p:cNvSpPr>
          <p:nvPr/>
        </p:nvSpPr>
        <p:spPr bwMode="auto">
          <a:xfrm>
            <a:off x="3927475" y="0"/>
            <a:ext cx="3006725"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cs typeface="Times New Roman" panose="02020603050405020304" pitchFamily="18" charset="0"/>
              </a:defRPr>
            </a:lvl1pPr>
            <a:lvl2pPr marL="742950" indent="-285750">
              <a:defRPr sz="2000">
                <a:solidFill>
                  <a:schemeClr val="tx1"/>
                </a:solidFill>
                <a:latin typeface="Arial" panose="020B0604020202020204" pitchFamily="34" charset="0"/>
                <a:cs typeface="Times New Roman" panose="02020603050405020304" pitchFamily="18" charset="0"/>
              </a:defRPr>
            </a:lvl2pPr>
            <a:lvl3pPr marL="1143000" indent="-228600">
              <a:defRPr sz="2000">
                <a:solidFill>
                  <a:schemeClr val="tx1"/>
                </a:solidFill>
                <a:latin typeface="Arial" panose="020B0604020202020204" pitchFamily="34" charset="0"/>
                <a:cs typeface="Times New Roman" panose="02020603050405020304" pitchFamily="18" charset="0"/>
              </a:defRPr>
            </a:lvl3pPr>
            <a:lvl4pPr marL="1600200" indent="-228600">
              <a:defRPr sz="2000">
                <a:solidFill>
                  <a:schemeClr val="tx1"/>
                </a:solidFill>
                <a:latin typeface="Arial" panose="020B0604020202020204" pitchFamily="34" charset="0"/>
                <a:cs typeface="Times New Roman" panose="02020603050405020304" pitchFamily="18" charset="0"/>
              </a:defRPr>
            </a:lvl4pPr>
            <a:lvl5pPr marL="2057400" indent="-228600">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9pPr>
          </a:lstStyle>
          <a:p>
            <a:pPr algn="ctr"/>
            <a:endParaRPr lang="en-US" altLang="en-US"/>
          </a:p>
        </p:txBody>
      </p:sp>
      <p:sp>
        <p:nvSpPr>
          <p:cNvPr id="30724" name="Rectangle 3">
            <a:extLst>
              <a:ext uri="{FF2B5EF4-FFF2-40B4-BE49-F238E27FC236}">
                <a16:creationId xmlns:a16="http://schemas.microsoft.com/office/drawing/2014/main" id="{56DB251D-ED24-4173-9C5A-B68755F22123}"/>
              </a:ext>
            </a:extLst>
          </p:cNvPr>
          <p:cNvSpPr>
            <a:spLocks noChangeArrowheads="1"/>
          </p:cNvSpPr>
          <p:nvPr/>
        </p:nvSpPr>
        <p:spPr bwMode="auto">
          <a:xfrm>
            <a:off x="3927475" y="8758238"/>
            <a:ext cx="30067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231" tIns="0" rIns="19231" bIns="0" anchor="b"/>
          <a:lstStyle>
            <a:lvl1pPr defTabSz="958850">
              <a:defRPr sz="2000">
                <a:solidFill>
                  <a:schemeClr val="tx1"/>
                </a:solidFill>
                <a:latin typeface="Arial" panose="020B0604020202020204" pitchFamily="34" charset="0"/>
                <a:cs typeface="Times New Roman" panose="02020603050405020304" pitchFamily="18" charset="0"/>
              </a:defRPr>
            </a:lvl1pPr>
            <a:lvl2pPr marL="742950" indent="-285750" defTabSz="958850">
              <a:defRPr sz="2000">
                <a:solidFill>
                  <a:schemeClr val="tx1"/>
                </a:solidFill>
                <a:latin typeface="Arial" panose="020B0604020202020204" pitchFamily="34" charset="0"/>
                <a:cs typeface="Times New Roman" panose="02020603050405020304" pitchFamily="18" charset="0"/>
              </a:defRPr>
            </a:lvl2pPr>
            <a:lvl3pPr marL="1143000" indent="-228600" defTabSz="958850">
              <a:defRPr sz="2000">
                <a:solidFill>
                  <a:schemeClr val="tx1"/>
                </a:solidFill>
                <a:latin typeface="Arial" panose="020B0604020202020204" pitchFamily="34" charset="0"/>
                <a:cs typeface="Times New Roman" panose="02020603050405020304" pitchFamily="18" charset="0"/>
              </a:defRPr>
            </a:lvl3pPr>
            <a:lvl4pPr marL="1600200" indent="-228600" defTabSz="958850">
              <a:defRPr sz="2000">
                <a:solidFill>
                  <a:schemeClr val="tx1"/>
                </a:solidFill>
                <a:latin typeface="Arial" panose="020B0604020202020204" pitchFamily="34" charset="0"/>
                <a:cs typeface="Times New Roman" panose="02020603050405020304" pitchFamily="18" charset="0"/>
              </a:defRPr>
            </a:lvl4pPr>
            <a:lvl5pPr marL="2057400" indent="-228600" defTabSz="958850">
              <a:defRPr sz="2000">
                <a:solidFill>
                  <a:schemeClr val="tx1"/>
                </a:solidFill>
                <a:latin typeface="Arial" panose="020B0604020202020204" pitchFamily="34" charset="0"/>
                <a:cs typeface="Times New Roman" panose="02020603050405020304" pitchFamily="18" charset="0"/>
              </a:defRPr>
            </a:lvl5pPr>
            <a:lvl6pPr marL="2514600" indent="-228600" defTabSz="958850"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6pPr>
            <a:lvl7pPr marL="2971800" indent="-228600" defTabSz="958850"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7pPr>
            <a:lvl8pPr marL="3429000" indent="-228600" defTabSz="958850"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8pPr>
            <a:lvl9pPr marL="3886200" indent="-228600" defTabSz="958850"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9pPr>
          </a:lstStyle>
          <a:p>
            <a:pPr algn="r"/>
            <a:r>
              <a:rPr lang="en-US" altLang="en-US" sz="1000" i="1">
                <a:latin typeface="Times New Roman" panose="02020603050405020304" pitchFamily="18" charset="0"/>
              </a:rPr>
              <a:t>18</a:t>
            </a:r>
          </a:p>
        </p:txBody>
      </p:sp>
      <p:sp>
        <p:nvSpPr>
          <p:cNvPr id="30725" name="Rectangle 4">
            <a:extLst>
              <a:ext uri="{FF2B5EF4-FFF2-40B4-BE49-F238E27FC236}">
                <a16:creationId xmlns:a16="http://schemas.microsoft.com/office/drawing/2014/main" id="{8A70472B-8A5D-48D4-8393-C2DE3222772F}"/>
              </a:ext>
            </a:extLst>
          </p:cNvPr>
          <p:cNvSpPr>
            <a:spLocks noChangeArrowheads="1"/>
          </p:cNvSpPr>
          <p:nvPr/>
        </p:nvSpPr>
        <p:spPr bwMode="auto">
          <a:xfrm>
            <a:off x="0" y="8758238"/>
            <a:ext cx="30051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cs typeface="Times New Roman" panose="02020603050405020304" pitchFamily="18" charset="0"/>
              </a:defRPr>
            </a:lvl1pPr>
            <a:lvl2pPr marL="742950" indent="-285750">
              <a:defRPr sz="2000">
                <a:solidFill>
                  <a:schemeClr val="tx1"/>
                </a:solidFill>
                <a:latin typeface="Arial" panose="020B0604020202020204" pitchFamily="34" charset="0"/>
                <a:cs typeface="Times New Roman" panose="02020603050405020304" pitchFamily="18" charset="0"/>
              </a:defRPr>
            </a:lvl2pPr>
            <a:lvl3pPr marL="1143000" indent="-228600">
              <a:defRPr sz="2000">
                <a:solidFill>
                  <a:schemeClr val="tx1"/>
                </a:solidFill>
                <a:latin typeface="Arial" panose="020B0604020202020204" pitchFamily="34" charset="0"/>
                <a:cs typeface="Times New Roman" panose="02020603050405020304" pitchFamily="18" charset="0"/>
              </a:defRPr>
            </a:lvl3pPr>
            <a:lvl4pPr marL="1600200" indent="-228600">
              <a:defRPr sz="2000">
                <a:solidFill>
                  <a:schemeClr val="tx1"/>
                </a:solidFill>
                <a:latin typeface="Arial" panose="020B0604020202020204" pitchFamily="34" charset="0"/>
                <a:cs typeface="Times New Roman" panose="02020603050405020304" pitchFamily="18" charset="0"/>
              </a:defRPr>
            </a:lvl4pPr>
            <a:lvl5pPr marL="2057400" indent="-228600">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9pPr>
          </a:lstStyle>
          <a:p>
            <a:pPr algn="ctr"/>
            <a:endParaRPr lang="en-US" altLang="en-US"/>
          </a:p>
        </p:txBody>
      </p:sp>
      <p:sp>
        <p:nvSpPr>
          <p:cNvPr id="30726" name="Rectangle 5">
            <a:extLst>
              <a:ext uri="{FF2B5EF4-FFF2-40B4-BE49-F238E27FC236}">
                <a16:creationId xmlns:a16="http://schemas.microsoft.com/office/drawing/2014/main" id="{1815F485-93AA-4ED2-B508-F2FE3B3C5E18}"/>
              </a:ext>
            </a:extLst>
          </p:cNvPr>
          <p:cNvSpPr>
            <a:spLocks noChangeArrowheads="1"/>
          </p:cNvSpPr>
          <p:nvPr/>
        </p:nvSpPr>
        <p:spPr bwMode="auto">
          <a:xfrm>
            <a:off x="0" y="0"/>
            <a:ext cx="3005138"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cs typeface="Times New Roman" panose="02020603050405020304" pitchFamily="18" charset="0"/>
              </a:defRPr>
            </a:lvl1pPr>
            <a:lvl2pPr marL="742950" indent="-285750">
              <a:defRPr sz="2000">
                <a:solidFill>
                  <a:schemeClr val="tx1"/>
                </a:solidFill>
                <a:latin typeface="Arial" panose="020B0604020202020204" pitchFamily="34" charset="0"/>
                <a:cs typeface="Times New Roman" panose="02020603050405020304" pitchFamily="18" charset="0"/>
              </a:defRPr>
            </a:lvl2pPr>
            <a:lvl3pPr marL="1143000" indent="-228600">
              <a:defRPr sz="2000">
                <a:solidFill>
                  <a:schemeClr val="tx1"/>
                </a:solidFill>
                <a:latin typeface="Arial" panose="020B0604020202020204" pitchFamily="34" charset="0"/>
                <a:cs typeface="Times New Roman" panose="02020603050405020304" pitchFamily="18" charset="0"/>
              </a:defRPr>
            </a:lvl3pPr>
            <a:lvl4pPr marL="1600200" indent="-228600">
              <a:defRPr sz="2000">
                <a:solidFill>
                  <a:schemeClr val="tx1"/>
                </a:solidFill>
                <a:latin typeface="Arial" panose="020B0604020202020204" pitchFamily="34" charset="0"/>
                <a:cs typeface="Times New Roman" panose="02020603050405020304" pitchFamily="18" charset="0"/>
              </a:defRPr>
            </a:lvl4pPr>
            <a:lvl5pPr marL="2057400" indent="-228600">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9pPr>
          </a:lstStyle>
          <a:p>
            <a:pPr algn="ctr"/>
            <a:endParaRPr lang="en-US" altLang="en-US"/>
          </a:p>
        </p:txBody>
      </p:sp>
      <p:sp>
        <p:nvSpPr>
          <p:cNvPr id="30727" name="Rectangle 6">
            <a:extLst>
              <a:ext uri="{FF2B5EF4-FFF2-40B4-BE49-F238E27FC236}">
                <a16:creationId xmlns:a16="http://schemas.microsoft.com/office/drawing/2014/main" id="{9E56DDCA-78CC-4105-A581-FC9ABE9D9C47}"/>
              </a:ext>
            </a:extLst>
          </p:cNvPr>
          <p:cNvSpPr>
            <a:spLocks noGrp="1" noRot="1" noChangeAspect="1" noChangeArrowheads="1" noTextEdit="1"/>
          </p:cNvSpPr>
          <p:nvPr>
            <p:ph type="sldImg"/>
          </p:nvPr>
        </p:nvSpPr>
        <p:spPr>
          <a:xfrm>
            <a:off x="1169988" y="698500"/>
            <a:ext cx="4594225" cy="3444875"/>
          </a:xfrm>
          <a:ln w="12700" cap="flat">
            <a:solidFill>
              <a:schemeClr val="tx1"/>
            </a:solidFill>
          </a:ln>
        </p:spPr>
      </p:sp>
      <p:sp>
        <p:nvSpPr>
          <p:cNvPr id="30728" name="Rectangle 7">
            <a:extLst>
              <a:ext uri="{FF2B5EF4-FFF2-40B4-BE49-F238E27FC236}">
                <a16:creationId xmlns:a16="http://schemas.microsoft.com/office/drawing/2014/main" id="{E0C2EC37-3FC5-456C-A457-B8B2185549C0}"/>
              </a:ext>
            </a:extLst>
          </p:cNvPr>
          <p:cNvSpPr>
            <a:spLocks noGrp="1" noChangeArrowheads="1"/>
          </p:cNvSpPr>
          <p:nvPr>
            <p:ph type="body" idx="1"/>
          </p:nvPr>
        </p:nvSpPr>
        <p:spPr>
          <a:xfrm>
            <a:off x="923925" y="4378325"/>
            <a:ext cx="5084763" cy="41481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553" tIns="48077" rIns="94553" bIns="48077"/>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060944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F99945-0A15-4715-AB6C-F5E56CF20F70}" type="datetimeFigureOut">
              <a:rPr lang="en-US" smtClean="0"/>
              <a:pPr/>
              <a:t>2/17/2021</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22B156B-59AE-415F-B24B-8756D48BB977}" type="slidenum">
              <a:rPr lang="en-US" smtClean="0"/>
              <a:pPr/>
              <a:t>‹#›</a:t>
            </a:fld>
            <a:endParaRPr lang="en-US"/>
          </a:p>
        </p:txBody>
      </p:sp>
    </p:spTree>
    <p:extLst>
      <p:ext uri="{BB962C8B-B14F-4D97-AF65-F5344CB8AC3E}">
        <p14:creationId xmlns:p14="http://schemas.microsoft.com/office/powerpoint/2010/main" val="3685771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F99945-0A15-4715-AB6C-F5E56CF20F70}" type="datetimeFigureOut">
              <a:rPr lang="en-US" smtClean="0"/>
              <a:pPr/>
              <a:t>2/17/2021</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22B156B-59AE-415F-B24B-8756D48BB977}" type="slidenum">
              <a:rPr lang="en-US" smtClean="0"/>
              <a:pPr/>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6154381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4CF99945-0A15-4715-AB6C-F5E56CF20F70}" type="datetimeFigureOut">
              <a:rPr lang="en-US" smtClean="0"/>
              <a:pPr/>
              <a:t>2/17/2021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22B156B-59AE-415F-B24B-8756D48BB977}" type="slidenum">
              <a:rPr lang="en-US" smtClean="0"/>
              <a:pPr/>
              <a:t>‹#›</a:t>
            </a:fld>
            <a:endParaRPr lang="en-US"/>
          </a:p>
        </p:txBody>
      </p:sp>
    </p:spTree>
    <p:extLst>
      <p:ext uri="{BB962C8B-B14F-4D97-AF65-F5344CB8AC3E}">
        <p14:creationId xmlns:p14="http://schemas.microsoft.com/office/powerpoint/2010/main" val="41741608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4CF99945-0A15-4715-AB6C-F5E56CF20F70}" type="datetimeFigureOut">
              <a:rPr lang="en-US" smtClean="0"/>
              <a:pPr/>
              <a:t>2/17/2021</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22B156B-59AE-415F-B24B-8756D48BB977}" type="slidenum">
              <a:rPr lang="en-US" smtClean="0"/>
              <a:pPr/>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3967687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4CF99945-0A15-4715-AB6C-F5E56CF20F70}" type="datetimeFigureOut">
              <a:rPr lang="en-US" smtClean="0"/>
              <a:pPr/>
              <a:t>2/17/2021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22B156B-59AE-415F-B24B-8756D48BB977}" type="slidenum">
              <a:rPr lang="en-US" smtClean="0"/>
              <a:pPr/>
              <a:t>‹#›</a:t>
            </a:fld>
            <a:endParaRPr lang="en-US"/>
          </a:p>
        </p:txBody>
      </p:sp>
    </p:spTree>
    <p:extLst>
      <p:ext uri="{BB962C8B-B14F-4D97-AF65-F5344CB8AC3E}">
        <p14:creationId xmlns:p14="http://schemas.microsoft.com/office/powerpoint/2010/main" val="3241599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F99945-0A15-4715-AB6C-F5E56CF20F70}" type="datetimeFigureOut">
              <a:rPr lang="en-US" smtClean="0"/>
              <a:pPr/>
              <a:t>2/17/2021</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22B156B-59AE-415F-B24B-8756D48BB977}" type="slidenum">
              <a:rPr lang="en-US" smtClean="0"/>
              <a:pPr/>
              <a:t>‹#›</a:t>
            </a:fld>
            <a:endParaRPr lang="en-US"/>
          </a:p>
        </p:txBody>
      </p:sp>
    </p:spTree>
    <p:extLst>
      <p:ext uri="{BB962C8B-B14F-4D97-AF65-F5344CB8AC3E}">
        <p14:creationId xmlns:p14="http://schemas.microsoft.com/office/powerpoint/2010/main" val="401520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F99945-0A15-4715-AB6C-F5E56CF20F70}" type="datetimeFigureOut">
              <a:rPr lang="en-US" smtClean="0"/>
              <a:pPr/>
              <a:t>2/17/2021</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22B156B-59AE-415F-B24B-8756D48BB977}" type="slidenum">
              <a:rPr lang="en-US" smtClean="0"/>
              <a:pPr/>
              <a:t>‹#›</a:t>
            </a:fld>
            <a:endParaRPr lang="en-US"/>
          </a:p>
        </p:txBody>
      </p:sp>
    </p:spTree>
    <p:extLst>
      <p:ext uri="{BB962C8B-B14F-4D97-AF65-F5344CB8AC3E}">
        <p14:creationId xmlns:p14="http://schemas.microsoft.com/office/powerpoint/2010/main" val="764622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Pictures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799"/>
            <a:ext cx="10058402" cy="1216152"/>
          </a:xfrm>
        </p:spPr>
        <p:txBody>
          <a:bodyPr/>
          <a:lstStyle>
            <a:lvl1pPr>
              <a:defRPr/>
            </a:lvl1pPr>
          </a:lstStyle>
          <a:p>
            <a:r>
              <a:rPr lang="en-US"/>
              <a:t>Click to edit Master title style</a:t>
            </a:r>
            <a:endParaRPr lang="en-US" dirty="0"/>
          </a:p>
        </p:txBody>
      </p:sp>
      <p:grpSp>
        <p:nvGrpSpPr>
          <p:cNvPr id="9" name="Group 8"/>
          <p:cNvGrpSpPr/>
          <p:nvPr/>
        </p:nvGrpSpPr>
        <p:grpSpPr>
          <a:xfrm>
            <a:off x="1052422" y="1733550"/>
            <a:ext cx="4360503" cy="3050038"/>
            <a:chOff x="895350" y="3313113"/>
            <a:chExt cx="3613151" cy="2790825"/>
          </a:xfrm>
          <a:solidFill>
            <a:schemeClr val="tx1">
              <a:lumMod val="50000"/>
            </a:schemeClr>
          </a:solidFill>
        </p:grpSpPr>
        <p:sp>
          <p:nvSpPr>
            <p:cNvPr id="10"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36" name="Picture Placeholder 33" descr="An empty placeholder to add an image. Click on the placeholder and select the image that you wish to add."/>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39" name="Text Placeholder 3"/>
          <p:cNvSpPr>
            <a:spLocks noGrp="1"/>
          </p:cNvSpPr>
          <p:nvPr>
            <p:ph type="body" sz="half" idx="2"/>
          </p:nvPr>
        </p:nvSpPr>
        <p:spPr>
          <a:xfrm>
            <a:off x="1052423"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22" name="Group 21"/>
          <p:cNvGrpSpPr/>
          <p:nvPr/>
        </p:nvGrpSpPr>
        <p:grpSpPr>
          <a:xfrm>
            <a:off x="6763111" y="1733550"/>
            <a:ext cx="4360503" cy="3050038"/>
            <a:chOff x="895350" y="3313113"/>
            <a:chExt cx="3613151" cy="2790825"/>
          </a:xfrm>
          <a:solidFill>
            <a:schemeClr val="tx1">
              <a:lumMod val="50000"/>
            </a:schemeClr>
          </a:solidFill>
        </p:grpSpPr>
        <p:sp>
          <p:nvSpPr>
            <p:cNvPr id="2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37" name="Picture Placeholder 33" descr="An empty placeholder to add an image. Click on the placeholder and select the image that you wish to add."/>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40" name="Text Placeholder 3"/>
          <p:cNvSpPr>
            <a:spLocks noGrp="1"/>
          </p:cNvSpPr>
          <p:nvPr>
            <p:ph type="body" sz="half" idx="19"/>
          </p:nvPr>
        </p:nvSpPr>
        <p:spPr>
          <a:xfrm>
            <a:off x="6742908"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2/17/2021</a:t>
            </a:fld>
            <a:endParaRPr/>
          </a:p>
        </p:txBody>
      </p:sp>
    </p:spTree>
    <p:extLst>
      <p:ext uri="{BB962C8B-B14F-4D97-AF65-F5344CB8AC3E}">
        <p14:creationId xmlns:p14="http://schemas.microsoft.com/office/powerpoint/2010/main" val="116827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ree Pictures with 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grpSp>
        <p:nvGrpSpPr>
          <p:cNvPr id="52" name="Group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79" name="Picture Placeholder 33" descr="An empty placeholder to add an image. Click on the placeholder and select the image that you wish to add."/>
          <p:cNvSpPr>
            <a:spLocks noGrp="1"/>
          </p:cNvSpPr>
          <p:nvPr>
            <p:ph type="pic" sz="quarter" idx="19"/>
          </p:nvPr>
        </p:nvSpPr>
        <p:spPr>
          <a:xfrm>
            <a:off x="1249168" y="1824285"/>
            <a:ext cx="2715289"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1" name="Text Placeholder 3"/>
          <p:cNvSpPr>
            <a:spLocks noGrp="1"/>
          </p:cNvSpPr>
          <p:nvPr>
            <p:ph type="body" sz="half" idx="2"/>
          </p:nvPr>
        </p:nvSpPr>
        <p:spPr>
          <a:xfrm>
            <a:off x="123521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84" name="Group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78" name="Picture Placeholder 33" descr="An empty placeholder to add an image. Click on the placeholder and select the image that you wish to add."/>
          <p:cNvSpPr>
            <a:spLocks noGrp="1"/>
          </p:cNvSpPr>
          <p:nvPr>
            <p:ph type="pic" sz="quarter" idx="18"/>
          </p:nvPr>
        </p:nvSpPr>
        <p:spPr>
          <a:xfrm>
            <a:off x="4720924" y="1824285"/>
            <a:ext cx="2715768"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2" name="Text Placeholder 3"/>
          <p:cNvSpPr>
            <a:spLocks noGrp="1"/>
          </p:cNvSpPr>
          <p:nvPr>
            <p:ph type="body" sz="half" idx="21"/>
          </p:nvPr>
        </p:nvSpPr>
        <p:spPr>
          <a:xfrm>
            <a:off x="4707208"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97" name="Group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9"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0"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1"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2"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3"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4"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5"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6"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7"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8"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9"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80" name="Picture Placeholder 33" descr="An empty placeholder to add an image. Click on the placeholder and select the image that you wish to add."/>
          <p:cNvSpPr>
            <a:spLocks noGrp="1"/>
          </p:cNvSpPr>
          <p:nvPr>
            <p:ph type="pic" sz="quarter" idx="20"/>
          </p:nvPr>
        </p:nvSpPr>
        <p:spPr>
          <a:xfrm>
            <a:off x="8222798" y="1824285"/>
            <a:ext cx="2715768"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3" name="Text Placeholder 3"/>
          <p:cNvSpPr>
            <a:spLocks noGrp="1"/>
          </p:cNvSpPr>
          <p:nvPr>
            <p:ph type="body" sz="half" idx="22"/>
          </p:nvPr>
        </p:nvSpPr>
        <p:spPr>
          <a:xfrm>
            <a:off x="820908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2/17/2021</a:t>
            </a:fld>
            <a:endParaRPr/>
          </a:p>
        </p:txBody>
      </p:sp>
    </p:spTree>
    <p:extLst>
      <p:ext uri="{BB962C8B-B14F-4D97-AF65-F5344CB8AC3E}">
        <p14:creationId xmlns:p14="http://schemas.microsoft.com/office/powerpoint/2010/main" val="16819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ree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066214" y="421594"/>
            <a:ext cx="2286000" cy="1885508"/>
          </a:xfrm>
        </p:spPr>
        <p:txBody>
          <a:bodyPr>
            <a:normAutofit/>
          </a:bodyPr>
          <a:lstStyle>
            <a:lvl1pPr>
              <a:defRPr sz="2400"/>
            </a:lvl1pPr>
          </a:lstStyle>
          <a:p>
            <a:r>
              <a:rPr lang="en-US"/>
              <a:t>Click to edit Master title style</a:t>
            </a:r>
          </a:p>
        </p:txBody>
      </p:sp>
      <p:grpSp>
        <p:nvGrpSpPr>
          <p:cNvPr id="84" name="Group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97" name="Picture Placeholder 33" descr="An empty placeholder to add an image. Click on the placeholder and select the image that you wish to add."/>
          <p:cNvSpPr>
            <a:spLocks noGrp="1"/>
          </p:cNvSpPr>
          <p:nvPr>
            <p:ph type="pic" sz="quarter" idx="17"/>
          </p:nvPr>
        </p:nvSpPr>
        <p:spPr>
          <a:xfrm>
            <a:off x="840795" y="1020193"/>
            <a:ext cx="3886200" cy="4572000"/>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grpSp>
        <p:nvGrpSpPr>
          <p:cNvPr id="98" name="Group 97"/>
          <p:cNvGrpSpPr/>
          <p:nvPr/>
        </p:nvGrpSpPr>
        <p:grpSpPr>
          <a:xfrm>
            <a:off x="5322489" y="319177"/>
            <a:ext cx="3389607" cy="2710838"/>
            <a:chOff x="895350" y="3313113"/>
            <a:chExt cx="3613151" cy="2790825"/>
          </a:xfrm>
          <a:solidFill>
            <a:schemeClr val="tx1">
              <a:lumMod val="50000"/>
            </a:schemeClr>
          </a:solidFill>
        </p:grpSpPr>
        <p:sp>
          <p:nvSpPr>
            <p:cNvPr id="99"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0"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1"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2"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3"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4"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5"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6"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7"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8"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9"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0"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11" name="Picture Placeholder 33" descr="An empty placeholder to add an image. Click on the placeholder and select the image that you wish to add."/>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grpSp>
        <p:nvGrpSpPr>
          <p:cNvPr id="112" name="Group 111"/>
          <p:cNvGrpSpPr/>
          <p:nvPr/>
        </p:nvGrpSpPr>
        <p:grpSpPr>
          <a:xfrm>
            <a:off x="5322489" y="3245640"/>
            <a:ext cx="3389607" cy="2710838"/>
            <a:chOff x="895350" y="3313113"/>
            <a:chExt cx="3613151" cy="2790825"/>
          </a:xfrm>
          <a:solidFill>
            <a:schemeClr val="tx1">
              <a:lumMod val="50000"/>
            </a:schemeClr>
          </a:solidFill>
        </p:grpSpPr>
        <p:sp>
          <p:nvSpPr>
            <p:cNvPr id="11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25" name="Picture Placeholder 33" descr="An empty placeholder to add an image. Click on the placeholder and select the image that you wish to add."/>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126" name="Text Placeholder 3"/>
          <p:cNvSpPr>
            <a:spLocks noGrp="1"/>
          </p:cNvSpPr>
          <p:nvPr>
            <p:ph type="body" sz="half" idx="21"/>
          </p:nvPr>
        </p:nvSpPr>
        <p:spPr>
          <a:xfrm>
            <a:off x="9066214" y="2484992"/>
            <a:ext cx="2286000" cy="3248729"/>
          </a:xfrm>
        </p:spPr>
        <p:txBody>
          <a:bodyPr anchor="t" anchorCtr="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2/17/2021</a:t>
            </a:fld>
            <a:endParaRPr/>
          </a:p>
        </p:txBody>
      </p:sp>
    </p:spTree>
    <p:extLst>
      <p:ext uri="{BB962C8B-B14F-4D97-AF65-F5344CB8AC3E}">
        <p14:creationId xmlns:p14="http://schemas.microsoft.com/office/powerpoint/2010/main" val="78742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F99945-0A15-4715-AB6C-F5E56CF20F70}" type="datetimeFigureOut">
              <a:rPr lang="en-US" smtClean="0"/>
              <a:pPr/>
              <a:t>2/17/2021</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22B156B-59AE-415F-B24B-8756D48BB977}" type="slidenum">
              <a:rPr lang="en-US" smtClean="0"/>
              <a:pPr/>
              <a:t>‹#›</a:t>
            </a:fld>
            <a:endParaRPr lang="en-US" dirty="0"/>
          </a:p>
        </p:txBody>
      </p:sp>
    </p:spTree>
    <p:extLst>
      <p:ext uri="{BB962C8B-B14F-4D97-AF65-F5344CB8AC3E}">
        <p14:creationId xmlns:p14="http://schemas.microsoft.com/office/powerpoint/2010/main" val="1145299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801269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CF99945-0A15-4715-AB6C-F5E56CF20F70}" type="datetimeFigureOut">
              <a:rPr lang="en-US" smtClean="0"/>
              <a:pPr/>
              <a:t>2/17/2021</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022B156B-59AE-415F-B24B-8756D48BB977}" type="slidenum">
              <a:rPr lang="en-US" smtClean="0"/>
              <a:pPr/>
              <a:t>‹#›</a:t>
            </a:fld>
            <a:endParaRPr lang="en-US"/>
          </a:p>
        </p:txBody>
      </p:sp>
    </p:spTree>
    <p:extLst>
      <p:ext uri="{BB962C8B-B14F-4D97-AF65-F5344CB8AC3E}">
        <p14:creationId xmlns:p14="http://schemas.microsoft.com/office/powerpoint/2010/main" val="2768145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CF99945-0A15-4715-AB6C-F5E56CF20F70}" type="datetimeFigureOut">
              <a:rPr lang="en-US" smtClean="0"/>
              <a:pPr/>
              <a:t>2/17/2021</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022B156B-59AE-415F-B24B-8756D48BB977}" type="slidenum">
              <a:rPr lang="en-US" smtClean="0"/>
              <a:pPr/>
              <a:t>‹#›</a:t>
            </a:fld>
            <a:endParaRPr lang="en-US"/>
          </a:p>
        </p:txBody>
      </p:sp>
    </p:spTree>
    <p:extLst>
      <p:ext uri="{BB962C8B-B14F-4D97-AF65-F5344CB8AC3E}">
        <p14:creationId xmlns:p14="http://schemas.microsoft.com/office/powerpoint/2010/main" val="3846410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CF99945-0A15-4715-AB6C-F5E56CF20F70}" type="datetimeFigureOut">
              <a:rPr lang="en-US" smtClean="0"/>
              <a:pPr/>
              <a:t>2/17/2021</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022B156B-59AE-415F-B24B-8756D48BB977}" type="slidenum">
              <a:rPr lang="en-US" smtClean="0"/>
              <a:pPr/>
              <a:t>‹#›</a:t>
            </a:fld>
            <a:endParaRPr lang="en-US"/>
          </a:p>
        </p:txBody>
      </p:sp>
    </p:spTree>
    <p:extLst>
      <p:ext uri="{BB962C8B-B14F-4D97-AF65-F5344CB8AC3E}">
        <p14:creationId xmlns:p14="http://schemas.microsoft.com/office/powerpoint/2010/main" val="2595217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F99945-0A15-4715-AB6C-F5E56CF20F70}" type="datetimeFigureOut">
              <a:rPr lang="en-US" smtClean="0"/>
              <a:pPr/>
              <a:t>2/17/2021</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022B156B-59AE-415F-B24B-8756D48BB977}" type="slidenum">
              <a:rPr lang="en-US" smtClean="0"/>
              <a:pPr/>
              <a:t>‹#›</a:t>
            </a:fld>
            <a:endParaRPr lang="en-US"/>
          </a:p>
        </p:txBody>
      </p:sp>
    </p:spTree>
    <p:extLst>
      <p:ext uri="{BB962C8B-B14F-4D97-AF65-F5344CB8AC3E}">
        <p14:creationId xmlns:p14="http://schemas.microsoft.com/office/powerpoint/2010/main" val="1377313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F99945-0A15-4715-AB6C-F5E56CF20F70}" type="datetimeFigureOut">
              <a:rPr lang="en-US" smtClean="0"/>
              <a:pPr/>
              <a:t>2/17/2021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022B156B-59AE-415F-B24B-8756D48BB977}" type="slidenum">
              <a:rPr lang="en-US" smtClean="0"/>
              <a:pPr/>
              <a:t>‹#›</a:t>
            </a:fld>
            <a:endParaRPr lang="en-US"/>
          </a:p>
        </p:txBody>
      </p:sp>
    </p:spTree>
    <p:extLst>
      <p:ext uri="{BB962C8B-B14F-4D97-AF65-F5344CB8AC3E}">
        <p14:creationId xmlns:p14="http://schemas.microsoft.com/office/powerpoint/2010/main" val="4201336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F99945-0A15-4715-AB6C-F5E56CF20F70}" type="datetimeFigureOut">
              <a:rPr lang="en-US" smtClean="0"/>
              <a:pPr/>
              <a:t>2/17/2021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22B156B-59AE-415F-B24B-8756D48BB977}" type="slidenum">
              <a:rPr lang="en-US" smtClean="0"/>
              <a:pPr/>
              <a:t>‹#›</a:t>
            </a:fld>
            <a:endParaRPr lang="en-US"/>
          </a:p>
        </p:txBody>
      </p:sp>
    </p:spTree>
    <p:extLst>
      <p:ext uri="{BB962C8B-B14F-4D97-AF65-F5344CB8AC3E}">
        <p14:creationId xmlns:p14="http://schemas.microsoft.com/office/powerpoint/2010/main" val="4241364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4CF99945-0A15-4715-AB6C-F5E56CF20F70}" type="datetimeFigureOut">
              <a:rPr lang="en-US" smtClean="0"/>
              <a:pPr/>
              <a:t>2/17/2021</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022B156B-59AE-415F-B24B-8756D48BB977}" type="slidenum">
              <a:rPr lang="en-US" smtClean="0"/>
              <a:pPr/>
              <a:t>‹#›</a:t>
            </a:fld>
            <a:endParaRPr lang="en-US"/>
          </a:p>
        </p:txBody>
      </p:sp>
    </p:spTree>
    <p:extLst>
      <p:ext uri="{BB962C8B-B14F-4D97-AF65-F5344CB8AC3E}">
        <p14:creationId xmlns:p14="http://schemas.microsoft.com/office/powerpoint/2010/main" val="3662202347"/>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60" r:id="rId17"/>
    <p:sldLayoutId id="2147483661" r:id="rId18"/>
    <p:sldLayoutId id="2147483662" r:id="rId19"/>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en.wiktionary.org/wiki/entity"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5870701" y="3978858"/>
            <a:ext cx="5592417" cy="1205947"/>
          </a:xfrm>
          <a:prstGeom prst="roundRect">
            <a:avLst/>
          </a:prstGeom>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423487" y="2686594"/>
            <a:ext cx="7695300" cy="742406"/>
          </a:xfrm>
        </p:spPr>
        <p:txBody>
          <a:bodyPr>
            <a:noAutofit/>
          </a:bodyPr>
          <a:lstStyle/>
          <a:p>
            <a:pPr algn="ctr"/>
            <a:r>
              <a:rPr lang="en-US" sz="4000" dirty="0">
                <a:solidFill>
                  <a:schemeClr val="accent1"/>
                </a:solidFill>
              </a:rPr>
              <a:t>Entity Relationship (ER) Model in DBMS </a:t>
            </a:r>
          </a:p>
        </p:txBody>
      </p:sp>
      <p:sp>
        <p:nvSpPr>
          <p:cNvPr id="3" name="Subtitle 2"/>
          <p:cNvSpPr>
            <a:spLocks noGrp="1"/>
          </p:cNvSpPr>
          <p:nvPr>
            <p:ph type="subTitle" idx="1"/>
          </p:nvPr>
        </p:nvSpPr>
        <p:spPr>
          <a:xfrm rot="21415661">
            <a:off x="7016575" y="4147380"/>
            <a:ext cx="1996196" cy="461786"/>
          </a:xfrm>
        </p:spPr>
        <p:txBody>
          <a:bodyPr>
            <a:normAutofit/>
          </a:bodyPr>
          <a:lstStyle/>
          <a:p>
            <a:r>
              <a:rPr lang="en-US" sz="2000" dirty="0"/>
              <a:t>Presented By</a:t>
            </a:r>
          </a:p>
        </p:txBody>
      </p:sp>
      <p:sp>
        <p:nvSpPr>
          <p:cNvPr id="4" name="Rectangle 3"/>
          <p:cNvSpPr/>
          <p:nvPr/>
        </p:nvSpPr>
        <p:spPr>
          <a:xfrm>
            <a:off x="8943813" y="4378273"/>
            <a:ext cx="2549096" cy="707886"/>
          </a:xfrm>
          <a:prstGeom prst="rect">
            <a:avLst/>
          </a:prstGeom>
        </p:spPr>
        <p:txBody>
          <a:bodyPr wrap="none">
            <a:spAutoFit/>
          </a:bodyPr>
          <a:lstStyle/>
          <a:p>
            <a:r>
              <a:rPr lang="en-US" sz="2000" dirty="0">
                <a:solidFill>
                  <a:schemeClr val="bg1"/>
                </a:solidFill>
                <a:latin typeface="Cambria" pitchFamily="18" charset="0"/>
              </a:rPr>
              <a:t>Rubel Sheikh</a:t>
            </a:r>
            <a:br>
              <a:rPr lang="en-US" sz="2000" dirty="0">
                <a:solidFill>
                  <a:schemeClr val="bg1"/>
                </a:solidFill>
                <a:latin typeface="Cambria" pitchFamily="18" charset="0"/>
              </a:rPr>
            </a:br>
            <a:r>
              <a:rPr lang="en-US" sz="2000" dirty="0">
                <a:solidFill>
                  <a:schemeClr val="bg1"/>
                </a:solidFill>
                <a:latin typeface="Cambria" pitchFamily="18" charset="0"/>
              </a:rPr>
              <a:t>rubel.cse@diu.edu.bd</a:t>
            </a:r>
          </a:p>
        </p:txBody>
      </p:sp>
    </p:spTree>
    <p:extLst>
      <p:ext uri="{BB962C8B-B14F-4D97-AF65-F5344CB8AC3E}">
        <p14:creationId xmlns:p14="http://schemas.microsoft.com/office/powerpoint/2010/main" val="76967509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3000" fill="hold"/>
                                        <p:tgtEl>
                                          <p:spTgt spid="4"/>
                                        </p:tgtEl>
                                        <p:attrNameLst>
                                          <p:attrName>ppt_x</p:attrName>
                                        </p:attrNameLst>
                                      </p:cBhvr>
                                      <p:tavLst>
                                        <p:tav tm="0">
                                          <p:val>
                                            <p:strVal val="#ppt_x"/>
                                          </p:val>
                                        </p:tav>
                                        <p:tav tm="100000">
                                          <p:val>
                                            <p:strVal val="#ppt_x"/>
                                          </p:val>
                                        </p:tav>
                                      </p:tavLst>
                                    </p:anim>
                                    <p:anim calcmode="lin" valueType="num">
                                      <p:cBhvr additive="base">
                                        <p:cTn id="8" dur="30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ppt_x"/>
                                          </p:val>
                                        </p:tav>
                                        <p:tav tm="100000">
                                          <p:val>
                                            <p:strVal val="#ppt_x"/>
                                          </p:val>
                                        </p:tav>
                                      </p:tavLst>
                                    </p:anim>
                                    <p:anim calcmode="lin" valueType="num">
                                      <p:cBhvr additive="base">
                                        <p:cTn id="12"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3">
            <a:extLst>
              <a:ext uri="{FF2B5EF4-FFF2-40B4-BE49-F238E27FC236}">
                <a16:creationId xmlns:a16="http://schemas.microsoft.com/office/drawing/2014/main" id="{F1F84A8E-86A8-43FF-AB0A-C936AA058632}"/>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Times New Roman" panose="02020603050405020304" pitchFamily="18"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Times New Roman" panose="02020603050405020304" pitchFamily="18"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Times New Roman" panose="02020603050405020304" pitchFamily="18"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9pPr>
          </a:lstStyle>
          <a:p>
            <a:pPr>
              <a:spcBef>
                <a:spcPct val="0"/>
              </a:spcBef>
              <a:buClrTx/>
              <a:buSzTx/>
              <a:buFontTx/>
              <a:buNone/>
            </a:pPr>
            <a:fld id="{BDAAEC28-1617-4011-8353-F8BE48F25660}" type="slidenum">
              <a:rPr lang="en-US" altLang="en-US" sz="1400">
                <a:solidFill>
                  <a:schemeClr val="tx2"/>
                </a:solidFill>
              </a:rPr>
              <a:pPr>
                <a:spcBef>
                  <a:spcPct val="0"/>
                </a:spcBef>
                <a:buClrTx/>
                <a:buSzTx/>
                <a:buFontTx/>
                <a:buNone/>
              </a:pPr>
              <a:t>10</a:t>
            </a:fld>
            <a:endParaRPr lang="en-US" altLang="en-US" sz="1400">
              <a:solidFill>
                <a:schemeClr val="tx2"/>
              </a:solidFill>
            </a:endParaRPr>
          </a:p>
        </p:txBody>
      </p:sp>
      <p:sp>
        <p:nvSpPr>
          <p:cNvPr id="23555" name="Rectangle 2">
            <a:extLst>
              <a:ext uri="{FF2B5EF4-FFF2-40B4-BE49-F238E27FC236}">
                <a16:creationId xmlns:a16="http://schemas.microsoft.com/office/drawing/2014/main" id="{78EE20CD-D1F5-4764-ACAC-F047843117FB}"/>
              </a:ext>
            </a:extLst>
          </p:cNvPr>
          <p:cNvSpPr>
            <a:spLocks noGrp="1" noChangeArrowheads="1"/>
          </p:cNvSpPr>
          <p:nvPr>
            <p:ph type="title"/>
          </p:nvPr>
        </p:nvSpPr>
        <p:spPr/>
        <p:txBody>
          <a:bodyPr/>
          <a:lstStyle/>
          <a:p>
            <a:pPr eaLnBrk="1" hangingPunct="1"/>
            <a:r>
              <a:rPr lang="en-US" altLang="en-US">
                <a:latin typeface="Tahoma" panose="020B0604030504040204" pitchFamily="34" charset="0"/>
              </a:rPr>
              <a:t>How to find attributes?</a:t>
            </a:r>
          </a:p>
        </p:txBody>
      </p:sp>
      <p:sp>
        <p:nvSpPr>
          <p:cNvPr id="23556" name="Rectangle 3">
            <a:extLst>
              <a:ext uri="{FF2B5EF4-FFF2-40B4-BE49-F238E27FC236}">
                <a16:creationId xmlns:a16="http://schemas.microsoft.com/office/drawing/2014/main" id="{609A1FF0-75BF-427A-8CCE-5AD6FBC74DF7}"/>
              </a:ext>
            </a:extLst>
          </p:cNvPr>
          <p:cNvSpPr>
            <a:spLocks noGrp="1" noChangeArrowheads="1"/>
          </p:cNvSpPr>
          <p:nvPr>
            <p:ph type="body" idx="1"/>
          </p:nvPr>
        </p:nvSpPr>
        <p:spPr>
          <a:xfrm>
            <a:off x="2209800" y="1981200"/>
            <a:ext cx="8001000" cy="3733800"/>
          </a:xfrm>
        </p:spPr>
        <p:txBody>
          <a:bodyPr/>
          <a:lstStyle/>
          <a:p>
            <a:pPr eaLnBrk="1" hangingPunct="1">
              <a:lnSpc>
                <a:spcPct val="90000"/>
              </a:lnSpc>
            </a:pPr>
            <a:r>
              <a:rPr lang="en-US" altLang="en-US" sz="2800"/>
              <a:t>Attribute: </a:t>
            </a:r>
          </a:p>
          <a:p>
            <a:pPr lvl="1" eaLnBrk="1" hangingPunct="1">
              <a:lnSpc>
                <a:spcPct val="90000"/>
              </a:lnSpc>
            </a:pPr>
            <a:r>
              <a:rPr lang="en-US" altLang="en-US" sz="2400"/>
              <a:t>Attributes are data objects that either identify or describe entities (property of an entity).</a:t>
            </a:r>
          </a:p>
          <a:p>
            <a:pPr lvl="1" eaLnBrk="1" hangingPunct="1">
              <a:lnSpc>
                <a:spcPct val="90000"/>
              </a:lnSpc>
            </a:pPr>
            <a:r>
              <a:rPr lang="en-US" altLang="en-US" sz="2400"/>
              <a:t>In other words, it is a descriptor whose values are associated with individual entities of a specific entity type</a:t>
            </a:r>
          </a:p>
          <a:p>
            <a:pPr lvl="2" eaLnBrk="1" hangingPunct="1">
              <a:lnSpc>
                <a:spcPct val="90000"/>
              </a:lnSpc>
            </a:pPr>
            <a:r>
              <a:rPr lang="en-US" altLang="en-US" sz="2000"/>
              <a:t>The process for identifying attributes is similar except now you want to look for and extract those names that appear to be descriptive noun phrases.</a:t>
            </a:r>
          </a:p>
          <a:p>
            <a:pPr lvl="1" eaLnBrk="1" hangingPunct="1">
              <a:lnSpc>
                <a:spcPct val="90000"/>
              </a:lnSpc>
            </a:pPr>
            <a:endParaRPr lang="en-US" altLang="en-US" sz="240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3">
            <a:extLst>
              <a:ext uri="{FF2B5EF4-FFF2-40B4-BE49-F238E27FC236}">
                <a16:creationId xmlns:a16="http://schemas.microsoft.com/office/drawing/2014/main" id="{A86EDA1E-3FB0-4298-954C-216EC46D65AB}"/>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Times New Roman" panose="02020603050405020304" pitchFamily="18"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Times New Roman" panose="02020603050405020304" pitchFamily="18"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Times New Roman" panose="02020603050405020304" pitchFamily="18"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9pPr>
          </a:lstStyle>
          <a:p>
            <a:pPr>
              <a:spcBef>
                <a:spcPct val="0"/>
              </a:spcBef>
              <a:buClrTx/>
              <a:buSzTx/>
              <a:buFontTx/>
              <a:buNone/>
            </a:pPr>
            <a:fld id="{32EE14ED-8A0D-454F-8F13-6B7207C55F69}" type="slidenum">
              <a:rPr lang="en-US" altLang="en-US" sz="1400">
                <a:solidFill>
                  <a:schemeClr val="tx2"/>
                </a:solidFill>
              </a:rPr>
              <a:pPr>
                <a:spcBef>
                  <a:spcPct val="0"/>
                </a:spcBef>
                <a:buClrTx/>
                <a:buSzTx/>
                <a:buFontTx/>
                <a:buNone/>
              </a:pPr>
              <a:t>11</a:t>
            </a:fld>
            <a:endParaRPr lang="en-US" altLang="en-US" sz="1400">
              <a:solidFill>
                <a:schemeClr val="tx2"/>
              </a:solidFill>
            </a:endParaRPr>
          </a:p>
        </p:txBody>
      </p:sp>
      <p:sp>
        <p:nvSpPr>
          <p:cNvPr id="25603" name="Rectangle 2">
            <a:extLst>
              <a:ext uri="{FF2B5EF4-FFF2-40B4-BE49-F238E27FC236}">
                <a16:creationId xmlns:a16="http://schemas.microsoft.com/office/drawing/2014/main" id="{1714E6FD-4B57-4BCE-9473-F098501875EF}"/>
              </a:ext>
            </a:extLst>
          </p:cNvPr>
          <p:cNvSpPr>
            <a:spLocks noGrp="1" noChangeArrowheads="1"/>
          </p:cNvSpPr>
          <p:nvPr>
            <p:ph type="title"/>
          </p:nvPr>
        </p:nvSpPr>
        <p:spPr>
          <a:xfrm>
            <a:off x="2209800" y="700310"/>
            <a:ext cx="8911687" cy="1280890"/>
          </a:xfrm>
        </p:spPr>
        <p:txBody>
          <a:bodyPr/>
          <a:lstStyle/>
          <a:p>
            <a:pPr eaLnBrk="1" hangingPunct="1"/>
            <a:r>
              <a:rPr lang="en-US" altLang="en-US" dirty="0">
                <a:latin typeface="Tahoma" panose="020B0604030504040204" pitchFamily="34" charset="0"/>
              </a:rPr>
              <a:t>How to find relationships?</a:t>
            </a:r>
          </a:p>
        </p:txBody>
      </p:sp>
      <p:sp>
        <p:nvSpPr>
          <p:cNvPr id="25604" name="Rectangle 3">
            <a:extLst>
              <a:ext uri="{FF2B5EF4-FFF2-40B4-BE49-F238E27FC236}">
                <a16:creationId xmlns:a16="http://schemas.microsoft.com/office/drawing/2014/main" id="{4A564503-A6EE-474B-9225-5CD8C15DB7C8}"/>
              </a:ext>
            </a:extLst>
          </p:cNvPr>
          <p:cNvSpPr>
            <a:spLocks noGrp="1" noChangeArrowheads="1"/>
          </p:cNvSpPr>
          <p:nvPr>
            <p:ph type="body" idx="1"/>
          </p:nvPr>
        </p:nvSpPr>
        <p:spPr>
          <a:xfrm>
            <a:off x="2209800" y="1981200"/>
            <a:ext cx="8001000" cy="3733800"/>
          </a:xfrm>
        </p:spPr>
        <p:txBody>
          <a:bodyPr/>
          <a:lstStyle/>
          <a:p>
            <a:pPr eaLnBrk="1" hangingPunct="1">
              <a:lnSpc>
                <a:spcPct val="90000"/>
              </a:lnSpc>
            </a:pPr>
            <a:r>
              <a:rPr lang="en-US" altLang="en-US" sz="2800" dirty="0"/>
              <a:t>Relationship: </a:t>
            </a:r>
          </a:p>
          <a:p>
            <a:pPr lvl="1" eaLnBrk="1" hangingPunct="1">
              <a:lnSpc>
                <a:spcPct val="90000"/>
              </a:lnSpc>
            </a:pPr>
            <a:r>
              <a:rPr lang="en-US" altLang="en-US" sz="2400" dirty="0"/>
              <a:t>Relationships are associations between entities.</a:t>
            </a:r>
          </a:p>
          <a:p>
            <a:pPr lvl="1" eaLnBrk="1" hangingPunct="1">
              <a:lnSpc>
                <a:spcPct val="90000"/>
              </a:lnSpc>
            </a:pPr>
            <a:r>
              <a:rPr lang="en-US" altLang="en-US" sz="2400" dirty="0"/>
              <a:t>Typically, a relationship is indicated by a verb connecting two or more entities. </a:t>
            </a:r>
          </a:p>
          <a:p>
            <a:pPr lvl="1" eaLnBrk="1" hangingPunct="1">
              <a:lnSpc>
                <a:spcPct val="90000"/>
              </a:lnSpc>
            </a:pPr>
            <a:r>
              <a:rPr lang="en-US" altLang="en-US" sz="2400" dirty="0"/>
              <a:t>Employees </a:t>
            </a:r>
            <a:r>
              <a:rPr lang="en-US" altLang="en-US" sz="2400" dirty="0">
                <a:solidFill>
                  <a:srgbClr val="FF0000"/>
                </a:solidFill>
              </a:rPr>
              <a:t>are assigned </a:t>
            </a:r>
            <a:r>
              <a:rPr lang="en-US" altLang="en-US" sz="2400" dirty="0"/>
              <a:t>to projects</a:t>
            </a:r>
          </a:p>
          <a:p>
            <a:pPr lvl="1" eaLnBrk="1" hangingPunct="1">
              <a:lnSpc>
                <a:spcPct val="90000"/>
              </a:lnSpc>
            </a:pPr>
            <a:r>
              <a:rPr lang="en-US" altLang="en-US" sz="2400" dirty="0"/>
              <a:t>Relationships should be classified in terms of cardinality. </a:t>
            </a:r>
          </a:p>
          <a:p>
            <a:pPr lvl="2" eaLnBrk="1" hangingPunct="1">
              <a:lnSpc>
                <a:spcPct val="90000"/>
              </a:lnSpc>
            </a:pPr>
            <a:r>
              <a:rPr lang="en-US" altLang="en-US" sz="2000" dirty="0"/>
              <a:t>One-to-one, one-to-many, etc.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3">
            <a:extLst>
              <a:ext uri="{FF2B5EF4-FFF2-40B4-BE49-F238E27FC236}">
                <a16:creationId xmlns:a16="http://schemas.microsoft.com/office/drawing/2014/main" id="{F77F6D9E-7CC1-44C1-B8E8-369F632B6F0B}"/>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Times New Roman" panose="02020603050405020304" pitchFamily="18"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Times New Roman" panose="02020603050405020304" pitchFamily="18"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Times New Roman" panose="02020603050405020304" pitchFamily="18"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9pPr>
          </a:lstStyle>
          <a:p>
            <a:pPr>
              <a:spcBef>
                <a:spcPct val="0"/>
              </a:spcBef>
              <a:buClrTx/>
              <a:buSzTx/>
              <a:buFontTx/>
              <a:buNone/>
            </a:pPr>
            <a:fld id="{37FEAA91-FFD9-4570-B03F-5F59B9C0FA3A}" type="slidenum">
              <a:rPr lang="en-US" altLang="en-US" sz="1400">
                <a:solidFill>
                  <a:schemeClr val="tx2"/>
                </a:solidFill>
              </a:rPr>
              <a:pPr>
                <a:spcBef>
                  <a:spcPct val="0"/>
                </a:spcBef>
                <a:buClrTx/>
                <a:buSzTx/>
                <a:buFontTx/>
                <a:buNone/>
              </a:pPr>
              <a:t>12</a:t>
            </a:fld>
            <a:endParaRPr lang="en-US" altLang="en-US" sz="1400">
              <a:solidFill>
                <a:schemeClr val="tx2"/>
              </a:solidFill>
            </a:endParaRPr>
          </a:p>
        </p:txBody>
      </p:sp>
      <p:sp>
        <p:nvSpPr>
          <p:cNvPr id="27651" name="Rectangle 2">
            <a:extLst>
              <a:ext uri="{FF2B5EF4-FFF2-40B4-BE49-F238E27FC236}">
                <a16:creationId xmlns:a16="http://schemas.microsoft.com/office/drawing/2014/main" id="{5D6C22B1-325B-4D07-97F3-403C39A4DA64}"/>
              </a:ext>
            </a:extLst>
          </p:cNvPr>
          <p:cNvSpPr>
            <a:spLocks noGrp="1" noChangeArrowheads="1"/>
          </p:cNvSpPr>
          <p:nvPr>
            <p:ph type="title"/>
          </p:nvPr>
        </p:nvSpPr>
        <p:spPr>
          <a:xfrm>
            <a:off x="1981200" y="700310"/>
            <a:ext cx="8911687" cy="1280890"/>
          </a:xfrm>
        </p:spPr>
        <p:txBody>
          <a:bodyPr/>
          <a:lstStyle/>
          <a:p>
            <a:pPr eaLnBrk="1" hangingPunct="1"/>
            <a:r>
              <a:rPr lang="en-US" altLang="en-US" dirty="0">
                <a:latin typeface="Tahoma" panose="020B0604030504040204" pitchFamily="34" charset="0"/>
              </a:rPr>
              <a:t>How to find cardinalities?</a:t>
            </a:r>
          </a:p>
        </p:txBody>
      </p:sp>
      <p:sp>
        <p:nvSpPr>
          <p:cNvPr id="27652" name="Rectangle 3">
            <a:extLst>
              <a:ext uri="{FF2B5EF4-FFF2-40B4-BE49-F238E27FC236}">
                <a16:creationId xmlns:a16="http://schemas.microsoft.com/office/drawing/2014/main" id="{434BC41F-D405-477B-800F-4A354D28919C}"/>
              </a:ext>
            </a:extLst>
          </p:cNvPr>
          <p:cNvSpPr>
            <a:spLocks noGrp="1" noChangeArrowheads="1"/>
          </p:cNvSpPr>
          <p:nvPr>
            <p:ph type="body" idx="1"/>
          </p:nvPr>
        </p:nvSpPr>
        <p:spPr>
          <a:xfrm>
            <a:off x="2209800" y="1981200"/>
            <a:ext cx="8001000" cy="3733800"/>
          </a:xfrm>
        </p:spPr>
        <p:txBody>
          <a:bodyPr/>
          <a:lstStyle/>
          <a:p>
            <a:pPr eaLnBrk="1" hangingPunct="1">
              <a:lnSpc>
                <a:spcPct val="90000"/>
              </a:lnSpc>
            </a:pPr>
            <a:r>
              <a:rPr lang="en-US" altLang="en-US" sz="2800"/>
              <a:t>Cardinality: </a:t>
            </a:r>
          </a:p>
          <a:p>
            <a:pPr lvl="1" eaLnBrk="1" hangingPunct="1">
              <a:lnSpc>
                <a:spcPct val="90000"/>
              </a:lnSpc>
            </a:pPr>
            <a:r>
              <a:rPr lang="en-US" altLang="en-US" sz="2400"/>
              <a:t>The cardinality is the number of occurrences in one entity which are associated to the number of occurrences in another.</a:t>
            </a:r>
          </a:p>
          <a:p>
            <a:pPr lvl="1" eaLnBrk="1" hangingPunct="1">
              <a:lnSpc>
                <a:spcPct val="90000"/>
              </a:lnSpc>
            </a:pPr>
            <a:r>
              <a:rPr lang="en-US" altLang="en-US" sz="2400"/>
              <a:t>There are three basic cardinalities (degrees of relationship).</a:t>
            </a:r>
          </a:p>
          <a:p>
            <a:pPr lvl="1" eaLnBrk="1" hangingPunct="1">
              <a:lnSpc>
                <a:spcPct val="90000"/>
              </a:lnSpc>
            </a:pPr>
            <a:r>
              <a:rPr lang="en-US" altLang="en-US" sz="2400"/>
              <a:t>one-to-one (1:1), one-to-many (1:M), and many-to-many (M:N)</a:t>
            </a:r>
            <a:endParaRPr lang="en-US" altLang="en-US" sz="200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3">
            <a:extLst>
              <a:ext uri="{FF2B5EF4-FFF2-40B4-BE49-F238E27FC236}">
                <a16:creationId xmlns:a16="http://schemas.microsoft.com/office/drawing/2014/main" id="{040BF8ED-5604-48E0-8B01-2AECBB2A33A2}"/>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Times New Roman" panose="02020603050405020304" pitchFamily="18"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Times New Roman" panose="02020603050405020304" pitchFamily="18"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Times New Roman" panose="02020603050405020304" pitchFamily="18"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9pPr>
          </a:lstStyle>
          <a:p>
            <a:pPr>
              <a:spcBef>
                <a:spcPct val="0"/>
              </a:spcBef>
              <a:buClrTx/>
              <a:buSzTx/>
              <a:buFontTx/>
              <a:buNone/>
            </a:pPr>
            <a:fld id="{72CB6E4E-1EC8-41DF-AE0E-0AF0B4F84AC8}" type="slidenum">
              <a:rPr lang="en-US" altLang="en-US" sz="1400">
                <a:solidFill>
                  <a:schemeClr val="tx2"/>
                </a:solidFill>
              </a:rPr>
              <a:pPr>
                <a:spcBef>
                  <a:spcPct val="0"/>
                </a:spcBef>
                <a:buClrTx/>
                <a:buSzTx/>
                <a:buFontTx/>
                <a:buNone/>
              </a:pPr>
              <a:t>13</a:t>
            </a:fld>
            <a:endParaRPr lang="en-US" altLang="en-US" sz="1400">
              <a:solidFill>
                <a:schemeClr val="tx2"/>
              </a:solidFill>
            </a:endParaRPr>
          </a:p>
        </p:txBody>
      </p:sp>
      <p:sp>
        <p:nvSpPr>
          <p:cNvPr id="29699" name="Rectangle 2">
            <a:extLst>
              <a:ext uri="{FF2B5EF4-FFF2-40B4-BE49-F238E27FC236}">
                <a16:creationId xmlns:a16="http://schemas.microsoft.com/office/drawing/2014/main" id="{59CE1A95-2932-48E5-B59D-32E1FD45286E}"/>
              </a:ext>
            </a:extLst>
          </p:cNvPr>
          <p:cNvSpPr>
            <a:spLocks noGrp="1" noChangeArrowheads="1"/>
          </p:cNvSpPr>
          <p:nvPr>
            <p:ph type="body" idx="1"/>
          </p:nvPr>
        </p:nvSpPr>
        <p:spPr>
          <a:xfrm>
            <a:off x="1616764" y="2030896"/>
            <a:ext cx="9197009" cy="3505200"/>
          </a:xfrm>
          <a:noFill/>
        </p:spPr>
        <p:txBody>
          <a:bodyPr vert="horz" lIns="90488" tIns="44450" rIns="90488" bIns="44450" rtlCol="0">
            <a:normAutofit/>
          </a:bodyPr>
          <a:lstStyle/>
          <a:p>
            <a:pPr eaLnBrk="1" hangingPunct="1">
              <a:lnSpc>
                <a:spcPct val="90000"/>
              </a:lnSpc>
              <a:buFont typeface="Wingdings" panose="05000000000000000000" pitchFamily="2" charset="2"/>
              <a:buNone/>
            </a:pPr>
            <a:r>
              <a:rPr lang="en-US" altLang="en-US" sz="2400" i="1" dirty="0"/>
              <a:t>“</a:t>
            </a:r>
            <a:r>
              <a:rPr lang="en-US" altLang="en-US" sz="2800" dirty="0"/>
              <a:t>attributes that uniquely identify entity instances”</a:t>
            </a:r>
          </a:p>
          <a:p>
            <a:pPr eaLnBrk="1" hangingPunct="1">
              <a:lnSpc>
                <a:spcPct val="90000"/>
              </a:lnSpc>
            </a:pPr>
            <a:r>
              <a:rPr lang="en-US" altLang="en-US" sz="2800" dirty="0"/>
              <a:t>Becomes a PK in RDS</a:t>
            </a:r>
          </a:p>
          <a:p>
            <a:pPr eaLnBrk="1" hangingPunct="1">
              <a:lnSpc>
                <a:spcPct val="90000"/>
              </a:lnSpc>
            </a:pPr>
            <a:r>
              <a:rPr lang="en-US" altLang="en-US" sz="2800" dirty="0">
                <a:solidFill>
                  <a:srgbClr val="FF0000"/>
                </a:solidFill>
              </a:rPr>
              <a:t>Composite identifiers</a:t>
            </a:r>
            <a:r>
              <a:rPr lang="en-US" altLang="en-US" sz="2800" dirty="0"/>
              <a:t> are identifiers that consist of two or more attributes</a:t>
            </a:r>
          </a:p>
          <a:p>
            <a:pPr eaLnBrk="1" hangingPunct="1">
              <a:lnSpc>
                <a:spcPct val="90000"/>
              </a:lnSpc>
            </a:pPr>
            <a:r>
              <a:rPr lang="en-US" altLang="en-US" sz="2800" dirty="0"/>
              <a:t>Identifiers are represented by </a:t>
            </a:r>
            <a:r>
              <a:rPr lang="en-US" altLang="en-US" sz="2800" dirty="0">
                <a:solidFill>
                  <a:srgbClr val="3333FF"/>
                </a:solidFill>
              </a:rPr>
              <a:t>underlying</a:t>
            </a:r>
            <a:r>
              <a:rPr lang="en-US" altLang="en-US" sz="2800" dirty="0"/>
              <a:t> the name of the attribute(s)</a:t>
            </a:r>
          </a:p>
          <a:p>
            <a:pPr lvl="1" eaLnBrk="1" hangingPunct="1">
              <a:lnSpc>
                <a:spcPct val="90000"/>
              </a:lnSpc>
            </a:pPr>
            <a:r>
              <a:rPr lang="en-US" altLang="en-US" sz="2400" dirty="0"/>
              <a:t>Employee (</a:t>
            </a:r>
            <a:r>
              <a:rPr lang="en-US" altLang="en-US" sz="2400" u="sng" dirty="0" err="1"/>
              <a:t>Employee_ID</a:t>
            </a:r>
            <a:r>
              <a:rPr lang="en-US" altLang="en-US" sz="2400" dirty="0"/>
              <a:t>), student (</a:t>
            </a:r>
            <a:r>
              <a:rPr lang="en-US" altLang="en-US" sz="2400" u="sng" dirty="0" err="1"/>
              <a:t>Student_ID</a:t>
            </a:r>
            <a:r>
              <a:rPr lang="en-US" altLang="en-US" sz="2000" dirty="0"/>
              <a:t>)</a:t>
            </a:r>
          </a:p>
        </p:txBody>
      </p:sp>
      <p:sp>
        <p:nvSpPr>
          <p:cNvPr id="29700" name="Rectangle 3">
            <a:extLst>
              <a:ext uri="{FF2B5EF4-FFF2-40B4-BE49-F238E27FC236}">
                <a16:creationId xmlns:a16="http://schemas.microsoft.com/office/drawing/2014/main" id="{D6925699-1061-4116-856C-E58284A31DE1}"/>
              </a:ext>
            </a:extLst>
          </p:cNvPr>
          <p:cNvSpPr>
            <a:spLocks noGrp="1" noChangeArrowheads="1"/>
          </p:cNvSpPr>
          <p:nvPr>
            <p:ph type="title"/>
          </p:nvPr>
        </p:nvSpPr>
        <p:spPr>
          <a:xfrm>
            <a:off x="1928191" y="636104"/>
            <a:ext cx="7772400" cy="685800"/>
          </a:xfrm>
          <a:effectLst>
            <a:outerShdw dist="17961" dir="2700000" algn="ctr" rotWithShape="0">
              <a:srgbClr val="5F5F5F"/>
            </a:outerShdw>
          </a:effectLst>
        </p:spPr>
        <p:txBody>
          <a:bodyPr vert="horz" lIns="90488" tIns="44450" rIns="90488" bIns="44450" rtlCol="0" anchor="ctr">
            <a:normAutofit/>
          </a:bodyPr>
          <a:lstStyle/>
          <a:p>
            <a:pPr eaLnBrk="1" hangingPunct="1"/>
            <a:r>
              <a:rPr lang="en-US" altLang="en-US" dirty="0">
                <a:latin typeface="Tahoma" panose="020B0604030504040204" pitchFamily="34" charset="0"/>
              </a:rPr>
              <a:t>Identifier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accent6">
                    <a:lumMod val="75000"/>
                  </a:schemeClr>
                </a:solidFill>
              </a:rPr>
              <a:t>E-R MODEL</a:t>
            </a:r>
          </a:p>
        </p:txBody>
      </p:sp>
      <p:sp>
        <p:nvSpPr>
          <p:cNvPr id="38" name="Content Placeholder 37"/>
          <p:cNvSpPr>
            <a:spLocks noGrp="1"/>
          </p:cNvSpPr>
          <p:nvPr>
            <p:ph idx="1"/>
          </p:nvPr>
        </p:nvSpPr>
        <p:spPr>
          <a:xfrm>
            <a:off x="1327221" y="1466008"/>
            <a:ext cx="10629482" cy="1026695"/>
          </a:xfrm>
        </p:spPr>
        <p:txBody>
          <a:bodyPr>
            <a:noAutofit/>
          </a:bodyPr>
          <a:lstStyle/>
          <a:p>
            <a:r>
              <a:rPr lang="en-US" sz="2400" dirty="0"/>
              <a:t>A basic ER model is composed of entity types (which classify the things of interest) and specifies relationships that can exist between </a:t>
            </a:r>
            <a:r>
              <a:rPr lang="en-US" sz="2400" dirty="0">
                <a:hlinkClick r:id="rId2" tooltip="wikt:entity"/>
              </a:rPr>
              <a:t>entities</a:t>
            </a:r>
            <a:r>
              <a:rPr lang="en-US" sz="2400" dirty="0"/>
              <a:t> (instances of those entity types). </a:t>
            </a:r>
          </a:p>
        </p:txBody>
      </p:sp>
      <p:grpSp>
        <p:nvGrpSpPr>
          <p:cNvPr id="40" name="Group 39"/>
          <p:cNvGrpSpPr/>
          <p:nvPr/>
        </p:nvGrpSpPr>
        <p:grpSpPr>
          <a:xfrm>
            <a:off x="3598238" y="2724042"/>
            <a:ext cx="5394989" cy="3144097"/>
            <a:chOff x="4400550" y="2181225"/>
            <a:chExt cx="4197760" cy="2495550"/>
          </a:xfrm>
        </p:grpSpPr>
        <p:grpSp>
          <p:nvGrpSpPr>
            <p:cNvPr id="11" name="Group 10"/>
            <p:cNvGrpSpPr/>
            <p:nvPr/>
          </p:nvGrpSpPr>
          <p:grpSpPr>
            <a:xfrm>
              <a:off x="4400550" y="2181225"/>
              <a:ext cx="4197760" cy="2495550"/>
              <a:chOff x="0" y="0"/>
              <a:chExt cx="3390900" cy="2495550"/>
            </a:xfrm>
          </p:grpSpPr>
          <p:sp>
            <p:nvSpPr>
              <p:cNvPr id="12" name="Text Box 2"/>
              <p:cNvSpPr txBox="1">
                <a:spLocks noChangeArrowheads="1"/>
              </p:cNvSpPr>
              <p:nvPr/>
            </p:nvSpPr>
            <p:spPr bwMode="auto">
              <a:xfrm>
                <a:off x="714375" y="0"/>
                <a:ext cx="800100" cy="28575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ER MODEL</a:t>
                </a:r>
              </a:p>
            </p:txBody>
          </p:sp>
          <p:cxnSp>
            <p:nvCxnSpPr>
              <p:cNvPr id="13" name="Straight Arrow Connector 12"/>
              <p:cNvCxnSpPr/>
              <p:nvPr/>
            </p:nvCxnSpPr>
            <p:spPr>
              <a:xfrm flipH="1">
                <a:off x="333375" y="371475"/>
                <a:ext cx="666750" cy="7239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p:cNvCxnSpPr/>
              <p:nvPr/>
            </p:nvCxnSpPr>
            <p:spPr>
              <a:xfrm>
                <a:off x="1000125" y="371475"/>
                <a:ext cx="9525" cy="75247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p:cNvCxnSpPr/>
              <p:nvPr/>
            </p:nvCxnSpPr>
            <p:spPr>
              <a:xfrm>
                <a:off x="990600" y="361950"/>
                <a:ext cx="742950" cy="73342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6" name="Text Box 2"/>
              <p:cNvSpPr txBox="1">
                <a:spLocks noChangeArrowheads="1"/>
              </p:cNvSpPr>
              <p:nvPr/>
            </p:nvSpPr>
            <p:spPr bwMode="auto">
              <a:xfrm>
                <a:off x="0" y="1114425"/>
                <a:ext cx="571500" cy="26670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Entity</a:t>
                </a:r>
              </a:p>
            </p:txBody>
          </p:sp>
          <p:sp>
            <p:nvSpPr>
              <p:cNvPr id="17" name="Text Box 2"/>
              <p:cNvSpPr txBox="1">
                <a:spLocks noChangeArrowheads="1"/>
              </p:cNvSpPr>
              <p:nvPr/>
            </p:nvSpPr>
            <p:spPr bwMode="auto">
              <a:xfrm>
                <a:off x="628650" y="1162050"/>
                <a:ext cx="733425" cy="21907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Attribute</a:t>
                </a:r>
              </a:p>
            </p:txBody>
          </p:sp>
          <p:cxnSp>
            <p:nvCxnSpPr>
              <p:cNvPr id="18" name="Straight Connector 17"/>
              <p:cNvCxnSpPr/>
              <p:nvPr/>
            </p:nvCxnSpPr>
            <p:spPr>
              <a:xfrm>
                <a:off x="809625" y="1438275"/>
                <a:ext cx="9525" cy="933450"/>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p:cNvCxnSpPr/>
              <p:nvPr/>
            </p:nvCxnSpPr>
            <p:spPr>
              <a:xfrm flipV="1">
                <a:off x="819150" y="1590675"/>
                <a:ext cx="228600" cy="0"/>
              </a:xfrm>
              <a:prstGeom prst="line">
                <a:avLst/>
              </a:prstGeom>
            </p:spPr>
            <p:style>
              <a:lnRef idx="1">
                <a:schemeClr val="dk1"/>
              </a:lnRef>
              <a:fillRef idx="0">
                <a:schemeClr val="dk1"/>
              </a:fillRef>
              <a:effectRef idx="0">
                <a:schemeClr val="dk1"/>
              </a:effectRef>
              <a:fontRef idx="minor">
                <a:schemeClr val="tx1"/>
              </a:fontRef>
            </p:style>
          </p:cxnSp>
          <p:sp>
            <p:nvSpPr>
              <p:cNvPr id="20" name="Text Box 2"/>
              <p:cNvSpPr txBox="1">
                <a:spLocks noChangeArrowheads="1"/>
              </p:cNvSpPr>
              <p:nvPr/>
            </p:nvSpPr>
            <p:spPr bwMode="auto">
              <a:xfrm>
                <a:off x="944937" y="1474754"/>
                <a:ext cx="1240524" cy="361951"/>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Key (Simple &amp; Single) valued)</a:t>
                </a:r>
              </a:p>
            </p:txBody>
          </p:sp>
          <p:cxnSp>
            <p:nvCxnSpPr>
              <p:cNvPr id="21" name="Straight Connector 20"/>
              <p:cNvCxnSpPr/>
              <p:nvPr/>
            </p:nvCxnSpPr>
            <p:spPr>
              <a:xfrm>
                <a:off x="819150" y="1866900"/>
                <a:ext cx="190500" cy="0"/>
              </a:xfrm>
              <a:prstGeom prst="line">
                <a:avLst/>
              </a:prstGeom>
            </p:spPr>
            <p:style>
              <a:lnRef idx="1">
                <a:schemeClr val="dk1"/>
              </a:lnRef>
              <a:fillRef idx="0">
                <a:schemeClr val="dk1"/>
              </a:fillRef>
              <a:effectRef idx="0">
                <a:schemeClr val="dk1"/>
              </a:effectRef>
              <a:fontRef idx="minor">
                <a:schemeClr val="tx1"/>
              </a:fontRef>
            </p:style>
          </p:cxnSp>
          <p:sp>
            <p:nvSpPr>
              <p:cNvPr id="22" name="Text Box 2"/>
              <p:cNvSpPr txBox="1">
                <a:spLocks noChangeArrowheads="1"/>
              </p:cNvSpPr>
              <p:nvPr/>
            </p:nvSpPr>
            <p:spPr bwMode="auto">
              <a:xfrm>
                <a:off x="981075" y="1724025"/>
                <a:ext cx="809625" cy="26670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Composite</a:t>
                </a:r>
              </a:p>
            </p:txBody>
          </p:sp>
          <p:cxnSp>
            <p:nvCxnSpPr>
              <p:cNvPr id="23" name="Straight Connector 22"/>
              <p:cNvCxnSpPr/>
              <p:nvPr/>
            </p:nvCxnSpPr>
            <p:spPr>
              <a:xfrm>
                <a:off x="828675" y="2095500"/>
                <a:ext cx="180975" cy="0"/>
              </a:xfrm>
              <a:prstGeom prst="line">
                <a:avLst/>
              </a:prstGeom>
            </p:spPr>
            <p:style>
              <a:lnRef idx="1">
                <a:schemeClr val="dk1"/>
              </a:lnRef>
              <a:fillRef idx="0">
                <a:schemeClr val="dk1"/>
              </a:fillRef>
              <a:effectRef idx="0">
                <a:schemeClr val="dk1"/>
              </a:effectRef>
              <a:fontRef idx="minor">
                <a:schemeClr val="tx1"/>
              </a:fontRef>
            </p:style>
          </p:cxnSp>
          <p:sp>
            <p:nvSpPr>
              <p:cNvPr id="24" name="Text Box 2"/>
              <p:cNvSpPr txBox="1">
                <a:spLocks noChangeArrowheads="1"/>
              </p:cNvSpPr>
              <p:nvPr/>
            </p:nvSpPr>
            <p:spPr bwMode="auto">
              <a:xfrm>
                <a:off x="981075" y="1981200"/>
                <a:ext cx="885825" cy="26670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Multivalued</a:t>
                </a:r>
              </a:p>
            </p:txBody>
          </p:sp>
          <p:cxnSp>
            <p:nvCxnSpPr>
              <p:cNvPr id="25" name="Straight Connector 24"/>
              <p:cNvCxnSpPr/>
              <p:nvPr/>
            </p:nvCxnSpPr>
            <p:spPr>
              <a:xfrm>
                <a:off x="819150" y="2352675"/>
                <a:ext cx="171450" cy="0"/>
              </a:xfrm>
              <a:prstGeom prst="line">
                <a:avLst/>
              </a:prstGeom>
            </p:spPr>
            <p:style>
              <a:lnRef idx="1">
                <a:schemeClr val="dk1"/>
              </a:lnRef>
              <a:fillRef idx="0">
                <a:schemeClr val="dk1"/>
              </a:fillRef>
              <a:effectRef idx="0">
                <a:schemeClr val="dk1"/>
              </a:effectRef>
              <a:fontRef idx="minor">
                <a:schemeClr val="tx1"/>
              </a:fontRef>
            </p:style>
          </p:cxnSp>
          <p:sp>
            <p:nvSpPr>
              <p:cNvPr id="26" name="Text Box 2"/>
              <p:cNvSpPr txBox="1">
                <a:spLocks noChangeArrowheads="1"/>
              </p:cNvSpPr>
              <p:nvPr/>
            </p:nvSpPr>
            <p:spPr bwMode="auto">
              <a:xfrm>
                <a:off x="981075" y="2228850"/>
                <a:ext cx="666750" cy="26670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Derived</a:t>
                </a:r>
              </a:p>
            </p:txBody>
          </p:sp>
          <p:sp>
            <p:nvSpPr>
              <p:cNvPr id="27" name="Text Box 2"/>
              <p:cNvSpPr txBox="1">
                <a:spLocks noChangeArrowheads="1"/>
              </p:cNvSpPr>
              <p:nvPr/>
            </p:nvSpPr>
            <p:spPr bwMode="auto">
              <a:xfrm>
                <a:off x="1619250" y="1133475"/>
                <a:ext cx="942975" cy="26670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1400">
                    <a:effectLst/>
                    <a:latin typeface="Calibri" panose="020F0502020204030204" pitchFamily="34" charset="0"/>
                    <a:ea typeface="Calibri" panose="020F0502020204030204" pitchFamily="34" charset="0"/>
                    <a:cs typeface="Times New Roman" panose="02020603050405020304" pitchFamily="18" charset="0"/>
                  </a:rPr>
                  <a:t>Relationship</a:t>
                </a:r>
              </a:p>
            </p:txBody>
          </p:sp>
          <p:cxnSp>
            <p:nvCxnSpPr>
              <p:cNvPr id="28" name="Straight Connector 27"/>
              <p:cNvCxnSpPr/>
              <p:nvPr/>
            </p:nvCxnSpPr>
            <p:spPr>
              <a:xfrm>
                <a:off x="2133600" y="1362075"/>
                <a:ext cx="9525" cy="1000125"/>
              </a:xfrm>
              <a:prstGeom prst="line">
                <a:avLst/>
              </a:prstGeom>
            </p:spPr>
            <p:style>
              <a:lnRef idx="1">
                <a:schemeClr val="dk1"/>
              </a:lnRef>
              <a:fillRef idx="0">
                <a:schemeClr val="dk1"/>
              </a:fillRef>
              <a:effectRef idx="0">
                <a:schemeClr val="dk1"/>
              </a:effectRef>
              <a:fontRef idx="minor">
                <a:schemeClr val="tx1"/>
              </a:fontRef>
            </p:style>
          </p:cxnSp>
          <p:cxnSp>
            <p:nvCxnSpPr>
              <p:cNvPr id="30" name="Straight Connector 29"/>
              <p:cNvCxnSpPr/>
              <p:nvPr/>
            </p:nvCxnSpPr>
            <p:spPr>
              <a:xfrm>
                <a:off x="2143125" y="1790700"/>
                <a:ext cx="200025" cy="0"/>
              </a:xfrm>
              <a:prstGeom prst="line">
                <a:avLst/>
              </a:prstGeom>
            </p:spPr>
            <p:style>
              <a:lnRef idx="1">
                <a:schemeClr val="dk1"/>
              </a:lnRef>
              <a:fillRef idx="0">
                <a:schemeClr val="dk1"/>
              </a:fillRef>
              <a:effectRef idx="0">
                <a:schemeClr val="dk1"/>
              </a:effectRef>
              <a:fontRef idx="minor">
                <a:schemeClr val="tx1"/>
              </a:fontRef>
            </p:style>
          </p:cxnSp>
          <p:sp>
            <p:nvSpPr>
              <p:cNvPr id="31" name="Text Box 2"/>
              <p:cNvSpPr txBox="1">
                <a:spLocks noChangeArrowheads="1"/>
              </p:cNvSpPr>
              <p:nvPr/>
            </p:nvSpPr>
            <p:spPr bwMode="auto">
              <a:xfrm>
                <a:off x="2343150" y="1676400"/>
                <a:ext cx="990600" cy="26670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One to Many</a:t>
                </a:r>
              </a:p>
            </p:txBody>
          </p:sp>
          <p:cxnSp>
            <p:nvCxnSpPr>
              <p:cNvPr id="32" name="Straight Connector 31"/>
              <p:cNvCxnSpPr/>
              <p:nvPr/>
            </p:nvCxnSpPr>
            <p:spPr>
              <a:xfrm flipV="1">
                <a:off x="2143125" y="2057400"/>
                <a:ext cx="209550" cy="0"/>
              </a:xfrm>
              <a:prstGeom prst="line">
                <a:avLst/>
              </a:prstGeom>
            </p:spPr>
            <p:style>
              <a:lnRef idx="1">
                <a:schemeClr val="dk1"/>
              </a:lnRef>
              <a:fillRef idx="0">
                <a:schemeClr val="dk1"/>
              </a:fillRef>
              <a:effectRef idx="0">
                <a:schemeClr val="dk1"/>
              </a:effectRef>
              <a:fontRef idx="minor">
                <a:schemeClr val="tx1"/>
              </a:fontRef>
            </p:style>
          </p:cxnSp>
          <p:sp>
            <p:nvSpPr>
              <p:cNvPr id="33" name="Text Box 2"/>
              <p:cNvSpPr txBox="1">
                <a:spLocks noChangeArrowheads="1"/>
              </p:cNvSpPr>
              <p:nvPr/>
            </p:nvSpPr>
            <p:spPr bwMode="auto">
              <a:xfrm>
                <a:off x="2343150" y="1971675"/>
                <a:ext cx="1019175" cy="26670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1400">
                    <a:effectLst/>
                    <a:latin typeface="Calibri" panose="020F0502020204030204" pitchFamily="34" charset="0"/>
                    <a:ea typeface="Calibri" panose="020F0502020204030204" pitchFamily="34" charset="0"/>
                    <a:cs typeface="Times New Roman" panose="02020603050405020304" pitchFamily="18" charset="0"/>
                  </a:rPr>
                  <a:t>Many to One</a:t>
                </a:r>
              </a:p>
            </p:txBody>
          </p:sp>
          <p:cxnSp>
            <p:nvCxnSpPr>
              <p:cNvPr id="34" name="Straight Connector 33"/>
              <p:cNvCxnSpPr/>
              <p:nvPr/>
            </p:nvCxnSpPr>
            <p:spPr>
              <a:xfrm>
                <a:off x="2143125" y="2343150"/>
                <a:ext cx="209550" cy="0"/>
              </a:xfrm>
              <a:prstGeom prst="line">
                <a:avLst/>
              </a:prstGeom>
            </p:spPr>
            <p:style>
              <a:lnRef idx="1">
                <a:schemeClr val="dk1"/>
              </a:lnRef>
              <a:fillRef idx="0">
                <a:schemeClr val="dk1"/>
              </a:fillRef>
              <a:effectRef idx="0">
                <a:schemeClr val="dk1"/>
              </a:effectRef>
              <a:fontRef idx="minor">
                <a:schemeClr val="tx1"/>
              </a:fontRef>
            </p:style>
          </p:cxnSp>
          <p:sp>
            <p:nvSpPr>
              <p:cNvPr id="35" name="Text Box 2"/>
              <p:cNvSpPr txBox="1">
                <a:spLocks noChangeArrowheads="1"/>
              </p:cNvSpPr>
              <p:nvPr/>
            </p:nvSpPr>
            <p:spPr bwMode="auto">
              <a:xfrm>
                <a:off x="2343150" y="2209800"/>
                <a:ext cx="1047750" cy="26670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1400">
                    <a:effectLst/>
                    <a:latin typeface="Calibri" panose="020F0502020204030204" pitchFamily="34" charset="0"/>
                    <a:ea typeface="Calibri" panose="020F0502020204030204" pitchFamily="34" charset="0"/>
                    <a:cs typeface="Times New Roman" panose="02020603050405020304" pitchFamily="18" charset="0"/>
                  </a:rPr>
                  <a:t>Many to Many</a:t>
                </a:r>
              </a:p>
            </p:txBody>
          </p:sp>
        </p:grpSp>
        <p:cxnSp>
          <p:nvCxnSpPr>
            <p:cNvPr id="37" name="Straight Connector 36"/>
            <p:cNvCxnSpPr/>
            <p:nvPr/>
          </p:nvCxnSpPr>
          <p:spPr>
            <a:xfrm>
              <a:off x="4630994" y="3562350"/>
              <a:ext cx="14748" cy="962025"/>
            </a:xfrm>
            <a:prstGeom prst="line">
              <a:avLst/>
            </a:prstGeom>
          </p:spPr>
          <p:style>
            <a:lnRef idx="1">
              <a:schemeClr val="dk1"/>
            </a:lnRef>
            <a:fillRef idx="0">
              <a:schemeClr val="dk1"/>
            </a:fillRef>
            <a:effectRef idx="0">
              <a:schemeClr val="dk1"/>
            </a:effectRef>
            <a:fontRef idx="minor">
              <a:schemeClr val="tx1"/>
            </a:fontRef>
          </p:style>
        </p:cxnSp>
        <p:cxnSp>
          <p:nvCxnSpPr>
            <p:cNvPr id="39" name="Straight Connector 38"/>
            <p:cNvCxnSpPr/>
            <p:nvPr/>
          </p:nvCxnSpPr>
          <p:spPr>
            <a:xfrm>
              <a:off x="4645742" y="3905250"/>
              <a:ext cx="167509" cy="0"/>
            </a:xfrm>
            <a:prstGeom prst="line">
              <a:avLst/>
            </a:prstGeom>
          </p:spPr>
          <p:style>
            <a:lnRef idx="1">
              <a:schemeClr val="dk1"/>
            </a:lnRef>
            <a:fillRef idx="0">
              <a:schemeClr val="dk1"/>
            </a:fillRef>
            <a:effectRef idx="0">
              <a:schemeClr val="dk1"/>
            </a:effectRef>
            <a:fontRef idx="minor">
              <a:schemeClr val="tx1"/>
            </a:fontRef>
          </p:style>
        </p:cxnSp>
        <p:sp>
          <p:nvSpPr>
            <p:cNvPr id="41" name="Rectangle 40"/>
            <p:cNvSpPr/>
            <p:nvPr/>
          </p:nvSpPr>
          <p:spPr>
            <a:xfrm>
              <a:off x="4723089" y="3602475"/>
              <a:ext cx="565990" cy="61912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100" dirty="0">
                  <a:latin typeface="Calibri" panose="020F0502020204030204" pitchFamily="34" charset="0"/>
                  <a:cs typeface="Times New Roman" panose="02020603050405020304" pitchFamily="18" charset="0"/>
                </a:rPr>
                <a:t>Weak Entity</a:t>
              </a:r>
            </a:p>
          </p:txBody>
        </p:sp>
      </p:grpSp>
      <p:cxnSp>
        <p:nvCxnSpPr>
          <p:cNvPr id="36" name="Straight Connector 35">
            <a:extLst>
              <a:ext uri="{FF2B5EF4-FFF2-40B4-BE49-F238E27FC236}">
                <a16:creationId xmlns:a16="http://schemas.microsoft.com/office/drawing/2014/main" id="{11010DBF-7B26-4F5B-9800-0B4D2AE39585}"/>
              </a:ext>
            </a:extLst>
          </p:cNvPr>
          <p:cNvCxnSpPr/>
          <p:nvPr/>
        </p:nvCxnSpPr>
        <p:spPr>
          <a:xfrm flipV="1">
            <a:off x="3894406" y="5376124"/>
            <a:ext cx="363707" cy="0"/>
          </a:xfrm>
          <a:prstGeom prst="line">
            <a:avLst/>
          </a:prstGeom>
        </p:spPr>
        <p:style>
          <a:lnRef idx="1">
            <a:schemeClr val="dk1"/>
          </a:lnRef>
          <a:fillRef idx="0">
            <a:schemeClr val="dk1"/>
          </a:fillRef>
          <a:effectRef idx="0">
            <a:schemeClr val="dk1"/>
          </a:effectRef>
          <a:fontRef idx="minor">
            <a:schemeClr val="tx1"/>
          </a:fontRef>
        </p:style>
      </p:cxnSp>
      <p:sp>
        <p:nvSpPr>
          <p:cNvPr id="42" name="Rectangle 41">
            <a:extLst>
              <a:ext uri="{FF2B5EF4-FFF2-40B4-BE49-F238E27FC236}">
                <a16:creationId xmlns:a16="http://schemas.microsoft.com/office/drawing/2014/main" id="{6E3E0464-A886-491C-BEF7-1E8DF751A1FE}"/>
              </a:ext>
            </a:extLst>
          </p:cNvPr>
          <p:cNvSpPr/>
          <p:nvPr/>
        </p:nvSpPr>
        <p:spPr>
          <a:xfrm>
            <a:off x="3986124" y="5119195"/>
            <a:ext cx="727414" cy="78002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100" dirty="0">
                <a:latin typeface="Calibri" panose="020F0502020204030204" pitchFamily="34" charset="0"/>
                <a:cs typeface="Times New Roman" panose="02020603050405020304" pitchFamily="18" charset="0"/>
              </a:rPr>
              <a:t>Strong</a:t>
            </a:r>
          </a:p>
          <a:p>
            <a:pPr algn="ctr"/>
            <a:r>
              <a:rPr lang="en-US" sz="1100" dirty="0">
                <a:latin typeface="Calibri" panose="020F0502020204030204" pitchFamily="34" charset="0"/>
                <a:cs typeface="Times New Roman" panose="02020603050405020304" pitchFamily="18" charset="0"/>
              </a:rPr>
              <a:t> Entity</a:t>
            </a:r>
          </a:p>
        </p:txBody>
      </p:sp>
      <p:cxnSp>
        <p:nvCxnSpPr>
          <p:cNvPr id="43" name="Straight Connector 42">
            <a:extLst>
              <a:ext uri="{FF2B5EF4-FFF2-40B4-BE49-F238E27FC236}">
                <a16:creationId xmlns:a16="http://schemas.microsoft.com/office/drawing/2014/main" id="{D9414DBF-FED4-4EBC-B329-F969A2FFAA57}"/>
              </a:ext>
            </a:extLst>
          </p:cNvPr>
          <p:cNvCxnSpPr/>
          <p:nvPr/>
        </p:nvCxnSpPr>
        <p:spPr>
          <a:xfrm>
            <a:off x="7007992" y="4681153"/>
            <a:ext cx="318244" cy="0"/>
          </a:xfrm>
          <a:prstGeom prst="line">
            <a:avLst/>
          </a:prstGeom>
        </p:spPr>
        <p:style>
          <a:lnRef idx="1">
            <a:schemeClr val="dk1"/>
          </a:lnRef>
          <a:fillRef idx="0">
            <a:schemeClr val="dk1"/>
          </a:fillRef>
          <a:effectRef idx="0">
            <a:schemeClr val="dk1"/>
          </a:effectRef>
          <a:fontRef idx="minor">
            <a:schemeClr val="tx1"/>
          </a:fontRef>
        </p:style>
      </p:cxnSp>
      <p:sp>
        <p:nvSpPr>
          <p:cNvPr id="44" name="Text Box 2">
            <a:extLst>
              <a:ext uri="{FF2B5EF4-FFF2-40B4-BE49-F238E27FC236}">
                <a16:creationId xmlns:a16="http://schemas.microsoft.com/office/drawing/2014/main" id="{A1173203-1FB0-4978-B0FA-3C23EBFDBE1E}"/>
              </a:ext>
            </a:extLst>
          </p:cNvPr>
          <p:cNvSpPr txBox="1">
            <a:spLocks noChangeArrowheads="1"/>
          </p:cNvSpPr>
          <p:nvPr/>
        </p:nvSpPr>
        <p:spPr bwMode="auto">
          <a:xfrm>
            <a:off x="7326236" y="4537148"/>
            <a:ext cx="1576064" cy="33601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One to </a:t>
            </a:r>
            <a:r>
              <a:rPr lang="en-US" sz="1400" dirty="0">
                <a:latin typeface="Calibri" panose="020F0502020204030204" pitchFamily="34" charset="0"/>
                <a:ea typeface="Calibri" panose="020F0502020204030204" pitchFamily="34" charset="0"/>
                <a:cs typeface="Times New Roman" panose="02020603050405020304" pitchFamily="18" charset="0"/>
              </a:rPr>
              <a:t>One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53238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lumMod val="75000"/>
                  </a:schemeClr>
                </a:solidFill>
              </a:rPr>
              <a:t>E-R MODEL (Cont’d)</a:t>
            </a:r>
            <a:endParaRPr lang="en-US" dirty="0"/>
          </a:p>
        </p:txBody>
      </p:sp>
      <p:pic>
        <p:nvPicPr>
          <p:cNvPr id="4" name="Content Placeholder 3" descr="edb5ec15a27f37f89abb2798968c9f6d.png"/>
          <p:cNvPicPr>
            <a:picLocks noGrp="1" noChangeAspect="1"/>
          </p:cNvPicPr>
          <p:nvPr>
            <p:ph idx="1"/>
          </p:nvPr>
        </p:nvPicPr>
        <p:blipFill>
          <a:blip r:embed="rId2"/>
          <a:stretch>
            <a:fillRect/>
          </a:stretch>
        </p:blipFill>
        <p:spPr>
          <a:xfrm>
            <a:off x="2415447" y="1632283"/>
            <a:ext cx="7841735" cy="4601607"/>
          </a:xfr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705306" y="724752"/>
            <a:ext cx="5812666" cy="556591"/>
          </a:xfrm>
        </p:spPr>
        <p:txBody>
          <a:bodyPr>
            <a:normAutofit/>
          </a:bodyPr>
          <a:lstStyle/>
          <a:p>
            <a:r>
              <a:rPr lang="en-US" sz="2800" dirty="0">
                <a:solidFill>
                  <a:schemeClr val="accent6">
                    <a:lumMod val="75000"/>
                  </a:schemeClr>
                </a:solidFill>
              </a:rPr>
              <a:t>ENTITY</a:t>
            </a:r>
            <a:endParaRPr lang="as-IN" sz="2800" dirty="0">
              <a:solidFill>
                <a:schemeClr val="accent6">
                  <a:lumMod val="75000"/>
                </a:schemeClr>
              </a:solidFill>
            </a:endParaRPr>
          </a:p>
        </p:txBody>
      </p:sp>
      <p:sp>
        <p:nvSpPr>
          <p:cNvPr id="14" name="Content Placeholder 13"/>
          <p:cNvSpPr>
            <a:spLocks noGrp="1"/>
          </p:cNvSpPr>
          <p:nvPr>
            <p:ph idx="1"/>
          </p:nvPr>
        </p:nvSpPr>
        <p:spPr>
          <a:xfrm>
            <a:off x="1065214" y="1630016"/>
            <a:ext cx="6190991" cy="4770784"/>
          </a:xfrm>
        </p:spPr>
        <p:txBody>
          <a:bodyPr>
            <a:normAutofit/>
          </a:bodyPr>
          <a:lstStyle/>
          <a:p>
            <a:r>
              <a:rPr lang="en-US" sz="2400" dirty="0"/>
              <a:t>An entity is an object that exists and is distinguishable from other objects.</a:t>
            </a:r>
          </a:p>
          <a:p>
            <a:pPr algn="r">
              <a:buFont typeface="Wingdings" panose="05000000000000000000" pitchFamily="2" charset="2"/>
              <a:buChar char="ü"/>
            </a:pPr>
            <a:r>
              <a:rPr lang="en-US" sz="2000" dirty="0"/>
              <a:t>Example: specific person, company, event, plant</a:t>
            </a:r>
          </a:p>
          <a:p>
            <a:r>
              <a:rPr lang="en-US" sz="2400" dirty="0"/>
              <a:t>Entities have attributes</a:t>
            </a:r>
          </a:p>
          <a:p>
            <a:pPr algn="ctr">
              <a:buFont typeface="Wingdings" panose="05000000000000000000" pitchFamily="2" charset="2"/>
              <a:buChar char="ü"/>
            </a:pPr>
            <a:r>
              <a:rPr lang="en-US" sz="2000" dirty="0"/>
              <a:t>Example: people have names and addresses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9162" y="1890735"/>
            <a:ext cx="4203290" cy="2976233"/>
          </a:xfrm>
          <a:prstGeom prst="rect">
            <a:avLst/>
          </a:prstGeom>
        </p:spPr>
      </p:pic>
    </p:spTree>
    <p:extLst>
      <p:ext uri="{BB962C8B-B14F-4D97-AF65-F5344CB8AC3E}">
        <p14:creationId xmlns:p14="http://schemas.microsoft.com/office/powerpoint/2010/main" val="3081074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anim calcmode="lin" valueType="num">
                                      <p:cBhvr additive="base">
                                        <p:cTn id="11"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4">
                                            <p:txEl>
                                              <p:pRg st="2" end="2"/>
                                            </p:txEl>
                                          </p:spTgt>
                                        </p:tgtEl>
                                        <p:attrNameLst>
                                          <p:attrName>style.visibility</p:attrName>
                                        </p:attrNameLst>
                                      </p:cBhvr>
                                      <p:to>
                                        <p:strVal val="visible"/>
                                      </p:to>
                                    </p:set>
                                    <p:anim calcmode="lin" valueType="num">
                                      <p:cBhvr additive="base">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4">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xEl>
                                              <p:pRg st="3" end="3"/>
                                            </p:txEl>
                                          </p:spTgt>
                                        </p:tgtEl>
                                        <p:attrNameLst>
                                          <p:attrName>style.visibility</p:attrName>
                                        </p:attrNameLst>
                                      </p:cBhvr>
                                      <p:to>
                                        <p:strVal val="visible"/>
                                      </p:to>
                                    </p:set>
                                    <p:anim calcmode="lin" valueType="num">
                                      <p:cBhvr additive="base">
                                        <p:cTn id="25"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2"/>
          <p:cNvSpPr txBox="1">
            <a:spLocks/>
          </p:cNvSpPr>
          <p:nvPr/>
        </p:nvSpPr>
        <p:spPr>
          <a:xfrm>
            <a:off x="1616528" y="627098"/>
            <a:ext cx="7840248" cy="556591"/>
          </a:xfrm>
          <a:prstGeom prst="rect">
            <a:avLst/>
          </a:prstGeom>
        </p:spPr>
        <p:txBody>
          <a:bodyPr vert="horz" lIns="91440" tIns="45720" rIns="91440" bIns="45720" rtlCol="0" anchor="b">
            <a:normAutofit fontScale="97500"/>
          </a:bodyPr>
          <a:lstStyle/>
          <a:p>
            <a:pPr lvl="0">
              <a:lnSpc>
                <a:spcPct val="90000"/>
              </a:lnSpc>
              <a:spcBef>
                <a:spcPct val="0"/>
              </a:spcBef>
              <a:defRPr/>
            </a:pPr>
            <a:r>
              <a:rPr lang="en-US" sz="3200" dirty="0">
                <a:solidFill>
                  <a:schemeClr val="accent6">
                    <a:lumMod val="75000"/>
                  </a:schemeClr>
                </a:solidFill>
              </a:rPr>
              <a:t>Entity Notations</a:t>
            </a:r>
            <a:endParaRPr kumimoji="0" lang="en-US" sz="3200" i="0" u="none" strike="noStrike" kern="1200" cap="none" spc="0" normalizeH="0" baseline="0" noProof="0" dirty="0">
              <a:ln>
                <a:noFill/>
              </a:ln>
              <a:solidFill>
                <a:schemeClr val="accent6">
                  <a:lumMod val="75000"/>
                </a:schemeClr>
              </a:solidFill>
              <a:effectLst/>
              <a:uLnTx/>
              <a:uFillTx/>
              <a:latin typeface="+mj-lt"/>
              <a:ea typeface="+mj-ea"/>
              <a:cs typeface="+mj-cs"/>
            </a:endParaRPr>
          </a:p>
        </p:txBody>
      </p:sp>
      <p:grpSp>
        <p:nvGrpSpPr>
          <p:cNvPr id="2" name="Group 13"/>
          <p:cNvGrpSpPr/>
          <p:nvPr/>
        </p:nvGrpSpPr>
        <p:grpSpPr>
          <a:xfrm>
            <a:off x="3024197" y="2670233"/>
            <a:ext cx="3714265" cy="1053734"/>
            <a:chOff x="3024197" y="2670233"/>
            <a:chExt cx="3714265" cy="1053734"/>
          </a:xfrm>
        </p:grpSpPr>
        <p:sp>
          <p:nvSpPr>
            <p:cNvPr id="8" name="Rectangle 7"/>
            <p:cNvSpPr/>
            <p:nvPr/>
          </p:nvSpPr>
          <p:spPr>
            <a:xfrm>
              <a:off x="3024197" y="2670233"/>
              <a:ext cx="1548581" cy="10176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Student</a:t>
              </a:r>
            </a:p>
          </p:txBody>
        </p:sp>
        <p:sp>
          <p:nvSpPr>
            <p:cNvPr id="9" name="Rectangle 8"/>
            <p:cNvSpPr/>
            <p:nvPr/>
          </p:nvSpPr>
          <p:spPr>
            <a:xfrm>
              <a:off x="5189881" y="2706328"/>
              <a:ext cx="1548581" cy="10176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Exam</a:t>
              </a:r>
            </a:p>
          </p:txBody>
        </p:sp>
      </p:grpSp>
      <p:sp>
        <p:nvSpPr>
          <p:cNvPr id="10" name="Content Placeholder 9"/>
          <p:cNvSpPr>
            <a:spLocks noGrp="1"/>
          </p:cNvSpPr>
          <p:nvPr>
            <p:ph idx="1"/>
          </p:nvPr>
        </p:nvSpPr>
        <p:spPr>
          <a:xfrm>
            <a:off x="1065213" y="1752600"/>
            <a:ext cx="7128291" cy="1219200"/>
          </a:xfrm>
        </p:spPr>
        <p:txBody>
          <a:bodyPr/>
          <a:lstStyle/>
          <a:p>
            <a:r>
              <a:rPr lang="en-US" dirty="0"/>
              <a:t>Entity represents in Rectangle shape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2"/>
          <p:cNvSpPr>
            <a:spLocks noGrp="1"/>
          </p:cNvSpPr>
          <p:nvPr>
            <p:ph type="title"/>
          </p:nvPr>
        </p:nvSpPr>
        <p:spPr>
          <a:xfrm>
            <a:off x="1643162" y="648136"/>
            <a:ext cx="9801570" cy="556591"/>
          </a:xfrm>
        </p:spPr>
        <p:txBody>
          <a:bodyPr>
            <a:normAutofit/>
          </a:bodyPr>
          <a:lstStyle/>
          <a:p>
            <a:r>
              <a:rPr lang="en-US" sz="2800" dirty="0">
                <a:solidFill>
                  <a:schemeClr val="accent6">
                    <a:lumMod val="75000"/>
                  </a:schemeClr>
                </a:solidFill>
              </a:rPr>
              <a:t>ATTRIBUTE</a:t>
            </a:r>
            <a:endParaRPr lang="as-IN" sz="2800" dirty="0">
              <a:solidFill>
                <a:schemeClr val="accent6">
                  <a:lumMod val="75000"/>
                </a:schemeClr>
              </a:solidFill>
            </a:endParaRPr>
          </a:p>
        </p:txBody>
      </p:sp>
      <p:sp>
        <p:nvSpPr>
          <p:cNvPr id="3" name="Content Placeholder 2"/>
          <p:cNvSpPr>
            <a:spLocks noGrp="1"/>
          </p:cNvSpPr>
          <p:nvPr>
            <p:ph idx="1"/>
          </p:nvPr>
        </p:nvSpPr>
        <p:spPr>
          <a:xfrm>
            <a:off x="663114" y="1618334"/>
            <a:ext cx="5581276" cy="4313234"/>
          </a:xfrm>
        </p:spPr>
        <p:txBody>
          <a:bodyPr>
            <a:normAutofit/>
          </a:bodyPr>
          <a:lstStyle/>
          <a:p>
            <a:r>
              <a:rPr lang="en-US" sz="1800" dirty="0"/>
              <a:t>Attributes are the properties which define the entity type.</a:t>
            </a:r>
          </a:p>
          <a:p>
            <a:pPr marL="0" indent="0">
              <a:buNone/>
            </a:pPr>
            <a:endParaRPr lang="en-US" sz="1800" dirty="0"/>
          </a:p>
          <a:p>
            <a:pPr algn="ctr">
              <a:buFont typeface="Wingdings" panose="05000000000000000000" pitchFamily="2" charset="2"/>
              <a:buChar char="ü"/>
            </a:pPr>
            <a:r>
              <a:rPr lang="en-US" sz="1600" dirty="0"/>
              <a:t>Example: </a:t>
            </a:r>
            <a:r>
              <a:rPr lang="en-US" sz="1600" dirty="0" err="1"/>
              <a:t>Roll_No</a:t>
            </a:r>
            <a:r>
              <a:rPr lang="en-US" sz="1600" dirty="0"/>
              <a:t>, Name, DOB, Age, Address, </a:t>
            </a:r>
            <a:r>
              <a:rPr lang="en-US" sz="1600" dirty="0" err="1"/>
              <a:t>Mobile_No</a:t>
            </a:r>
            <a:r>
              <a:rPr lang="en-US" sz="1600" dirty="0"/>
              <a:t> are the attributes which defines entity type Student</a:t>
            </a:r>
          </a:p>
          <a:p>
            <a:pPr marL="0" indent="0" algn="ctr">
              <a:buNone/>
            </a:pPr>
            <a:endParaRPr lang="en-US" sz="1600" dirty="0"/>
          </a:p>
          <a:p>
            <a:r>
              <a:rPr lang="en-US" sz="1800" dirty="0"/>
              <a:t>In ER diagram, attribute is represented by an oval.</a:t>
            </a:r>
          </a:p>
          <a:p>
            <a:pPr marL="0" indent="0" algn="ctr">
              <a:buNone/>
            </a:pPr>
            <a:endParaRPr lang="en-US" sz="18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3822" y="2598073"/>
            <a:ext cx="1660358" cy="150469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2"/>
          <p:cNvSpPr>
            <a:spLocks noGrp="1"/>
          </p:cNvSpPr>
          <p:nvPr>
            <p:ph type="title"/>
          </p:nvPr>
        </p:nvSpPr>
        <p:spPr>
          <a:xfrm>
            <a:off x="1554384" y="680364"/>
            <a:ext cx="8317327" cy="556591"/>
          </a:xfrm>
        </p:spPr>
        <p:txBody>
          <a:bodyPr>
            <a:normAutofit/>
          </a:bodyPr>
          <a:lstStyle/>
          <a:p>
            <a:r>
              <a:rPr lang="en-US" sz="2800" dirty="0">
                <a:solidFill>
                  <a:schemeClr val="accent6">
                    <a:lumMod val="75000"/>
                  </a:schemeClr>
                </a:solidFill>
              </a:rPr>
              <a:t>KEY ATTRIBUTE</a:t>
            </a:r>
          </a:p>
        </p:txBody>
      </p:sp>
      <p:sp>
        <p:nvSpPr>
          <p:cNvPr id="8" name="Rectangle 7"/>
          <p:cNvSpPr/>
          <p:nvPr/>
        </p:nvSpPr>
        <p:spPr>
          <a:xfrm>
            <a:off x="1106904" y="1805607"/>
            <a:ext cx="6016567" cy="2954655"/>
          </a:xfrm>
          <a:prstGeom prst="rect">
            <a:avLst/>
          </a:prstGeom>
        </p:spPr>
        <p:txBody>
          <a:bodyPr wrap="square">
            <a:spAutoFit/>
          </a:bodyPr>
          <a:lstStyle/>
          <a:p>
            <a:pPr>
              <a:buFont typeface="Arial" pitchFamily="34" charset="0"/>
              <a:buChar char="•"/>
            </a:pPr>
            <a:r>
              <a:rPr lang="en-US" dirty="0"/>
              <a:t>The attribute which uniquely identifies each entity in the entity set is called key attribute.</a:t>
            </a:r>
          </a:p>
          <a:p>
            <a:endParaRPr lang="en-US" dirty="0"/>
          </a:p>
          <a:p>
            <a:pPr>
              <a:buFont typeface="Arial" pitchFamily="34" charset="0"/>
              <a:buChar char="•"/>
            </a:pPr>
            <a:endParaRPr lang="en-US" sz="2000" dirty="0"/>
          </a:p>
          <a:p>
            <a:pPr marL="342900" indent="-342900" algn="ctr">
              <a:buFont typeface="Wingdings" panose="05000000000000000000" pitchFamily="2" charset="2"/>
              <a:buChar char="ü"/>
            </a:pPr>
            <a:r>
              <a:rPr lang="en-US" sz="1600" dirty="0"/>
              <a:t>Example:  </a:t>
            </a:r>
            <a:r>
              <a:rPr lang="en-US" sz="1600" dirty="0" err="1"/>
              <a:t>Roll_No</a:t>
            </a:r>
            <a:r>
              <a:rPr lang="en-US" sz="1600" dirty="0"/>
              <a:t> will be unique for each student</a:t>
            </a:r>
          </a:p>
          <a:p>
            <a:pPr algn="ctr"/>
            <a:endParaRPr lang="en-US" sz="1600" dirty="0"/>
          </a:p>
          <a:p>
            <a:pPr marL="342900" indent="-342900" algn="ctr">
              <a:buFont typeface="Wingdings" panose="05000000000000000000" pitchFamily="2" charset="2"/>
              <a:buChar char="ü"/>
            </a:pPr>
            <a:endParaRPr lang="en-US" sz="2000" dirty="0"/>
          </a:p>
          <a:p>
            <a:pPr marL="342900" indent="-342900">
              <a:buFont typeface="Arial" panose="020B0604020202020204" pitchFamily="34" charset="0"/>
              <a:buChar char="•"/>
            </a:pPr>
            <a:r>
              <a:rPr lang="en-US" dirty="0"/>
              <a:t>In ER diagram, key attribute is represented by an oval with underlying lines.</a:t>
            </a:r>
          </a:p>
          <a:p>
            <a:pPr>
              <a:buFont typeface="Arial" pitchFamily="34" charset="0"/>
              <a:buChar char="•"/>
            </a:pPr>
            <a:endParaRPr lang="en-US" sz="2400" dirty="0">
              <a:solidFill>
                <a:srgbClr val="00B050"/>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19930" y="2562767"/>
            <a:ext cx="1550505" cy="121825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anim calcmode="lin" valueType="num">
                                      <p:cBhvr additive="base">
                                        <p:cTn id="11"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8">
                                            <p:txEl>
                                              <p:pRg st="6" end="6"/>
                                            </p:txEl>
                                          </p:spTgt>
                                        </p:tgtEl>
                                        <p:attrNameLst>
                                          <p:attrName>style.visibility</p:attrName>
                                        </p:attrNameLst>
                                      </p:cBhvr>
                                      <p:to>
                                        <p:strVal val="visible"/>
                                      </p:to>
                                    </p:set>
                                    <p:anim calcmode="lin" valueType="num">
                                      <p:cBhvr additive="base">
                                        <p:cTn id="21"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8">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98774" y="742508"/>
            <a:ext cx="5812666" cy="556591"/>
          </a:xfrm>
        </p:spPr>
        <p:txBody>
          <a:bodyPr>
            <a:normAutofit fontScale="90000"/>
          </a:bodyPr>
          <a:lstStyle/>
          <a:p>
            <a:r>
              <a:rPr lang="en-US" dirty="0">
                <a:solidFill>
                  <a:schemeClr val="accent6">
                    <a:lumMod val="75000"/>
                  </a:schemeClr>
                </a:solidFill>
              </a:rPr>
              <a:t>Learning Outcome </a:t>
            </a:r>
            <a:endParaRPr dirty="0">
              <a:solidFill>
                <a:schemeClr val="accent6">
                  <a:lumMod val="75000"/>
                </a:schemeClr>
              </a:solidFill>
            </a:endParaRPr>
          </a:p>
        </p:txBody>
      </p:sp>
      <p:sp>
        <p:nvSpPr>
          <p:cNvPr id="14" name="Content Placeholder 13"/>
          <p:cNvSpPr>
            <a:spLocks noGrp="1"/>
          </p:cNvSpPr>
          <p:nvPr>
            <p:ph idx="1"/>
          </p:nvPr>
        </p:nvSpPr>
        <p:spPr>
          <a:xfrm>
            <a:off x="1668896" y="1621138"/>
            <a:ext cx="10058400" cy="4351683"/>
          </a:xfrm>
        </p:spPr>
        <p:txBody>
          <a:bodyPr>
            <a:normAutofit/>
          </a:bodyPr>
          <a:lstStyle/>
          <a:p>
            <a:r>
              <a:rPr lang="en-US" sz="3200" dirty="0"/>
              <a:t>Data Model</a:t>
            </a:r>
          </a:p>
          <a:p>
            <a:r>
              <a:rPr lang="en-US" sz="3200" dirty="0"/>
              <a:t>Entity Relationship Model</a:t>
            </a:r>
            <a:r>
              <a:rPr lang="as-IN" sz="3200" dirty="0"/>
              <a:t>?</a:t>
            </a:r>
          </a:p>
          <a:p>
            <a:r>
              <a:rPr lang="en-US" sz="3200" dirty="0"/>
              <a:t>Symbols for Entity Type</a:t>
            </a:r>
          </a:p>
          <a:p>
            <a:r>
              <a:rPr lang="en-US" sz="3200" dirty="0"/>
              <a:t>Relationship Type and Relationship Set</a:t>
            </a:r>
          </a:p>
          <a:p>
            <a:endParaRPr lang="as-IN" sz="3200" dirty="0"/>
          </a:p>
          <a:p>
            <a:endParaRPr sz="3200" dirty="0"/>
          </a:p>
        </p:txBody>
      </p:sp>
    </p:spTree>
    <p:extLst>
      <p:ext uri="{BB962C8B-B14F-4D97-AF65-F5344CB8AC3E}">
        <p14:creationId xmlns:p14="http://schemas.microsoft.com/office/powerpoint/2010/main" val="3081074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anim calcmode="lin" valueType="num">
                                      <p:cBhvr additive="base">
                                        <p:cTn id="7"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xEl>
                                              <p:pRg st="0" end="0"/>
                                            </p:txEl>
                                          </p:spTgt>
                                        </p:tgtEl>
                                        <p:attrNameLst>
                                          <p:attrName>style.visibility</p:attrName>
                                        </p:attrNameLst>
                                      </p:cBhvr>
                                      <p:to>
                                        <p:strVal val="visible"/>
                                      </p:to>
                                    </p:set>
                                    <p:anim calcmode="lin" valueType="num">
                                      <p:cBhvr additive="base">
                                        <p:cTn id="13"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anim calcmode="lin" valueType="num">
                                      <p:cBhvr additive="base">
                                        <p:cTn id="19"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
                                            <p:txEl>
                                              <p:pRg st="3" end="3"/>
                                            </p:txEl>
                                          </p:spTgt>
                                        </p:tgtEl>
                                        <p:attrNameLst>
                                          <p:attrName>style.visibility</p:attrName>
                                        </p:attrNameLst>
                                      </p:cBhvr>
                                      <p:to>
                                        <p:strVal val="visible"/>
                                      </p:to>
                                    </p:set>
                                    <p:anim calcmode="lin" valueType="num">
                                      <p:cBhvr additive="base">
                                        <p:cTn id="25"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2"/>
          <p:cNvSpPr>
            <a:spLocks noGrp="1"/>
          </p:cNvSpPr>
          <p:nvPr>
            <p:ph type="title"/>
          </p:nvPr>
        </p:nvSpPr>
        <p:spPr>
          <a:xfrm>
            <a:off x="1518874" y="680365"/>
            <a:ext cx="7045118" cy="556591"/>
          </a:xfrm>
        </p:spPr>
        <p:txBody>
          <a:bodyPr>
            <a:normAutofit/>
          </a:bodyPr>
          <a:lstStyle/>
          <a:p>
            <a:r>
              <a:rPr lang="en-US" sz="2800" dirty="0">
                <a:solidFill>
                  <a:schemeClr val="accent6">
                    <a:lumMod val="75000"/>
                  </a:schemeClr>
                </a:solidFill>
              </a:rPr>
              <a:t>COMPOSITE ATTRIBUTE</a:t>
            </a:r>
          </a:p>
        </p:txBody>
      </p:sp>
      <p:sp>
        <p:nvSpPr>
          <p:cNvPr id="9" name="Content Placeholder 8"/>
          <p:cNvSpPr>
            <a:spLocks noGrp="1"/>
          </p:cNvSpPr>
          <p:nvPr>
            <p:ph idx="1"/>
          </p:nvPr>
        </p:nvSpPr>
        <p:spPr>
          <a:xfrm>
            <a:off x="641145" y="1593573"/>
            <a:ext cx="5282577" cy="4229100"/>
          </a:xfrm>
        </p:spPr>
        <p:txBody>
          <a:bodyPr>
            <a:normAutofit/>
          </a:bodyPr>
          <a:lstStyle/>
          <a:p>
            <a:r>
              <a:rPr lang="en-US" sz="1800" dirty="0"/>
              <a:t>An attribute composed of many other attribute is called as composite attribute.</a:t>
            </a:r>
          </a:p>
          <a:p>
            <a:pPr marL="0" indent="0">
              <a:buNone/>
            </a:pPr>
            <a:endParaRPr lang="en-US" sz="1800" dirty="0"/>
          </a:p>
          <a:p>
            <a:pPr algn="ctr">
              <a:buFont typeface="Wingdings" panose="05000000000000000000" pitchFamily="2" charset="2"/>
              <a:buChar char="ü"/>
            </a:pPr>
            <a:r>
              <a:rPr lang="en-US" sz="1600" dirty="0"/>
              <a:t>Example:  Address attribute of student Entity type consists of Street, City, State, and Country.</a:t>
            </a:r>
          </a:p>
          <a:p>
            <a:pPr marL="0" indent="0" algn="ctr">
              <a:buNone/>
            </a:pPr>
            <a:endParaRPr lang="en-US" sz="1600" dirty="0"/>
          </a:p>
          <a:p>
            <a:r>
              <a:rPr lang="en-US" sz="1800" dirty="0"/>
              <a:t> In ER diagram, composite attribute is represented by an oval comprising of ovals.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3051" y="2418348"/>
            <a:ext cx="4795512" cy="231006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 calcmode="lin" valueType="num">
                                      <p:cBhvr additive="base">
                                        <p:cTn id="15"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9">
                                            <p:txEl>
                                              <p:pRg st="4" end="4"/>
                                            </p:txEl>
                                          </p:spTgt>
                                        </p:tgtEl>
                                        <p:attrNameLst>
                                          <p:attrName>style.visibility</p:attrName>
                                        </p:attrNameLst>
                                      </p:cBhvr>
                                      <p:to>
                                        <p:strVal val="visible"/>
                                      </p:to>
                                    </p:set>
                                    <p:anim calcmode="lin" valueType="num">
                                      <p:cBhvr additive="base">
                                        <p:cTn id="21"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643162" y="670170"/>
            <a:ext cx="7641466" cy="556591"/>
          </a:xfrm>
        </p:spPr>
        <p:txBody>
          <a:bodyPr>
            <a:normAutofit/>
          </a:bodyPr>
          <a:lstStyle/>
          <a:p>
            <a:r>
              <a:rPr lang="en-US" sz="2800" dirty="0">
                <a:solidFill>
                  <a:schemeClr val="accent6">
                    <a:lumMod val="75000"/>
                  </a:schemeClr>
                </a:solidFill>
              </a:rPr>
              <a:t>MULTIVALUED ATTRIBUTE</a:t>
            </a:r>
            <a:r>
              <a:rPr lang="en-US" sz="2800" b="1" dirty="0">
                <a:solidFill>
                  <a:schemeClr val="accent6">
                    <a:lumMod val="75000"/>
                  </a:schemeClr>
                </a:solidFill>
              </a:rPr>
              <a:t> </a:t>
            </a:r>
            <a:endParaRPr lang="en-US" sz="2800" dirty="0">
              <a:solidFill>
                <a:schemeClr val="accent6">
                  <a:lumMod val="75000"/>
                </a:schemeClr>
              </a:solidFill>
            </a:endParaRPr>
          </a:p>
        </p:txBody>
      </p:sp>
      <p:sp>
        <p:nvSpPr>
          <p:cNvPr id="14" name="Content Placeholder 13"/>
          <p:cNvSpPr>
            <a:spLocks noGrp="1"/>
          </p:cNvSpPr>
          <p:nvPr>
            <p:ph idx="1"/>
          </p:nvPr>
        </p:nvSpPr>
        <p:spPr>
          <a:xfrm>
            <a:off x="1065213" y="1630016"/>
            <a:ext cx="10482773" cy="4351683"/>
          </a:xfrm>
        </p:spPr>
        <p:txBody>
          <a:bodyPr>
            <a:normAutofit/>
          </a:bodyPr>
          <a:lstStyle/>
          <a:p>
            <a:endParaRPr lang="as-IN" sz="3200" dirty="0"/>
          </a:p>
          <a:p>
            <a:endParaRPr sz="3200" dirty="0"/>
          </a:p>
        </p:txBody>
      </p:sp>
      <p:sp>
        <p:nvSpPr>
          <p:cNvPr id="6" name="Rectangle 5"/>
          <p:cNvSpPr/>
          <p:nvPr/>
        </p:nvSpPr>
        <p:spPr>
          <a:xfrm>
            <a:off x="1285461" y="1940940"/>
            <a:ext cx="6132978" cy="2769989"/>
          </a:xfrm>
          <a:prstGeom prst="rect">
            <a:avLst/>
          </a:prstGeom>
        </p:spPr>
        <p:txBody>
          <a:bodyPr wrap="square">
            <a:spAutoFit/>
          </a:bodyPr>
          <a:lstStyle/>
          <a:p>
            <a:pPr marL="342900" indent="-342900">
              <a:buFont typeface="Arial" panose="020B0604020202020204" pitchFamily="34" charset="0"/>
              <a:buChar char="•"/>
            </a:pPr>
            <a:r>
              <a:rPr lang="en-US" dirty="0"/>
              <a:t>An attribute consisting more than one value for a given entity.</a:t>
            </a:r>
          </a:p>
          <a:p>
            <a:endParaRPr lang="en-US" dirty="0"/>
          </a:p>
          <a:p>
            <a:endParaRPr lang="en-US" dirty="0"/>
          </a:p>
          <a:p>
            <a:pPr marL="342900" indent="-342900" algn="ctr">
              <a:buFont typeface="Wingdings" panose="05000000000000000000" pitchFamily="2" charset="2"/>
              <a:buChar char="ü"/>
            </a:pPr>
            <a:r>
              <a:rPr lang="en-US" sz="1600" dirty="0"/>
              <a:t>Example: </a:t>
            </a:r>
            <a:r>
              <a:rPr lang="en-US" sz="1600" dirty="0" err="1"/>
              <a:t>Phone_No</a:t>
            </a:r>
            <a:r>
              <a:rPr lang="en-US" sz="1600" dirty="0"/>
              <a:t> (can be more than one for a given student).</a:t>
            </a:r>
          </a:p>
          <a:p>
            <a:pPr algn="ctr"/>
            <a:endParaRPr lang="en-US" sz="1600" dirty="0"/>
          </a:p>
          <a:p>
            <a:pPr marL="342900" indent="-342900" algn="ctr">
              <a:buFont typeface="Wingdings" panose="05000000000000000000" pitchFamily="2" charset="2"/>
              <a:buChar char="ü"/>
            </a:pPr>
            <a:endParaRPr lang="en-US" dirty="0"/>
          </a:p>
          <a:p>
            <a:pPr marL="285750" indent="-285750">
              <a:buFont typeface="Arial" panose="020B0604020202020204" pitchFamily="34" charset="0"/>
              <a:buChar char="•"/>
            </a:pPr>
            <a:r>
              <a:rPr lang="en-US" dirty="0"/>
              <a:t>In ER diagram, multivalued attribute is represented by double oval.</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09113" y="2372139"/>
            <a:ext cx="2252870" cy="1404731"/>
          </a:xfrm>
          <a:prstGeom prst="rect">
            <a:avLst/>
          </a:prstGeom>
        </p:spPr>
      </p:pic>
    </p:spTree>
    <p:extLst>
      <p:ext uri="{BB962C8B-B14F-4D97-AF65-F5344CB8AC3E}">
        <p14:creationId xmlns:p14="http://schemas.microsoft.com/office/powerpoint/2010/main" val="3081074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anim calcmode="lin" valueType="num">
                                      <p:cBhvr additive="base">
                                        <p:cTn id="1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6">
                                            <p:txEl>
                                              <p:pRg st="6" end="6"/>
                                            </p:txEl>
                                          </p:spTgt>
                                        </p:tgtEl>
                                        <p:attrNameLst>
                                          <p:attrName>style.visibility</p:attrName>
                                        </p:attrNameLst>
                                      </p:cBhvr>
                                      <p:to>
                                        <p:strVal val="visible"/>
                                      </p:to>
                                    </p:set>
                                    <p:anim calcmode="lin" valueType="num">
                                      <p:cBhvr additive="base">
                                        <p:cTn id="21"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5215" y="1752600"/>
            <a:ext cx="6633444" cy="3574774"/>
          </a:xfrm>
        </p:spPr>
        <p:txBody>
          <a:bodyPr>
            <a:normAutofit/>
          </a:bodyPr>
          <a:lstStyle/>
          <a:p>
            <a:r>
              <a:rPr lang="en-US" sz="1800" dirty="0"/>
              <a:t>An attribute which can be</a:t>
            </a:r>
            <a:r>
              <a:rPr lang="en-US" sz="1800" b="1" dirty="0"/>
              <a:t> </a:t>
            </a:r>
            <a:r>
              <a:rPr lang="en-US" sz="1800" dirty="0"/>
              <a:t>derived from other attributes of the entity type is known as derived attribute.</a:t>
            </a:r>
          </a:p>
          <a:p>
            <a:pPr marL="0" indent="0">
              <a:buNone/>
            </a:pPr>
            <a:endParaRPr lang="en-US" sz="1800" dirty="0"/>
          </a:p>
          <a:p>
            <a:pPr algn="ctr">
              <a:buFont typeface="Wingdings" panose="05000000000000000000" pitchFamily="2" charset="2"/>
              <a:buChar char="ü"/>
            </a:pPr>
            <a:r>
              <a:rPr lang="en-US" sz="1600" dirty="0"/>
              <a:t>Example: Age (can be derived from DOB)</a:t>
            </a:r>
          </a:p>
          <a:p>
            <a:pPr algn="ctr">
              <a:buFont typeface="Wingdings" panose="05000000000000000000" pitchFamily="2" charset="2"/>
              <a:buChar char="ü"/>
            </a:pPr>
            <a:endParaRPr lang="en-US" sz="1800" dirty="0"/>
          </a:p>
          <a:p>
            <a:r>
              <a:rPr lang="en-US" sz="1800" dirty="0"/>
              <a:t>In ER diagram, derived attribute is represented by dashed oval.</a:t>
            </a:r>
          </a:p>
        </p:txBody>
      </p:sp>
      <p:sp>
        <p:nvSpPr>
          <p:cNvPr id="5" name="Title 12"/>
          <p:cNvSpPr txBox="1">
            <a:spLocks/>
          </p:cNvSpPr>
          <p:nvPr/>
        </p:nvSpPr>
        <p:spPr>
          <a:xfrm>
            <a:off x="1625407" y="733630"/>
            <a:ext cx="7840248" cy="556591"/>
          </a:xfrm>
          <a:prstGeom prst="rect">
            <a:avLst/>
          </a:prstGeom>
        </p:spPr>
        <p:txBody>
          <a:bodyPr vert="horz" lIns="91440" tIns="45720" rIns="91440" bIns="45720" rtlCol="0" anchor="b">
            <a:normAutofit fontScale="97500"/>
          </a:bodyPr>
          <a:lstStyle/>
          <a:p>
            <a:pPr lvl="0">
              <a:lnSpc>
                <a:spcPct val="90000"/>
              </a:lnSpc>
              <a:spcBef>
                <a:spcPct val="0"/>
              </a:spcBef>
              <a:defRPr/>
            </a:pPr>
            <a:r>
              <a:rPr lang="en-US" sz="3200" dirty="0">
                <a:solidFill>
                  <a:schemeClr val="accent6">
                    <a:lumMod val="75000"/>
                  </a:schemeClr>
                </a:solidFill>
              </a:rPr>
              <a:t>Derived Attribute Notations</a:t>
            </a:r>
            <a:endParaRPr kumimoji="0" lang="en-US" sz="3200" i="0" u="none" strike="noStrike" kern="1200" cap="none" spc="0" normalizeH="0" baseline="0" noProof="0" dirty="0">
              <a:ln>
                <a:noFill/>
              </a:ln>
              <a:solidFill>
                <a:schemeClr val="accent6">
                  <a:lumMod val="75000"/>
                </a:schemeClr>
              </a:solidFill>
              <a:effectLst/>
              <a:uLnTx/>
              <a:uFillTx/>
              <a:latin typeface="+mj-lt"/>
              <a:ea typeface="+mj-ea"/>
              <a:cs typeface="+mj-cs"/>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15195" y="2396826"/>
            <a:ext cx="2490127" cy="157882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2"/>
          <p:cNvSpPr txBox="1">
            <a:spLocks/>
          </p:cNvSpPr>
          <p:nvPr/>
        </p:nvSpPr>
        <p:spPr>
          <a:xfrm>
            <a:off x="1589895" y="719708"/>
            <a:ext cx="7840248" cy="556591"/>
          </a:xfrm>
          <a:prstGeom prst="rect">
            <a:avLst/>
          </a:prstGeom>
        </p:spPr>
        <p:txBody>
          <a:bodyPr vert="horz" lIns="91440" tIns="45720" rIns="91440" bIns="45720" rtlCol="0" anchor="b">
            <a:normAutofit fontScale="97500"/>
          </a:bodyPr>
          <a:lstStyle/>
          <a:p>
            <a:pPr lvl="0">
              <a:lnSpc>
                <a:spcPct val="90000"/>
              </a:lnSpc>
              <a:spcBef>
                <a:spcPct val="0"/>
              </a:spcBef>
              <a:defRPr/>
            </a:pPr>
            <a:r>
              <a:rPr lang="en-US" sz="3200" dirty="0">
                <a:solidFill>
                  <a:schemeClr val="accent6">
                    <a:lumMod val="75000"/>
                  </a:schemeClr>
                </a:solidFill>
              </a:rPr>
              <a:t>Relation Notations</a:t>
            </a:r>
            <a:endParaRPr kumimoji="0" lang="en-US" sz="3200" i="0" u="none" strike="noStrike" kern="1200" cap="none" spc="0" normalizeH="0" baseline="0" noProof="0" dirty="0">
              <a:ln>
                <a:noFill/>
              </a:ln>
              <a:solidFill>
                <a:schemeClr val="accent6">
                  <a:lumMod val="75000"/>
                </a:schemeClr>
              </a:solidFill>
              <a:effectLst/>
              <a:uLnTx/>
              <a:uFillTx/>
              <a:latin typeface="+mj-lt"/>
              <a:ea typeface="+mj-ea"/>
              <a:cs typeface="+mj-cs"/>
            </a:endParaRPr>
          </a:p>
        </p:txBody>
      </p:sp>
      <p:pic>
        <p:nvPicPr>
          <p:cNvPr id="7" name="Content Placeholder 6" descr="Untitled.png"/>
          <p:cNvPicPr>
            <a:picLocks noGrp="1" noChangeAspect="1"/>
          </p:cNvPicPr>
          <p:nvPr>
            <p:ph idx="1"/>
          </p:nvPr>
        </p:nvPicPr>
        <p:blipFill>
          <a:blip r:embed="rId2"/>
          <a:stretch>
            <a:fillRect/>
          </a:stretch>
        </p:blipFill>
        <p:spPr>
          <a:xfrm>
            <a:off x="2184151" y="1889132"/>
            <a:ext cx="6958161" cy="1431584"/>
          </a:xfrm>
        </p:spPr>
      </p:pic>
      <p:grpSp>
        <p:nvGrpSpPr>
          <p:cNvPr id="14" name="Group 13"/>
          <p:cNvGrpSpPr/>
          <p:nvPr/>
        </p:nvGrpSpPr>
        <p:grpSpPr>
          <a:xfrm>
            <a:off x="2735439" y="3850106"/>
            <a:ext cx="5879948" cy="1143000"/>
            <a:chOff x="2735439" y="3850106"/>
            <a:chExt cx="5879948" cy="1143000"/>
          </a:xfrm>
        </p:grpSpPr>
        <p:sp>
          <p:nvSpPr>
            <p:cNvPr id="8" name="Rectangle 7"/>
            <p:cNvSpPr/>
            <p:nvPr/>
          </p:nvSpPr>
          <p:spPr>
            <a:xfrm>
              <a:off x="2735439" y="3933549"/>
              <a:ext cx="1548581" cy="10176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Student</a:t>
              </a:r>
            </a:p>
          </p:txBody>
        </p:sp>
        <p:sp>
          <p:nvSpPr>
            <p:cNvPr id="9" name="Rectangle 8"/>
            <p:cNvSpPr/>
            <p:nvPr/>
          </p:nvSpPr>
          <p:spPr>
            <a:xfrm>
              <a:off x="7066806" y="3921518"/>
              <a:ext cx="1548581" cy="10176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Exam</a:t>
              </a:r>
            </a:p>
          </p:txBody>
        </p:sp>
        <p:cxnSp>
          <p:nvCxnSpPr>
            <p:cNvPr id="11" name="Straight Connector 10"/>
            <p:cNvCxnSpPr/>
            <p:nvPr/>
          </p:nvCxnSpPr>
          <p:spPr>
            <a:xfrm flipV="1">
              <a:off x="4284020" y="4439653"/>
              <a:ext cx="685023" cy="271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2" name="Flowchart: Decision 11"/>
            <p:cNvSpPr/>
            <p:nvPr/>
          </p:nvSpPr>
          <p:spPr>
            <a:xfrm>
              <a:off x="4932948" y="3850106"/>
              <a:ext cx="1503948" cy="1143000"/>
            </a:xfrm>
            <a:prstGeom prst="flowChartDecision">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dirty="0"/>
                <a:t>Sit for</a:t>
              </a:r>
            </a:p>
          </p:txBody>
        </p:sp>
        <p:cxnSp>
          <p:nvCxnSpPr>
            <p:cNvPr id="13" name="Straight Connector 12"/>
            <p:cNvCxnSpPr/>
            <p:nvPr/>
          </p:nvCxnSpPr>
          <p:spPr>
            <a:xfrm flipV="1">
              <a:off x="6397567" y="4423611"/>
              <a:ext cx="685023" cy="2716"/>
            </a:xfrm>
            <a:prstGeom prst="line">
              <a:avLst/>
            </a:prstGeom>
            <a:ln w="38100"/>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chemeClr val="accent6">
                    <a:lumMod val="75000"/>
                  </a:schemeClr>
                </a:solidFill>
              </a:rPr>
              <a:t>SUMMARY OF SYMBOLS USED IN E-R NOTATION(CONT’D)</a:t>
            </a:r>
            <a:endParaRPr lang="en-US" sz="2400" dirty="0"/>
          </a:p>
        </p:txBody>
      </p:sp>
      <p:sp>
        <p:nvSpPr>
          <p:cNvPr id="3" name="Content Placeholder 2"/>
          <p:cNvSpPr>
            <a:spLocks noGrp="1"/>
          </p:cNvSpPr>
          <p:nvPr>
            <p:ph idx="1"/>
          </p:nvPr>
        </p:nvSpPr>
        <p:spPr>
          <a:xfrm>
            <a:off x="1065214" y="1752600"/>
            <a:ext cx="6323728" cy="4229100"/>
          </a:xfrm>
        </p:spPr>
        <p:txBody>
          <a:bodyPr>
            <a:normAutofit/>
          </a:bodyPr>
          <a:lstStyle/>
          <a:p>
            <a:pPr>
              <a:buFont typeface="Wingdings" panose="05000000000000000000" pitchFamily="2" charset="2"/>
              <a:buChar char="Ø"/>
            </a:pPr>
            <a:r>
              <a:rPr lang="en-US" sz="1800" dirty="0"/>
              <a:t>Rectangle – Entity</a:t>
            </a:r>
          </a:p>
          <a:p>
            <a:pPr>
              <a:buFont typeface="Wingdings" panose="05000000000000000000" pitchFamily="2" charset="2"/>
              <a:buChar char="Ø"/>
            </a:pPr>
            <a:r>
              <a:rPr lang="en-US" sz="1800" dirty="0"/>
              <a:t>Ellipses -- Attribute (underlined attributes are [part of] the primary key)</a:t>
            </a:r>
          </a:p>
          <a:p>
            <a:pPr>
              <a:buFont typeface="Wingdings" panose="05000000000000000000" pitchFamily="2" charset="2"/>
              <a:buChar char="Ø"/>
            </a:pPr>
            <a:r>
              <a:rPr lang="en-US" sz="1800" dirty="0"/>
              <a:t>Double ellipses -- multi-valued attribute</a:t>
            </a:r>
          </a:p>
          <a:p>
            <a:pPr>
              <a:buFont typeface="Wingdings" panose="05000000000000000000" pitchFamily="2" charset="2"/>
              <a:buChar char="Ø"/>
            </a:pPr>
            <a:r>
              <a:rPr lang="en-US" sz="1800" dirty="0"/>
              <a:t>Dashed ellipses-- derived attribute, </a:t>
            </a:r>
          </a:p>
          <a:p>
            <a:pPr algn="ctr">
              <a:buFont typeface="Wingdings" panose="05000000000000000000" pitchFamily="2" charset="2"/>
              <a:buChar char="ü"/>
            </a:pPr>
            <a:r>
              <a:rPr lang="en-US" sz="1800" dirty="0"/>
              <a:t>Example: age is derivable from birthdate and current</a:t>
            </a:r>
          </a:p>
          <a:p>
            <a:pPr marL="0" indent="0" algn="ctr">
              <a:buNone/>
            </a:pPr>
            <a:r>
              <a:rPr lang="en-US" sz="1800" dirty="0"/>
              <a:t>date.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62191" y="2011301"/>
            <a:ext cx="4346714" cy="3472635"/>
          </a:xfrm>
          <a:prstGeom prst="rect">
            <a:avLst/>
          </a:prstGeom>
        </p:spPr>
      </p:pic>
    </p:spTree>
    <p:extLst>
      <p:ext uri="{BB962C8B-B14F-4D97-AF65-F5344CB8AC3E}">
        <p14:creationId xmlns:p14="http://schemas.microsoft.com/office/powerpoint/2010/main" val="3255391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chemeClr val="accent6">
                    <a:lumMod val="75000"/>
                  </a:schemeClr>
                </a:solidFill>
              </a:rPr>
              <a:t>Helps to give name for particular relation</a:t>
            </a:r>
          </a:p>
        </p:txBody>
      </p:sp>
      <p:sp>
        <p:nvSpPr>
          <p:cNvPr id="3" name="Content Placeholder 2"/>
          <p:cNvSpPr>
            <a:spLocks noGrp="1"/>
          </p:cNvSpPr>
          <p:nvPr>
            <p:ph idx="1"/>
          </p:nvPr>
        </p:nvSpPr>
        <p:spPr>
          <a:xfrm>
            <a:off x="1065214" y="1752600"/>
            <a:ext cx="4536596" cy="4229100"/>
          </a:xfrm>
        </p:spPr>
        <p:txBody>
          <a:bodyPr>
            <a:normAutofit/>
          </a:bodyPr>
          <a:lstStyle/>
          <a:p>
            <a:pPr>
              <a:buFont typeface="Wingdings" panose="05000000000000000000" pitchFamily="2" charset="2"/>
              <a:buChar char="q"/>
            </a:pPr>
            <a:r>
              <a:rPr lang="en-US" sz="1800" dirty="0"/>
              <a:t>Representing entities</a:t>
            </a:r>
          </a:p>
          <a:p>
            <a:pPr algn="ctr"/>
            <a:r>
              <a:rPr lang="en-US" sz="1800" dirty="0"/>
              <a:t>we represent an entity by a named rectangle</a:t>
            </a:r>
          </a:p>
          <a:p>
            <a:pPr algn="ctr"/>
            <a:r>
              <a:rPr lang="en-US" sz="1800" dirty="0"/>
              <a:t>use a singular noun, or adjective + noun</a:t>
            </a:r>
          </a:p>
          <a:p>
            <a:pPr algn="ctr"/>
            <a:r>
              <a:rPr lang="en-US" sz="1800" dirty="0"/>
              <a:t>refer to one instance in naming</a:t>
            </a:r>
          </a:p>
        </p:txBody>
      </p:sp>
      <p:sp>
        <p:nvSpPr>
          <p:cNvPr id="4" name="Rectangle 3"/>
          <p:cNvSpPr/>
          <p:nvPr/>
        </p:nvSpPr>
        <p:spPr>
          <a:xfrm>
            <a:off x="6369498" y="2946960"/>
            <a:ext cx="1548581" cy="10176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CUSTOMER</a:t>
            </a:r>
          </a:p>
        </p:txBody>
      </p:sp>
      <p:sp>
        <p:nvSpPr>
          <p:cNvPr id="5" name="Rectangle 4"/>
          <p:cNvSpPr/>
          <p:nvPr/>
        </p:nvSpPr>
        <p:spPr>
          <a:xfrm>
            <a:off x="8426401" y="2961434"/>
            <a:ext cx="1548581" cy="10176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PART TIME EMPLOYEE</a:t>
            </a:r>
          </a:p>
        </p:txBody>
      </p:sp>
    </p:spTree>
    <p:extLst>
      <p:ext uri="{BB962C8B-B14F-4D97-AF65-F5344CB8AC3E}">
        <p14:creationId xmlns:p14="http://schemas.microsoft.com/office/powerpoint/2010/main" val="625732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chemeClr val="accent6">
                    <a:lumMod val="75000"/>
                  </a:schemeClr>
                </a:solidFill>
              </a:rPr>
              <a:t>Types of Relationships in ER Model</a:t>
            </a:r>
          </a:p>
        </p:txBody>
      </p:sp>
      <p:sp>
        <p:nvSpPr>
          <p:cNvPr id="3" name="Content Placeholder 2"/>
          <p:cNvSpPr>
            <a:spLocks noGrp="1"/>
          </p:cNvSpPr>
          <p:nvPr>
            <p:ph idx="1"/>
          </p:nvPr>
        </p:nvSpPr>
        <p:spPr>
          <a:xfrm>
            <a:off x="2438292" y="1343487"/>
            <a:ext cx="8915400" cy="3777622"/>
          </a:xfrm>
        </p:spPr>
        <p:txBody>
          <a:bodyPr>
            <a:normAutofit fontScale="92500"/>
          </a:bodyPr>
          <a:lstStyle/>
          <a:p>
            <a:pPr>
              <a:buFont typeface="Wingdings" panose="05000000000000000000" pitchFamily="2" charset="2"/>
              <a:buChar char="q"/>
            </a:pPr>
            <a:r>
              <a:rPr lang="en-US" sz="1800" dirty="0">
                <a:solidFill>
                  <a:srgbClr val="FF0000"/>
                </a:solidFill>
              </a:rPr>
              <a:t>Types of Relationships</a:t>
            </a:r>
          </a:p>
          <a:p>
            <a:r>
              <a:rPr lang="en-US" sz="1800" dirty="0"/>
              <a:t>Three types of relationships can exist between entities</a:t>
            </a:r>
          </a:p>
          <a:p>
            <a:endParaRPr lang="en-US" sz="1800" dirty="0"/>
          </a:p>
          <a:p>
            <a:r>
              <a:rPr lang="en-US" sz="1800" dirty="0"/>
              <a:t>One-to-one relationship One-to-one relationship (1:1): One instance in an entity (parent) refers to one and only one instance in the related entity (child).</a:t>
            </a:r>
          </a:p>
          <a:p>
            <a:r>
              <a:rPr lang="en-US" sz="1800" dirty="0"/>
              <a:t>One-to-many relationship One-to-many relationship (1:M): One instance in an entity (parent) refers to one or more instances in the related entity (child)</a:t>
            </a:r>
          </a:p>
          <a:p>
            <a:r>
              <a:rPr lang="en-US" sz="1800" dirty="0"/>
              <a:t>Many-to-many relationship Many-to-many relationship (M:N): exists when one instance of the first entity (parent) can relate to many instances of the second entity (child), and one instance of the second entity can relate to many instances of the first entity.</a:t>
            </a:r>
          </a:p>
          <a:p>
            <a:endParaRPr lang="en-US" sz="1800" dirty="0"/>
          </a:p>
        </p:txBody>
      </p:sp>
    </p:spTree>
    <p:extLst>
      <p:ext uri="{BB962C8B-B14F-4D97-AF65-F5344CB8AC3E}">
        <p14:creationId xmlns:p14="http://schemas.microsoft.com/office/powerpoint/2010/main" val="3490265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chemeClr val="accent6">
                    <a:lumMod val="75000"/>
                  </a:schemeClr>
                </a:solidFill>
              </a:rPr>
              <a:t>ENTITY-RELATIONSHIP DIAGRAMS(CONT’D)</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55234" y="2242687"/>
            <a:ext cx="6119459" cy="2981816"/>
          </a:xfrm>
        </p:spPr>
      </p:pic>
    </p:spTree>
    <p:extLst>
      <p:ext uri="{BB962C8B-B14F-4D97-AF65-F5344CB8AC3E}">
        <p14:creationId xmlns:p14="http://schemas.microsoft.com/office/powerpoint/2010/main" val="1422218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chemeClr val="accent6">
                    <a:lumMod val="75000"/>
                  </a:schemeClr>
                </a:solidFill>
              </a:rPr>
              <a:t>ENTITY-RELATIONSHIP DIAGRAMS(CONT’D)</a:t>
            </a:r>
            <a:endParaRPr lang="en-US" sz="2400" dirty="0"/>
          </a:p>
        </p:txBody>
      </p:sp>
      <p:sp>
        <p:nvSpPr>
          <p:cNvPr id="3" name="Content Placeholder 2"/>
          <p:cNvSpPr>
            <a:spLocks noGrp="1"/>
          </p:cNvSpPr>
          <p:nvPr>
            <p:ph idx="1"/>
          </p:nvPr>
        </p:nvSpPr>
        <p:spPr>
          <a:xfrm>
            <a:off x="1078466" y="1481737"/>
            <a:ext cx="10702716" cy="4229100"/>
          </a:xfrm>
        </p:spPr>
        <p:txBody>
          <a:bodyPr/>
          <a:lstStyle/>
          <a:p>
            <a:pPr>
              <a:buFont typeface="Wingdings" panose="05000000000000000000" pitchFamily="2" charset="2"/>
              <a:buChar char="q"/>
            </a:pPr>
            <a:r>
              <a:rPr lang="en-US" sz="1800" dirty="0"/>
              <a:t>Types of Relationships</a:t>
            </a:r>
          </a:p>
          <a:p>
            <a:pPr algn="just"/>
            <a:r>
              <a:rPr lang="en-US" sz="1800" dirty="0"/>
              <a:t>Many-to-many relationship Many-to-many relationship (M:N): exists when one instance of the first entity (parent) can relate to many instances of the second entity (child), and one instance of the second entity can relate to many instances of the first entity.</a:t>
            </a:r>
          </a:p>
          <a:p>
            <a:endParaRPr lang="en-US" dirty="0"/>
          </a:p>
        </p:txBody>
      </p:sp>
      <p:pic>
        <p:nvPicPr>
          <p:cNvPr id="5" name="Picture 7" descr="7">
            <a:extLst>
              <a:ext uri="{FF2B5EF4-FFF2-40B4-BE49-F238E27FC236}">
                <a16:creationId xmlns:a16="http://schemas.microsoft.com/office/drawing/2014/main" id="{AA6A7B54-78AE-4977-A820-969BCEDAD99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68437" y="2888799"/>
            <a:ext cx="5851524" cy="3053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3">
            <a:extLst>
              <a:ext uri="{FF2B5EF4-FFF2-40B4-BE49-F238E27FC236}">
                <a16:creationId xmlns:a16="http://schemas.microsoft.com/office/drawing/2014/main" id="{4135E686-EBB8-4D0A-9B9B-2085B48547D3}"/>
              </a:ext>
            </a:extLst>
          </p:cNvPr>
          <p:cNvSpPr txBox="1">
            <a:spLocks noChangeArrowheads="1"/>
          </p:cNvSpPr>
          <p:nvPr/>
        </p:nvSpPr>
        <p:spPr bwMode="auto">
          <a:xfrm>
            <a:off x="3557130" y="5925778"/>
            <a:ext cx="1689671"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Helvetica" panose="020B0604020202020204" pitchFamily="34" charset="0"/>
                <a:ea typeface="ＭＳ Ｐゴシック" panose="020B0600070205080204" pitchFamily="34" charset="-128"/>
              </a:defRPr>
            </a:lvl1pPr>
            <a:lvl2pPr marL="742950" indent="-285750">
              <a:defRPr sz="1600">
                <a:solidFill>
                  <a:schemeClr val="tx1"/>
                </a:solidFill>
                <a:latin typeface="Helvetica" panose="020B0604020202020204" pitchFamily="34" charset="0"/>
                <a:ea typeface="ＭＳ Ｐゴシック" panose="020B0600070205080204" pitchFamily="34" charset="-128"/>
              </a:defRPr>
            </a:lvl2pPr>
            <a:lvl3pPr marL="1143000" indent="-228600">
              <a:defRPr sz="1600">
                <a:solidFill>
                  <a:schemeClr val="tx1"/>
                </a:solidFill>
                <a:latin typeface="Helvetica" panose="020B0604020202020204" pitchFamily="34" charset="0"/>
                <a:ea typeface="ＭＳ Ｐゴシック" panose="020B0600070205080204" pitchFamily="34" charset="-128"/>
              </a:defRPr>
            </a:lvl3pPr>
            <a:lvl4pPr marL="1600200" indent="-228600">
              <a:defRPr sz="1600">
                <a:solidFill>
                  <a:schemeClr val="tx1"/>
                </a:solidFill>
                <a:latin typeface="Helvetica" panose="020B0604020202020204" pitchFamily="34" charset="0"/>
                <a:ea typeface="ＭＳ Ｐゴシック" panose="020B0600070205080204" pitchFamily="34" charset="-128"/>
              </a:defRPr>
            </a:lvl4pPr>
            <a:lvl5pPr marL="2057400" indent="-228600">
              <a:defRPr sz="16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pPr algn="ctr">
              <a:spcBef>
                <a:spcPct val="50000"/>
              </a:spcBef>
            </a:pPr>
            <a:r>
              <a:rPr lang="en-US" altLang="en-US" sz="1700" dirty="0"/>
              <a:t>Many to one</a:t>
            </a:r>
          </a:p>
        </p:txBody>
      </p:sp>
      <p:sp>
        <p:nvSpPr>
          <p:cNvPr id="7" name="Text Box 4">
            <a:extLst>
              <a:ext uri="{FF2B5EF4-FFF2-40B4-BE49-F238E27FC236}">
                <a16:creationId xmlns:a16="http://schemas.microsoft.com/office/drawing/2014/main" id="{B7392B67-6C18-4581-9704-5CA154479F0E}"/>
              </a:ext>
            </a:extLst>
          </p:cNvPr>
          <p:cNvSpPr txBox="1">
            <a:spLocks noChangeArrowheads="1"/>
          </p:cNvSpPr>
          <p:nvPr/>
        </p:nvSpPr>
        <p:spPr bwMode="auto">
          <a:xfrm>
            <a:off x="7234415" y="5964449"/>
            <a:ext cx="16097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Helvetica" panose="020B0604020202020204" pitchFamily="34" charset="0"/>
                <a:ea typeface="ＭＳ Ｐゴシック" panose="020B0600070205080204" pitchFamily="34" charset="-128"/>
              </a:defRPr>
            </a:lvl1pPr>
            <a:lvl2pPr marL="742950" indent="-285750">
              <a:defRPr sz="1600">
                <a:solidFill>
                  <a:schemeClr val="tx1"/>
                </a:solidFill>
                <a:latin typeface="Helvetica" panose="020B0604020202020204" pitchFamily="34" charset="0"/>
                <a:ea typeface="ＭＳ Ｐゴシック" panose="020B0600070205080204" pitchFamily="34" charset="-128"/>
              </a:defRPr>
            </a:lvl2pPr>
            <a:lvl3pPr marL="1143000" indent="-228600">
              <a:defRPr sz="1600">
                <a:solidFill>
                  <a:schemeClr val="tx1"/>
                </a:solidFill>
                <a:latin typeface="Helvetica" panose="020B0604020202020204" pitchFamily="34" charset="0"/>
                <a:ea typeface="ＭＳ Ｐゴシック" panose="020B0600070205080204" pitchFamily="34" charset="-128"/>
              </a:defRPr>
            </a:lvl3pPr>
            <a:lvl4pPr marL="1600200" indent="-228600">
              <a:defRPr sz="1600">
                <a:solidFill>
                  <a:schemeClr val="tx1"/>
                </a:solidFill>
                <a:latin typeface="Helvetica" panose="020B0604020202020204" pitchFamily="34" charset="0"/>
                <a:ea typeface="ＭＳ Ｐゴシック" panose="020B0600070205080204" pitchFamily="34" charset="-128"/>
              </a:defRPr>
            </a:lvl4pPr>
            <a:lvl5pPr marL="2057400" indent="-228600">
              <a:defRPr sz="16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pPr algn="ctr">
              <a:spcBef>
                <a:spcPct val="50000"/>
              </a:spcBef>
            </a:pPr>
            <a:r>
              <a:rPr lang="en-US" altLang="en-US" sz="1700" dirty="0"/>
              <a:t>Many to many</a:t>
            </a:r>
          </a:p>
        </p:txBody>
      </p:sp>
    </p:spTree>
    <p:extLst>
      <p:ext uri="{BB962C8B-B14F-4D97-AF65-F5344CB8AC3E}">
        <p14:creationId xmlns:p14="http://schemas.microsoft.com/office/powerpoint/2010/main" val="42206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0156" y="668498"/>
            <a:ext cx="8911687" cy="769684"/>
          </a:xfrm>
        </p:spPr>
        <p:txBody>
          <a:bodyPr>
            <a:normAutofit/>
          </a:bodyPr>
          <a:lstStyle/>
          <a:p>
            <a:r>
              <a:rPr lang="en-US" sz="2400" dirty="0">
                <a:solidFill>
                  <a:schemeClr val="accent6">
                    <a:lumMod val="75000"/>
                  </a:schemeClr>
                </a:solidFill>
              </a:rPr>
              <a:t>Notations for Relationships in ER Model (CONT’D)</a:t>
            </a:r>
            <a:endParaRPr lang="en-US" sz="24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76986" y="1905000"/>
            <a:ext cx="3962953" cy="3381847"/>
          </a:xfrm>
        </p:spPr>
      </p:pic>
      <p:sp>
        <p:nvSpPr>
          <p:cNvPr id="5" name="Rectangle 4"/>
          <p:cNvSpPr/>
          <p:nvPr/>
        </p:nvSpPr>
        <p:spPr>
          <a:xfrm>
            <a:off x="826673" y="1905000"/>
            <a:ext cx="5411774" cy="2308324"/>
          </a:xfrm>
          <a:prstGeom prst="rect">
            <a:avLst/>
          </a:prstGeom>
        </p:spPr>
        <p:txBody>
          <a:bodyPr wrap="square">
            <a:spAutoFit/>
          </a:bodyPr>
          <a:lstStyle/>
          <a:p>
            <a:pPr marL="342900" indent="-342900" algn="just">
              <a:buFont typeface="Arial" panose="020B0604020202020204" pitchFamily="34" charset="0"/>
              <a:buChar char="•"/>
            </a:pPr>
            <a:r>
              <a:rPr lang="en-US" sz="2400" dirty="0"/>
              <a:t>Crow's foot notation is a common method of indicating cardinality. The four examples show how you can use various symbols to describe the relationships between entities.</a:t>
            </a:r>
          </a:p>
        </p:txBody>
      </p:sp>
    </p:spTree>
    <p:extLst>
      <p:ext uri="{BB962C8B-B14F-4D97-AF65-F5344CB8AC3E}">
        <p14:creationId xmlns:p14="http://schemas.microsoft.com/office/powerpoint/2010/main" val="3883593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98774" y="742508"/>
            <a:ext cx="5812666" cy="556591"/>
          </a:xfrm>
        </p:spPr>
        <p:txBody>
          <a:bodyPr>
            <a:normAutofit fontScale="90000"/>
          </a:bodyPr>
          <a:lstStyle/>
          <a:p>
            <a:r>
              <a:rPr lang="en-US" dirty="0">
                <a:solidFill>
                  <a:schemeClr val="accent6">
                    <a:lumMod val="75000"/>
                  </a:schemeClr>
                </a:solidFill>
              </a:rPr>
              <a:t>Data Model</a:t>
            </a:r>
            <a:endParaRPr dirty="0">
              <a:solidFill>
                <a:schemeClr val="accent6">
                  <a:lumMod val="75000"/>
                </a:schemeClr>
              </a:solidFill>
            </a:endParaRPr>
          </a:p>
        </p:txBody>
      </p:sp>
      <p:sp>
        <p:nvSpPr>
          <p:cNvPr id="7" name="TextBox 6">
            <a:extLst>
              <a:ext uri="{FF2B5EF4-FFF2-40B4-BE49-F238E27FC236}">
                <a16:creationId xmlns:a16="http://schemas.microsoft.com/office/drawing/2014/main" id="{A04C6513-3500-43F2-B328-1F6D2027E80F}"/>
              </a:ext>
            </a:extLst>
          </p:cNvPr>
          <p:cNvSpPr txBox="1"/>
          <p:nvPr/>
        </p:nvSpPr>
        <p:spPr>
          <a:xfrm>
            <a:off x="1315439" y="1564694"/>
            <a:ext cx="9962161" cy="2800767"/>
          </a:xfrm>
          <a:prstGeom prst="rect">
            <a:avLst/>
          </a:prstGeom>
          <a:noFill/>
        </p:spPr>
        <p:txBody>
          <a:bodyPr wrap="square">
            <a:spAutoFit/>
          </a:bodyPr>
          <a:lstStyle/>
          <a:p>
            <a:r>
              <a:rPr lang="en-US" altLang="en-US" sz="2800" dirty="0"/>
              <a:t>Model: an abstraction of a real-world object or event</a:t>
            </a:r>
          </a:p>
          <a:p>
            <a:pPr lvl="1"/>
            <a:r>
              <a:rPr lang="en-US" altLang="en-US" sz="2400" dirty="0"/>
              <a:t>Useful in understanding complexities of the real-world environment</a:t>
            </a:r>
          </a:p>
          <a:p>
            <a:pPr lvl="1"/>
            <a:endParaRPr lang="en-US" altLang="en-US" sz="2400" dirty="0"/>
          </a:p>
          <a:p>
            <a:r>
              <a:rPr lang="en-US" altLang="en-US" sz="2800" dirty="0"/>
              <a:t>Data model </a:t>
            </a:r>
          </a:p>
          <a:p>
            <a:pPr lvl="1"/>
            <a:r>
              <a:rPr lang="en-US" altLang="en-US" sz="2400" dirty="0"/>
              <a:t>A diagram that displays a set of tables and the relationships between them</a:t>
            </a:r>
          </a:p>
        </p:txBody>
      </p:sp>
    </p:spTree>
    <p:extLst>
      <p:ext uri="{BB962C8B-B14F-4D97-AF65-F5344CB8AC3E}">
        <p14:creationId xmlns:p14="http://schemas.microsoft.com/office/powerpoint/2010/main" val="382430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lumMod val="75000"/>
                  </a:schemeClr>
                </a:solidFill>
              </a:rPr>
              <a:t>E-R MODEL (Example)</a:t>
            </a:r>
            <a:endParaRPr lang="en-US" dirty="0"/>
          </a:p>
        </p:txBody>
      </p:sp>
      <p:pic>
        <p:nvPicPr>
          <p:cNvPr id="4" name="Content Placeholder 3" descr="edb5ec15a27f37f89abb2798968c9f6d.png"/>
          <p:cNvPicPr>
            <a:picLocks noGrp="1" noChangeAspect="1"/>
          </p:cNvPicPr>
          <p:nvPr>
            <p:ph idx="1"/>
          </p:nvPr>
        </p:nvPicPr>
        <p:blipFill>
          <a:blip r:embed="rId2"/>
          <a:stretch>
            <a:fillRect/>
          </a:stretch>
        </p:blipFill>
        <p:spPr>
          <a:xfrm>
            <a:off x="2057639" y="1367240"/>
            <a:ext cx="8053770" cy="4875070"/>
          </a:xfr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chemeClr val="accent6">
                    <a:lumMod val="75000"/>
                  </a:schemeClr>
                </a:solidFill>
              </a:rPr>
              <a:t>Notations for Relationships in ER Model (CONT’D)</a:t>
            </a:r>
          </a:p>
        </p:txBody>
      </p:sp>
      <p:sp>
        <p:nvSpPr>
          <p:cNvPr id="3" name="Content Placeholder 2"/>
          <p:cNvSpPr>
            <a:spLocks noGrp="1"/>
          </p:cNvSpPr>
          <p:nvPr>
            <p:ph idx="1"/>
          </p:nvPr>
        </p:nvSpPr>
        <p:spPr>
          <a:xfrm>
            <a:off x="1065214" y="1752600"/>
            <a:ext cx="5910773" cy="4229100"/>
          </a:xfrm>
        </p:spPr>
        <p:txBody>
          <a:bodyPr>
            <a:normAutofit/>
          </a:bodyPr>
          <a:lstStyle/>
          <a:p>
            <a:pPr algn="just"/>
            <a:r>
              <a:rPr lang="en-US" sz="1800" dirty="0"/>
              <a:t>We express cardinality constraints by drawing either a directed line (→),signifying “one,” or an undirected line (—), signifying “many,” between the relationship set and the entity set.</a:t>
            </a:r>
          </a:p>
          <a:p>
            <a:pPr algn="just"/>
            <a:r>
              <a:rPr lang="en-US" sz="1800" dirty="0"/>
              <a:t>Or, by numbering each entity. * or, m for many.</a:t>
            </a:r>
          </a:p>
          <a:p>
            <a:pPr algn="just"/>
            <a:r>
              <a:rPr lang="en-US" sz="1800" dirty="0"/>
              <a:t>One-to-one relationship:</a:t>
            </a:r>
          </a:p>
          <a:p>
            <a:pPr algn="ctr">
              <a:buFont typeface="Wingdings" panose="05000000000000000000" pitchFamily="2" charset="2"/>
              <a:buChar char="ü"/>
            </a:pPr>
            <a:r>
              <a:rPr lang="en-US" sz="1800" dirty="0"/>
              <a:t>A student is associated with at most one instructor via the relationship advisor</a:t>
            </a:r>
          </a:p>
          <a:p>
            <a:pPr algn="ctr">
              <a:buFont typeface="Wingdings" panose="05000000000000000000" pitchFamily="2" charset="2"/>
              <a:buChar char="ü"/>
            </a:pPr>
            <a:r>
              <a:rPr lang="en-US" sz="1800" dirty="0"/>
              <a:t>A student is associated with at most one department via </a:t>
            </a:r>
            <a:r>
              <a:rPr lang="en-US" sz="1800" dirty="0" err="1"/>
              <a:t>stud_dept</a:t>
            </a:r>
            <a:endParaRPr lang="en-US" sz="1800" dirty="0"/>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23067" y="1942498"/>
            <a:ext cx="4911617" cy="3012960"/>
          </a:xfrm>
          <a:prstGeom prst="rect">
            <a:avLst/>
          </a:prstGeom>
        </p:spPr>
      </p:pic>
    </p:spTree>
    <p:extLst>
      <p:ext uri="{BB962C8B-B14F-4D97-AF65-F5344CB8AC3E}">
        <p14:creationId xmlns:p14="http://schemas.microsoft.com/office/powerpoint/2010/main" val="3622924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chemeClr val="accent6">
                    <a:lumMod val="75000"/>
                  </a:schemeClr>
                </a:solidFill>
              </a:rPr>
              <a:t>ONE-TO-MANY RELATIONSHIP</a:t>
            </a:r>
          </a:p>
        </p:txBody>
      </p:sp>
      <p:sp>
        <p:nvSpPr>
          <p:cNvPr id="3" name="Content Placeholder 2"/>
          <p:cNvSpPr>
            <a:spLocks noGrp="1"/>
          </p:cNvSpPr>
          <p:nvPr>
            <p:ph idx="1"/>
          </p:nvPr>
        </p:nvSpPr>
        <p:spPr>
          <a:xfrm>
            <a:off x="1065214" y="1752600"/>
            <a:ext cx="5512567" cy="4229100"/>
          </a:xfrm>
        </p:spPr>
        <p:txBody>
          <a:bodyPr>
            <a:normAutofit/>
          </a:bodyPr>
          <a:lstStyle/>
          <a:p>
            <a:pPr algn="just"/>
            <a:r>
              <a:rPr lang="en-US" sz="1800" dirty="0"/>
              <a:t>one-to-many relationship between an instructor and a student</a:t>
            </a:r>
          </a:p>
          <a:p>
            <a:pPr algn="just"/>
            <a:endParaRPr lang="en-US" sz="1800" dirty="0"/>
          </a:p>
          <a:p>
            <a:pPr algn="ctr">
              <a:buFont typeface="Wingdings" panose="05000000000000000000" pitchFamily="2" charset="2"/>
              <a:buChar char="ü"/>
            </a:pPr>
            <a:r>
              <a:rPr lang="en-US" sz="1800" dirty="0"/>
              <a:t>an instructor is associated with several (including 0) students via advisor</a:t>
            </a:r>
          </a:p>
          <a:p>
            <a:pPr algn="ctr">
              <a:buFont typeface="Wingdings" panose="05000000000000000000" pitchFamily="2" charset="2"/>
              <a:buChar char="ü"/>
            </a:pPr>
            <a:r>
              <a:rPr lang="en-US" sz="1800" dirty="0"/>
              <a:t>a student is associated with at most one instructor via advisor,</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1071" y="2103179"/>
            <a:ext cx="5174620" cy="3147247"/>
          </a:xfrm>
          <a:prstGeom prst="rect">
            <a:avLst/>
          </a:prstGeom>
        </p:spPr>
      </p:pic>
    </p:spTree>
    <p:extLst>
      <p:ext uri="{BB962C8B-B14F-4D97-AF65-F5344CB8AC3E}">
        <p14:creationId xmlns:p14="http://schemas.microsoft.com/office/powerpoint/2010/main" val="517645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chemeClr val="accent6">
                    <a:lumMod val="75000"/>
                  </a:schemeClr>
                </a:solidFill>
              </a:rPr>
              <a:t>MANY-TO-MANY RELATIONSHIP</a:t>
            </a:r>
          </a:p>
        </p:txBody>
      </p:sp>
      <p:sp>
        <p:nvSpPr>
          <p:cNvPr id="3" name="Content Placeholder 2"/>
          <p:cNvSpPr>
            <a:spLocks noGrp="1"/>
          </p:cNvSpPr>
          <p:nvPr>
            <p:ph idx="1"/>
          </p:nvPr>
        </p:nvSpPr>
        <p:spPr>
          <a:xfrm>
            <a:off x="1065214" y="1752600"/>
            <a:ext cx="3890244" cy="4229100"/>
          </a:xfrm>
        </p:spPr>
        <p:txBody>
          <a:bodyPr>
            <a:normAutofit/>
          </a:bodyPr>
          <a:lstStyle/>
          <a:p>
            <a:pPr algn="just"/>
            <a:r>
              <a:rPr lang="en-US" sz="1800" dirty="0"/>
              <a:t>An instructor is associated with several (possibly 0) students via advisor</a:t>
            </a:r>
          </a:p>
          <a:p>
            <a:pPr algn="just"/>
            <a:r>
              <a:rPr lang="en-US" sz="1800" dirty="0"/>
              <a:t>A student is associated with several (possibly 0) instructors via advisor</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73541" y="1885674"/>
            <a:ext cx="6531646" cy="2937050"/>
          </a:xfrm>
          <a:prstGeom prst="rect">
            <a:avLst/>
          </a:prstGeom>
        </p:spPr>
      </p:pic>
    </p:spTree>
    <p:extLst>
      <p:ext uri="{BB962C8B-B14F-4D97-AF65-F5344CB8AC3E}">
        <p14:creationId xmlns:p14="http://schemas.microsoft.com/office/powerpoint/2010/main" val="4185469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chemeClr val="accent6">
                    <a:lumMod val="75000"/>
                  </a:schemeClr>
                </a:solidFill>
              </a:rPr>
              <a:t>ENTITY-RELATIONSHIP (Example)</a:t>
            </a:r>
          </a:p>
        </p:txBody>
      </p:sp>
      <p:pic>
        <p:nvPicPr>
          <p:cNvPr id="6" name="Picture 5" descr="dbms-reduction-of-er-diagram-into-table.png"/>
          <p:cNvPicPr>
            <a:picLocks noChangeAspect="1"/>
          </p:cNvPicPr>
          <p:nvPr/>
        </p:nvPicPr>
        <p:blipFill>
          <a:blip r:embed="rId2"/>
          <a:stretch>
            <a:fillRect/>
          </a:stretch>
        </p:blipFill>
        <p:spPr>
          <a:xfrm>
            <a:off x="2179802" y="1264555"/>
            <a:ext cx="7832396" cy="4751932"/>
          </a:xfrm>
          <a:prstGeom prst="rect">
            <a:avLst/>
          </a:prstGeom>
        </p:spPr>
      </p:pic>
    </p:spTree>
    <p:extLst>
      <p:ext uri="{BB962C8B-B14F-4D97-AF65-F5344CB8AC3E}">
        <p14:creationId xmlns:p14="http://schemas.microsoft.com/office/powerpoint/2010/main" val="442961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chemeClr val="accent6">
                    <a:lumMod val="75000"/>
                  </a:schemeClr>
                </a:solidFill>
              </a:rPr>
              <a:t>ENTITY-RELATIONSHIP (Example)</a:t>
            </a:r>
          </a:p>
        </p:txBody>
      </p:sp>
      <p:pic>
        <p:nvPicPr>
          <p:cNvPr id="4" name="Picture 3" descr="media_b05_b0510dfc-4c52-4b5e-984b-958100de9690_php8OBDYL.png"/>
          <p:cNvPicPr>
            <a:picLocks noChangeAspect="1"/>
          </p:cNvPicPr>
          <p:nvPr/>
        </p:nvPicPr>
        <p:blipFill>
          <a:blip r:embed="rId2"/>
          <a:stretch>
            <a:fillRect/>
          </a:stretch>
        </p:blipFill>
        <p:spPr>
          <a:xfrm>
            <a:off x="2076853" y="1264554"/>
            <a:ext cx="7522222" cy="4877039"/>
          </a:xfrm>
          <a:prstGeom prst="rect">
            <a:avLst/>
          </a:prstGeom>
        </p:spPr>
      </p:pic>
    </p:spTree>
    <p:extLst>
      <p:ext uri="{BB962C8B-B14F-4D97-AF65-F5344CB8AC3E}">
        <p14:creationId xmlns:p14="http://schemas.microsoft.com/office/powerpoint/2010/main" val="442961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chemeClr val="accent6">
                    <a:lumMod val="75000"/>
                  </a:schemeClr>
                </a:solidFill>
              </a:rPr>
              <a:t>PARTICIPATION CONSTRAINT</a:t>
            </a:r>
          </a:p>
        </p:txBody>
      </p:sp>
      <p:sp>
        <p:nvSpPr>
          <p:cNvPr id="3" name="Content Placeholder 2"/>
          <p:cNvSpPr>
            <a:spLocks noGrp="1"/>
          </p:cNvSpPr>
          <p:nvPr>
            <p:ph idx="1"/>
          </p:nvPr>
        </p:nvSpPr>
        <p:spPr/>
        <p:txBody>
          <a:bodyPr>
            <a:normAutofit/>
          </a:bodyPr>
          <a:lstStyle/>
          <a:p>
            <a:pPr algn="just"/>
            <a:r>
              <a:rPr lang="en-US" sz="1800" dirty="0"/>
              <a:t>Participation Constraint is applied on the entity participating in the relationship set.</a:t>
            </a:r>
          </a:p>
          <a:p>
            <a:pPr algn="just" fontAlgn="base"/>
            <a:r>
              <a:rPr lang="en-US" sz="1800" b="1" dirty="0"/>
              <a:t>Total Participation –</a:t>
            </a:r>
            <a:r>
              <a:rPr lang="en-US" sz="1800" dirty="0"/>
              <a:t> Each entity in the entity set</a:t>
            </a:r>
            <a:r>
              <a:rPr lang="en-US" sz="1800" b="1" dirty="0"/>
              <a:t> must participate</a:t>
            </a:r>
            <a:r>
              <a:rPr lang="en-US" sz="1800" dirty="0"/>
              <a:t> in the relationship. If each student must enroll in a course, the participation of student will be total. Total participation is shown by double line in ER diagram.</a:t>
            </a:r>
          </a:p>
          <a:p>
            <a:pPr algn="just" fontAlgn="base"/>
            <a:r>
              <a:rPr lang="en-US" sz="1800" b="1" dirty="0"/>
              <a:t>Partial Participation –</a:t>
            </a:r>
            <a:r>
              <a:rPr lang="en-US" sz="1800" dirty="0"/>
              <a:t> The entity in the entity set </a:t>
            </a:r>
            <a:r>
              <a:rPr lang="en-US" sz="1800" b="1" dirty="0"/>
              <a:t>may or may NOT participat</a:t>
            </a:r>
            <a:r>
              <a:rPr lang="en-US" sz="1800" dirty="0"/>
              <a:t>e in the relationship. If some courses are not enrolled by any of the student, the participation of course will be </a:t>
            </a:r>
            <a:r>
              <a:rPr lang="en-US" sz="1800" err="1"/>
              <a:t>partial</a:t>
            </a:r>
            <a:r>
              <a:rPr lang="en-US" sz="1800"/>
              <a:t>. The </a:t>
            </a:r>
            <a:r>
              <a:rPr lang="en-US" sz="1800" dirty="0"/>
              <a:t>diagram depicts the ‘Enrolled in’ relationship set with Student Entity set having total participation and Course Entity set having partial participation.</a:t>
            </a:r>
          </a:p>
          <a:p>
            <a:endParaRPr lang="en-US" dirty="0"/>
          </a:p>
        </p:txBody>
      </p:sp>
    </p:spTree>
    <p:extLst>
      <p:ext uri="{BB962C8B-B14F-4D97-AF65-F5344CB8AC3E}">
        <p14:creationId xmlns:p14="http://schemas.microsoft.com/office/powerpoint/2010/main" val="1074561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cap="small" dirty="0">
                <a:solidFill>
                  <a:schemeClr val="accent6">
                    <a:lumMod val="75000"/>
                  </a:schemeClr>
                </a:solidFill>
              </a:rPr>
              <a:t>WEAK ENTITY SETS</a:t>
            </a:r>
            <a:endParaRPr lang="en-US" sz="2800" dirty="0">
              <a:solidFill>
                <a:schemeClr val="accent6">
                  <a:lumMod val="75000"/>
                </a:schemeClr>
              </a:solidFill>
            </a:endParaRPr>
          </a:p>
        </p:txBody>
      </p:sp>
      <p:sp>
        <p:nvSpPr>
          <p:cNvPr id="3" name="Content Placeholder 2"/>
          <p:cNvSpPr>
            <a:spLocks noGrp="1"/>
          </p:cNvSpPr>
          <p:nvPr>
            <p:ph idx="1"/>
          </p:nvPr>
        </p:nvSpPr>
        <p:spPr>
          <a:xfrm>
            <a:off x="764425" y="1752600"/>
            <a:ext cx="5512567" cy="4229100"/>
          </a:xfrm>
        </p:spPr>
        <p:txBody>
          <a:bodyPr/>
          <a:lstStyle/>
          <a:p>
            <a:pPr algn="just"/>
            <a:r>
              <a:rPr lang="en-US" sz="1800" dirty="0"/>
              <a:t>An entity set that does not have a primary key is referred to as a </a:t>
            </a:r>
            <a:r>
              <a:rPr lang="en-US" sz="1800" b="1" dirty="0"/>
              <a:t>weak entity set</a:t>
            </a:r>
          </a:p>
          <a:p>
            <a:pPr algn="just" fontAlgn="base"/>
            <a:r>
              <a:rPr lang="en-US" sz="1800" dirty="0"/>
              <a:t>We underline the discriminator of a weak entity set  with a dashed line.</a:t>
            </a:r>
          </a:p>
          <a:p>
            <a:pPr algn="just" fontAlgn="base"/>
            <a:r>
              <a:rPr lang="en-US" sz="1800" dirty="0"/>
              <a:t>We put the identifying relationship of a weak entity in a double diamond. </a:t>
            </a:r>
          </a:p>
          <a:p>
            <a:pPr algn="just"/>
            <a:r>
              <a:rPr lang="en-US" sz="1800" dirty="0"/>
              <a:t>Primary key for </a:t>
            </a:r>
            <a:r>
              <a:rPr lang="en-US" sz="1800" i="1" dirty="0"/>
              <a:t>section </a:t>
            </a:r>
            <a:r>
              <a:rPr lang="en-US" sz="1800" dirty="0"/>
              <a:t>– (</a:t>
            </a:r>
            <a:r>
              <a:rPr lang="en-US" sz="1800" i="1" dirty="0" err="1"/>
              <a:t>course_id</a:t>
            </a:r>
            <a:r>
              <a:rPr lang="en-US" sz="1800" i="1" dirty="0"/>
              <a:t>, </a:t>
            </a:r>
            <a:r>
              <a:rPr lang="en-US" sz="1800" i="1" dirty="0" err="1"/>
              <a:t>sec_id</a:t>
            </a:r>
            <a:r>
              <a:rPr lang="en-US" sz="1800" i="1" dirty="0"/>
              <a:t>, semester, year</a:t>
            </a:r>
            <a:r>
              <a:rPr lang="en-US" sz="1800" dirty="0"/>
              <a:t>) </a:t>
            </a:r>
          </a:p>
          <a:p>
            <a:pPr marL="0" indent="0">
              <a:buNone/>
            </a:pPr>
            <a:endParaRPr lang="en-US" dirty="0"/>
          </a:p>
        </p:txBody>
      </p:sp>
      <p:pic>
        <p:nvPicPr>
          <p:cNvPr id="2050" name="Picture 2" descr="https://lh4.googleusercontent.com/MNn8ff89kTpky7IiRvfjJ9jCbJYF9izt2Lu4nwam3DSCEtmsKA7hqYHumJ8IGQAixIl-QJvW53LZyWG1XOy2FzvdLTBwaKJLveCuOcpBGTBMsPCK9Z7rZObyuekydSdbFER5eC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9558" y="1973825"/>
            <a:ext cx="5300881" cy="2804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9703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050"/>
                                        </p:tgtEl>
                                        <p:attrNameLst>
                                          <p:attrName>style.visibility</p:attrName>
                                        </p:attrNameLst>
                                      </p:cBhvr>
                                      <p:to>
                                        <p:strVal val="visible"/>
                                      </p:to>
                                    </p:set>
                                    <p:anim calcmode="lin" valueType="num">
                                      <p:cBhvr additive="base">
                                        <p:cTn id="11" dur="500" fill="hold"/>
                                        <p:tgtEl>
                                          <p:spTgt spid="2050"/>
                                        </p:tgtEl>
                                        <p:attrNameLst>
                                          <p:attrName>ppt_x</p:attrName>
                                        </p:attrNameLst>
                                      </p:cBhvr>
                                      <p:tavLst>
                                        <p:tav tm="0">
                                          <p:val>
                                            <p:strVal val="#ppt_x"/>
                                          </p:val>
                                        </p:tav>
                                        <p:tav tm="100000">
                                          <p:val>
                                            <p:strVal val="#ppt_x"/>
                                          </p:val>
                                        </p:tav>
                                      </p:tavLst>
                                    </p:anim>
                                    <p:anim calcmode="lin" valueType="num">
                                      <p:cBhvr additive="base">
                                        <p:cTn id="12"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chemeClr val="accent6">
                    <a:lumMod val="75000"/>
                  </a:schemeClr>
                </a:solidFill>
              </a:rPr>
              <a:t>SUMMARY OF SYMBOLS USED IN E-R NOTATION</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05204" y="1780269"/>
            <a:ext cx="7905136" cy="4067743"/>
          </a:xfrm>
        </p:spPr>
      </p:pic>
    </p:spTree>
    <p:extLst>
      <p:ext uri="{BB962C8B-B14F-4D97-AF65-F5344CB8AC3E}">
        <p14:creationId xmlns:p14="http://schemas.microsoft.com/office/powerpoint/2010/main" val="313270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chemeClr val="accent6">
                    <a:lumMod val="75000"/>
                  </a:schemeClr>
                </a:solidFill>
              </a:rPr>
              <a:t>SUMMARY OF SYMBOLS USED IN E-R NOTATION(CONT’D)</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06779" y="1518549"/>
            <a:ext cx="7376992" cy="4426974"/>
          </a:xfrm>
        </p:spPr>
      </p:pic>
    </p:spTree>
    <p:extLst>
      <p:ext uri="{BB962C8B-B14F-4D97-AF65-F5344CB8AC3E}">
        <p14:creationId xmlns:p14="http://schemas.microsoft.com/office/powerpoint/2010/main" val="2156336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98774" y="742508"/>
            <a:ext cx="5812666" cy="556591"/>
          </a:xfrm>
        </p:spPr>
        <p:txBody>
          <a:bodyPr>
            <a:normAutofit fontScale="90000"/>
          </a:bodyPr>
          <a:lstStyle/>
          <a:p>
            <a:r>
              <a:rPr lang="en-US" dirty="0">
                <a:solidFill>
                  <a:schemeClr val="accent6">
                    <a:lumMod val="75000"/>
                  </a:schemeClr>
                </a:solidFill>
              </a:rPr>
              <a:t>Importance of Data Model</a:t>
            </a:r>
            <a:endParaRPr dirty="0">
              <a:solidFill>
                <a:schemeClr val="accent6">
                  <a:lumMod val="75000"/>
                </a:schemeClr>
              </a:solidFill>
            </a:endParaRPr>
          </a:p>
        </p:txBody>
      </p:sp>
      <p:sp>
        <p:nvSpPr>
          <p:cNvPr id="4" name="Rectangle 3">
            <a:extLst>
              <a:ext uri="{FF2B5EF4-FFF2-40B4-BE49-F238E27FC236}">
                <a16:creationId xmlns:a16="http://schemas.microsoft.com/office/drawing/2014/main" id="{A876FFFB-B738-486D-B0E2-1B87819E5CF3}"/>
              </a:ext>
            </a:extLst>
          </p:cNvPr>
          <p:cNvSpPr txBox="1">
            <a:spLocks noChangeArrowheads="1"/>
          </p:cNvSpPr>
          <p:nvPr/>
        </p:nvSpPr>
        <p:spPr>
          <a:xfrm>
            <a:off x="1202635" y="1626703"/>
            <a:ext cx="8948530" cy="4668079"/>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spcBef>
                <a:spcPts val="600"/>
              </a:spcBef>
            </a:pPr>
            <a:r>
              <a:rPr lang="en-US" altLang="en-US" sz="2800" b="1" dirty="0">
                <a:solidFill>
                  <a:srgbClr val="0070C0"/>
                </a:solidFill>
              </a:rPr>
              <a:t>Blue print: </a:t>
            </a:r>
            <a:r>
              <a:rPr lang="en-US" altLang="en-US" sz="2800" dirty="0"/>
              <a:t>official documentation</a:t>
            </a:r>
          </a:p>
          <a:p>
            <a:pPr lvl="1">
              <a:spcBef>
                <a:spcPts val="600"/>
              </a:spcBef>
            </a:pPr>
            <a:r>
              <a:rPr lang="en-US" altLang="en-US" sz="2400" dirty="0"/>
              <a:t>Blue print of house</a:t>
            </a:r>
          </a:p>
          <a:p>
            <a:pPr>
              <a:spcBef>
                <a:spcPts val="600"/>
              </a:spcBef>
            </a:pPr>
            <a:r>
              <a:rPr lang="en-US" altLang="en-US" sz="2800" dirty="0"/>
              <a:t>Employee’s w/o DB knowledge can understand </a:t>
            </a:r>
          </a:p>
          <a:p>
            <a:pPr lvl="1">
              <a:spcBef>
                <a:spcPts val="600"/>
              </a:spcBef>
            </a:pPr>
            <a:r>
              <a:rPr lang="en-US" altLang="en-US" sz="2400" dirty="0"/>
              <a:t>a data model diagram vs. a list of tables</a:t>
            </a:r>
          </a:p>
          <a:p>
            <a:pPr lvl="1">
              <a:spcBef>
                <a:spcPts val="600"/>
              </a:spcBef>
            </a:pPr>
            <a:r>
              <a:rPr lang="en-US" altLang="en-US" sz="2400" dirty="0"/>
              <a:t>Used as an effective Communication Tool</a:t>
            </a:r>
          </a:p>
          <a:p>
            <a:pPr lvl="1">
              <a:spcBef>
                <a:spcPts val="600"/>
              </a:spcBef>
            </a:pPr>
            <a:r>
              <a:rPr lang="en-US" altLang="en-US" sz="2400" dirty="0"/>
              <a:t>Improve interaction among the managers, the designers, and the end users</a:t>
            </a:r>
          </a:p>
          <a:p>
            <a:pPr>
              <a:spcBef>
                <a:spcPts val="600"/>
              </a:spcBef>
            </a:pPr>
            <a:r>
              <a:rPr lang="en-US" altLang="en-US" sz="2800" dirty="0"/>
              <a:t>Independence from a particular DBMS</a:t>
            </a:r>
          </a:p>
          <a:p>
            <a:pPr lvl="1">
              <a:spcBef>
                <a:spcPts val="600"/>
              </a:spcBef>
            </a:pPr>
            <a:r>
              <a:rPr lang="en-US" altLang="en-US" sz="2400" dirty="0"/>
              <a:t>Network DB, Object-oriented DB, etc.  </a:t>
            </a:r>
          </a:p>
          <a:p>
            <a:pPr>
              <a:spcBef>
                <a:spcPts val="600"/>
              </a:spcBef>
              <a:spcAft>
                <a:spcPts val="600"/>
              </a:spcAft>
            </a:pPr>
            <a:endParaRPr lang="en-US" altLang="en-US" dirty="0"/>
          </a:p>
        </p:txBody>
      </p:sp>
    </p:spTree>
    <p:extLst>
      <p:ext uri="{BB962C8B-B14F-4D97-AF65-F5344CB8AC3E}">
        <p14:creationId xmlns:p14="http://schemas.microsoft.com/office/powerpoint/2010/main" val="291045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6722" y="324464"/>
            <a:ext cx="10058402" cy="653845"/>
          </a:xfrm>
        </p:spPr>
        <p:txBody>
          <a:bodyPr>
            <a:normAutofit/>
          </a:bodyPr>
          <a:lstStyle/>
          <a:p>
            <a:r>
              <a:rPr lang="pt-BR" sz="2400" dirty="0">
                <a:solidFill>
                  <a:schemeClr val="accent6">
                    <a:lumMod val="75000"/>
                  </a:schemeClr>
                </a:solidFill>
              </a:rPr>
              <a:t>E-R DIAGRAM FOR A UNIVERSITY</a:t>
            </a:r>
            <a:endParaRPr lang="en-US" sz="2400" dirty="0">
              <a:solidFill>
                <a:schemeClr val="accent6">
                  <a:lumMod val="75000"/>
                </a:schemeClr>
              </a:solidFill>
            </a:endParaRPr>
          </a:p>
        </p:txBody>
      </p:sp>
      <p:pic>
        <p:nvPicPr>
          <p:cNvPr id="1026" name="Picture 2" descr="https://lh5.googleusercontent.com/5IeNxMIbvfW59RZFmYiWSejPGDeqhIq7uLUVOcJ6YHNY2BXF41IakUhtAs9B5nQ0x30_sg2JC5SAzzKSoQv012nW6ME7CWunLyT9HUKbzNwJai-LNZZS74-oGdmOfy85AxSlnLc"/>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76285" y="1091382"/>
            <a:ext cx="6975986" cy="52651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7609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DA6C2FF-0DBE-484A-A122-F18F1FF25925}"/>
              </a:ext>
            </a:extLst>
          </p:cNvPr>
          <p:cNvSpPr/>
          <p:nvPr/>
        </p:nvSpPr>
        <p:spPr>
          <a:xfrm>
            <a:off x="3438062" y="2967335"/>
            <a:ext cx="5315879" cy="1323439"/>
          </a:xfrm>
          <a:prstGeom prst="rect">
            <a:avLst/>
          </a:prstGeom>
          <a:noFill/>
        </p:spPr>
        <p:txBody>
          <a:bodyPr wrap="none" lIns="91440" tIns="45720" rIns="91440" bIns="45720">
            <a:spAutoFit/>
          </a:bodyPr>
          <a:lstStyle/>
          <a:p>
            <a:pPr algn="ctr"/>
            <a:r>
              <a:rPr lang="en-US" sz="8000" b="1" cap="none" spc="0" dirty="0">
                <a:ln w="9525">
                  <a:solidFill>
                    <a:schemeClr val="bg1"/>
                  </a:solidFill>
                  <a:prstDash val="solid"/>
                </a:ln>
                <a:solidFill>
                  <a:srgbClr val="002060"/>
                </a:solidFill>
                <a:effectLst>
                  <a:outerShdw blurRad="12700" dist="38100" dir="2700000" algn="tl" rotWithShape="0">
                    <a:schemeClr val="bg1">
                      <a:lumMod val="50000"/>
                    </a:schemeClr>
                  </a:outerShdw>
                </a:effectLst>
              </a:rPr>
              <a:t>Thank You</a:t>
            </a:r>
          </a:p>
        </p:txBody>
      </p:sp>
    </p:spTree>
    <p:extLst>
      <p:ext uri="{BB962C8B-B14F-4D97-AF65-F5344CB8AC3E}">
        <p14:creationId xmlns:p14="http://schemas.microsoft.com/office/powerpoint/2010/main" val="1805748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98774" y="742508"/>
            <a:ext cx="8751174" cy="556591"/>
          </a:xfrm>
        </p:spPr>
        <p:txBody>
          <a:bodyPr>
            <a:normAutofit fontScale="90000"/>
          </a:bodyPr>
          <a:lstStyle/>
          <a:p>
            <a:r>
              <a:rPr lang="en-US" dirty="0">
                <a:solidFill>
                  <a:schemeClr val="accent6">
                    <a:lumMod val="75000"/>
                  </a:schemeClr>
                </a:solidFill>
              </a:rPr>
              <a:t>Steps in developing a Database</a:t>
            </a:r>
            <a:endParaRPr dirty="0">
              <a:solidFill>
                <a:schemeClr val="accent6">
                  <a:lumMod val="75000"/>
                </a:schemeClr>
              </a:solidFill>
            </a:endParaRPr>
          </a:p>
        </p:txBody>
      </p:sp>
      <p:sp>
        <p:nvSpPr>
          <p:cNvPr id="4" name="Rectangle 3">
            <a:extLst>
              <a:ext uri="{FF2B5EF4-FFF2-40B4-BE49-F238E27FC236}">
                <a16:creationId xmlns:a16="http://schemas.microsoft.com/office/drawing/2014/main" id="{5E6A421B-787F-4EFD-8FE9-71AC999DAE99}"/>
              </a:ext>
            </a:extLst>
          </p:cNvPr>
          <p:cNvSpPr txBox="1">
            <a:spLocks noChangeArrowheads="1"/>
          </p:cNvSpPr>
          <p:nvPr/>
        </p:nvSpPr>
        <p:spPr>
          <a:xfrm>
            <a:off x="1699591" y="1663147"/>
            <a:ext cx="7772400" cy="407670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altLang="en-US" sz="2400">
                <a:latin typeface="Verdana" panose="020B0604030504040204" pitchFamily="34" charset="0"/>
                <a:ea typeface="Verdana" panose="020B0604030504040204" pitchFamily="34" charset="0"/>
              </a:rPr>
              <a:t>Requirements analysis </a:t>
            </a:r>
            <a:r>
              <a:rPr lang="en-US" altLang="en-US" sz="2400">
                <a:latin typeface="Verdana" panose="020B0604030504040204" pitchFamily="34" charset="0"/>
                <a:ea typeface="Verdana" panose="020B0604030504040204" pitchFamily="34" charset="0"/>
                <a:cs typeface="Times New Roman" panose="02020603050405020304" pitchFamily="18" charset="0"/>
              </a:rPr>
              <a:t>→</a:t>
            </a:r>
          </a:p>
          <a:p>
            <a:r>
              <a:rPr lang="en-US" altLang="en-US" sz="2400">
                <a:latin typeface="Verdana" panose="020B0604030504040204" pitchFamily="34" charset="0"/>
                <a:ea typeface="Verdana" panose="020B0604030504040204" pitchFamily="34" charset="0"/>
              </a:rPr>
              <a:t>Conceptual Database design </a:t>
            </a:r>
            <a:r>
              <a:rPr lang="en-US" altLang="en-US" sz="2400">
                <a:latin typeface="Verdana" panose="020B0604030504040204" pitchFamily="34" charset="0"/>
                <a:ea typeface="Verdana" panose="020B0604030504040204" pitchFamily="34" charset="0"/>
                <a:cs typeface="Times New Roman" panose="02020603050405020304" pitchFamily="18" charset="0"/>
              </a:rPr>
              <a:t>→</a:t>
            </a:r>
          </a:p>
          <a:p>
            <a:r>
              <a:rPr lang="en-US" altLang="en-US" sz="2400">
                <a:latin typeface="Verdana" panose="020B0604030504040204" pitchFamily="34" charset="0"/>
                <a:ea typeface="Verdana" panose="020B0604030504040204" pitchFamily="34" charset="0"/>
                <a:cs typeface="Times New Roman" panose="02020603050405020304" pitchFamily="18" charset="0"/>
              </a:rPr>
              <a:t>Logical </a:t>
            </a:r>
            <a:r>
              <a:rPr lang="en-US" altLang="en-US" sz="2400">
                <a:latin typeface="Verdana" panose="020B0604030504040204" pitchFamily="34" charset="0"/>
                <a:ea typeface="Verdana" panose="020B0604030504040204" pitchFamily="34" charset="0"/>
              </a:rPr>
              <a:t>Database design </a:t>
            </a:r>
            <a:r>
              <a:rPr lang="en-US" altLang="en-US" sz="2400">
                <a:latin typeface="Verdana" panose="020B0604030504040204" pitchFamily="34" charset="0"/>
                <a:ea typeface="Verdana" panose="020B0604030504040204" pitchFamily="34" charset="0"/>
                <a:cs typeface="Times New Roman" panose="02020603050405020304" pitchFamily="18" charset="0"/>
              </a:rPr>
              <a:t>→</a:t>
            </a:r>
          </a:p>
          <a:p>
            <a:r>
              <a:rPr lang="en-US" altLang="en-US" sz="2400">
                <a:latin typeface="Verdana" panose="020B0604030504040204" pitchFamily="34" charset="0"/>
                <a:ea typeface="Verdana" panose="020B0604030504040204" pitchFamily="34" charset="0"/>
                <a:cs typeface="Times New Roman" panose="02020603050405020304" pitchFamily="18" charset="0"/>
              </a:rPr>
              <a:t>Schema refinement →</a:t>
            </a:r>
          </a:p>
          <a:p>
            <a:r>
              <a:rPr lang="en-US" altLang="en-US" sz="2400">
                <a:latin typeface="Verdana" panose="020B0604030504040204" pitchFamily="34" charset="0"/>
                <a:ea typeface="Verdana" panose="020B0604030504040204" pitchFamily="34" charset="0"/>
                <a:cs typeface="Times New Roman" panose="02020603050405020304" pitchFamily="18" charset="0"/>
              </a:rPr>
              <a:t>Physical Database design</a:t>
            </a:r>
          </a:p>
          <a:p>
            <a:r>
              <a:rPr lang="en-US" altLang="en-US" sz="2400">
                <a:latin typeface="Verdana" panose="020B0604030504040204" pitchFamily="34" charset="0"/>
                <a:ea typeface="Verdana" panose="020B0604030504040204" pitchFamily="34" charset="0"/>
                <a:cs typeface="Times New Roman" panose="02020603050405020304" pitchFamily="18" charset="0"/>
              </a:rPr>
              <a:t>Applications and security</a:t>
            </a:r>
          </a:p>
          <a:p>
            <a:endParaRPr lang="en-US" altLang="en-US" sz="2400">
              <a:latin typeface="Verdana" panose="020B0604030504040204" pitchFamily="34" charset="0"/>
              <a:ea typeface="Verdana" panose="020B0604030504040204" pitchFamily="34" charset="0"/>
            </a:endParaRPr>
          </a:p>
          <a:p>
            <a:endParaRPr lang="en-US" altLang="en-US" sz="24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36867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98774" y="464212"/>
            <a:ext cx="8737922" cy="920639"/>
          </a:xfrm>
        </p:spPr>
        <p:txBody>
          <a:bodyPr>
            <a:normAutofit fontScale="90000"/>
          </a:bodyPr>
          <a:lstStyle/>
          <a:p>
            <a:r>
              <a:rPr lang="en-US" altLang="en-US" b="1" i="0" u="sng" dirty="0">
                <a:solidFill>
                  <a:schemeClr val="accent2"/>
                </a:solidFill>
              </a:rPr>
              <a:t>Conceptual design</a:t>
            </a:r>
            <a:r>
              <a:rPr lang="en-US" altLang="en-US" b="1" dirty="0"/>
              <a:t>:  </a:t>
            </a:r>
            <a:r>
              <a:rPr lang="en-US" altLang="en-US" b="1" i="0" dirty="0"/>
              <a:t>(</a:t>
            </a:r>
            <a:r>
              <a:rPr lang="en-US" altLang="en-US" b="1" i="0" dirty="0">
                <a:solidFill>
                  <a:schemeClr val="accent2"/>
                </a:solidFill>
              </a:rPr>
              <a:t>ER Model </a:t>
            </a:r>
            <a:r>
              <a:rPr lang="en-US" altLang="en-US" b="1" i="0" dirty="0"/>
              <a:t>is used at this stage.)</a:t>
            </a:r>
            <a:endParaRPr b="1" dirty="0">
              <a:solidFill>
                <a:schemeClr val="accent6">
                  <a:lumMod val="75000"/>
                </a:schemeClr>
              </a:solidFill>
            </a:endParaRPr>
          </a:p>
        </p:txBody>
      </p:sp>
      <p:sp>
        <p:nvSpPr>
          <p:cNvPr id="5" name="Rectangle 3">
            <a:extLst>
              <a:ext uri="{FF2B5EF4-FFF2-40B4-BE49-F238E27FC236}">
                <a16:creationId xmlns:a16="http://schemas.microsoft.com/office/drawing/2014/main" id="{E3D07E2C-C087-4215-8CBD-1BC8C4095FBA}"/>
              </a:ext>
            </a:extLst>
          </p:cNvPr>
          <p:cNvSpPr txBox="1">
            <a:spLocks noChangeArrowheads="1"/>
          </p:cNvSpPr>
          <p:nvPr/>
        </p:nvSpPr>
        <p:spPr>
          <a:xfrm>
            <a:off x="1391201" y="1858479"/>
            <a:ext cx="9687615" cy="4224269"/>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altLang="en-US" sz="2000"/>
              <a:t>The ER data mode was developed to facilitate database design by allowing specification of an </a:t>
            </a:r>
            <a:r>
              <a:rPr lang="en-US" altLang="en-US" sz="2000" b="1">
                <a:solidFill>
                  <a:srgbClr val="002060"/>
                </a:solidFill>
              </a:rPr>
              <a:t>enterprise schema </a:t>
            </a:r>
            <a:r>
              <a:rPr lang="en-US" altLang="en-US" sz="2000"/>
              <a:t>that represents the overall logical structure of a database.</a:t>
            </a:r>
          </a:p>
          <a:p>
            <a:r>
              <a:rPr lang="en-US" altLang="en-US" sz="2000"/>
              <a:t>The ER data model employs three basic concepts: </a:t>
            </a:r>
          </a:p>
          <a:p>
            <a:pPr lvl="1"/>
            <a:r>
              <a:rPr lang="en-US" altLang="en-US" sz="2000">
                <a:ea typeface="ＭＳ Ｐゴシック" panose="020B0600070205080204" pitchFamily="34" charset="-128"/>
              </a:rPr>
              <a:t>entity sets,</a:t>
            </a:r>
          </a:p>
          <a:p>
            <a:pPr lvl="1"/>
            <a:r>
              <a:rPr lang="en-US" altLang="en-US" sz="2000">
                <a:ea typeface="ＭＳ Ｐゴシック" panose="020B0600070205080204" pitchFamily="34" charset="-128"/>
              </a:rPr>
              <a:t>relationship sets, </a:t>
            </a:r>
          </a:p>
          <a:p>
            <a:pPr lvl="1"/>
            <a:r>
              <a:rPr lang="en-US" altLang="en-US" sz="2000">
                <a:ea typeface="ＭＳ Ｐゴシック" panose="020B0600070205080204" pitchFamily="34" charset="-128"/>
              </a:rPr>
              <a:t>attributes.</a:t>
            </a:r>
          </a:p>
          <a:p>
            <a:r>
              <a:rPr lang="en-US" altLang="en-US" sz="2000"/>
              <a:t>The ER model also has an associated diagrammatic representation, the </a:t>
            </a:r>
            <a:r>
              <a:rPr lang="en-US" altLang="en-US" sz="2000" b="1">
                <a:solidFill>
                  <a:srgbClr val="002060"/>
                </a:solidFill>
              </a:rPr>
              <a:t>ER diagram</a:t>
            </a:r>
            <a:r>
              <a:rPr lang="en-US" altLang="en-US" sz="2000"/>
              <a:t>, which can express the overall logical structure of a database graphically</a:t>
            </a:r>
            <a:r>
              <a:rPr lang="en-US" altLang="en-US" sz="2800"/>
              <a:t>.</a:t>
            </a:r>
          </a:p>
          <a:p>
            <a:pPr>
              <a:buFont typeface="Monotype Sorts" charset="2"/>
              <a:buNone/>
            </a:pPr>
            <a:endParaRPr lang="en-US" altLang="en-US" sz="2400"/>
          </a:p>
          <a:p>
            <a:endParaRPr lang="en-US" altLang="en-US" sz="2400" dirty="0"/>
          </a:p>
        </p:txBody>
      </p:sp>
    </p:spTree>
    <p:extLst>
      <p:ext uri="{BB962C8B-B14F-4D97-AF65-F5344CB8AC3E}">
        <p14:creationId xmlns:p14="http://schemas.microsoft.com/office/powerpoint/2010/main" val="1435331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98774" y="464212"/>
            <a:ext cx="8737922" cy="920639"/>
          </a:xfrm>
        </p:spPr>
        <p:txBody>
          <a:bodyPr>
            <a:normAutofit/>
          </a:bodyPr>
          <a:lstStyle/>
          <a:p>
            <a:r>
              <a:rPr lang="en-US" altLang="en-US" b="1" i="0" u="sng" dirty="0">
                <a:solidFill>
                  <a:schemeClr val="accent2"/>
                </a:solidFill>
              </a:rPr>
              <a:t>ERD</a:t>
            </a:r>
            <a:endParaRPr b="1" dirty="0">
              <a:solidFill>
                <a:schemeClr val="accent6">
                  <a:lumMod val="75000"/>
                </a:schemeClr>
              </a:solidFill>
            </a:endParaRPr>
          </a:p>
        </p:txBody>
      </p:sp>
      <p:sp>
        <p:nvSpPr>
          <p:cNvPr id="6" name="TextBox 5">
            <a:extLst>
              <a:ext uri="{FF2B5EF4-FFF2-40B4-BE49-F238E27FC236}">
                <a16:creationId xmlns:a16="http://schemas.microsoft.com/office/drawing/2014/main" id="{5D93B75A-87D4-4A16-ACDD-BB7AE747EAD9}"/>
              </a:ext>
            </a:extLst>
          </p:cNvPr>
          <p:cNvSpPr txBox="1"/>
          <p:nvPr/>
        </p:nvSpPr>
        <p:spPr>
          <a:xfrm>
            <a:off x="1020417" y="2189946"/>
            <a:ext cx="10151166" cy="1569660"/>
          </a:xfrm>
          <a:prstGeom prst="rect">
            <a:avLst/>
          </a:prstGeom>
          <a:noFill/>
        </p:spPr>
        <p:txBody>
          <a:bodyPr wrap="square">
            <a:spAutoFit/>
          </a:bodyPr>
          <a:lstStyle/>
          <a:p>
            <a:r>
              <a:rPr lang="en-US" altLang="en-US" sz="2400" b="1" dirty="0"/>
              <a:t>ERD</a:t>
            </a:r>
            <a:r>
              <a:rPr lang="en-US" altLang="en-US" sz="2400" dirty="0"/>
              <a:t> is a data modeling technique used in software engineering to produce a conceptual data model of an information system. </a:t>
            </a:r>
          </a:p>
          <a:p>
            <a:endParaRPr lang="en-US" altLang="en-US" sz="2400" dirty="0"/>
          </a:p>
          <a:p>
            <a:r>
              <a:rPr lang="en-US" altLang="en-US" sz="2400" dirty="0"/>
              <a:t>So, </a:t>
            </a:r>
            <a:r>
              <a:rPr lang="en-US" altLang="en-US" sz="2400" b="1" dirty="0"/>
              <a:t>ERDs</a:t>
            </a:r>
            <a:r>
              <a:rPr lang="en-US" altLang="en-US" sz="2400" dirty="0"/>
              <a:t> illustrate the logical structure of databases.</a:t>
            </a:r>
          </a:p>
        </p:txBody>
      </p:sp>
    </p:spTree>
    <p:extLst>
      <p:ext uri="{BB962C8B-B14F-4D97-AF65-F5344CB8AC3E}">
        <p14:creationId xmlns:p14="http://schemas.microsoft.com/office/powerpoint/2010/main" val="1335828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3">
            <a:extLst>
              <a:ext uri="{FF2B5EF4-FFF2-40B4-BE49-F238E27FC236}">
                <a16:creationId xmlns:a16="http://schemas.microsoft.com/office/drawing/2014/main" id="{84325DA6-C4E3-4C46-880B-EA4BE77AFB0A}"/>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Times New Roman" panose="02020603050405020304" pitchFamily="18"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Times New Roman" panose="02020603050405020304" pitchFamily="18"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Times New Roman" panose="02020603050405020304" pitchFamily="18"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9pPr>
          </a:lstStyle>
          <a:p>
            <a:pPr>
              <a:spcBef>
                <a:spcPct val="0"/>
              </a:spcBef>
              <a:buClrTx/>
              <a:buSzTx/>
              <a:buFontTx/>
              <a:buNone/>
            </a:pPr>
            <a:fld id="{C29C9884-C151-4F6F-9D30-8C6F3676B3D8}" type="slidenum">
              <a:rPr lang="en-US" altLang="en-US" sz="1400">
                <a:solidFill>
                  <a:schemeClr val="tx2"/>
                </a:solidFill>
              </a:rPr>
              <a:pPr>
                <a:spcBef>
                  <a:spcPct val="0"/>
                </a:spcBef>
                <a:buClrTx/>
                <a:buSzTx/>
                <a:buFontTx/>
                <a:buNone/>
              </a:pPr>
              <a:t>8</a:t>
            </a:fld>
            <a:endParaRPr lang="en-US" altLang="en-US" sz="1400">
              <a:solidFill>
                <a:schemeClr val="tx2"/>
              </a:solidFill>
            </a:endParaRPr>
          </a:p>
        </p:txBody>
      </p:sp>
      <p:sp>
        <p:nvSpPr>
          <p:cNvPr id="19459" name="Rectangle 2">
            <a:extLst>
              <a:ext uri="{FF2B5EF4-FFF2-40B4-BE49-F238E27FC236}">
                <a16:creationId xmlns:a16="http://schemas.microsoft.com/office/drawing/2014/main" id="{BC5E487F-6BCD-4E2D-86AD-11D5C8F1C336}"/>
              </a:ext>
            </a:extLst>
          </p:cNvPr>
          <p:cNvSpPr>
            <a:spLocks noGrp="1" noChangeArrowheads="1"/>
          </p:cNvSpPr>
          <p:nvPr>
            <p:ph type="title"/>
          </p:nvPr>
        </p:nvSpPr>
        <p:spPr/>
        <p:txBody>
          <a:bodyPr/>
          <a:lstStyle/>
          <a:p>
            <a:pPr eaLnBrk="1" hangingPunct="1"/>
            <a:r>
              <a:rPr lang="en-US" altLang="en-US">
                <a:latin typeface="Tahoma" panose="020B0604030504040204" pitchFamily="34" charset="0"/>
              </a:rPr>
              <a:t>How to find entities?</a:t>
            </a:r>
          </a:p>
        </p:txBody>
      </p:sp>
      <p:sp>
        <p:nvSpPr>
          <p:cNvPr id="19460" name="Rectangle 3">
            <a:extLst>
              <a:ext uri="{FF2B5EF4-FFF2-40B4-BE49-F238E27FC236}">
                <a16:creationId xmlns:a16="http://schemas.microsoft.com/office/drawing/2014/main" id="{17D11DAD-1767-48B2-AFB2-203598B3A416}"/>
              </a:ext>
            </a:extLst>
          </p:cNvPr>
          <p:cNvSpPr>
            <a:spLocks noGrp="1" noChangeArrowheads="1"/>
          </p:cNvSpPr>
          <p:nvPr>
            <p:ph type="body" idx="1"/>
          </p:nvPr>
        </p:nvSpPr>
        <p:spPr>
          <a:xfrm>
            <a:off x="1533938" y="1583635"/>
            <a:ext cx="9970673" cy="4343400"/>
          </a:xfrm>
        </p:spPr>
        <p:txBody>
          <a:bodyPr/>
          <a:lstStyle/>
          <a:p>
            <a:pPr eaLnBrk="1" hangingPunct="1">
              <a:lnSpc>
                <a:spcPct val="90000"/>
              </a:lnSpc>
            </a:pPr>
            <a:r>
              <a:rPr lang="en-US" altLang="en-US" sz="2800" dirty="0"/>
              <a:t>Entity: </a:t>
            </a:r>
          </a:p>
          <a:p>
            <a:pPr lvl="1" eaLnBrk="1" hangingPunct="1">
              <a:lnSpc>
                <a:spcPct val="90000"/>
              </a:lnSpc>
            </a:pPr>
            <a:r>
              <a:rPr lang="en-US" altLang="en-US" sz="2400" dirty="0"/>
              <a:t>"...</a:t>
            </a:r>
            <a:r>
              <a:rPr lang="en-US" altLang="en-US" sz="2400" dirty="0">
                <a:solidFill>
                  <a:srgbClr val="0070C0"/>
                </a:solidFill>
              </a:rPr>
              <a:t>anything</a:t>
            </a:r>
            <a:r>
              <a:rPr lang="en-US" altLang="en-US" sz="2400" dirty="0"/>
              <a:t> (people, places, objects, events, etc.) </a:t>
            </a:r>
            <a:r>
              <a:rPr lang="en-US" altLang="en-US" sz="2400" dirty="0">
                <a:solidFill>
                  <a:srgbClr val="0070C0"/>
                </a:solidFill>
              </a:rPr>
              <a:t>about which we store information </a:t>
            </a:r>
            <a:r>
              <a:rPr lang="en-US" altLang="en-US" sz="2400" dirty="0"/>
              <a:t>(e.g. supplier, machine tool, employee, utility pole, airline seat, etc.).”</a:t>
            </a:r>
          </a:p>
          <a:p>
            <a:pPr lvl="1" eaLnBrk="1" hangingPunct="1">
              <a:lnSpc>
                <a:spcPct val="90000"/>
              </a:lnSpc>
            </a:pPr>
            <a:r>
              <a:rPr lang="en-US" altLang="en-US" sz="2400" dirty="0"/>
              <a:t>Tangible: customer, product</a:t>
            </a:r>
          </a:p>
          <a:p>
            <a:pPr lvl="1" eaLnBrk="1" hangingPunct="1">
              <a:lnSpc>
                <a:spcPct val="90000"/>
              </a:lnSpc>
            </a:pPr>
            <a:r>
              <a:rPr lang="en-US" altLang="en-US" sz="2400" dirty="0"/>
              <a:t>Intangible: order, accounting receivable </a:t>
            </a:r>
          </a:p>
          <a:p>
            <a:pPr lvl="1" eaLnBrk="1" hangingPunct="1">
              <a:lnSpc>
                <a:spcPct val="90000"/>
              </a:lnSpc>
            </a:pPr>
            <a:r>
              <a:rPr lang="en-US" altLang="en-US" sz="2400" dirty="0"/>
              <a:t>Look for singular nouns (beginner) </a:t>
            </a:r>
          </a:p>
          <a:p>
            <a:pPr lvl="1" eaLnBrk="1" hangingPunct="1">
              <a:lnSpc>
                <a:spcPct val="90000"/>
              </a:lnSpc>
            </a:pPr>
            <a:r>
              <a:rPr lang="en-US" altLang="en-US" sz="2400" dirty="0"/>
              <a:t>BUT </a:t>
            </a:r>
            <a:r>
              <a:rPr lang="en-US" altLang="en-US" sz="2400" u="sng" dirty="0"/>
              <a:t>a proper noun is not a good candidate</a:t>
            </a:r>
            <a:r>
              <a:rPr lang="en-US" altLang="en-US" sz="2400" dirty="0"/>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3">
            <a:extLst>
              <a:ext uri="{FF2B5EF4-FFF2-40B4-BE49-F238E27FC236}">
                <a16:creationId xmlns:a16="http://schemas.microsoft.com/office/drawing/2014/main" id="{D8A23A1C-9ADE-4719-A28E-C55D1F0ACBAE}"/>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Times New Roman" panose="02020603050405020304" pitchFamily="18"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Times New Roman" panose="02020603050405020304" pitchFamily="18"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Times New Roman" panose="02020603050405020304" pitchFamily="18"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9pPr>
          </a:lstStyle>
          <a:p>
            <a:pPr>
              <a:spcBef>
                <a:spcPct val="0"/>
              </a:spcBef>
              <a:buClrTx/>
              <a:buSzTx/>
              <a:buFontTx/>
              <a:buNone/>
            </a:pPr>
            <a:fld id="{9DC23439-B5F9-41BC-8E93-297A514F98AF}" type="slidenum">
              <a:rPr lang="en-US" altLang="en-US" sz="1400">
                <a:solidFill>
                  <a:schemeClr val="tx2"/>
                </a:solidFill>
              </a:rPr>
              <a:pPr>
                <a:spcBef>
                  <a:spcPct val="0"/>
                </a:spcBef>
                <a:buClrTx/>
                <a:buSzTx/>
                <a:buFontTx/>
                <a:buNone/>
              </a:pPr>
              <a:t>9</a:t>
            </a:fld>
            <a:endParaRPr lang="en-US" altLang="en-US" sz="1400">
              <a:solidFill>
                <a:schemeClr val="tx2"/>
              </a:solidFill>
            </a:endParaRPr>
          </a:p>
        </p:txBody>
      </p:sp>
      <p:sp>
        <p:nvSpPr>
          <p:cNvPr id="21507" name="Rectangle 2">
            <a:extLst>
              <a:ext uri="{FF2B5EF4-FFF2-40B4-BE49-F238E27FC236}">
                <a16:creationId xmlns:a16="http://schemas.microsoft.com/office/drawing/2014/main" id="{E5763128-610C-491F-A0A8-7A8C5BFDEB60}"/>
              </a:ext>
            </a:extLst>
          </p:cNvPr>
          <p:cNvSpPr>
            <a:spLocks noGrp="1" noChangeArrowheads="1"/>
          </p:cNvSpPr>
          <p:nvPr>
            <p:ph type="title"/>
          </p:nvPr>
        </p:nvSpPr>
        <p:spPr>
          <a:xfrm>
            <a:off x="2743200" y="914400"/>
            <a:ext cx="3608388" cy="838200"/>
          </a:xfrm>
          <a:noFill/>
        </p:spPr>
        <p:txBody>
          <a:bodyPr/>
          <a:lstStyle/>
          <a:p>
            <a:pPr eaLnBrk="1" hangingPunct="1"/>
            <a:r>
              <a:rPr lang="en-US" altLang="en-US">
                <a:latin typeface="Tahoma" panose="020B0604030504040204" pitchFamily="34" charset="0"/>
              </a:rPr>
              <a:t>Entity Instance</a:t>
            </a:r>
          </a:p>
        </p:txBody>
      </p:sp>
      <p:sp>
        <p:nvSpPr>
          <p:cNvPr id="21508" name="Rectangle 3">
            <a:extLst>
              <a:ext uri="{FF2B5EF4-FFF2-40B4-BE49-F238E27FC236}">
                <a16:creationId xmlns:a16="http://schemas.microsoft.com/office/drawing/2014/main" id="{6AB44252-EDB6-4571-BA43-10497971A32B}"/>
              </a:ext>
            </a:extLst>
          </p:cNvPr>
          <p:cNvSpPr>
            <a:spLocks noGrp="1" noChangeArrowheads="1"/>
          </p:cNvSpPr>
          <p:nvPr>
            <p:ph type="body" idx="1"/>
          </p:nvPr>
        </p:nvSpPr>
        <p:spPr>
          <a:xfrm>
            <a:off x="2743200" y="1828800"/>
            <a:ext cx="7924800" cy="685800"/>
          </a:xfrm>
        </p:spPr>
        <p:txBody>
          <a:bodyPr>
            <a:normAutofit lnSpcReduction="10000"/>
          </a:bodyPr>
          <a:lstStyle/>
          <a:p>
            <a:pPr eaLnBrk="1" hangingPunct="1">
              <a:lnSpc>
                <a:spcPct val="90000"/>
              </a:lnSpc>
              <a:buFont typeface="Wingdings" panose="05000000000000000000" pitchFamily="2" charset="2"/>
              <a:buNone/>
            </a:pPr>
            <a:r>
              <a:rPr lang="en-US" altLang="en-US" sz="2000"/>
              <a:t>Entity instance: a single occurrence of an entity. </a:t>
            </a:r>
          </a:p>
          <a:p>
            <a:pPr lvl="1" eaLnBrk="1" hangingPunct="1">
              <a:lnSpc>
                <a:spcPct val="90000"/>
              </a:lnSpc>
            </a:pPr>
            <a:r>
              <a:rPr lang="en-US" altLang="en-US" sz="1800" b="1"/>
              <a:t>6 instances</a:t>
            </a:r>
          </a:p>
        </p:txBody>
      </p:sp>
      <p:graphicFrame>
        <p:nvGraphicFramePr>
          <p:cNvPr id="577578" name="Group 42">
            <a:extLst>
              <a:ext uri="{FF2B5EF4-FFF2-40B4-BE49-F238E27FC236}">
                <a16:creationId xmlns:a16="http://schemas.microsoft.com/office/drawing/2014/main" id="{9E1EA717-16C6-45D6-AF7C-BCEA2180C756}"/>
              </a:ext>
            </a:extLst>
          </p:cNvPr>
          <p:cNvGraphicFramePr>
            <a:graphicFrameLocks noGrp="1"/>
          </p:cNvGraphicFramePr>
          <p:nvPr/>
        </p:nvGraphicFramePr>
        <p:xfrm>
          <a:off x="5410200" y="2667001"/>
          <a:ext cx="4953000" cy="3783013"/>
        </p:xfrm>
        <a:graphic>
          <a:graphicData uri="http://schemas.openxmlformats.org/drawingml/2006/table">
            <a:tbl>
              <a:tblPr/>
              <a:tblGrid>
                <a:gridCol w="1630363">
                  <a:extLst>
                    <a:ext uri="{9D8B030D-6E8A-4147-A177-3AD203B41FA5}">
                      <a16:colId xmlns:a16="http://schemas.microsoft.com/office/drawing/2014/main" val="20000"/>
                    </a:ext>
                  </a:extLst>
                </a:gridCol>
                <a:gridCol w="1646237">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tblGrid>
              <a:tr h="822941">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1" i="0" u="none" strike="noStrike" cap="none" normalizeH="0" baseline="0">
                          <a:ln>
                            <a:noFill/>
                          </a:ln>
                          <a:solidFill>
                            <a:schemeClr val="accent1"/>
                          </a:solidFill>
                          <a:effectLst/>
                          <a:latin typeface="Tahoma" pitchFamily="34" charset="0"/>
                          <a:cs typeface="Times New Roman" pitchFamily="18" charset="0"/>
                        </a:rPr>
                        <a:t>Student ID</a:t>
                      </a:r>
                    </a:p>
                  </a:txBody>
                  <a:tcPr marT="45711" marB="45711"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1" i="0" u="none" strike="noStrike" cap="none" normalizeH="0" baseline="0">
                          <a:ln>
                            <a:noFill/>
                          </a:ln>
                          <a:solidFill>
                            <a:schemeClr val="accent1"/>
                          </a:solidFill>
                          <a:effectLst/>
                          <a:latin typeface="Tahoma" pitchFamily="34" charset="0"/>
                          <a:cs typeface="Times New Roman" pitchFamily="18" charset="0"/>
                        </a:rPr>
                        <a:t>Last Name</a:t>
                      </a:r>
                    </a:p>
                  </a:txBody>
                  <a:tcPr marT="45711" marB="4571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1" i="0" u="none" strike="noStrike" cap="none" normalizeH="0" baseline="0">
                          <a:ln>
                            <a:noFill/>
                          </a:ln>
                          <a:solidFill>
                            <a:schemeClr val="accent1"/>
                          </a:solidFill>
                          <a:effectLst/>
                          <a:latin typeface="Tahoma" pitchFamily="34" charset="0"/>
                          <a:cs typeface="Times New Roman" pitchFamily="18" charset="0"/>
                        </a:rPr>
                        <a:t>First Name</a:t>
                      </a:r>
                    </a:p>
                  </a:txBody>
                  <a:tcPr marT="45711" marB="45711"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0"/>
                  </a:ext>
                </a:extLst>
              </a:tr>
              <a:tr h="492022">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cs typeface="Times New Roman" pitchFamily="18" charset="0"/>
                        </a:rPr>
                        <a:t>2144</a:t>
                      </a:r>
                    </a:p>
                  </a:txBody>
                  <a:tcPr marT="45711" marB="45711"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cs typeface="Times New Roman" pitchFamily="18" charset="0"/>
                        </a:rPr>
                        <a:t>Arnold</a:t>
                      </a:r>
                    </a:p>
                  </a:txBody>
                  <a:tcPr marT="45711" marB="4571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cs typeface="Times New Roman" pitchFamily="18" charset="0"/>
                        </a:rPr>
                        <a:t>Betty</a:t>
                      </a:r>
                    </a:p>
                  </a:txBody>
                  <a:tcPr marT="45711" marB="45711"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extLst>
                  <a:ext uri="{0D108BD9-81ED-4DB2-BD59-A6C34878D82A}">
                    <a16:rowId xmlns:a16="http://schemas.microsoft.com/office/drawing/2014/main" val="10001"/>
                  </a:ext>
                </a:extLst>
              </a:tr>
              <a:tr h="49361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cs typeface="Times New Roman" pitchFamily="18" charset="0"/>
                        </a:rPr>
                        <a:t>3122</a:t>
                      </a:r>
                    </a:p>
                  </a:txBody>
                  <a:tcPr marT="45711" marB="45711"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cs typeface="Times New Roman" pitchFamily="18" charset="0"/>
                        </a:rPr>
                        <a:t>Taylor</a:t>
                      </a:r>
                    </a:p>
                  </a:txBody>
                  <a:tcPr marT="45711" marB="4571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cs typeface="Times New Roman" pitchFamily="18" charset="0"/>
                        </a:rPr>
                        <a:t>John</a:t>
                      </a:r>
                    </a:p>
                  </a:txBody>
                  <a:tcPr marT="45711" marB="45711"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extLst>
                  <a:ext uri="{0D108BD9-81ED-4DB2-BD59-A6C34878D82A}">
                    <a16:rowId xmlns:a16="http://schemas.microsoft.com/office/drawing/2014/main" val="10002"/>
                  </a:ext>
                </a:extLst>
              </a:tr>
              <a:tr h="495197">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cs typeface="Times New Roman" pitchFamily="18" charset="0"/>
                        </a:rPr>
                        <a:t>3843</a:t>
                      </a:r>
                    </a:p>
                  </a:txBody>
                  <a:tcPr marT="45711" marB="45711"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cs typeface="Times New Roman" pitchFamily="18" charset="0"/>
                        </a:rPr>
                        <a:t>Simmons</a:t>
                      </a:r>
                    </a:p>
                  </a:txBody>
                  <a:tcPr marT="45711" marB="4571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cs typeface="Times New Roman" pitchFamily="18" charset="0"/>
                        </a:rPr>
                        <a:t>Lisa</a:t>
                      </a:r>
                    </a:p>
                  </a:txBody>
                  <a:tcPr marT="45711" marB="45711"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extLst>
                  <a:ext uri="{0D108BD9-81ED-4DB2-BD59-A6C34878D82A}">
                    <a16:rowId xmlns:a16="http://schemas.microsoft.com/office/drawing/2014/main" val="10003"/>
                  </a:ext>
                </a:extLst>
              </a:tr>
              <a:tr h="49361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cs typeface="Times New Roman" pitchFamily="18" charset="0"/>
                        </a:rPr>
                        <a:t>9844</a:t>
                      </a:r>
                    </a:p>
                  </a:txBody>
                  <a:tcPr marT="45711" marB="45711"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cs typeface="Times New Roman" pitchFamily="18" charset="0"/>
                        </a:rPr>
                        <a:t>Macy</a:t>
                      </a:r>
                    </a:p>
                  </a:txBody>
                  <a:tcPr marT="45711" marB="4571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cs typeface="Times New Roman" pitchFamily="18" charset="0"/>
                        </a:rPr>
                        <a:t>Bill</a:t>
                      </a:r>
                    </a:p>
                  </a:txBody>
                  <a:tcPr marT="45711" marB="45711"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extLst>
                  <a:ext uri="{0D108BD9-81ED-4DB2-BD59-A6C34878D82A}">
                    <a16:rowId xmlns:a16="http://schemas.microsoft.com/office/drawing/2014/main" val="10004"/>
                  </a:ext>
                </a:extLst>
              </a:tr>
              <a:tr h="492022">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cs typeface="Times New Roman" pitchFamily="18" charset="0"/>
                        </a:rPr>
                        <a:t>2837</a:t>
                      </a:r>
                    </a:p>
                  </a:txBody>
                  <a:tcPr marT="45711" marB="45711"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cs typeface="Times New Roman" pitchFamily="18" charset="0"/>
                        </a:rPr>
                        <a:t>Leath</a:t>
                      </a:r>
                    </a:p>
                  </a:txBody>
                  <a:tcPr marT="45711" marB="4571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cs typeface="Times New Roman" pitchFamily="18" charset="0"/>
                        </a:rPr>
                        <a:t>Heather</a:t>
                      </a:r>
                    </a:p>
                  </a:txBody>
                  <a:tcPr marT="45711" marB="45711"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extLst>
                  <a:ext uri="{0D108BD9-81ED-4DB2-BD59-A6C34878D82A}">
                    <a16:rowId xmlns:a16="http://schemas.microsoft.com/office/drawing/2014/main" val="10005"/>
                  </a:ext>
                </a:extLst>
              </a:tr>
              <a:tr h="49361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cs typeface="Times New Roman" pitchFamily="18" charset="0"/>
                        </a:rPr>
                        <a:t>2293</a:t>
                      </a:r>
                    </a:p>
                  </a:txBody>
                  <a:tcPr marT="45711" marB="45711"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cs typeface="Times New Roman" pitchFamily="18" charset="0"/>
                        </a:rPr>
                        <a:t>Wrench</a:t>
                      </a:r>
                    </a:p>
                  </a:txBody>
                  <a:tcPr marT="45711" marB="4571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cs typeface="Times New Roman" pitchFamily="18" charset="0"/>
                        </a:rPr>
                        <a:t>Tim</a:t>
                      </a:r>
                    </a:p>
                  </a:txBody>
                  <a:tcPr marT="45711" marB="45711"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accent1"/>
                    </a:solidFill>
                  </a:tcPr>
                </a:tc>
                <a:extLst>
                  <a:ext uri="{0D108BD9-81ED-4DB2-BD59-A6C34878D82A}">
                    <a16:rowId xmlns:a16="http://schemas.microsoft.com/office/drawing/2014/main" val="10006"/>
                  </a:ext>
                </a:extLst>
              </a:tr>
            </a:tbl>
          </a:graphicData>
        </a:graphic>
      </p:graphicFrame>
      <p:sp>
        <p:nvSpPr>
          <p:cNvPr id="21543" name="AutoShape 41">
            <a:extLst>
              <a:ext uri="{FF2B5EF4-FFF2-40B4-BE49-F238E27FC236}">
                <a16:creationId xmlns:a16="http://schemas.microsoft.com/office/drawing/2014/main" id="{56E9CB27-2003-4010-B1D6-D1A7F2CED5D1}"/>
              </a:ext>
            </a:extLst>
          </p:cNvPr>
          <p:cNvSpPr>
            <a:spLocks/>
          </p:cNvSpPr>
          <p:nvPr/>
        </p:nvSpPr>
        <p:spPr bwMode="auto">
          <a:xfrm>
            <a:off x="1828800" y="2743201"/>
            <a:ext cx="2286000" cy="473075"/>
          </a:xfrm>
          <a:prstGeom prst="borderCallout2">
            <a:avLst>
              <a:gd name="adj1" fmla="val 24162"/>
              <a:gd name="adj2" fmla="val 103333"/>
              <a:gd name="adj3" fmla="val 24162"/>
              <a:gd name="adj4" fmla="val 128819"/>
              <a:gd name="adj5" fmla="val 17787"/>
              <a:gd name="adj6" fmla="val 155139"/>
            </a:avLst>
          </a:prstGeom>
          <a:solidFill>
            <a:srgbClr val="FEF0A2"/>
          </a:solidFill>
          <a:ln w="12700">
            <a:solidFill>
              <a:schemeClr val="tx1"/>
            </a:solidFill>
            <a:miter lim="800000"/>
            <a:headEnd type="none" w="sm" len="sm"/>
            <a:tailEnd type="none" w="sm" len="sm"/>
          </a:ln>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Times New Roman" panose="02020603050405020304" pitchFamily="18"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Times New Roman" panose="02020603050405020304" pitchFamily="18"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Times New Roman" panose="02020603050405020304" pitchFamily="18"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9pPr>
          </a:lstStyle>
          <a:p>
            <a:pPr algn="ctr">
              <a:spcBef>
                <a:spcPct val="0"/>
              </a:spcBef>
              <a:buClrTx/>
              <a:buSzTx/>
              <a:buFontTx/>
              <a:buNone/>
            </a:pPr>
            <a:r>
              <a:rPr lang="en-US" altLang="en-US" sz="2400" b="1">
                <a:latin typeface="Times New Roman" panose="02020603050405020304" pitchFamily="18" charset="0"/>
              </a:rPr>
              <a:t>Entity: student</a:t>
            </a:r>
          </a:p>
        </p:txBody>
      </p:sp>
      <p:sp>
        <p:nvSpPr>
          <p:cNvPr id="21544" name="AutoShape 43">
            <a:extLst>
              <a:ext uri="{FF2B5EF4-FFF2-40B4-BE49-F238E27FC236}">
                <a16:creationId xmlns:a16="http://schemas.microsoft.com/office/drawing/2014/main" id="{D2B83948-903E-4C25-A9C2-CA1D1F7F72EF}"/>
              </a:ext>
            </a:extLst>
          </p:cNvPr>
          <p:cNvSpPr>
            <a:spLocks/>
          </p:cNvSpPr>
          <p:nvPr/>
        </p:nvSpPr>
        <p:spPr bwMode="auto">
          <a:xfrm>
            <a:off x="2209801" y="4800600"/>
            <a:ext cx="1393825" cy="458788"/>
          </a:xfrm>
          <a:prstGeom prst="borderCallout2">
            <a:avLst>
              <a:gd name="adj1" fmla="val 24912"/>
              <a:gd name="adj2" fmla="val 105468"/>
              <a:gd name="adj3" fmla="val 24912"/>
              <a:gd name="adj4" fmla="val 165032"/>
              <a:gd name="adj5" fmla="val -25259"/>
              <a:gd name="adj6" fmla="val 227106"/>
            </a:avLst>
          </a:prstGeom>
          <a:solidFill>
            <a:srgbClr val="FEF0A2"/>
          </a:solidFill>
          <a:ln w="12700">
            <a:solidFill>
              <a:schemeClr val="tx1"/>
            </a:solidFill>
            <a:miter lim="800000"/>
            <a:headEnd type="none" w="sm" len="sm"/>
            <a:tailEnd type="none" w="sm" len="sm"/>
          </a:ln>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Times New Roman" panose="02020603050405020304" pitchFamily="18"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Times New Roman" panose="02020603050405020304" pitchFamily="18"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Times New Roman" panose="02020603050405020304" pitchFamily="18"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9pPr>
          </a:lstStyle>
          <a:p>
            <a:pPr algn="ctr">
              <a:spcBef>
                <a:spcPct val="0"/>
              </a:spcBef>
              <a:buClrTx/>
              <a:buSzTx/>
              <a:buFontTx/>
              <a:buNone/>
            </a:pPr>
            <a:r>
              <a:rPr lang="en-US" altLang="en-US" sz="2400" b="1">
                <a:latin typeface="Times New Roman" panose="02020603050405020304" pitchFamily="18" charset="0"/>
              </a:rPr>
              <a:t>instance</a:t>
            </a:r>
          </a:p>
        </p:txBody>
      </p:sp>
      <p:sp>
        <p:nvSpPr>
          <p:cNvPr id="21545" name="Text Box 45">
            <a:extLst>
              <a:ext uri="{FF2B5EF4-FFF2-40B4-BE49-F238E27FC236}">
                <a16:creationId xmlns:a16="http://schemas.microsoft.com/office/drawing/2014/main" id="{85F458D8-6166-48E7-A280-2F54D59C1516}"/>
              </a:ext>
            </a:extLst>
          </p:cNvPr>
          <p:cNvSpPr txBox="1">
            <a:spLocks noChangeArrowheads="1"/>
          </p:cNvSpPr>
          <p:nvPr/>
        </p:nvSpPr>
        <p:spPr bwMode="auto">
          <a:xfrm>
            <a:off x="7832725" y="2678114"/>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Times New Roman" panose="02020603050405020304" pitchFamily="18"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Times New Roman" panose="02020603050405020304" pitchFamily="18"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Times New Roman" panose="02020603050405020304" pitchFamily="18"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9pPr>
          </a:lstStyle>
          <a:p>
            <a:pPr algn="ctr">
              <a:spcBef>
                <a:spcPct val="0"/>
              </a:spcBef>
              <a:buClrTx/>
              <a:buSzTx/>
              <a:buFontTx/>
              <a:buNone/>
            </a:pPr>
            <a:endParaRPr lang="en-US" altLang="en-US" sz="2000">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1793</TotalTime>
  <Words>1666</Words>
  <Application>Microsoft Office PowerPoint</Application>
  <PresentationFormat>Widescreen</PresentationFormat>
  <Paragraphs>234</Paragraphs>
  <Slides>41</Slides>
  <Notes>6</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41</vt:i4>
      </vt:variant>
    </vt:vector>
  </HeadingPairs>
  <TitlesOfParts>
    <vt:vector size="55" baseType="lpstr">
      <vt:lpstr>Arial</vt:lpstr>
      <vt:lpstr>Calibri</vt:lpstr>
      <vt:lpstr>Cambria</vt:lpstr>
      <vt:lpstr>Century Gothic</vt:lpstr>
      <vt:lpstr>Comic Sans MS</vt:lpstr>
      <vt:lpstr>Helvetica</vt:lpstr>
      <vt:lpstr>Monotype Sorts</vt:lpstr>
      <vt:lpstr>Segoe Print</vt:lpstr>
      <vt:lpstr>Tahoma</vt:lpstr>
      <vt:lpstr>Times New Roman</vt:lpstr>
      <vt:lpstr>Verdana</vt:lpstr>
      <vt:lpstr>Wingdings</vt:lpstr>
      <vt:lpstr>Wingdings 3</vt:lpstr>
      <vt:lpstr>Wisp</vt:lpstr>
      <vt:lpstr>Entity Relationship (ER) Model in DBMS </vt:lpstr>
      <vt:lpstr>Learning Outcome </vt:lpstr>
      <vt:lpstr>Data Model</vt:lpstr>
      <vt:lpstr>Importance of Data Model</vt:lpstr>
      <vt:lpstr>Steps in developing a Database</vt:lpstr>
      <vt:lpstr>Conceptual design:  (ER Model is used at this stage.)</vt:lpstr>
      <vt:lpstr>ERD</vt:lpstr>
      <vt:lpstr>How to find entities?</vt:lpstr>
      <vt:lpstr>Entity Instance</vt:lpstr>
      <vt:lpstr>How to find attributes?</vt:lpstr>
      <vt:lpstr>How to find relationships?</vt:lpstr>
      <vt:lpstr>How to find cardinalities?</vt:lpstr>
      <vt:lpstr>Identifier</vt:lpstr>
      <vt:lpstr>E-R MODEL</vt:lpstr>
      <vt:lpstr>E-R MODEL (Cont’d)</vt:lpstr>
      <vt:lpstr>ENTITY</vt:lpstr>
      <vt:lpstr>PowerPoint Presentation</vt:lpstr>
      <vt:lpstr>ATTRIBUTE</vt:lpstr>
      <vt:lpstr>KEY ATTRIBUTE</vt:lpstr>
      <vt:lpstr>COMPOSITE ATTRIBUTE</vt:lpstr>
      <vt:lpstr>MULTIVALUED ATTRIBUTE </vt:lpstr>
      <vt:lpstr>PowerPoint Presentation</vt:lpstr>
      <vt:lpstr>PowerPoint Presentation</vt:lpstr>
      <vt:lpstr>SUMMARY OF SYMBOLS USED IN E-R NOTATION(CONT’D)</vt:lpstr>
      <vt:lpstr>Helps to give name for particular relation</vt:lpstr>
      <vt:lpstr>Types of Relationships in ER Model</vt:lpstr>
      <vt:lpstr>ENTITY-RELATIONSHIP DIAGRAMS(CONT’D)</vt:lpstr>
      <vt:lpstr>ENTITY-RELATIONSHIP DIAGRAMS(CONT’D)</vt:lpstr>
      <vt:lpstr>Notations for Relationships in ER Model (CONT’D)</vt:lpstr>
      <vt:lpstr>E-R MODEL (Example)</vt:lpstr>
      <vt:lpstr>Notations for Relationships in ER Model (CONT’D)</vt:lpstr>
      <vt:lpstr>ONE-TO-MANY RELATIONSHIP</vt:lpstr>
      <vt:lpstr>MANY-TO-MANY RELATIONSHIP</vt:lpstr>
      <vt:lpstr>ENTITY-RELATIONSHIP (Example)</vt:lpstr>
      <vt:lpstr>ENTITY-RELATIONSHIP (Example)</vt:lpstr>
      <vt:lpstr>PARTICIPATION CONSTRAINT</vt:lpstr>
      <vt:lpstr>WEAK ENTITY SETS</vt:lpstr>
      <vt:lpstr>SUMMARY OF SYMBOLS USED IN E-R NOTATION</vt:lpstr>
      <vt:lpstr>SUMMARY OF SYMBOLS USED IN E-R NOTATION(CONT’D)</vt:lpstr>
      <vt:lpstr>E-R DIAGRAM FOR A UNIVERSITY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Database Introduction</dc:title>
  <dc:creator>User</dc:creator>
  <cp:lastModifiedBy>Rubel sheikh</cp:lastModifiedBy>
  <cp:revision>150</cp:revision>
  <dcterms:created xsi:type="dcterms:W3CDTF">2020-04-17T10:09:40Z</dcterms:created>
  <dcterms:modified xsi:type="dcterms:W3CDTF">2021-02-17T17:46:18Z</dcterms:modified>
</cp:coreProperties>
</file>