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72" r:id="rId4"/>
    <p:sldId id="273" r:id="rId5"/>
    <p:sldId id="274" r:id="rId6"/>
    <p:sldId id="270" r:id="rId7"/>
    <p:sldId id="275" r:id="rId8"/>
    <p:sldId id="276" r:id="rId9"/>
    <p:sldId id="277" r:id="rId10"/>
    <p:sldId id="257" r:id="rId11"/>
    <p:sldId id="258" r:id="rId12"/>
    <p:sldId id="259" r:id="rId13"/>
    <p:sldId id="260" r:id="rId14"/>
    <p:sldId id="261" r:id="rId15"/>
    <p:sldId id="262" r:id="rId16"/>
    <p:sldId id="271" r:id="rId17"/>
    <p:sldId id="264" r:id="rId18"/>
    <p:sldId id="265" r:id="rId19"/>
    <p:sldId id="266" r:id="rId20"/>
    <p:sldId id="268" r:id="rId21"/>
    <p:sldId id="26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8010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475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5412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212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3665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8060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46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503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0488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9941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8698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2/22/2021</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785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2/22/2021</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119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7416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04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324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2/22/2021</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12129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5932" y="914400"/>
            <a:ext cx="6600451" cy="2262781"/>
          </a:xfrm>
        </p:spPr>
        <p:txBody>
          <a:bodyPr/>
          <a:lstStyle/>
          <a:p>
            <a:r>
              <a:rPr lang="en-US" b="1" dirty="0"/>
              <a:t>Scenario to  ERD</a:t>
            </a:r>
          </a:p>
        </p:txBody>
      </p:sp>
      <p:sp>
        <p:nvSpPr>
          <p:cNvPr id="3" name="Subtitle 2"/>
          <p:cNvSpPr>
            <a:spLocks noGrp="1"/>
          </p:cNvSpPr>
          <p:nvPr>
            <p:ph type="subTitle" idx="1"/>
          </p:nvPr>
        </p:nvSpPr>
        <p:spPr>
          <a:xfrm>
            <a:off x="1945933" y="5257800"/>
            <a:ext cx="6600451" cy="1126283"/>
          </a:xfrm>
        </p:spPr>
        <p:txBody>
          <a:bodyPr>
            <a:normAutofit/>
          </a:bodyPr>
          <a:lstStyle/>
          <a:p>
            <a:r>
              <a:rPr lang="en-US" sz="2400" b="1" dirty="0"/>
              <a:t>Rubel Sheikh</a:t>
            </a:r>
          </a:p>
        </p:txBody>
      </p:sp>
    </p:spTree>
    <p:extLst>
      <p:ext uri="{BB962C8B-B14F-4D97-AF65-F5344CB8AC3E}">
        <p14:creationId xmlns:p14="http://schemas.microsoft.com/office/powerpoint/2010/main" val="1857478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Exercise 3</a:t>
            </a:r>
          </a:p>
        </p:txBody>
      </p:sp>
      <p:sp>
        <p:nvSpPr>
          <p:cNvPr id="3" name="Content Placeholder 2"/>
          <p:cNvSpPr>
            <a:spLocks noGrp="1"/>
          </p:cNvSpPr>
          <p:nvPr>
            <p:ph idx="1"/>
          </p:nvPr>
        </p:nvSpPr>
        <p:spPr/>
        <p:txBody>
          <a:bodyPr>
            <a:normAutofit/>
          </a:bodyPr>
          <a:lstStyle/>
          <a:p>
            <a:pPr algn="just"/>
            <a:r>
              <a:rPr lang="en-US" dirty="0"/>
              <a:t>In our database, we have students. They have a name, a registration number, and a course of study. </a:t>
            </a:r>
          </a:p>
          <a:p>
            <a:pPr algn="just"/>
            <a:r>
              <a:rPr lang="en-US" dirty="0"/>
              <a:t>The university offers lectures. Each lecture may be part of some course of study in a certain semester. Lectures may have other lectures as prerequisites. They have a title, provide a specific number of credits and have an unique ID </a:t>
            </a:r>
          </a:p>
          <a:p>
            <a:pPr algn="just"/>
            <a:r>
              <a:rPr lang="en-US" dirty="0"/>
              <a:t>Each year, some of pool of all lectures are offered by a professor at a certain day at a fixed time in a specific room. Students may register for that lecture. </a:t>
            </a:r>
          </a:p>
          <a:p>
            <a:pPr algn="just"/>
            <a:r>
              <a:rPr lang="en-US" dirty="0"/>
              <a:t>Professors have a name and are member of a specific department. </a:t>
            </a:r>
          </a:p>
        </p:txBody>
      </p:sp>
    </p:spTree>
    <p:extLst>
      <p:ext uri="{BB962C8B-B14F-4D97-AF65-F5344CB8AC3E}">
        <p14:creationId xmlns:p14="http://schemas.microsoft.com/office/powerpoint/2010/main" val="413651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procedure:</a:t>
            </a:r>
            <a:br>
              <a:rPr lang="en-US" dirty="0"/>
            </a:br>
            <a:endParaRPr lang="en-US" dirty="0"/>
          </a:p>
        </p:txBody>
      </p:sp>
      <p:sp>
        <p:nvSpPr>
          <p:cNvPr id="3" name="Content Placeholder 2"/>
          <p:cNvSpPr>
            <a:spLocks noGrp="1"/>
          </p:cNvSpPr>
          <p:nvPr>
            <p:ph idx="1"/>
          </p:nvPr>
        </p:nvSpPr>
        <p:spPr/>
        <p:txBody>
          <a:bodyPr/>
          <a:lstStyle/>
          <a:p>
            <a:r>
              <a:rPr lang="en-US" dirty="0"/>
              <a:t>Step 1:</a:t>
            </a:r>
          </a:p>
          <a:p>
            <a:pPr marL="0" indent="0">
              <a:buNone/>
            </a:pPr>
            <a:r>
              <a:rPr lang="en-US" dirty="0"/>
              <a:t>                 Find the basic entities</a:t>
            </a:r>
          </a:p>
          <a:p>
            <a:pPr marL="0" indent="0">
              <a:buNone/>
            </a:pPr>
            <a:endParaRPr lang="en-US" dirty="0"/>
          </a:p>
          <a:p>
            <a:pPr marL="0" indent="0">
              <a:buNone/>
            </a:pPr>
            <a:endParaRPr lang="en-US" dirty="0"/>
          </a:p>
        </p:txBody>
      </p:sp>
      <p:sp>
        <p:nvSpPr>
          <p:cNvPr id="4" name="Rectangle 3"/>
          <p:cNvSpPr/>
          <p:nvPr/>
        </p:nvSpPr>
        <p:spPr>
          <a:xfrm>
            <a:off x="9144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Student</a:t>
            </a:r>
          </a:p>
        </p:txBody>
      </p:sp>
      <p:sp>
        <p:nvSpPr>
          <p:cNvPr id="5" name="Rectangle 4"/>
          <p:cNvSpPr/>
          <p:nvPr/>
        </p:nvSpPr>
        <p:spPr>
          <a:xfrm>
            <a:off x="34290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Lectures</a:t>
            </a:r>
          </a:p>
        </p:txBody>
      </p:sp>
      <p:sp>
        <p:nvSpPr>
          <p:cNvPr id="6" name="Rectangle 5"/>
          <p:cNvSpPr/>
          <p:nvPr/>
        </p:nvSpPr>
        <p:spPr>
          <a:xfrm>
            <a:off x="58674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Professor</a:t>
            </a:r>
          </a:p>
        </p:txBody>
      </p:sp>
    </p:spTree>
    <p:extLst>
      <p:ext uri="{BB962C8B-B14F-4D97-AF65-F5344CB8AC3E}">
        <p14:creationId xmlns:p14="http://schemas.microsoft.com/office/powerpoint/2010/main" val="215910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Step 2:</a:t>
            </a:r>
          </a:p>
          <a:p>
            <a:pPr marL="0" indent="0">
              <a:buNone/>
            </a:pPr>
            <a:r>
              <a:rPr lang="en-US" dirty="0"/>
              <a:t>                 Find attributes for each entity</a:t>
            </a:r>
          </a:p>
          <a:p>
            <a:pPr marL="0" indent="0">
              <a:buNone/>
            </a:pPr>
            <a:r>
              <a:rPr lang="en-US" dirty="0"/>
              <a:t>– In our database, we have students. They have a </a:t>
            </a:r>
            <a:r>
              <a:rPr lang="en-US" dirty="0">
                <a:solidFill>
                  <a:srgbClr val="FF0000"/>
                </a:solidFill>
              </a:rPr>
              <a:t>name</a:t>
            </a:r>
            <a:r>
              <a:rPr lang="en-US" dirty="0"/>
              <a:t>, a </a:t>
            </a:r>
            <a:r>
              <a:rPr lang="en-US" dirty="0">
                <a:solidFill>
                  <a:srgbClr val="FF0000"/>
                </a:solidFill>
              </a:rPr>
              <a:t>registration number </a:t>
            </a:r>
            <a:r>
              <a:rPr lang="en-US" dirty="0"/>
              <a:t>and a </a:t>
            </a:r>
            <a:r>
              <a:rPr lang="en-US" dirty="0">
                <a:solidFill>
                  <a:srgbClr val="FF0000"/>
                </a:solidFill>
              </a:rPr>
              <a:t>course of study</a:t>
            </a:r>
            <a:r>
              <a:rPr lang="en-US" dirty="0"/>
              <a:t>. – The university offers lectures. Each lecture may be part of some </a:t>
            </a:r>
            <a:r>
              <a:rPr lang="en-US" dirty="0">
                <a:solidFill>
                  <a:srgbClr val="FF0000"/>
                </a:solidFill>
              </a:rPr>
              <a:t>course of study </a:t>
            </a:r>
            <a:r>
              <a:rPr lang="en-US" dirty="0"/>
              <a:t>in a certain </a:t>
            </a:r>
            <a:r>
              <a:rPr lang="en-US" dirty="0">
                <a:solidFill>
                  <a:srgbClr val="FF0000"/>
                </a:solidFill>
              </a:rPr>
              <a:t>semester</a:t>
            </a:r>
            <a:r>
              <a:rPr lang="en-US" dirty="0"/>
              <a:t>. Lectures may have other lectures as </a:t>
            </a:r>
            <a:r>
              <a:rPr lang="en-US" dirty="0">
                <a:solidFill>
                  <a:srgbClr val="FF0000"/>
                </a:solidFill>
              </a:rPr>
              <a:t>prerequisites</a:t>
            </a:r>
            <a:r>
              <a:rPr lang="en-US" dirty="0"/>
              <a:t>. They have a title, provide a specific number of </a:t>
            </a:r>
            <a:r>
              <a:rPr lang="en-US" dirty="0">
                <a:solidFill>
                  <a:srgbClr val="FF0000"/>
                </a:solidFill>
              </a:rPr>
              <a:t>credits</a:t>
            </a:r>
            <a:r>
              <a:rPr lang="en-US" dirty="0"/>
              <a:t> and have </a:t>
            </a:r>
            <a:r>
              <a:rPr lang="en-US" dirty="0">
                <a:solidFill>
                  <a:srgbClr val="FF0000"/>
                </a:solidFill>
              </a:rPr>
              <a:t>unique ID </a:t>
            </a:r>
            <a:r>
              <a:rPr lang="en-US" dirty="0"/>
              <a:t>– Professors have a </a:t>
            </a:r>
            <a:r>
              <a:rPr lang="en-US" dirty="0">
                <a:solidFill>
                  <a:srgbClr val="FF0000"/>
                </a:solidFill>
              </a:rPr>
              <a:t>name</a:t>
            </a:r>
            <a:r>
              <a:rPr lang="en-US" dirty="0"/>
              <a:t> and are member of a specific </a:t>
            </a:r>
            <a:r>
              <a:rPr lang="en-US" dirty="0">
                <a:solidFill>
                  <a:srgbClr val="FF0000"/>
                </a:solidFill>
              </a:rPr>
              <a:t>department</a:t>
            </a:r>
            <a:r>
              <a:rPr lang="en-US" dirty="0"/>
              <a:t>. </a:t>
            </a:r>
          </a:p>
        </p:txBody>
      </p:sp>
    </p:spTree>
    <p:extLst>
      <p:ext uri="{BB962C8B-B14F-4D97-AF65-F5344CB8AC3E}">
        <p14:creationId xmlns:p14="http://schemas.microsoft.com/office/powerpoint/2010/main" val="64634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8229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924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This model is really crappy! </a:t>
            </a:r>
          </a:p>
          <a:p>
            <a:r>
              <a:rPr lang="en-US" dirty="0"/>
              <a:t>“Course of study” does not seem to be an attribute . Used by student and lecture. Even worse,  lecture   refers to a course of study in a specific curriculum semester. </a:t>
            </a:r>
          </a:p>
          <a:p>
            <a:pPr marL="0" indent="0">
              <a:buNone/>
            </a:pPr>
            <a:r>
              <a:rPr lang="en-US" dirty="0"/>
              <a:t>---Use additional entity type with relationships!  </a:t>
            </a:r>
          </a:p>
          <a:p>
            <a:pPr marL="0" indent="0"/>
            <a:r>
              <a:rPr lang="en-US" dirty="0"/>
              <a:t> “Prerequisite lecture” also is not a good attribute . Prerequisite lectures are also lectures. </a:t>
            </a:r>
          </a:p>
          <a:p>
            <a:pPr marL="0" indent="0">
              <a:buNone/>
            </a:pPr>
            <a:r>
              <a:rPr lang="en-US" dirty="0"/>
              <a:t>---Use a relationship instead! </a:t>
            </a:r>
          </a:p>
          <a:p>
            <a:pPr marL="0" indent="0"/>
            <a:r>
              <a:rPr lang="en-US" dirty="0"/>
              <a:t>“Professor” does not have key attributes </a:t>
            </a:r>
          </a:p>
        </p:txBody>
      </p:sp>
    </p:spTree>
    <p:extLst>
      <p:ext uri="{BB962C8B-B14F-4D97-AF65-F5344CB8AC3E}">
        <p14:creationId xmlns:p14="http://schemas.microsoft.com/office/powerpoint/2010/main" val="1407266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686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089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Each year, some lectures of the pool of all lectures are offered by a professor at a certain day at a fixed time in a specific room. Students may attend that lecture.</a:t>
            </a:r>
          </a:p>
          <a:p>
            <a:endParaRPr lang="en-US" dirty="0"/>
          </a:p>
        </p:txBody>
      </p:sp>
    </p:spTree>
    <p:extLst>
      <p:ext uri="{BB962C8B-B14F-4D97-AF65-F5344CB8AC3E}">
        <p14:creationId xmlns:p14="http://schemas.microsoft.com/office/powerpoint/2010/main" val="423256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57400" y="2251075"/>
            <a:ext cx="63627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41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710" y="1524000"/>
            <a:ext cx="8914727" cy="464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622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adding cardinality</a:t>
            </a:r>
          </a:p>
        </p:txBody>
      </p:sp>
      <p:sp>
        <p:nvSpPr>
          <p:cNvPr id="4" name="Content Placeholder 3"/>
          <p:cNvSpPr>
            <a:spLocks noGrp="1"/>
          </p:cNvSpPr>
          <p:nvPr>
            <p:ph idx="1"/>
          </p:nvPr>
        </p:nvSpPr>
        <p:spPr/>
        <p:txBody>
          <a:bodyPr/>
          <a:lstStyle/>
          <a:p>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8519582" cy="440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455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sp>
        <p:nvSpPr>
          <p:cNvPr id="3" name="Content Placeholder 2"/>
          <p:cNvSpPr>
            <a:spLocks noGrp="1"/>
          </p:cNvSpPr>
          <p:nvPr>
            <p:ph idx="1"/>
          </p:nvPr>
        </p:nvSpPr>
        <p:spPr>
          <a:xfrm>
            <a:off x="609601" y="1295978"/>
            <a:ext cx="8229600" cy="3777622"/>
          </a:xfrm>
        </p:spPr>
        <p:txBody>
          <a:bodyPr>
            <a:noAutofit/>
          </a:bodyPr>
          <a:lstStyle/>
          <a:p>
            <a:pPr algn="just"/>
            <a:r>
              <a:rPr lang="en-US" sz="2000" dirty="0"/>
              <a:t>UPS prides itself on having up-to-date information on the processing and current location of each shipped item. To do this, UPS relies on a company-wide information system. Shipped items are the heart of the UPS product tracking information system. Shipped items can be characterized by item number (unique), weight, dimensions, insurance amount, destination, and final delivery date. Shipped items are received into the UPS system at a single retail center. Retail centers are characterized by their type, </a:t>
            </a:r>
            <a:r>
              <a:rPr lang="en-US" sz="2000" dirty="0" err="1"/>
              <a:t>uniqueID</a:t>
            </a:r>
            <a:r>
              <a:rPr lang="en-US" sz="2000" dirty="0"/>
              <a:t>, and address. Shipped items make their way to their destination via one or more standard UPS transportation events (i.e., flights, truck deliveries). These transportation events are characterized by a unique </a:t>
            </a:r>
            <a:r>
              <a:rPr lang="en-US" sz="2000" dirty="0" err="1"/>
              <a:t>scheduleNumber</a:t>
            </a:r>
            <a:r>
              <a:rPr lang="en-US" sz="2000" dirty="0"/>
              <a:t>, a type (</a:t>
            </a:r>
            <a:r>
              <a:rPr lang="en-US" sz="2000" dirty="0" err="1"/>
              <a:t>e.g</a:t>
            </a:r>
            <a:r>
              <a:rPr lang="en-US" sz="2000" dirty="0"/>
              <a:t>, flight, truck), and a </a:t>
            </a:r>
            <a:r>
              <a:rPr lang="en-US" sz="2000" dirty="0" err="1"/>
              <a:t>deliveryRoute</a:t>
            </a:r>
            <a:r>
              <a:rPr lang="en-US" sz="2000" dirty="0"/>
              <a:t>. </a:t>
            </a:r>
          </a:p>
          <a:p>
            <a:pPr algn="just"/>
            <a:r>
              <a:rPr lang="en-US" sz="2000" dirty="0"/>
              <a:t>Please create an Entity Relationship diagram that captures this information about the UPS system. Be certain to indicate identifiers and cardinality constraints. </a:t>
            </a:r>
          </a:p>
        </p:txBody>
      </p:sp>
    </p:spTree>
    <p:extLst>
      <p:ext uri="{BB962C8B-B14F-4D97-AF65-F5344CB8AC3E}">
        <p14:creationId xmlns:p14="http://schemas.microsoft.com/office/powerpoint/2010/main" val="701704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Exercise 4</a:t>
            </a:r>
            <a:endParaRPr lang="en-US" dirty="0"/>
          </a:p>
        </p:txBody>
      </p:sp>
      <p:sp>
        <p:nvSpPr>
          <p:cNvPr id="3" name="Content Placeholder 2"/>
          <p:cNvSpPr>
            <a:spLocks noGrp="1"/>
          </p:cNvSpPr>
          <p:nvPr>
            <p:ph idx="1"/>
          </p:nvPr>
        </p:nvSpPr>
        <p:spPr>
          <a:xfrm>
            <a:off x="481818" y="1371600"/>
            <a:ext cx="8229600" cy="5059363"/>
          </a:xfrm>
        </p:spPr>
        <p:txBody>
          <a:bodyPr>
            <a:normAutofit fontScale="92500" lnSpcReduction="20000"/>
          </a:bodyPr>
          <a:lstStyle/>
          <a:p>
            <a:r>
              <a:rPr lang="en-US" sz="1600" dirty="0"/>
              <a:t>The scenario is that you are organizing an inter-university gliding competition, and you have decided to design a database to keep track of the administration of the competition.</a:t>
            </a:r>
          </a:p>
          <a:p>
            <a:r>
              <a:rPr lang="en-US" sz="1600" dirty="0"/>
              <a:t> A number of universities have each entered a team in the competition (known as a gliding Task Week), and one of the things you need to keep track of is whether or not they have paid the entry fee. Each university team consists of a variable number of people who will take part in the competition; everybody who competes must be a member of one of the teams. </a:t>
            </a:r>
          </a:p>
          <a:p>
            <a:r>
              <a:rPr lang="en-US" sz="1600" dirty="0"/>
              <a:t>The pilots will have different levels of experience. Some will be pre-solo, which means they can only fly as second pilot (known as crew capacity “P2”) in a two-seater glider. They can still compete for their team in this capacity, as long as there is an instructor flying with them as pilot-in-charge (crew capacity “P1”). Pilots who are of cross-country standard can fly as P2 just like pre-solo pilots, but may also fly on their own (flying “solo”) in any kind of aircraft. A pilot flying solo is always P1. Pilots who are instructors can fly solo in single- or two-seater gliders, or as P1 in a two-seater with a less experienced pilot. If two instructors are flying together they will simply decide between them who is P1 and who is P2.</a:t>
            </a:r>
          </a:p>
          <a:p>
            <a:r>
              <a:rPr lang="en-US" sz="1600" dirty="0"/>
              <a:t> There are a number of different types of glider involved in the competition. Some are two-seaters, such as K7, K13, K21 and DG505. The rest are single-</a:t>
            </a:r>
            <a:r>
              <a:rPr lang="en-US" sz="1600" dirty="0" err="1"/>
              <a:t>seaters</a:t>
            </a:r>
            <a:r>
              <a:rPr lang="en-US" sz="1600" dirty="0"/>
              <a:t>; their types include K8, </a:t>
            </a:r>
            <a:r>
              <a:rPr lang="en-US" sz="1600" dirty="0" err="1"/>
              <a:t>Pirat</a:t>
            </a:r>
            <a:r>
              <a:rPr lang="en-US" sz="1600" dirty="0"/>
              <a:t>, DG300, Discus and LS4. There may be more than one glider of a particular type, but every glider can be distinguished by its </a:t>
            </a:r>
            <a:r>
              <a:rPr lang="en-US" sz="1600" dirty="0" err="1"/>
              <a:t>callsign</a:t>
            </a:r>
            <a:r>
              <a:rPr lang="en-US" sz="1600" dirty="0"/>
              <a:t> — a short string which is used to identify it in radio communications. Typical </a:t>
            </a:r>
            <a:r>
              <a:rPr lang="en-US" sz="1600" dirty="0" err="1"/>
              <a:t>callsigns</a:t>
            </a:r>
            <a:r>
              <a:rPr lang="en-US" sz="1600" dirty="0"/>
              <a:t> include “MF”, “P19”, “FNS” and “CPG”. </a:t>
            </a:r>
          </a:p>
        </p:txBody>
      </p:sp>
    </p:spTree>
    <p:extLst>
      <p:ext uri="{BB962C8B-B14F-4D97-AF65-F5344CB8AC3E}">
        <p14:creationId xmlns:p14="http://schemas.microsoft.com/office/powerpoint/2010/main" val="4396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65237"/>
            <a:ext cx="8229600" cy="5592763"/>
          </a:xfrm>
        </p:spPr>
        <p:txBody>
          <a:bodyPr>
            <a:normAutofit fontScale="47500" lnSpcReduction="20000"/>
          </a:bodyPr>
          <a:lstStyle/>
          <a:p>
            <a:r>
              <a:rPr lang="en-US" sz="3800" dirty="0"/>
              <a:t>The competition is </a:t>
            </a:r>
            <a:r>
              <a:rPr lang="en-US" sz="3800" dirty="0" err="1"/>
              <a:t>organised</a:t>
            </a:r>
            <a:r>
              <a:rPr lang="en-US" sz="3800" dirty="0"/>
              <a:t> around tasks, which are routes that each competing glider must attempt to fly around. On each competition day a task is set for the pilots to fly in their gliders. The task is defined by choosing a set of turning points taken from a list available from the BGA (British Gliding Association). There are almost a thousand such turning points defined for the UK, and each has a unique </a:t>
            </a:r>
            <a:r>
              <a:rPr lang="en-US" sz="3800" dirty="0" err="1"/>
              <a:t>trigraph</a:t>
            </a:r>
            <a:r>
              <a:rPr lang="en-US" sz="3800" dirty="0"/>
              <a:t> or three-letter acronym to identify it. For example, “STI” is for </a:t>
            </a:r>
            <a:r>
              <a:rPr lang="en-US" sz="3800" dirty="0" err="1"/>
              <a:t>Stirling</a:t>
            </a:r>
            <a:r>
              <a:rPr lang="en-US" sz="3800" dirty="0"/>
              <a:t> and “LOM” is the Lake of </a:t>
            </a:r>
            <a:r>
              <a:rPr lang="en-US" sz="3800" dirty="0" err="1"/>
              <a:t>Menteith</a:t>
            </a:r>
            <a:r>
              <a:rPr lang="en-US" sz="3800" dirty="0"/>
              <a:t>. The competition is to be held at </a:t>
            </a:r>
            <a:r>
              <a:rPr lang="en-US" sz="3800" dirty="0" err="1"/>
              <a:t>Portmoak</a:t>
            </a:r>
            <a:r>
              <a:rPr lang="en-US" sz="3800" dirty="0"/>
              <a:t> Airfield (about 30 miles north of Edinburgh), which is “POR”. The task-setter will decide on a suitable task for each competition day, which will involve trying to glide from the starting point at the airfield around one, two or more turning points. For example, a set like “POR, STI, MVN” would define a triangle of just over 100km, with the corners at </a:t>
            </a:r>
            <a:r>
              <a:rPr lang="en-US" sz="3800" dirty="0" err="1"/>
              <a:t>Portmoak</a:t>
            </a:r>
            <a:r>
              <a:rPr lang="en-US" sz="3800" dirty="0"/>
              <a:t>, </a:t>
            </a:r>
            <a:r>
              <a:rPr lang="en-US" sz="3800" dirty="0" err="1"/>
              <a:t>Stirling</a:t>
            </a:r>
            <a:r>
              <a:rPr lang="en-US" sz="3800" dirty="0"/>
              <a:t> and </a:t>
            </a:r>
            <a:r>
              <a:rPr lang="en-US" sz="3800" dirty="0" err="1"/>
              <a:t>Methven</a:t>
            </a:r>
            <a:r>
              <a:rPr lang="en-US" sz="3800" dirty="0"/>
              <a:t> (which is near Perth). For the purposes of this example we will assume that competitors are allowed to fly around the turning points in any order they choose. As well as specifying the </a:t>
            </a:r>
            <a:r>
              <a:rPr lang="en-US" sz="3800" dirty="0" err="1"/>
              <a:t>trigraph</a:t>
            </a:r>
            <a:r>
              <a:rPr lang="en-US" sz="3800" dirty="0"/>
              <a:t>, the BGA list of turning points gives the latitude and longitude of each turning point, so their positions can be precisely identified on a map.</a:t>
            </a:r>
          </a:p>
          <a:p>
            <a:r>
              <a:rPr lang="en-US" sz="3800" dirty="0"/>
              <a:t> Sometimes competitors can gain an unfair advantage by starting off much higher than other gliders, or by happening to pick a better time of day. The task-setter can therefore attach conditions to each task, specifying the maximum starting height allowed and the earliest time at which a glider can start.</a:t>
            </a:r>
          </a:p>
          <a:p>
            <a:endParaRPr lang="en-US" dirty="0"/>
          </a:p>
        </p:txBody>
      </p:sp>
    </p:spTree>
    <p:extLst>
      <p:ext uri="{BB962C8B-B14F-4D97-AF65-F5344CB8AC3E}">
        <p14:creationId xmlns:p14="http://schemas.microsoft.com/office/powerpoint/2010/main" val="4072538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pic>
        <p:nvPicPr>
          <p:cNvPr id="5" name="Content Placeholder 4">
            <a:extLst>
              <a:ext uri="{FF2B5EF4-FFF2-40B4-BE49-F238E27FC236}">
                <a16:creationId xmlns:a16="http://schemas.microsoft.com/office/drawing/2014/main" id="{35B767CB-057D-4555-AAE8-C010449383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67600" y="2324100"/>
            <a:ext cx="1386272" cy="2209800"/>
          </a:xfrm>
        </p:spPr>
      </p:pic>
      <p:sp>
        <p:nvSpPr>
          <p:cNvPr id="6" name="TextBox 5">
            <a:extLst>
              <a:ext uri="{FF2B5EF4-FFF2-40B4-BE49-F238E27FC236}">
                <a16:creationId xmlns:a16="http://schemas.microsoft.com/office/drawing/2014/main" id="{BA66FC70-74F0-44E1-BEFB-5C03A8E79CBD}"/>
              </a:ext>
            </a:extLst>
          </p:cNvPr>
          <p:cNvSpPr txBox="1"/>
          <p:nvPr/>
        </p:nvSpPr>
        <p:spPr>
          <a:xfrm>
            <a:off x="1447800" y="1905000"/>
            <a:ext cx="184731" cy="369332"/>
          </a:xfrm>
          <a:prstGeom prst="rect">
            <a:avLst/>
          </a:prstGeom>
          <a:noFill/>
        </p:spPr>
        <p:txBody>
          <a:bodyPr wrap="none" rtlCol="0">
            <a:spAutoFit/>
          </a:bodyPr>
          <a:lstStyle/>
          <a:p>
            <a:endParaRPr lang="en-US" dirty="0"/>
          </a:p>
        </p:txBody>
      </p:sp>
      <p:sp>
        <p:nvSpPr>
          <p:cNvPr id="7" name="Content Placeholder 2">
            <a:extLst>
              <a:ext uri="{FF2B5EF4-FFF2-40B4-BE49-F238E27FC236}">
                <a16:creationId xmlns:a16="http://schemas.microsoft.com/office/drawing/2014/main" id="{362C50D5-658D-4534-A56D-37ADDB77E378}"/>
              </a:ext>
            </a:extLst>
          </p:cNvPr>
          <p:cNvSpPr txBox="1">
            <a:spLocks/>
          </p:cNvSpPr>
          <p:nvPr/>
        </p:nvSpPr>
        <p:spPr>
          <a:xfrm>
            <a:off x="762000" y="1540189"/>
            <a:ext cx="6591985" cy="377762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en-US" dirty="0"/>
              <a:t>UPS prides itself on having up-to-date information on the processing and current location of each shipped item. To do this, UPS relies on a company-wide information system. Shipped items are the heart of the UPS product tracking information system. </a:t>
            </a:r>
            <a:r>
              <a:rPr lang="en-US" dirty="0">
                <a:highlight>
                  <a:srgbClr val="FFFF00"/>
                </a:highlight>
              </a:rPr>
              <a:t>Shipped items </a:t>
            </a:r>
            <a:r>
              <a:rPr lang="en-US" dirty="0"/>
              <a:t>can be characterized by </a:t>
            </a:r>
            <a:r>
              <a:rPr lang="en-US" dirty="0">
                <a:highlight>
                  <a:srgbClr val="C0C0C0"/>
                </a:highlight>
              </a:rPr>
              <a:t>item number</a:t>
            </a:r>
            <a:r>
              <a:rPr lang="en-US" dirty="0"/>
              <a:t> (unique), </a:t>
            </a:r>
            <a:r>
              <a:rPr lang="en-US" dirty="0">
                <a:highlight>
                  <a:srgbClr val="C0C0C0"/>
                </a:highlight>
              </a:rPr>
              <a:t>weight</a:t>
            </a:r>
            <a:r>
              <a:rPr lang="en-US" dirty="0"/>
              <a:t>, </a:t>
            </a:r>
            <a:r>
              <a:rPr lang="en-US" dirty="0">
                <a:highlight>
                  <a:srgbClr val="C0C0C0"/>
                </a:highlight>
              </a:rPr>
              <a:t>dimensions</a:t>
            </a:r>
            <a:r>
              <a:rPr lang="en-US" dirty="0"/>
              <a:t>, </a:t>
            </a:r>
            <a:r>
              <a:rPr lang="en-US" dirty="0">
                <a:highlight>
                  <a:srgbClr val="C0C0C0"/>
                </a:highlight>
              </a:rPr>
              <a:t>insurance amount</a:t>
            </a:r>
            <a:r>
              <a:rPr lang="en-US" dirty="0"/>
              <a:t>, </a:t>
            </a:r>
            <a:r>
              <a:rPr lang="en-US" dirty="0">
                <a:highlight>
                  <a:srgbClr val="C0C0C0"/>
                </a:highlight>
              </a:rPr>
              <a:t>destination</a:t>
            </a:r>
            <a:r>
              <a:rPr lang="en-US" dirty="0"/>
              <a:t>, and final </a:t>
            </a:r>
            <a:r>
              <a:rPr lang="en-US" dirty="0">
                <a:highlight>
                  <a:srgbClr val="C0C0C0"/>
                </a:highlight>
              </a:rPr>
              <a:t>delivery date</a:t>
            </a:r>
            <a:r>
              <a:rPr lang="en-US" dirty="0"/>
              <a:t>. Shipped items are received into the UPS system at a single </a:t>
            </a:r>
            <a:r>
              <a:rPr lang="en-US" dirty="0">
                <a:highlight>
                  <a:srgbClr val="FFFF00"/>
                </a:highlight>
              </a:rPr>
              <a:t>retail center</a:t>
            </a:r>
            <a:r>
              <a:rPr lang="en-US" dirty="0"/>
              <a:t>. Retail centers are characterized by their </a:t>
            </a:r>
            <a:r>
              <a:rPr lang="en-US" dirty="0">
                <a:highlight>
                  <a:srgbClr val="C0C0C0"/>
                </a:highlight>
              </a:rPr>
              <a:t>type</a:t>
            </a:r>
            <a:r>
              <a:rPr lang="en-US" dirty="0"/>
              <a:t>, </a:t>
            </a:r>
            <a:r>
              <a:rPr lang="en-US" dirty="0" err="1">
                <a:highlight>
                  <a:srgbClr val="C0C0C0"/>
                </a:highlight>
              </a:rPr>
              <a:t>uniqueID</a:t>
            </a:r>
            <a:r>
              <a:rPr lang="en-US" dirty="0"/>
              <a:t>, and </a:t>
            </a:r>
            <a:r>
              <a:rPr lang="en-US" dirty="0">
                <a:highlight>
                  <a:srgbClr val="C0C0C0"/>
                </a:highlight>
              </a:rPr>
              <a:t>address</a:t>
            </a:r>
            <a:r>
              <a:rPr lang="en-US" dirty="0"/>
              <a:t>. Shipped items make their way to their destination via one or more standard UPS </a:t>
            </a:r>
            <a:r>
              <a:rPr lang="en-US" dirty="0">
                <a:highlight>
                  <a:srgbClr val="FFFF00"/>
                </a:highlight>
              </a:rPr>
              <a:t>transportation events </a:t>
            </a:r>
            <a:r>
              <a:rPr lang="en-US" dirty="0"/>
              <a:t>(i.e., flights, truck deliveries). These transportation events are characterized by a unique </a:t>
            </a:r>
            <a:r>
              <a:rPr lang="en-US" dirty="0" err="1">
                <a:highlight>
                  <a:srgbClr val="C0C0C0"/>
                </a:highlight>
              </a:rPr>
              <a:t>scheduleNumber</a:t>
            </a:r>
            <a:r>
              <a:rPr lang="en-US" dirty="0"/>
              <a:t>, a </a:t>
            </a:r>
            <a:r>
              <a:rPr lang="en-US" dirty="0">
                <a:highlight>
                  <a:srgbClr val="C0C0C0"/>
                </a:highlight>
              </a:rPr>
              <a:t>type</a:t>
            </a:r>
            <a:r>
              <a:rPr lang="en-US" dirty="0"/>
              <a:t> (</a:t>
            </a:r>
            <a:r>
              <a:rPr lang="en-US" dirty="0" err="1"/>
              <a:t>e.g</a:t>
            </a:r>
            <a:r>
              <a:rPr lang="en-US" dirty="0"/>
              <a:t>, flight, truck), and a </a:t>
            </a:r>
            <a:r>
              <a:rPr lang="en-US" dirty="0" err="1">
                <a:highlight>
                  <a:srgbClr val="C0C0C0"/>
                </a:highlight>
              </a:rPr>
              <a:t>deliveryRoute</a:t>
            </a:r>
            <a:r>
              <a:rPr lang="en-US" dirty="0"/>
              <a:t>. </a:t>
            </a:r>
          </a:p>
        </p:txBody>
      </p:sp>
    </p:spTree>
    <p:extLst>
      <p:ext uri="{BB962C8B-B14F-4D97-AF65-F5344CB8AC3E}">
        <p14:creationId xmlns:p14="http://schemas.microsoft.com/office/powerpoint/2010/main" val="83811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sp>
        <p:nvSpPr>
          <p:cNvPr id="6" name="TextBox 5">
            <a:extLst>
              <a:ext uri="{FF2B5EF4-FFF2-40B4-BE49-F238E27FC236}">
                <a16:creationId xmlns:a16="http://schemas.microsoft.com/office/drawing/2014/main" id="{BA66FC70-74F0-44E1-BEFB-5C03A8E79CBD}"/>
              </a:ext>
            </a:extLst>
          </p:cNvPr>
          <p:cNvSpPr txBox="1"/>
          <p:nvPr/>
        </p:nvSpPr>
        <p:spPr>
          <a:xfrm>
            <a:off x="1447800" y="1905000"/>
            <a:ext cx="184731"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D391DC24-162E-4348-9207-6A540F9DE51B}"/>
              </a:ext>
            </a:extLst>
          </p:cNvPr>
          <p:cNvPicPr>
            <a:picLocks noChangeAspect="1"/>
          </p:cNvPicPr>
          <p:nvPr/>
        </p:nvPicPr>
        <p:blipFill>
          <a:blip r:embed="rId2"/>
          <a:stretch>
            <a:fillRect/>
          </a:stretch>
        </p:blipFill>
        <p:spPr>
          <a:xfrm>
            <a:off x="1071562" y="1885361"/>
            <a:ext cx="7000875" cy="3581400"/>
          </a:xfrm>
          <a:prstGeom prst="rect">
            <a:avLst/>
          </a:prstGeom>
        </p:spPr>
      </p:pic>
      <p:sp>
        <p:nvSpPr>
          <p:cNvPr id="8" name="Content Placeholder 7">
            <a:extLst>
              <a:ext uri="{FF2B5EF4-FFF2-40B4-BE49-F238E27FC236}">
                <a16:creationId xmlns:a16="http://schemas.microsoft.com/office/drawing/2014/main" id="{C7219491-D574-4A5F-B14F-3C0F7EA5FA5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1975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hould this ER diagram use a ternary relationship instead - Stack ...">
            <a:extLst>
              <a:ext uri="{FF2B5EF4-FFF2-40B4-BE49-F238E27FC236}">
                <a16:creationId xmlns:a16="http://schemas.microsoft.com/office/drawing/2014/main" id="{50DE6201-11EB-4EE4-964A-80DBF1D05A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848600" cy="433401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BAB9A882-1508-4B80-A827-438379DD3DDB}"/>
              </a:ext>
            </a:extLst>
          </p:cNvPr>
          <p:cNvSpPr>
            <a:spLocks noGrp="1"/>
          </p:cNvSpPr>
          <p:nvPr>
            <p:ph type="title"/>
          </p:nvPr>
        </p:nvSpPr>
        <p:spPr>
          <a:xfrm>
            <a:off x="1447800" y="511945"/>
            <a:ext cx="6589199" cy="1280890"/>
          </a:xfrm>
        </p:spPr>
        <p:txBody>
          <a:bodyPr/>
          <a:lstStyle/>
          <a:p>
            <a:r>
              <a:rPr lang="en-US" dirty="0"/>
              <a:t>Exercise 1</a:t>
            </a:r>
          </a:p>
        </p:txBody>
      </p:sp>
    </p:spTree>
    <p:extLst>
      <p:ext uri="{BB962C8B-B14F-4D97-AF65-F5344CB8AC3E}">
        <p14:creationId xmlns:p14="http://schemas.microsoft.com/office/powerpoint/2010/main" val="2749595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sp>
        <p:nvSpPr>
          <p:cNvPr id="3" name="Content Placeholder 2"/>
          <p:cNvSpPr>
            <a:spLocks noGrp="1"/>
          </p:cNvSpPr>
          <p:nvPr>
            <p:ph idx="1"/>
          </p:nvPr>
        </p:nvSpPr>
        <p:spPr>
          <a:xfrm>
            <a:off x="602530" y="1333500"/>
            <a:ext cx="7924799" cy="4191000"/>
          </a:xfrm>
        </p:spPr>
        <p:txBody>
          <a:bodyPr>
            <a:noAutofit/>
          </a:bodyPr>
          <a:lstStyle/>
          <a:p>
            <a:pPr marL="0" indent="0">
              <a:buNone/>
            </a:pPr>
            <a:r>
              <a:rPr lang="en-US" sz="2000" dirty="0"/>
              <a:t> A university registrars office maintains data about the following entities:</a:t>
            </a:r>
          </a:p>
          <a:p>
            <a:pPr lvl="0"/>
            <a:r>
              <a:rPr lang="en-US" sz="2000" dirty="0"/>
              <a:t>courses, including number, title, credits, syllabus, and prerequisites;</a:t>
            </a:r>
          </a:p>
          <a:p>
            <a:pPr lvl="0"/>
            <a:r>
              <a:rPr lang="en-US" sz="2000" dirty="0"/>
              <a:t>course offerings, including course number, year, semester, section number, instructor(s), timings, and classroom;</a:t>
            </a:r>
          </a:p>
          <a:p>
            <a:pPr lvl="0"/>
            <a:r>
              <a:rPr lang="en-US" sz="2000" dirty="0"/>
              <a:t>students, including student-id, name, and program;</a:t>
            </a:r>
          </a:p>
          <a:p>
            <a:pPr lvl="0"/>
            <a:r>
              <a:rPr lang="en-US" sz="2000" dirty="0"/>
              <a:t>instructors, including identification number, name, department, and title.</a:t>
            </a:r>
          </a:p>
          <a:p>
            <a:r>
              <a:rPr lang="en-US" sz="2000" dirty="0"/>
              <a:t>Further, the enrollment of students in courses and grades awarded to students in each course they are enrolled for must be appropriately modeled. Construct an E-R diagram for the registrars office. Document all assumptions that you make about the mapping constraints.</a:t>
            </a:r>
          </a:p>
          <a:p>
            <a:endParaRPr lang="en-US" sz="2000" dirty="0"/>
          </a:p>
        </p:txBody>
      </p:sp>
    </p:spTree>
    <p:extLst>
      <p:ext uri="{BB962C8B-B14F-4D97-AF65-F5344CB8AC3E}">
        <p14:creationId xmlns:p14="http://schemas.microsoft.com/office/powerpoint/2010/main" val="317814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Entity and Attributes</a:t>
            </a:r>
          </a:p>
        </p:txBody>
      </p:sp>
      <p:pic>
        <p:nvPicPr>
          <p:cNvPr id="7" name="Content Placeholder 6">
            <a:extLst>
              <a:ext uri="{FF2B5EF4-FFF2-40B4-BE49-F238E27FC236}">
                <a16:creationId xmlns:a16="http://schemas.microsoft.com/office/drawing/2014/main" id="{4E7590E8-3BC8-453C-99CD-364601A3C6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0079" y="1295400"/>
            <a:ext cx="6673321" cy="4881980"/>
          </a:xfrm>
        </p:spPr>
      </p:pic>
    </p:spTree>
    <p:extLst>
      <p:ext uri="{BB962C8B-B14F-4D97-AF65-F5344CB8AC3E}">
        <p14:creationId xmlns:p14="http://schemas.microsoft.com/office/powerpoint/2010/main" val="77247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pic>
        <p:nvPicPr>
          <p:cNvPr id="7" name="Content Placeholder 6">
            <a:extLst>
              <a:ext uri="{FF2B5EF4-FFF2-40B4-BE49-F238E27FC236}">
                <a16:creationId xmlns:a16="http://schemas.microsoft.com/office/drawing/2014/main" id="{4E7590E8-3BC8-453C-99CD-364601A3C6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0079" y="1295400"/>
            <a:ext cx="6673321" cy="4881980"/>
          </a:xfrm>
        </p:spPr>
      </p:pic>
    </p:spTree>
    <p:extLst>
      <p:ext uri="{BB962C8B-B14F-4D97-AF65-F5344CB8AC3E}">
        <p14:creationId xmlns:p14="http://schemas.microsoft.com/office/powerpoint/2010/main" val="296095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 ERD</a:t>
            </a:r>
          </a:p>
        </p:txBody>
      </p:sp>
      <p:sp>
        <p:nvSpPr>
          <p:cNvPr id="4" name="Content Placeholder 3">
            <a:extLst>
              <a:ext uri="{FF2B5EF4-FFF2-40B4-BE49-F238E27FC236}">
                <a16:creationId xmlns:a16="http://schemas.microsoft.com/office/drawing/2014/main" id="{2FFCD278-EAB8-4444-BD62-B20F918A0C8C}"/>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4CD0B50B-9CF7-4AEE-9730-66EBF19F60D6}"/>
              </a:ext>
            </a:extLst>
          </p:cNvPr>
          <p:cNvPicPr>
            <a:picLocks noChangeAspect="1"/>
          </p:cNvPicPr>
          <p:nvPr/>
        </p:nvPicPr>
        <p:blipFill>
          <a:blip r:embed="rId2"/>
          <a:stretch>
            <a:fillRect/>
          </a:stretch>
        </p:blipFill>
        <p:spPr>
          <a:xfrm>
            <a:off x="381000" y="1264555"/>
            <a:ext cx="8639175" cy="5667375"/>
          </a:xfrm>
          <a:prstGeom prst="rect">
            <a:avLst/>
          </a:prstGeom>
        </p:spPr>
      </p:pic>
    </p:spTree>
    <p:extLst>
      <p:ext uri="{BB962C8B-B14F-4D97-AF65-F5344CB8AC3E}">
        <p14:creationId xmlns:p14="http://schemas.microsoft.com/office/powerpoint/2010/main" val="2126547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112</TotalTime>
  <Words>1462</Words>
  <Application>Microsoft Office PowerPoint</Application>
  <PresentationFormat>On-screen Show (4:3)</PresentationFormat>
  <Paragraphs>48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Wisp</vt:lpstr>
      <vt:lpstr>Scenario to  ERD</vt:lpstr>
      <vt:lpstr>Exercise 1</vt:lpstr>
      <vt:lpstr>Exercise 1</vt:lpstr>
      <vt:lpstr>Exercise 1</vt:lpstr>
      <vt:lpstr>Exercise 1</vt:lpstr>
      <vt:lpstr>Exercise 2</vt:lpstr>
      <vt:lpstr>Entity and Attributes</vt:lpstr>
      <vt:lpstr>Exercise 2</vt:lpstr>
      <vt:lpstr>Exercise 2 ERD</vt:lpstr>
      <vt:lpstr>Exercise 3</vt:lpstr>
      <vt:lpstr>procedure: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After adding cardinality</vt:lpstr>
      <vt:lpstr>Exercise 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Rubel sheikh</cp:lastModifiedBy>
  <cp:revision>32</cp:revision>
  <dcterms:created xsi:type="dcterms:W3CDTF">2006-08-16T00:00:00Z</dcterms:created>
  <dcterms:modified xsi:type="dcterms:W3CDTF">2021-02-22T17:07:59Z</dcterms:modified>
</cp:coreProperties>
</file>