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5" r:id="rId13"/>
    <p:sldId id="290" r:id="rId14"/>
    <p:sldId id="276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8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62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84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5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9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5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6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7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6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1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3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080620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en-US" dirty="0"/>
              <a:t>Database Management System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Rubaiya Hafiz </a:t>
            </a:r>
          </a:p>
          <a:p>
            <a:r>
              <a:rPr lang="en-US" dirty="0"/>
              <a:t>Summer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/>
              <a:t>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Network Database Model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Represented using a Data-Structure Diagram.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Boxes represents the records &amp; lines the links.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Based on 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‘owner-member relationship.’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Members of an owner may 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be many but for many members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owner is one.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Can represent one-to-one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and many-to-many as well.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1" hangingPunct="1"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1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98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2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3</a:t>
            </a:r>
          </a:p>
        </p:txBody>
      </p:sp>
      <p:sp>
        <p:nvSpPr>
          <p:cNvPr id="7" name="Rectangle 6"/>
          <p:cNvSpPr/>
          <p:nvPr/>
        </p:nvSpPr>
        <p:spPr>
          <a:xfrm>
            <a:off x="44958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A</a:t>
            </a:r>
          </a:p>
        </p:txBody>
      </p:sp>
      <p:sp>
        <p:nvSpPr>
          <p:cNvPr id="8" name="Rectangle 7"/>
          <p:cNvSpPr/>
          <p:nvPr/>
        </p:nvSpPr>
        <p:spPr>
          <a:xfrm>
            <a:off x="60198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B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958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198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3</a:t>
            </a:r>
          </a:p>
        </p:txBody>
      </p:sp>
      <p:cxnSp>
        <p:nvCxnSpPr>
          <p:cNvPr id="14" name="Straight Connector 13"/>
          <p:cNvCxnSpPr>
            <a:stCxn id="4" idx="2"/>
            <a:endCxn id="7" idx="0"/>
          </p:cNvCxnSpPr>
          <p:nvPr/>
        </p:nvCxnSpPr>
        <p:spPr>
          <a:xfrm rot="5400000">
            <a:off x="4838700" y="3543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8" idx="0"/>
          </p:cNvCxnSpPr>
          <p:nvPr/>
        </p:nvCxnSpPr>
        <p:spPr>
          <a:xfrm rot="16200000" flipH="1">
            <a:off x="5600700" y="2781300"/>
            <a:ext cx="6858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15363" idx="3"/>
          </p:cNvCxnSpPr>
          <p:nvPr/>
        </p:nvCxnSpPr>
        <p:spPr>
          <a:xfrm rot="16200000" flipH="1">
            <a:off x="7364809" y="2541191"/>
            <a:ext cx="662782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2"/>
            <a:endCxn id="8" idx="0"/>
          </p:cNvCxnSpPr>
          <p:nvPr/>
        </p:nvCxnSpPr>
        <p:spPr>
          <a:xfrm rot="5400000">
            <a:off x="7162800" y="2743200"/>
            <a:ext cx="685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8088709" y="3341291"/>
            <a:ext cx="662782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10" idx="0"/>
          </p:cNvCxnSpPr>
          <p:nvPr/>
        </p:nvCxnSpPr>
        <p:spPr>
          <a:xfrm rot="5400000">
            <a:off x="4838700" y="4686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2"/>
            <a:endCxn id="11" idx="0"/>
          </p:cNvCxnSpPr>
          <p:nvPr/>
        </p:nvCxnSpPr>
        <p:spPr>
          <a:xfrm rot="16200000" flipH="1">
            <a:off x="5600700" y="3924300"/>
            <a:ext cx="6858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6324600" y="4648200"/>
            <a:ext cx="68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  <a:endCxn id="12" idx="0"/>
          </p:cNvCxnSpPr>
          <p:nvPr/>
        </p:nvCxnSpPr>
        <p:spPr>
          <a:xfrm rot="16200000" flipH="1">
            <a:off x="7162800" y="3886200"/>
            <a:ext cx="685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2"/>
            <a:endCxn id="12" idx="0"/>
          </p:cNvCxnSpPr>
          <p:nvPr/>
        </p:nvCxnSpPr>
        <p:spPr>
          <a:xfrm rot="5400000">
            <a:off x="7962900" y="4686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0" idx="0"/>
            <a:endCxn id="9" idx="2"/>
          </p:cNvCxnSpPr>
          <p:nvPr/>
        </p:nvCxnSpPr>
        <p:spPr>
          <a:xfrm rot="5400000" flipH="1" flipV="1">
            <a:off x="6400800" y="3124200"/>
            <a:ext cx="6858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One-to-many relationship is converted into a set of one-to-one.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Also, many-to-many is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converted into 2 or more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one-to-many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relationship.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e.g.: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IDMS, IMAGE.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600200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98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2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0" y="2743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Teacher 3</a:t>
            </a:r>
          </a:p>
        </p:txBody>
      </p:sp>
      <p:sp>
        <p:nvSpPr>
          <p:cNvPr id="9" name="Rectangle 8"/>
          <p:cNvSpPr/>
          <p:nvPr/>
        </p:nvSpPr>
        <p:spPr>
          <a:xfrm>
            <a:off x="44958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98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3886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58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98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0" y="5029200"/>
            <a:ext cx="1371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3</a:t>
            </a:r>
          </a:p>
        </p:txBody>
      </p:sp>
      <p:cxnSp>
        <p:nvCxnSpPr>
          <p:cNvPr id="15" name="Straight Connector 14"/>
          <p:cNvCxnSpPr>
            <a:stCxn id="6" idx="2"/>
            <a:endCxn id="9" idx="0"/>
          </p:cNvCxnSpPr>
          <p:nvPr/>
        </p:nvCxnSpPr>
        <p:spPr>
          <a:xfrm rot="5400000">
            <a:off x="4838700" y="3543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2"/>
            <a:endCxn id="10" idx="0"/>
          </p:cNvCxnSpPr>
          <p:nvPr/>
        </p:nvCxnSpPr>
        <p:spPr>
          <a:xfrm rot="16200000" flipH="1">
            <a:off x="5600700" y="2781300"/>
            <a:ext cx="6858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2"/>
            <a:endCxn id="5" idx="3"/>
          </p:cNvCxnSpPr>
          <p:nvPr/>
        </p:nvCxnSpPr>
        <p:spPr>
          <a:xfrm rot="16200000" flipH="1">
            <a:off x="7364809" y="2541191"/>
            <a:ext cx="662782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2"/>
            <a:endCxn id="10" idx="0"/>
          </p:cNvCxnSpPr>
          <p:nvPr/>
        </p:nvCxnSpPr>
        <p:spPr>
          <a:xfrm rot="5400000">
            <a:off x="7162800" y="2743200"/>
            <a:ext cx="685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8088709" y="3341291"/>
            <a:ext cx="662782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2"/>
            <a:endCxn id="12" idx="0"/>
          </p:cNvCxnSpPr>
          <p:nvPr/>
        </p:nvCxnSpPr>
        <p:spPr>
          <a:xfrm rot="5400000">
            <a:off x="4838700" y="4686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13" idx="0"/>
          </p:cNvCxnSpPr>
          <p:nvPr/>
        </p:nvCxnSpPr>
        <p:spPr>
          <a:xfrm rot="16200000" flipH="1">
            <a:off x="5600700" y="3924300"/>
            <a:ext cx="6858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6324600" y="4648200"/>
            <a:ext cx="685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14" idx="0"/>
          </p:cNvCxnSpPr>
          <p:nvPr/>
        </p:nvCxnSpPr>
        <p:spPr>
          <a:xfrm rot="16200000" flipH="1">
            <a:off x="7162800" y="3886200"/>
            <a:ext cx="685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2"/>
            <a:endCxn id="14" idx="0"/>
          </p:cNvCxnSpPr>
          <p:nvPr/>
        </p:nvCxnSpPr>
        <p:spPr>
          <a:xfrm rot="5400000">
            <a:off x="7962900" y="46863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0"/>
            <a:endCxn id="11" idx="2"/>
          </p:cNvCxnSpPr>
          <p:nvPr/>
        </p:nvCxnSpPr>
        <p:spPr>
          <a:xfrm rot="5400000" flipH="1" flipV="1">
            <a:off x="6400800" y="3124200"/>
            <a:ext cx="6858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4114800" cy="685800"/>
          </a:xfrm>
        </p:spPr>
        <p:txBody>
          <a:bodyPr/>
          <a:lstStyle/>
          <a:p>
            <a:pPr eaLnBrk="1" hangingPunct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Database Languages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28700" y="1219200"/>
            <a:ext cx="7353300" cy="3505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Once data is filled, manipulation is required 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(insertion, deletion, modification of data)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these, a set of languages is provided by 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DBMS: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1. Data Definition Language.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2. Data Manipulation Language.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3. Data Control Language.</a:t>
            </a:r>
          </a:p>
        </p:txBody>
      </p:sp>
      <p:pic>
        <p:nvPicPr>
          <p:cNvPr id="5" name="Picture 4" descr="langu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721860"/>
            <a:ext cx="6629400" cy="2136140"/>
          </a:xfrm>
          <a:prstGeom prst="rect">
            <a:avLst/>
          </a:prstGeom>
        </p:spPr>
      </p:pic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447800" y="685800"/>
            <a:ext cx="1752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Cont…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010400" cy="5410200"/>
          </a:xfrm>
        </p:spPr>
        <p:txBody>
          <a:bodyPr>
            <a:normAutofit fontScale="85000" lnSpcReduction="20000"/>
          </a:bodyPr>
          <a:lstStyle/>
          <a:p>
            <a:pPr marL="514350" indent="-514350" eaLnBrk="1" hangingPunct="1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Data Definition Language (DDL):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Used by DB designers to define schema.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DDL compiler converts DDL statements and generate a set of tables which are stored in.</a:t>
            </a:r>
          </a:p>
          <a:p>
            <a:pPr marL="400050" lvl="1" indent="0">
              <a:buNone/>
            </a:pPr>
            <a:r>
              <a:rPr lang="en-US" sz="2000" dirty="0"/>
              <a:t>CREATE – Creates objects in the database</a:t>
            </a:r>
            <a:br>
              <a:rPr lang="en-US" sz="2000" dirty="0"/>
            </a:br>
            <a:r>
              <a:rPr lang="en-US" sz="2000" dirty="0"/>
              <a:t>ALTER – Alters objects of the database</a:t>
            </a:r>
            <a:br>
              <a:rPr lang="en-US" sz="2000" dirty="0"/>
            </a:br>
            <a:r>
              <a:rPr lang="en-US" sz="2000" dirty="0"/>
              <a:t>DROP – Deletes objects of the database</a:t>
            </a:r>
            <a:br>
              <a:rPr lang="en-US" sz="2000" dirty="0"/>
            </a:br>
            <a:r>
              <a:rPr lang="en-US" sz="2000" dirty="0"/>
              <a:t>TRUNCATE </a:t>
            </a:r>
            <a:r>
              <a:rPr lang="en-US" sz="1600" dirty="0"/>
              <a:t>– Deletes all records from a table and resets table identity to initial value.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e.g.: SQL</a:t>
            </a:r>
          </a:p>
          <a:p>
            <a:pPr marL="514350" indent="-514350" eaLnBrk="1" hangingPunct="1">
              <a:buFont typeface="Arial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Data Manipulation Language (DML):</a:t>
            </a:r>
          </a:p>
          <a:p>
            <a:pPr marL="514350" indent="-514350" eaLnBrk="1" hangingPunct="1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-For accessing and manipulating the data. </a:t>
            </a:r>
          </a:p>
          <a:p>
            <a:pPr marL="514350" indent="-514350">
              <a:buNone/>
            </a:pPr>
            <a:r>
              <a:rPr lang="en-US" sz="2000" dirty="0"/>
              <a:t>            SELECT – Retrieves data from a table</a:t>
            </a:r>
            <a:br>
              <a:rPr lang="en-US" sz="2000" dirty="0"/>
            </a:br>
            <a:r>
              <a:rPr lang="en-US" sz="2000" dirty="0"/>
              <a:t>INSERT -  Inserts data into a table</a:t>
            </a:r>
            <a:br>
              <a:rPr lang="en-US" sz="2000" dirty="0"/>
            </a:br>
            <a:r>
              <a:rPr lang="en-US" sz="2000" dirty="0"/>
              <a:t>UPDATE – Updates existing data into a table</a:t>
            </a:r>
            <a:br>
              <a:rPr lang="en-US" sz="2000" dirty="0"/>
            </a:br>
            <a:r>
              <a:rPr lang="en-US" sz="2000" dirty="0"/>
              <a:t>DELETE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e.g.: SQL</a:t>
            </a:r>
          </a:p>
          <a:p>
            <a:pPr marL="514350" indent="-514350" eaLnBrk="1" hangingPunct="1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627699"/>
      </p:ext>
    </p:extLst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2057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Cont…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6781800" cy="4724400"/>
          </a:xfrm>
        </p:spPr>
        <p:txBody>
          <a:bodyPr>
            <a:normAutofit/>
          </a:bodyPr>
          <a:lstStyle/>
          <a:p>
            <a:pPr marL="514350" indent="-514350" eaLnBrk="1" hangingPunct="1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Data Control Language (DCL):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-Similar to a computer programming language used to control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access to data stored in a database.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-operations like: 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800" dirty="0"/>
              <a:t>GRANT – Gives user's access privileges to database</a:t>
            </a:r>
            <a:br>
              <a:rPr lang="en-US" sz="1800" dirty="0"/>
            </a:br>
            <a:r>
              <a:rPr lang="en-US" sz="1800" dirty="0"/>
              <a:t>REVOKE – Withdraws user's access privileges to database given with the GRANT command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e.g.: SQL</a:t>
            </a:r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E06DD-80AF-4474-84CD-3262DFA2F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2971800"/>
            <a:ext cx="2590800" cy="838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3025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What is Data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0644E23-BCB1-4C56-977E-5CB6C889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5509" y="5883276"/>
            <a:ext cx="57316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 descr="12667363-magnetic-letters-and-numb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26" y="3577472"/>
            <a:ext cx="3276601" cy="33528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74FACA-5F2E-4496-87E5-6C048489DECB}"/>
              </a:ext>
            </a:extLst>
          </p:cNvPr>
          <p:cNvSpPr txBox="1">
            <a:spLocks/>
          </p:cNvSpPr>
          <p:nvPr/>
        </p:nvSpPr>
        <p:spPr>
          <a:xfrm>
            <a:off x="762000" y="685800"/>
            <a:ext cx="82296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5F498-7AB3-4093-B7A8-F1B1A9C1A985}"/>
              </a:ext>
            </a:extLst>
          </p:cNvPr>
          <p:cNvSpPr txBox="1"/>
          <p:nvPr/>
        </p:nvSpPr>
        <p:spPr>
          <a:xfrm>
            <a:off x="603315" y="1266854"/>
            <a:ext cx="7236251" cy="21698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68300" indent="-355600">
              <a:spcBef>
                <a:spcPts val="2175"/>
              </a:spcBef>
              <a:tabLst>
                <a:tab pos="353060" algn="l"/>
                <a:tab pos="353695" algn="l"/>
              </a:tabLst>
            </a:pPr>
            <a:r>
              <a:rPr lang="en-US" sz="2000" b="1" u="sng" spc="-5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Data: Raw material</a:t>
            </a:r>
          </a:p>
          <a:p>
            <a:pPr marL="182880" indent="-3556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Any raw fact that can be recorded</a:t>
            </a:r>
          </a:p>
          <a:p>
            <a:pPr marL="182880" indent="-3556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Data collection costs</a:t>
            </a:r>
            <a:r>
              <a:rPr lang="en-US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money</a:t>
            </a:r>
          </a:p>
          <a:p>
            <a:pPr marL="182880" indent="-3556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Collect only necessary and sufficient</a:t>
            </a:r>
            <a:r>
              <a:rPr lang="en-US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marL="182880" indent="-3556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Data is generally used by</a:t>
            </a:r>
            <a:r>
              <a:rPr lang="en-US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machines</a:t>
            </a:r>
          </a:p>
          <a:p>
            <a:pPr marL="182880" indent="-355600"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Data is useless unless it is processed to  create</a:t>
            </a:r>
            <a:r>
              <a:rPr lang="en-US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latin typeface="Times New Roman" pitchFamily="18" charset="0"/>
                <a:cs typeface="Times New Roman" pitchFamily="18" charset="0"/>
              </a:rPr>
              <a:t>INFORMATION</a:t>
            </a:r>
          </a:p>
        </p:txBody>
      </p:sp>
      <p:sp>
        <p:nvSpPr>
          <p:cNvPr id="7" name="AutoShape 2" descr="Teach-ICT AS Level ICT OCR exam board - data, information and ...">
            <a:extLst>
              <a:ext uri="{FF2B5EF4-FFF2-40B4-BE49-F238E27FC236}">
                <a16:creationId xmlns:a16="http://schemas.microsoft.com/office/drawing/2014/main" id="{F7DE2456-59ED-4F22-96F6-0092E5F116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0DD1CD-5F3C-4C9A-BF09-5FA967D083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383" y="3962400"/>
            <a:ext cx="3425914" cy="24384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What is Information</a:t>
            </a:r>
            <a:r>
              <a:rPr lang="en-US" dirty="0"/>
              <a:t>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Systematic and meaningful form of data.</a:t>
            </a:r>
          </a:p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Knowledge acquired through study or experience.</a:t>
            </a:r>
          </a:p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Information helps human beings in their decision</a:t>
            </a:r>
          </a:p>
          <a:p>
            <a:pPr eaLnBrk="1" hangingPunct="1">
              <a:buFont typeface="Arial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making.</a:t>
            </a:r>
          </a:p>
        </p:txBody>
      </p:sp>
      <p:pic>
        <p:nvPicPr>
          <p:cNvPr id="4" name="Picture 3" descr="little-tikes-bath-time-foam-letters-and-numbers-little-tik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643704">
            <a:off x="5199995" y="2749755"/>
            <a:ext cx="3940749" cy="17864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816FB6-3BA3-4E88-A97B-0D082545A5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10" y="3642991"/>
            <a:ext cx="4381500" cy="2577783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What is DBMS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219200" y="914400"/>
            <a:ext cx="6781800" cy="5410200"/>
          </a:xfrm>
        </p:spPr>
        <p:txBody>
          <a:bodyPr>
            <a:noAutofit/>
          </a:bodyPr>
          <a:lstStyle/>
          <a:p>
            <a:r>
              <a:rPr lang="ru-RU" sz="2400" dirty="0"/>
              <a:t>A DBMS is a software package designed to </a:t>
            </a:r>
            <a:r>
              <a:rPr lang="ru-RU" sz="2400" i="1" dirty="0">
                <a:solidFill>
                  <a:srgbClr val="00B050"/>
                </a:solidFill>
              </a:rPr>
              <a:t>store</a:t>
            </a:r>
            <a:r>
              <a:rPr lang="ru-RU" sz="2400" dirty="0"/>
              <a:t> and </a:t>
            </a:r>
            <a:r>
              <a:rPr lang="ru-RU" sz="2400" i="1" dirty="0">
                <a:solidFill>
                  <a:srgbClr val="00B050"/>
                </a:solidFill>
              </a:rPr>
              <a:t>manage</a:t>
            </a:r>
            <a:r>
              <a:rPr lang="ru-RU" sz="2400" dirty="0"/>
              <a:t>  databases</a:t>
            </a:r>
            <a:endParaRPr lang="en-US" sz="2400" dirty="0"/>
          </a:p>
          <a:p>
            <a:pPr eaLnBrk="1" hangingPunct="1"/>
            <a:r>
              <a:rPr lang="en-US" sz="2400" dirty="0"/>
              <a:t>Computerized record keeping system.</a:t>
            </a:r>
          </a:p>
          <a:p>
            <a:r>
              <a:rPr lang="ru-RU" sz="2400" dirty="0"/>
              <a:t>A DBMS provides generic functionality that otherwise would have to be </a:t>
            </a:r>
            <a:r>
              <a:rPr lang="en-US" sz="2400" dirty="0"/>
              <a:t> </a:t>
            </a:r>
            <a:r>
              <a:rPr lang="ru-RU" sz="2400" dirty="0"/>
              <a:t>implemented over and over again</a:t>
            </a:r>
            <a:r>
              <a:rPr lang="en-US" sz="2400" dirty="0"/>
              <a:t>.</a:t>
            </a:r>
            <a:r>
              <a:rPr lang="ru-RU" sz="2400" dirty="0"/>
              <a:t>Reduced application development time</a:t>
            </a:r>
            <a:endParaRPr lang="en-US" sz="2400" dirty="0"/>
          </a:p>
          <a:p>
            <a:r>
              <a:rPr lang="ru-RU" sz="2400" dirty="0"/>
              <a:t>Several brands, e.g.,</a:t>
            </a:r>
            <a:r>
              <a:rPr lang="en-US" sz="2400" dirty="0"/>
              <a:t> </a:t>
            </a:r>
            <a:r>
              <a:rPr lang="ru-RU" sz="2400" dirty="0"/>
              <a:t>Oracle Xi/Yg (Oracle), DB2 (IBM), SQL Server, Access (Microsoft), MySQL, PostgreSQL, HSQLDB, SQLite(open source)</a:t>
            </a:r>
            <a:endParaRPr lang="en-US" sz="2400" dirty="0"/>
          </a:p>
        </p:txBody>
      </p:sp>
      <p:pic>
        <p:nvPicPr>
          <p:cNvPr id="4" name="Picture 3" descr="db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373189"/>
            <a:ext cx="1676400" cy="1484811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87630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Data Representation Model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Representation of data stored inside a database.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Describes the physical structure of the database.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It uses the concepts which are close to the end-users.</a:t>
            </a:r>
          </a:p>
          <a:p>
            <a:pPr eaLnBrk="1" hangingPunct="1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Classification: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a. Hierarchical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b. Relational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c. Network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Hierarchical Database Model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153400" cy="4525963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Developed by IBM, is the Oldest database model.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Represented using a tree-diagram.</a:t>
            </a:r>
          </a:p>
          <a:p>
            <a:pPr eaLnBrk="1" hangingPunct="1"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(Parent-child relationship)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Each box is called a ‘Node’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nodes represent a record type.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line connecting nodes represents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the link.</a:t>
            </a:r>
          </a:p>
        </p:txBody>
      </p:sp>
      <p:sp>
        <p:nvSpPr>
          <p:cNvPr id="6" name="Rectangle 5"/>
          <p:cNvSpPr/>
          <p:nvPr/>
        </p:nvSpPr>
        <p:spPr>
          <a:xfrm>
            <a:off x="6629400" y="20574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7924800" y="2819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 (Market.)</a:t>
            </a:r>
          </a:p>
        </p:txBody>
      </p:sp>
      <p:sp>
        <p:nvSpPr>
          <p:cNvPr id="8" name="Rectangle 7"/>
          <p:cNvSpPr/>
          <p:nvPr/>
        </p:nvSpPr>
        <p:spPr>
          <a:xfrm>
            <a:off x="6553200" y="2743199"/>
            <a:ext cx="1219200" cy="533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 (Sales)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28194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Manager(HR)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86367" y="3810000"/>
            <a:ext cx="1290633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7897" y="3809999"/>
            <a:ext cx="13319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01000" y="3810000"/>
            <a:ext cx="133191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67400" y="502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Exe.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502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Exe.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67399" y="6019800"/>
            <a:ext cx="20224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Representative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7162800" y="35052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cxnSpLocks/>
            <a:stCxn id="10" idx="0"/>
          </p:cNvCxnSpPr>
          <p:nvPr/>
        </p:nvCxnSpPr>
        <p:spPr>
          <a:xfrm rot="5400000" flipH="1" flipV="1">
            <a:off x="6382942" y="2953942"/>
            <a:ext cx="304800" cy="14073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cxnSpLocks/>
            <a:endCxn id="12" idx="0"/>
          </p:cNvCxnSpPr>
          <p:nvPr/>
        </p:nvCxnSpPr>
        <p:spPr>
          <a:xfrm>
            <a:off x="7239000" y="3505200"/>
            <a:ext cx="1427956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hape 39"/>
          <p:cNvCxnSpPr>
            <a:stCxn id="9" idx="0"/>
          </p:cNvCxnSpPr>
          <p:nvPr/>
        </p:nvCxnSpPr>
        <p:spPr>
          <a:xfrm rot="5400000" flipH="1" flipV="1">
            <a:off x="6438900" y="2095500"/>
            <a:ext cx="228600" cy="1219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7" idx="0"/>
          </p:cNvCxnSpPr>
          <p:nvPr/>
        </p:nvCxnSpPr>
        <p:spPr>
          <a:xfrm rot="16200000" flipV="1">
            <a:off x="7772400" y="2057400"/>
            <a:ext cx="228600" cy="1295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hape 53"/>
          <p:cNvCxnSpPr>
            <a:stCxn id="13" idx="0"/>
          </p:cNvCxnSpPr>
          <p:nvPr/>
        </p:nvCxnSpPr>
        <p:spPr>
          <a:xfrm rot="5400000" flipH="1" flipV="1">
            <a:off x="6724650" y="4514850"/>
            <a:ext cx="228600" cy="800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55"/>
          <p:cNvCxnSpPr>
            <a:stCxn id="14" idx="0"/>
          </p:cNvCxnSpPr>
          <p:nvPr/>
        </p:nvCxnSpPr>
        <p:spPr>
          <a:xfrm rot="16200000" flipV="1">
            <a:off x="7486650" y="4552950"/>
            <a:ext cx="228600" cy="723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cxnSpLocks/>
            <a:stCxn id="13" idx="1"/>
            <a:endCxn id="15" idx="1"/>
          </p:cNvCxnSpPr>
          <p:nvPr/>
        </p:nvCxnSpPr>
        <p:spPr>
          <a:xfrm rot="10800000" flipV="1">
            <a:off x="5867400" y="5295900"/>
            <a:ext cx="1" cy="952500"/>
          </a:xfrm>
          <a:prstGeom prst="bentConnector3">
            <a:avLst>
              <a:gd name="adj1" fmla="val 228601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" idx="2"/>
          </p:cNvCxnSpPr>
          <p:nvPr/>
        </p:nvCxnSpPr>
        <p:spPr>
          <a:xfrm rot="16200000" flipH="1">
            <a:off x="6076950" y="3638550"/>
            <a:ext cx="2286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597"/>
            <a:ext cx="1600200" cy="685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8978" y="1547017"/>
            <a:ext cx="5940422" cy="4221163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Parent-child type is suited for One-to-many relationship between two entities.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 difficult to implement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many-to-many relationship.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e.g.: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IMS system from IBM.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20574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Director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7924800" y="2819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 (Market.)</a:t>
            </a:r>
          </a:p>
        </p:txBody>
      </p:sp>
      <p:sp>
        <p:nvSpPr>
          <p:cNvPr id="8" name="Rectangle 7"/>
          <p:cNvSpPr/>
          <p:nvPr/>
        </p:nvSpPr>
        <p:spPr>
          <a:xfrm>
            <a:off x="6553200" y="2819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 (Sales)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2819400"/>
            <a:ext cx="1066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Manager(HR)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08578" y="3810000"/>
            <a:ext cx="136842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3810000"/>
            <a:ext cx="1143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001000" y="3810000"/>
            <a:ext cx="1143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Area Manager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67400" y="502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Exe.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50292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Exe.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67400" y="5943600"/>
            <a:ext cx="1905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Sales Representative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7162800" y="35052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cxnSpLocks/>
            <a:stCxn id="10" idx="0"/>
          </p:cNvCxnSpPr>
          <p:nvPr/>
        </p:nvCxnSpPr>
        <p:spPr>
          <a:xfrm rot="5400000" flipH="1" flipV="1">
            <a:off x="6363495" y="2934496"/>
            <a:ext cx="304799" cy="144621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endCxn id="12" idx="0"/>
          </p:cNvCxnSpPr>
          <p:nvPr/>
        </p:nvCxnSpPr>
        <p:spPr>
          <a:xfrm>
            <a:off x="7239000" y="3505200"/>
            <a:ext cx="13335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9" idx="0"/>
          </p:cNvCxnSpPr>
          <p:nvPr/>
        </p:nvCxnSpPr>
        <p:spPr>
          <a:xfrm rot="5400000" flipH="1" flipV="1">
            <a:off x="6438900" y="2095500"/>
            <a:ext cx="228600" cy="1219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7" idx="0"/>
          </p:cNvCxnSpPr>
          <p:nvPr/>
        </p:nvCxnSpPr>
        <p:spPr>
          <a:xfrm rot="16200000" flipV="1">
            <a:off x="7772400" y="2057400"/>
            <a:ext cx="228600" cy="1295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3" idx="0"/>
          </p:cNvCxnSpPr>
          <p:nvPr/>
        </p:nvCxnSpPr>
        <p:spPr>
          <a:xfrm rot="5400000" flipH="1" flipV="1">
            <a:off x="6724650" y="4514850"/>
            <a:ext cx="228600" cy="800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4" idx="0"/>
          </p:cNvCxnSpPr>
          <p:nvPr/>
        </p:nvCxnSpPr>
        <p:spPr>
          <a:xfrm rot="16200000" flipV="1">
            <a:off x="7486650" y="4552950"/>
            <a:ext cx="228600" cy="723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cxnSpLocks/>
            <a:stCxn id="13" idx="1"/>
            <a:endCxn id="15" idx="1"/>
          </p:cNvCxnSpPr>
          <p:nvPr/>
        </p:nvCxnSpPr>
        <p:spPr>
          <a:xfrm rot="10800000" flipV="1">
            <a:off x="5867400" y="5295900"/>
            <a:ext cx="12700" cy="9144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</p:cNvCxnSpPr>
          <p:nvPr/>
        </p:nvCxnSpPr>
        <p:spPr>
          <a:xfrm rot="16200000" flipH="1">
            <a:off x="6076950" y="3638550"/>
            <a:ext cx="2286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/>
              <a:t>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Relational Database Model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Simplest and the most common model.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Developed in 1970 by E.F.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Codd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it became commercial</a:t>
            </a:r>
          </a:p>
          <a:p>
            <a:pPr eaLnBrk="1" hangingPunct="1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in the 80s.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Data elements are stored in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different tables made up of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rows and columns.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0" y="4876800"/>
          <a:ext cx="4724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Roll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Rajkumar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Rajkumar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Terminologies: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-Data Values: alphanumeric raw data (Rajkumar)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-Columns: fields (item or object that holds the data)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-Rows: record (a group of data for related field)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-Table: collection (all records &amp; fields)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-Key: identifier (uniquely identifies a row in the 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table. It can be value of a single or multiple column.  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e.g.: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DB2, ORACLE, SQL Server.</a:t>
            </a:r>
          </a:p>
          <a:p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48200" y="5120640"/>
          <a:ext cx="4191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Roll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Rajkumar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Rajkumar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895</Words>
  <Application>Microsoft Office PowerPoint</Application>
  <PresentationFormat>On-screen Show (4:3)</PresentationFormat>
  <Paragraphs>171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Times New Roman</vt:lpstr>
      <vt:lpstr>Wingdings</vt:lpstr>
      <vt:lpstr>Wingdings 3</vt:lpstr>
      <vt:lpstr>Wisp</vt:lpstr>
      <vt:lpstr>Database Management System Lab</vt:lpstr>
      <vt:lpstr>What is Data ?</vt:lpstr>
      <vt:lpstr>What is Information?</vt:lpstr>
      <vt:lpstr>What is DBMS ?</vt:lpstr>
      <vt:lpstr>Data Representation Model</vt:lpstr>
      <vt:lpstr>a. Hierarchical Database Model</vt:lpstr>
      <vt:lpstr>Cont…</vt:lpstr>
      <vt:lpstr>b. Relational Database Model</vt:lpstr>
      <vt:lpstr>Cont…</vt:lpstr>
      <vt:lpstr>c. Network Database Model</vt:lpstr>
      <vt:lpstr>Cont…</vt:lpstr>
      <vt:lpstr>Database Languages</vt:lpstr>
      <vt:lpstr>Cont… </vt:lpstr>
      <vt:lpstr>Cont…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User</dc:creator>
  <cp:lastModifiedBy>Rubaiya Hafiz</cp:lastModifiedBy>
  <cp:revision>24</cp:revision>
  <dcterms:created xsi:type="dcterms:W3CDTF">2006-08-16T00:00:00Z</dcterms:created>
  <dcterms:modified xsi:type="dcterms:W3CDTF">2020-05-31T07:15:12Z</dcterms:modified>
</cp:coreProperties>
</file>