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95" r:id="rId12"/>
    <p:sldId id="282" r:id="rId13"/>
    <p:sldId id="294" r:id="rId14"/>
    <p:sldId id="283" r:id="rId15"/>
    <p:sldId id="293" r:id="rId16"/>
    <p:sldId id="284" r:id="rId17"/>
    <p:sldId id="286" r:id="rId18"/>
    <p:sldId id="287" r:id="rId19"/>
    <p:sldId id="292" r:id="rId20"/>
    <p:sldId id="289" r:id="rId21"/>
    <p:sldId id="266" r:id="rId22"/>
    <p:sldId id="274" r:id="rId23"/>
    <p:sldId id="275" r:id="rId24"/>
    <p:sldId id="276" r:id="rId25"/>
    <p:sldId id="277" r:id="rId26"/>
    <p:sldId id="278" r:id="rId27"/>
    <p:sldId id="279" r:id="rId28"/>
    <p:sldId id="280" r:id="rId29"/>
    <p:sldId id="267" r:id="rId30"/>
    <p:sldId id="268" r:id="rId31"/>
    <p:sldId id="269" r:id="rId32"/>
    <p:sldId id="270" r:id="rId33"/>
    <p:sldId id="285" r:id="rId34"/>
    <p:sldId id="271" r:id="rId35"/>
    <p:sldId id="272" r:id="rId36"/>
    <p:sldId id="273" r:id="rId37"/>
    <p:sldId id="290" r:id="rId38"/>
    <p:sldId id="291" r:id="rId3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09" autoAdjust="0"/>
  </p:normalViewPr>
  <p:slideViewPr>
    <p:cSldViewPr snapToGrid="0">
      <p:cViewPr varScale="1">
        <p:scale>
          <a:sx n="64" d="100"/>
          <a:sy n="64" d="100"/>
        </p:scale>
        <p:origin x="-86"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B473552F-50F9-48B7-917E-522E5962CD7B}" type="datetimeFigureOut">
              <a:rPr lang="en-US" smtClean="0"/>
              <a:pPr/>
              <a:t>27-Jan-21</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55AACE05-51D9-41B2-AC69-6DF326BD9FFF}" type="slidenum">
              <a:rPr lang="en-US" smtClean="0"/>
              <a:pPr/>
              <a:t>‹#›</a:t>
            </a:fld>
            <a:endParaRPr lang="en-US"/>
          </a:p>
        </p:txBody>
      </p:sp>
    </p:spTree>
    <p:extLst>
      <p:ext uri="{BB962C8B-B14F-4D97-AF65-F5344CB8AC3E}">
        <p14:creationId xmlns:p14="http://schemas.microsoft.com/office/powerpoint/2010/main" val="241755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4A21FAF4-679A-4162-90E9-26B1B16B31A7}" type="datetimeFigureOut">
              <a:rPr lang="en-US" smtClean="0"/>
              <a:pPr/>
              <a:t>27-Jan-21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478B2E0-E4A6-49AE-B26D-207EEE95FC10}" type="slidenum">
              <a:rPr lang="en-US" smtClean="0"/>
              <a:pPr/>
              <a:t>‹#›</a:t>
            </a:fld>
            <a:endParaRPr lang="en-US"/>
          </a:p>
        </p:txBody>
      </p:sp>
    </p:spTree>
    <p:extLst>
      <p:ext uri="{BB962C8B-B14F-4D97-AF65-F5344CB8AC3E}">
        <p14:creationId xmlns:p14="http://schemas.microsoft.com/office/powerpoint/2010/main" val="134650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8B2E0-E4A6-49AE-B26D-207EEE95FC10}" type="slidenum">
              <a:rPr lang="en-US" smtClean="0"/>
              <a:pPr/>
              <a:t>12</a:t>
            </a:fld>
            <a:endParaRPr lang="en-US"/>
          </a:p>
        </p:txBody>
      </p:sp>
    </p:spTree>
    <p:extLst>
      <p:ext uri="{BB962C8B-B14F-4D97-AF65-F5344CB8AC3E}">
        <p14:creationId xmlns:p14="http://schemas.microsoft.com/office/powerpoint/2010/main" val="210151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25312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228119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189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1405177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7767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935637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242528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2042061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278648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0F582-07E9-401C-AA6F-14F532C3E37B}" type="datetimeFigureOut">
              <a:rPr lang="en-US" smtClean="0"/>
              <a:pPr/>
              <a:t>27-Jan-21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197877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F0F582-07E9-401C-AA6F-14F532C3E37B}" type="datetimeFigureOut">
              <a:rPr lang="en-US" smtClean="0"/>
              <a:pPr/>
              <a:t>27-Jan-21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289430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F0F582-07E9-401C-AA6F-14F532C3E37B}" type="datetimeFigureOut">
              <a:rPr lang="en-US" smtClean="0"/>
              <a:pPr/>
              <a:t>27-Jan-21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34609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F0F582-07E9-401C-AA6F-14F532C3E37B}" type="datetimeFigureOut">
              <a:rPr lang="en-US" smtClean="0"/>
              <a:pPr/>
              <a:t>27-Jan-21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270074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F582-07E9-401C-AA6F-14F532C3E37B}" type="datetimeFigureOut">
              <a:rPr lang="en-US" smtClean="0"/>
              <a:pPr/>
              <a:t>27-Jan-21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363760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0F582-07E9-401C-AA6F-14F532C3E37B}" type="datetimeFigureOut">
              <a:rPr lang="en-US" smtClean="0"/>
              <a:pPr/>
              <a:t>27-Jan-21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54198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0F582-07E9-401C-AA6F-14F532C3E37B}" type="datetimeFigureOut">
              <a:rPr lang="en-US" smtClean="0"/>
              <a:pPr/>
              <a:t>27-Jan-21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BEB6D-73C4-45C6-B9F6-DD6868B66311}" type="slidenum">
              <a:rPr lang="en-US" smtClean="0"/>
              <a:pPr/>
              <a:t>‹#›</a:t>
            </a:fld>
            <a:endParaRPr lang="en-US"/>
          </a:p>
        </p:txBody>
      </p:sp>
    </p:spTree>
    <p:extLst>
      <p:ext uri="{BB962C8B-B14F-4D97-AF65-F5344CB8AC3E}">
        <p14:creationId xmlns:p14="http://schemas.microsoft.com/office/powerpoint/2010/main" val="165472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F0F582-07E9-401C-AA6F-14F532C3E37B}" type="datetimeFigureOut">
              <a:rPr lang="en-US" smtClean="0"/>
              <a:pPr/>
              <a:t>27-Jan-21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6BEB6D-73C4-45C6-B9F6-DD6868B66311}" type="slidenum">
              <a:rPr lang="en-US" smtClean="0"/>
              <a:pPr/>
              <a:t>‹#›</a:t>
            </a:fld>
            <a:endParaRPr lang="en-US"/>
          </a:p>
        </p:txBody>
      </p:sp>
    </p:spTree>
    <p:extLst>
      <p:ext uri="{BB962C8B-B14F-4D97-AF65-F5344CB8AC3E}">
        <p14:creationId xmlns:p14="http://schemas.microsoft.com/office/powerpoint/2010/main" val="287960093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olamr07@hotmail.com" TargetMode="External"/><Relationship Id="rId2" Type="http://schemas.openxmlformats.org/officeDocument/2006/relationships/hyperlink" Target="mailto:gr@daffodilvarsity.edu.b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kraay@worldbank.org" TargetMode="External"/><Relationship Id="rId2" Type="http://schemas.openxmlformats.org/officeDocument/2006/relationships/hyperlink" Target="mailto:dkaufmann@brookings.edu" TargetMode="External"/><Relationship Id="rId1" Type="http://schemas.openxmlformats.org/officeDocument/2006/relationships/slideLayout" Target="../slideLayouts/slideLayout2.xml"/><Relationship Id="rId4" Type="http://schemas.openxmlformats.org/officeDocument/2006/relationships/hyperlink" Target="http://info.worldbank.org/governance/wg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4766"/>
            <a:ext cx="9144000" cy="2144683"/>
          </a:xfrm>
        </p:spPr>
        <p:txBody>
          <a:bodyPr>
            <a:normAutofit/>
          </a:bodyPr>
          <a:lstStyle/>
          <a:p>
            <a:pPr algn="l"/>
            <a:r>
              <a:rPr lang="en-US" sz="4400" b="1" dirty="0" smtClean="0"/>
              <a:t>Good </a:t>
            </a:r>
            <a:r>
              <a:rPr lang="en-US" sz="4400" b="1" dirty="0" smtClean="0"/>
              <a:t>Governance and Development </a:t>
            </a:r>
            <a:r>
              <a:rPr lang="en-US" sz="4400" b="1" dirty="0" smtClean="0"/>
              <a:t>: </a:t>
            </a:r>
            <a:r>
              <a:rPr lang="en-US" sz="4400" b="1" dirty="0"/>
              <a:t>Communication &amp; </a:t>
            </a:r>
            <a:r>
              <a:rPr lang="en-US" sz="4400" b="1" dirty="0" smtClean="0"/>
              <a:t>Media Perspective </a:t>
            </a:r>
            <a:r>
              <a:rPr lang="en-US" sz="4400" b="1" dirty="0"/>
              <a:t> </a:t>
            </a:r>
            <a:r>
              <a:rPr lang="en-US" sz="4000" b="1" dirty="0" smtClean="0"/>
              <a:t>- </a:t>
            </a:r>
            <a:r>
              <a:rPr lang="en-US" sz="4400" b="1" dirty="0" smtClean="0"/>
              <a:t>A </a:t>
            </a:r>
            <a:r>
              <a:rPr lang="en-US" sz="4400" b="1" dirty="0"/>
              <a:t>focus on Bangladesh </a:t>
            </a:r>
            <a:endParaRPr lang="en-US" sz="6000" b="1" dirty="0"/>
          </a:p>
        </p:txBody>
      </p:sp>
      <p:sp>
        <p:nvSpPr>
          <p:cNvPr id="3" name="Subtitle 2"/>
          <p:cNvSpPr>
            <a:spLocks noGrp="1"/>
          </p:cNvSpPr>
          <p:nvPr>
            <p:ph type="subTitle" idx="1"/>
          </p:nvPr>
        </p:nvSpPr>
        <p:spPr>
          <a:xfrm>
            <a:off x="1524000" y="3370217"/>
            <a:ext cx="9144000" cy="2168434"/>
          </a:xfrm>
        </p:spPr>
        <p:txBody>
          <a:bodyPr/>
          <a:lstStyle/>
          <a:p>
            <a:r>
              <a:rPr lang="en-US" sz="2800" b="1" dirty="0" smtClean="0"/>
              <a:t>Professor Md. </a:t>
            </a:r>
            <a:r>
              <a:rPr lang="en-US" sz="2800" b="1" dirty="0" err="1" smtClean="0"/>
              <a:t>Golam</a:t>
            </a:r>
            <a:r>
              <a:rPr lang="en-US" sz="2800" b="1" dirty="0" smtClean="0"/>
              <a:t> Rahman</a:t>
            </a:r>
            <a:r>
              <a:rPr lang="en-US" sz="2400" b="1" dirty="0" smtClean="0"/>
              <a:t>, PhD</a:t>
            </a:r>
            <a:endParaRPr lang="en-US" sz="1600" b="1" dirty="0" smtClean="0"/>
          </a:p>
          <a:p>
            <a:r>
              <a:rPr lang="en-US" dirty="0" smtClean="0"/>
              <a:t>[Former Chief Information Commissioner</a:t>
            </a:r>
          </a:p>
          <a:p>
            <a:r>
              <a:rPr lang="en-US" sz="2000" b="1" dirty="0" smtClean="0"/>
              <a:t>Information Commission, Bangladesh]</a:t>
            </a:r>
          </a:p>
          <a:p>
            <a:r>
              <a:rPr lang="en-US" dirty="0" smtClean="0"/>
              <a:t>E-mail: </a:t>
            </a:r>
            <a:r>
              <a:rPr lang="en-US" dirty="0" smtClean="0">
                <a:hlinkClick r:id="rId2"/>
              </a:rPr>
              <a:t>gr@daffodilvarsity.edu.bd</a:t>
            </a:r>
            <a:r>
              <a:rPr lang="en-US" dirty="0" smtClean="0"/>
              <a:t>, </a:t>
            </a:r>
            <a:r>
              <a:rPr lang="en-US" dirty="0" smtClean="0">
                <a:hlinkClick r:id="rId3"/>
              </a:rPr>
              <a:t>golamr07@hotmail.com</a:t>
            </a:r>
            <a:endParaRPr lang="en-US" dirty="0" smtClean="0"/>
          </a:p>
          <a:p>
            <a:endParaRPr lang="en-US" dirty="0"/>
          </a:p>
        </p:txBody>
      </p:sp>
    </p:spTree>
    <p:extLst>
      <p:ext uri="{BB962C8B-B14F-4D97-AF65-F5344CB8AC3E}">
        <p14:creationId xmlns:p14="http://schemas.microsoft.com/office/powerpoint/2010/main" val="1250826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1065"/>
          </a:xfrm>
        </p:spPr>
        <p:txBody>
          <a:bodyPr/>
          <a:lstStyle/>
          <a:p>
            <a:r>
              <a:rPr lang="en-US" dirty="0"/>
              <a:t>The </a:t>
            </a:r>
            <a:r>
              <a:rPr lang="en-US" dirty="0" smtClean="0"/>
              <a:t>Indicators…6</a:t>
            </a:r>
            <a:endParaRPr lang="en-US" dirty="0"/>
          </a:p>
        </p:txBody>
      </p:sp>
      <p:sp>
        <p:nvSpPr>
          <p:cNvPr id="3" name="Content Placeholder 2"/>
          <p:cNvSpPr>
            <a:spLocks noGrp="1"/>
          </p:cNvSpPr>
          <p:nvPr>
            <p:ph idx="1"/>
          </p:nvPr>
        </p:nvSpPr>
        <p:spPr>
          <a:xfrm>
            <a:off x="677334" y="1946495"/>
            <a:ext cx="8596668" cy="4094867"/>
          </a:xfrm>
        </p:spPr>
        <p:txBody>
          <a:bodyPr>
            <a:normAutofit fontScale="92500" lnSpcReduction="20000"/>
          </a:bodyPr>
          <a:lstStyle/>
          <a:p>
            <a:pPr marL="0" indent="0">
              <a:buNone/>
            </a:pPr>
            <a:r>
              <a:rPr lang="en-US" sz="3500" u="sng" dirty="0" smtClean="0"/>
              <a:t>Control </a:t>
            </a:r>
            <a:r>
              <a:rPr lang="en-US" sz="3500" u="sng" dirty="0"/>
              <a:t>of </a:t>
            </a:r>
            <a:r>
              <a:rPr lang="en-US" sz="3500" u="sng" dirty="0" smtClean="0"/>
              <a:t>Corruption</a:t>
            </a:r>
          </a:p>
          <a:p>
            <a:r>
              <a:rPr lang="en-US" sz="3500" dirty="0" smtClean="0"/>
              <a:t>Control </a:t>
            </a:r>
            <a:r>
              <a:rPr lang="en-US" sz="3500" dirty="0"/>
              <a:t>of corruption captures perceptions of the extent to which public power is exercised for private gain, including both petty and grand forms of corruption, as well as "capture" of the state by elites and private interests. </a:t>
            </a:r>
            <a:endParaRPr lang="en-US" sz="3000" dirty="0"/>
          </a:p>
          <a:p>
            <a:pPr marL="0" indent="0">
              <a:buNone/>
            </a:pPr>
            <a:r>
              <a:rPr lang="en-US" sz="2400" dirty="0" smtClean="0"/>
              <a:t>	</a:t>
            </a:r>
          </a:p>
          <a:p>
            <a:pPr marL="0" indent="0">
              <a:buNone/>
            </a:pPr>
            <a:r>
              <a:rPr lang="en-US" sz="2400" dirty="0"/>
              <a:t>	</a:t>
            </a:r>
            <a:r>
              <a:rPr lang="en-US" sz="1900" dirty="0" smtClean="0"/>
              <a:t>(</a:t>
            </a:r>
            <a:r>
              <a:rPr lang="en-US" sz="1900" u="sng" dirty="0">
                <a:hlinkClick r:id="rId2"/>
              </a:rPr>
              <a:t>Daniel Kaufmann</a:t>
            </a:r>
            <a:r>
              <a:rPr lang="en-US" sz="1900" dirty="0"/>
              <a:t>, Natural Resource Governance Institute (NRGI) and </a:t>
            </a:r>
            <a:r>
              <a:rPr lang="en-US" sz="1900" dirty="0" smtClean="0"/>
              <a:t>Brookings </a:t>
            </a:r>
            <a:r>
              <a:rPr lang="en-US" sz="1900" dirty="0" smtClean="0"/>
              <a:t>	Institution </a:t>
            </a:r>
            <a:r>
              <a:rPr lang="en-US" sz="1900" dirty="0"/>
              <a:t>&amp; </a:t>
            </a:r>
            <a:r>
              <a:rPr lang="en-US" sz="1900" u="sng" dirty="0" err="1">
                <a:hlinkClick r:id="rId3"/>
              </a:rPr>
              <a:t>Aart</a:t>
            </a:r>
            <a:r>
              <a:rPr lang="en-US" sz="1900" u="sng" dirty="0">
                <a:hlinkClick r:id="rId3"/>
              </a:rPr>
              <a:t> </a:t>
            </a:r>
            <a:r>
              <a:rPr lang="en-US" sz="1900" u="sng" dirty="0" err="1">
                <a:hlinkClick r:id="rId3"/>
              </a:rPr>
              <a:t>Kraay</a:t>
            </a:r>
            <a:r>
              <a:rPr lang="en-US" sz="1900" dirty="0"/>
              <a:t>, World Bank Development Research </a:t>
            </a:r>
            <a:r>
              <a:rPr lang="en-US" sz="1900" dirty="0" smtClean="0"/>
              <a:t>Group</a:t>
            </a:r>
            <a:r>
              <a:rPr lang="en-US" sz="1900" dirty="0"/>
              <a:t>)</a:t>
            </a:r>
            <a:r>
              <a:rPr lang="en-US" sz="1900" dirty="0" smtClean="0"/>
              <a:t>	</a:t>
            </a:r>
            <a:endParaRPr lang="en-US" sz="1900" dirty="0"/>
          </a:p>
          <a:p>
            <a:pPr marL="0" indent="0">
              <a:buNone/>
            </a:pPr>
            <a:r>
              <a:rPr lang="en-US" sz="2200" dirty="0" smtClean="0"/>
              <a:t>	</a:t>
            </a:r>
            <a:r>
              <a:rPr lang="en-US" sz="1900" dirty="0" smtClean="0"/>
              <a:t> </a:t>
            </a:r>
            <a:r>
              <a:rPr lang="en-US" sz="1900" dirty="0"/>
              <a:t>[</a:t>
            </a:r>
            <a:r>
              <a:rPr lang="en-US" sz="1900" u="sng" dirty="0">
                <a:hlinkClick r:id="rId4"/>
              </a:rPr>
              <a:t>http://info.worldbank.org/governance/wgi/#home</a:t>
            </a:r>
            <a:r>
              <a:rPr lang="en-US" sz="1900" dirty="0"/>
              <a:t> (14-08-2017)]</a:t>
            </a:r>
            <a:endParaRPr lang="en-US" sz="2400" dirty="0"/>
          </a:p>
          <a:p>
            <a:pPr marL="0" indent="0">
              <a:buNone/>
            </a:pPr>
            <a:endParaRPr lang="en-US" dirty="0"/>
          </a:p>
        </p:txBody>
      </p:sp>
    </p:spTree>
    <p:extLst>
      <p:ext uri="{BB962C8B-B14F-4D97-AF65-F5344CB8AC3E}">
        <p14:creationId xmlns:p14="http://schemas.microsoft.com/office/powerpoint/2010/main" val="1820275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1060"/>
          </a:xfrm>
        </p:spPr>
        <p:txBody>
          <a:bodyPr>
            <a:normAutofit/>
          </a:bodyPr>
          <a:lstStyle/>
          <a:p>
            <a:pPr algn="ctr"/>
            <a:r>
              <a:rPr lang="en-US" dirty="0" smtClean="0"/>
              <a:t>Latest Human Development Index 2020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143" y="1626920"/>
            <a:ext cx="8733347" cy="4899632"/>
          </a:xfrm>
        </p:spPr>
      </p:pic>
    </p:spTree>
    <p:extLst>
      <p:ext uri="{BB962C8B-B14F-4D97-AF65-F5344CB8AC3E}">
        <p14:creationId xmlns:p14="http://schemas.microsoft.com/office/powerpoint/2010/main" val="100319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9914189"/>
              </p:ext>
            </p:extLst>
          </p:nvPr>
        </p:nvGraphicFramePr>
        <p:xfrm>
          <a:off x="950026" y="193857"/>
          <a:ext cx="9785268" cy="6431258"/>
        </p:xfrm>
        <a:graphic>
          <a:graphicData uri="http://schemas.openxmlformats.org/drawingml/2006/table">
            <a:tbl>
              <a:tblPr firstRow="1" bandRow="1">
                <a:tableStyleId>{5C22544A-7EE6-4342-B048-85BDC9FD1C3A}</a:tableStyleId>
              </a:tblPr>
              <a:tblGrid>
                <a:gridCol w="4156364"/>
                <a:gridCol w="2885704"/>
                <a:gridCol w="807522"/>
                <a:gridCol w="1935678"/>
              </a:tblGrid>
              <a:tr h="357664">
                <a:tc>
                  <a:txBody>
                    <a:bodyPr/>
                    <a:lstStyle/>
                    <a:p>
                      <a:r>
                        <a:rPr lang="en-US" sz="2400" b="1" dirty="0" smtClean="0"/>
                        <a:t>Human Development Index</a:t>
                      </a:r>
                      <a:endParaRPr lang="en-US" sz="2400" b="1" dirty="0"/>
                    </a:p>
                  </a:txBody>
                  <a:tcPr/>
                </a:tc>
                <a:tc>
                  <a:txBody>
                    <a:bodyPr/>
                    <a:lstStyle/>
                    <a:p>
                      <a:r>
                        <a:rPr lang="en-US" sz="2400" b="1" dirty="0" smtClean="0"/>
                        <a:t>Index 0.632</a:t>
                      </a:r>
                      <a:endParaRPr lang="en-US" sz="2400" b="1" dirty="0"/>
                    </a:p>
                  </a:txBody>
                  <a:tcPr/>
                </a:tc>
                <a:tc gridSpan="2">
                  <a:txBody>
                    <a:bodyPr/>
                    <a:lstStyle/>
                    <a:p>
                      <a:r>
                        <a:rPr lang="en-US" sz="2400" b="1" dirty="0" smtClean="0"/>
                        <a:t>Rank 133</a:t>
                      </a:r>
                      <a:endParaRPr lang="en-US" sz="2400" b="1" dirty="0"/>
                    </a:p>
                  </a:txBody>
                  <a:tcPr/>
                </a:tc>
                <a:tc hMerge="1">
                  <a:txBody>
                    <a:bodyPr/>
                    <a:lstStyle/>
                    <a:p>
                      <a:endParaRPr lang="en-US" dirty="0"/>
                    </a:p>
                  </a:txBody>
                  <a:tcPr/>
                </a:tc>
              </a:tr>
              <a:tr h="357664">
                <a:tc>
                  <a:txBody>
                    <a:bodyPr/>
                    <a:lstStyle/>
                    <a:p>
                      <a:r>
                        <a:rPr lang="en-US" sz="2000" b="1" dirty="0" smtClean="0"/>
                        <a:t>Health</a:t>
                      </a:r>
                      <a:endParaRPr lang="en-US" sz="2000" b="1" dirty="0"/>
                    </a:p>
                  </a:txBody>
                  <a:tcPr/>
                </a:tc>
                <a:tc>
                  <a:txBody>
                    <a:bodyPr/>
                    <a:lstStyle/>
                    <a:p>
                      <a:r>
                        <a:rPr lang="en-US" sz="1600" b="1" dirty="0" smtClean="0"/>
                        <a:t>Life expectancy at birth</a:t>
                      </a:r>
                      <a:endParaRPr lang="en-US" sz="1600" b="1" dirty="0"/>
                    </a:p>
                  </a:txBody>
                  <a:tcPr/>
                </a:tc>
                <a:tc>
                  <a:txBody>
                    <a:bodyPr/>
                    <a:lstStyle/>
                    <a:p>
                      <a:r>
                        <a:rPr lang="en-US" sz="2000" b="1" dirty="0" smtClean="0"/>
                        <a:t>72.6</a:t>
                      </a:r>
                      <a:endParaRPr lang="en-US" sz="2000" b="1" dirty="0"/>
                    </a:p>
                  </a:txBody>
                  <a:tcPr/>
                </a:tc>
                <a:tc>
                  <a:txBody>
                    <a:bodyPr/>
                    <a:lstStyle/>
                    <a:p>
                      <a:r>
                        <a:rPr lang="en-US" sz="1600" b="1" dirty="0" smtClean="0"/>
                        <a:t>years</a:t>
                      </a:r>
                      <a:endParaRPr lang="en-US" sz="1600" b="1" dirty="0"/>
                    </a:p>
                  </a:txBody>
                  <a:tcPr/>
                </a:tc>
              </a:tr>
              <a:tr h="383802">
                <a:tc>
                  <a:txBody>
                    <a:bodyPr/>
                    <a:lstStyle/>
                    <a:p>
                      <a:r>
                        <a:rPr lang="en-US" sz="2000" b="1" dirty="0" smtClean="0"/>
                        <a:t>Education</a:t>
                      </a:r>
                      <a:endParaRPr lang="en-US" sz="2000" b="1" dirty="0"/>
                    </a:p>
                  </a:txBody>
                  <a:tcPr/>
                </a:tc>
                <a:tc>
                  <a:txBody>
                    <a:bodyPr/>
                    <a:lstStyle/>
                    <a:p>
                      <a:r>
                        <a:rPr lang="en-US" sz="1600" b="1" dirty="0" smtClean="0"/>
                        <a:t>Expected years of schooling</a:t>
                      </a:r>
                      <a:endParaRPr lang="en-US" sz="1600" b="1" dirty="0"/>
                    </a:p>
                  </a:txBody>
                  <a:tcPr/>
                </a:tc>
                <a:tc>
                  <a:txBody>
                    <a:bodyPr/>
                    <a:lstStyle/>
                    <a:p>
                      <a:r>
                        <a:rPr lang="en-US" sz="2000" b="1" dirty="0" smtClean="0"/>
                        <a:t>11.6</a:t>
                      </a:r>
                      <a:endParaRPr lang="en-US" sz="2000" b="1" dirty="0"/>
                    </a:p>
                  </a:txBody>
                  <a:tcPr/>
                </a:tc>
                <a:tc>
                  <a:txBody>
                    <a:bodyPr/>
                    <a:lstStyle/>
                    <a:p>
                      <a:r>
                        <a:rPr lang="en-US" sz="1600" b="1" dirty="0" smtClean="0"/>
                        <a:t>years</a:t>
                      </a:r>
                      <a:endParaRPr lang="en-US" sz="1600" b="1" dirty="0"/>
                    </a:p>
                  </a:txBody>
                  <a:tcPr/>
                </a:tc>
              </a:tr>
              <a:tr h="617784">
                <a:tc>
                  <a:txBody>
                    <a:bodyPr/>
                    <a:lstStyle/>
                    <a:p>
                      <a:r>
                        <a:rPr lang="en-US" sz="2000" b="1" dirty="0" smtClean="0"/>
                        <a:t>Income/Composition of Resources</a:t>
                      </a:r>
                      <a:endParaRPr lang="en-US" sz="2000" b="1" dirty="0"/>
                    </a:p>
                  </a:txBody>
                  <a:tcPr/>
                </a:tc>
                <a:tc>
                  <a:txBody>
                    <a:bodyPr/>
                    <a:lstStyle/>
                    <a:p>
                      <a:r>
                        <a:rPr lang="en-US" sz="1600" b="1" dirty="0" smtClean="0"/>
                        <a:t>Gross National Income</a:t>
                      </a:r>
                      <a:endParaRPr lang="en-US" sz="1600" b="1" dirty="0"/>
                    </a:p>
                  </a:txBody>
                  <a:tcPr/>
                </a:tc>
                <a:tc>
                  <a:txBody>
                    <a:bodyPr/>
                    <a:lstStyle/>
                    <a:p>
                      <a:r>
                        <a:rPr lang="en-US" sz="2000" b="1" dirty="0" smtClean="0"/>
                        <a:t>4,976</a:t>
                      </a:r>
                      <a:endParaRPr lang="en-US" sz="2000" b="1" dirty="0"/>
                    </a:p>
                  </a:txBody>
                  <a:tcPr/>
                </a:tc>
                <a:tc>
                  <a:txBody>
                    <a:bodyPr/>
                    <a:lstStyle/>
                    <a:p>
                      <a:r>
                        <a:rPr lang="en-US" sz="1600" b="1" dirty="0" smtClean="0"/>
                        <a:t>2017 PPPS</a:t>
                      </a:r>
                      <a:endParaRPr lang="en-US" sz="1600" b="1" dirty="0"/>
                    </a:p>
                  </a:txBody>
                  <a:tcPr/>
                </a:tc>
              </a:tr>
              <a:tr h="357664">
                <a:tc>
                  <a:txBody>
                    <a:bodyPr/>
                    <a:lstStyle/>
                    <a:p>
                      <a:r>
                        <a:rPr lang="en-US" sz="2000" b="1" dirty="0" smtClean="0"/>
                        <a:t>Inequality</a:t>
                      </a:r>
                      <a:endParaRPr lang="en-US" sz="2000" b="1" dirty="0"/>
                    </a:p>
                  </a:txBody>
                  <a:tcPr/>
                </a:tc>
                <a:tc>
                  <a:txBody>
                    <a:bodyPr/>
                    <a:lstStyle/>
                    <a:p>
                      <a:r>
                        <a:rPr lang="en-US" sz="1600" b="1" dirty="0" smtClean="0"/>
                        <a:t>Inequality adjusted HDI</a:t>
                      </a:r>
                      <a:endParaRPr lang="en-US" sz="1600" b="1" dirty="0"/>
                    </a:p>
                  </a:txBody>
                  <a:tcPr/>
                </a:tc>
                <a:tc>
                  <a:txBody>
                    <a:bodyPr/>
                    <a:lstStyle/>
                    <a:p>
                      <a:r>
                        <a:rPr lang="en-US" sz="2000" b="1" dirty="0" smtClean="0"/>
                        <a:t>0.478</a:t>
                      </a:r>
                      <a:endParaRPr lang="en-US" sz="2000" b="1" dirty="0"/>
                    </a:p>
                  </a:txBody>
                  <a:tcPr/>
                </a:tc>
                <a:tc>
                  <a:txBody>
                    <a:bodyPr/>
                    <a:lstStyle/>
                    <a:p>
                      <a:endParaRPr lang="en-US" sz="1600" b="1" dirty="0"/>
                    </a:p>
                  </a:txBody>
                  <a:tcPr/>
                </a:tc>
              </a:tr>
              <a:tr h="383802">
                <a:tc>
                  <a:txBody>
                    <a:bodyPr/>
                    <a:lstStyle/>
                    <a:p>
                      <a:r>
                        <a:rPr lang="en-US" sz="2000" b="1" dirty="0" smtClean="0"/>
                        <a:t>Gender</a:t>
                      </a:r>
                      <a:endParaRPr lang="en-US" sz="2000" b="1" dirty="0"/>
                    </a:p>
                  </a:txBody>
                  <a:tcPr/>
                </a:tc>
                <a:tc>
                  <a:txBody>
                    <a:bodyPr/>
                    <a:lstStyle/>
                    <a:p>
                      <a:r>
                        <a:rPr lang="en-US" sz="1600" b="1" dirty="0" smtClean="0"/>
                        <a:t>Gender Development Index</a:t>
                      </a:r>
                      <a:endParaRPr lang="en-US" sz="1600" b="1" dirty="0"/>
                    </a:p>
                  </a:txBody>
                  <a:tcPr/>
                </a:tc>
                <a:tc>
                  <a:txBody>
                    <a:bodyPr/>
                    <a:lstStyle/>
                    <a:p>
                      <a:r>
                        <a:rPr lang="en-US" sz="2000" b="1" dirty="0" smtClean="0"/>
                        <a:t>0.904</a:t>
                      </a:r>
                      <a:endParaRPr lang="en-US" sz="2000" b="1" dirty="0"/>
                    </a:p>
                  </a:txBody>
                  <a:tcPr/>
                </a:tc>
                <a:tc>
                  <a:txBody>
                    <a:bodyPr/>
                    <a:lstStyle/>
                    <a:p>
                      <a:endParaRPr lang="en-US" sz="1600" b="1" dirty="0"/>
                    </a:p>
                  </a:txBody>
                  <a:tcPr/>
                </a:tc>
              </a:tr>
              <a:tr h="423789">
                <a:tc>
                  <a:txBody>
                    <a:bodyPr/>
                    <a:lstStyle/>
                    <a:p>
                      <a:r>
                        <a:rPr lang="en-US" sz="2000" b="1" dirty="0" smtClean="0"/>
                        <a:t>Poverty</a:t>
                      </a:r>
                      <a:endParaRPr lang="en-US" sz="2000" b="1" dirty="0"/>
                    </a:p>
                  </a:txBody>
                  <a:tcPr/>
                </a:tc>
                <a:tc>
                  <a:txBody>
                    <a:bodyPr/>
                    <a:lstStyle/>
                    <a:p>
                      <a:r>
                        <a:rPr lang="en-US" sz="1600" b="1" dirty="0" smtClean="0"/>
                        <a:t>Multidimensional Poverty Index</a:t>
                      </a:r>
                      <a:endParaRPr lang="en-US" sz="1600" b="1" dirty="0"/>
                    </a:p>
                  </a:txBody>
                  <a:tcPr/>
                </a:tc>
                <a:tc>
                  <a:txBody>
                    <a:bodyPr/>
                    <a:lstStyle/>
                    <a:p>
                      <a:r>
                        <a:rPr lang="en-US" sz="2000" b="1" dirty="0" smtClean="0"/>
                        <a:t>24.6</a:t>
                      </a:r>
                      <a:endParaRPr lang="en-US" sz="2000" b="1" dirty="0"/>
                    </a:p>
                  </a:txBody>
                  <a:tcPr/>
                </a:tc>
                <a:tc>
                  <a:txBody>
                    <a:bodyPr/>
                    <a:lstStyle/>
                    <a:p>
                      <a:endParaRPr lang="en-US" sz="1600" b="1" dirty="0"/>
                    </a:p>
                  </a:txBody>
                  <a:tcPr/>
                </a:tc>
              </a:tr>
              <a:tr h="617784">
                <a:tc>
                  <a:txBody>
                    <a:bodyPr/>
                    <a:lstStyle/>
                    <a:p>
                      <a:r>
                        <a:rPr lang="en-US" sz="2000" b="1" dirty="0" smtClean="0"/>
                        <a:t>Work, employment &amp; vulnerability</a:t>
                      </a:r>
                      <a:endParaRPr lang="en-US" sz="2000" b="1" dirty="0"/>
                    </a:p>
                  </a:txBody>
                  <a:tcPr/>
                </a:tc>
                <a:tc>
                  <a:txBody>
                    <a:bodyPr/>
                    <a:lstStyle/>
                    <a:p>
                      <a:r>
                        <a:rPr lang="en-US" sz="1600" b="1" dirty="0" smtClean="0"/>
                        <a:t>Employment to population ratio</a:t>
                      </a:r>
                      <a:endParaRPr lang="en-US" sz="1600" b="1" dirty="0"/>
                    </a:p>
                  </a:txBody>
                  <a:tcPr/>
                </a:tc>
                <a:tc>
                  <a:txBody>
                    <a:bodyPr/>
                    <a:lstStyle/>
                    <a:p>
                      <a:r>
                        <a:rPr lang="en-US" sz="2000" b="1" dirty="0" smtClean="0"/>
                        <a:t>56.5</a:t>
                      </a:r>
                      <a:endParaRPr lang="en-US" sz="2000" b="1" dirty="0"/>
                    </a:p>
                  </a:txBody>
                  <a:tcPr/>
                </a:tc>
                <a:tc>
                  <a:txBody>
                    <a:bodyPr/>
                    <a:lstStyle/>
                    <a:p>
                      <a:r>
                        <a:rPr lang="en-US" sz="1600" b="1" dirty="0" smtClean="0"/>
                        <a:t>% ages 15 &amp; older</a:t>
                      </a:r>
                      <a:endParaRPr lang="en-US" sz="1600" b="1" dirty="0"/>
                    </a:p>
                  </a:txBody>
                  <a:tcPr/>
                </a:tc>
              </a:tr>
              <a:tr h="427244">
                <a:tc>
                  <a:txBody>
                    <a:bodyPr/>
                    <a:lstStyle/>
                    <a:p>
                      <a:r>
                        <a:rPr lang="en-US" sz="2000" b="1" dirty="0" smtClean="0"/>
                        <a:t>Human Security</a:t>
                      </a:r>
                      <a:endParaRPr lang="en-US" sz="2000" b="1" dirty="0"/>
                    </a:p>
                  </a:txBody>
                  <a:tcPr/>
                </a:tc>
                <a:tc>
                  <a:txBody>
                    <a:bodyPr/>
                    <a:lstStyle/>
                    <a:p>
                      <a:r>
                        <a:rPr lang="en-US" sz="1600" b="1" dirty="0" smtClean="0"/>
                        <a:t>Homicide rate</a:t>
                      </a:r>
                      <a:endParaRPr lang="en-US" sz="1600" b="1" dirty="0"/>
                    </a:p>
                  </a:txBody>
                  <a:tcPr/>
                </a:tc>
                <a:tc>
                  <a:txBody>
                    <a:bodyPr/>
                    <a:lstStyle/>
                    <a:p>
                      <a:r>
                        <a:rPr lang="en-US" sz="2000" b="1" dirty="0" smtClean="0"/>
                        <a:t>2.4</a:t>
                      </a:r>
                      <a:endParaRPr lang="en-US" sz="2000" b="1" dirty="0"/>
                    </a:p>
                  </a:txBody>
                  <a:tcPr/>
                </a:tc>
                <a:tc>
                  <a:txBody>
                    <a:bodyPr/>
                    <a:lstStyle/>
                    <a:p>
                      <a:r>
                        <a:rPr lang="en-US" sz="1600" b="1" dirty="0" smtClean="0"/>
                        <a:t>Per 100,000</a:t>
                      </a:r>
                      <a:r>
                        <a:rPr lang="en-US" sz="1600" b="1" baseline="0" dirty="0" smtClean="0"/>
                        <a:t> people</a:t>
                      </a:r>
                      <a:endParaRPr lang="en-US" sz="1600" b="1" dirty="0" smtClean="0"/>
                    </a:p>
                  </a:txBody>
                  <a:tcPr/>
                </a:tc>
              </a:tr>
              <a:tr h="383802">
                <a:tc>
                  <a:txBody>
                    <a:bodyPr/>
                    <a:lstStyle/>
                    <a:p>
                      <a:r>
                        <a:rPr lang="en-US" sz="2000" b="1" dirty="0" smtClean="0"/>
                        <a:t>Trade &amp; Financial flows</a:t>
                      </a:r>
                      <a:endParaRPr lang="en-US" sz="2000" b="1" dirty="0"/>
                    </a:p>
                  </a:txBody>
                  <a:tcPr/>
                </a:tc>
                <a:tc>
                  <a:txBody>
                    <a:bodyPr/>
                    <a:lstStyle/>
                    <a:p>
                      <a:r>
                        <a:rPr lang="en-US" sz="1600" b="1" dirty="0" smtClean="0"/>
                        <a:t>Exports &amp; imports</a:t>
                      </a:r>
                      <a:endParaRPr lang="en-US" sz="1600" b="1" dirty="0"/>
                    </a:p>
                  </a:txBody>
                  <a:tcPr/>
                </a:tc>
                <a:tc>
                  <a:txBody>
                    <a:bodyPr/>
                    <a:lstStyle/>
                    <a:p>
                      <a:r>
                        <a:rPr lang="en-US" sz="2000" b="1" dirty="0" smtClean="0"/>
                        <a:t>36.8</a:t>
                      </a:r>
                      <a:endParaRPr lang="en-US" sz="2000" b="1" dirty="0"/>
                    </a:p>
                  </a:txBody>
                  <a:tcPr/>
                </a:tc>
                <a:tc>
                  <a:txBody>
                    <a:bodyPr/>
                    <a:lstStyle/>
                    <a:p>
                      <a:r>
                        <a:rPr lang="en-US" sz="1600" b="1" dirty="0" smtClean="0"/>
                        <a:t>% of GDP</a:t>
                      </a:r>
                    </a:p>
                  </a:txBody>
                  <a:tcPr/>
                </a:tc>
              </a:tr>
              <a:tr h="435033">
                <a:tc>
                  <a:txBody>
                    <a:bodyPr/>
                    <a:lstStyle/>
                    <a:p>
                      <a:r>
                        <a:rPr lang="en-US" sz="2000" b="1" dirty="0" smtClean="0"/>
                        <a:t>Mobility </a:t>
                      </a:r>
                      <a:r>
                        <a:rPr lang="en-US" sz="2000" b="1" smtClean="0"/>
                        <a:t>&amp; Communication</a:t>
                      </a:r>
                      <a:endParaRPr lang="en-US" sz="2000" b="1" dirty="0"/>
                    </a:p>
                  </a:txBody>
                  <a:tcPr/>
                </a:tc>
                <a:tc>
                  <a:txBody>
                    <a:bodyPr/>
                    <a:lstStyle/>
                    <a:p>
                      <a:r>
                        <a:rPr lang="en-US" sz="1600" b="1" dirty="0" smtClean="0"/>
                        <a:t>Internet users</a:t>
                      </a:r>
                      <a:endParaRPr lang="en-US" sz="1600" b="1" dirty="0"/>
                    </a:p>
                  </a:txBody>
                  <a:tcPr/>
                </a:tc>
                <a:tc>
                  <a:txBody>
                    <a:bodyPr/>
                    <a:lstStyle/>
                    <a:p>
                      <a:r>
                        <a:rPr lang="en-US" sz="2000" b="1" dirty="0" smtClean="0"/>
                        <a:t>15</a:t>
                      </a:r>
                      <a:endParaRPr lang="en-US" sz="2000" b="1" dirty="0"/>
                    </a:p>
                  </a:txBody>
                  <a:tcPr/>
                </a:tc>
                <a:tc>
                  <a:txBody>
                    <a:bodyPr/>
                    <a:lstStyle/>
                    <a:p>
                      <a:r>
                        <a:rPr lang="en-US" sz="1600" b="1" dirty="0" smtClean="0"/>
                        <a:t>% of population</a:t>
                      </a:r>
                    </a:p>
                  </a:txBody>
                  <a:tcPr/>
                </a:tc>
              </a:tr>
              <a:tr h="617784">
                <a:tc>
                  <a:txBody>
                    <a:bodyPr/>
                    <a:lstStyle/>
                    <a:p>
                      <a:r>
                        <a:rPr lang="en-US" sz="2000" b="1" dirty="0" smtClean="0"/>
                        <a:t>Environmental sustainability</a:t>
                      </a:r>
                      <a:endParaRPr lang="en-US" sz="2000" b="1" dirty="0"/>
                    </a:p>
                  </a:txBody>
                  <a:tcPr/>
                </a:tc>
                <a:tc>
                  <a:txBody>
                    <a:bodyPr/>
                    <a:lstStyle/>
                    <a:p>
                      <a:r>
                        <a:rPr lang="en-US" sz="1600" b="1" dirty="0" smtClean="0"/>
                        <a:t>Carbon dioxide emissions per capita</a:t>
                      </a:r>
                      <a:endParaRPr lang="en-US" sz="1600" b="1" dirty="0"/>
                    </a:p>
                  </a:txBody>
                  <a:tcPr/>
                </a:tc>
                <a:tc>
                  <a:txBody>
                    <a:bodyPr/>
                    <a:lstStyle/>
                    <a:p>
                      <a:r>
                        <a:rPr lang="en-US" sz="2000" b="1" dirty="0" smtClean="0"/>
                        <a:t>0.5</a:t>
                      </a:r>
                      <a:endParaRPr lang="en-US" sz="2000" b="1" dirty="0"/>
                    </a:p>
                  </a:txBody>
                  <a:tcPr/>
                </a:tc>
                <a:tc>
                  <a:txBody>
                    <a:bodyPr/>
                    <a:lstStyle/>
                    <a:p>
                      <a:r>
                        <a:rPr lang="en-US" sz="1600" b="1" dirty="0" err="1" smtClean="0"/>
                        <a:t>tonnes</a:t>
                      </a:r>
                      <a:endParaRPr lang="en-US" sz="1600" b="1" dirty="0" smtClean="0"/>
                    </a:p>
                  </a:txBody>
                  <a:tcPr/>
                </a:tc>
              </a:tr>
              <a:tr h="357664">
                <a:tc>
                  <a:txBody>
                    <a:bodyPr/>
                    <a:lstStyle/>
                    <a:p>
                      <a:r>
                        <a:rPr lang="en-US" sz="2000" b="1" dirty="0" smtClean="0"/>
                        <a:t>Demography</a:t>
                      </a:r>
                      <a:endParaRPr lang="en-US" sz="2000" b="1" dirty="0"/>
                    </a:p>
                  </a:txBody>
                  <a:tcPr/>
                </a:tc>
                <a:tc>
                  <a:txBody>
                    <a:bodyPr/>
                    <a:lstStyle/>
                    <a:p>
                      <a:r>
                        <a:rPr lang="en-US" sz="1600" b="1" dirty="0" smtClean="0"/>
                        <a:t>Population, total</a:t>
                      </a:r>
                      <a:endParaRPr lang="en-US" sz="1600" b="1" dirty="0"/>
                    </a:p>
                  </a:txBody>
                  <a:tcPr/>
                </a:tc>
                <a:tc>
                  <a:txBody>
                    <a:bodyPr/>
                    <a:lstStyle/>
                    <a:p>
                      <a:r>
                        <a:rPr lang="en-US" sz="2000" b="1" dirty="0" smtClean="0"/>
                        <a:t>179</a:t>
                      </a:r>
                      <a:endParaRPr lang="en-US" sz="2000" b="1" dirty="0"/>
                    </a:p>
                  </a:txBody>
                  <a:tcPr/>
                </a:tc>
                <a:tc>
                  <a:txBody>
                    <a:bodyPr/>
                    <a:lstStyle/>
                    <a:p>
                      <a:r>
                        <a:rPr lang="en-US" sz="1600" b="1" dirty="0" smtClean="0"/>
                        <a:t>millions</a:t>
                      </a:r>
                    </a:p>
                  </a:txBody>
                  <a:tcPr/>
                </a:tc>
              </a:tr>
              <a:tr h="325149">
                <a:tc gridSpan="4">
                  <a:txBody>
                    <a:bodyPr/>
                    <a:lstStyle/>
                    <a:p>
                      <a:pPr algn="r"/>
                      <a:r>
                        <a:rPr lang="en-US" sz="2400" dirty="0" smtClean="0"/>
                        <a:t>*Human Development Report 2020</a:t>
                      </a:r>
                      <a:endParaRPr lang="en-US" sz="2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smtClean="0"/>
                    </a:p>
                  </a:txBody>
                  <a:tcPr/>
                </a:tc>
              </a:tr>
            </a:tbl>
          </a:graphicData>
        </a:graphic>
      </p:graphicFrame>
    </p:spTree>
    <p:extLst>
      <p:ext uri="{BB962C8B-B14F-4D97-AF65-F5344CB8AC3E}">
        <p14:creationId xmlns:p14="http://schemas.microsoft.com/office/powerpoint/2010/main" val="571162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HDI Index 0.632	Rank 133 </a:t>
            </a:r>
            <a:br>
              <a:rPr lang="en-US" dirty="0" smtClean="0"/>
            </a:br>
            <a:r>
              <a:rPr lang="en-US" dirty="0" smtClean="0"/>
              <a:t>in 2020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723" y="2160588"/>
            <a:ext cx="4656592" cy="3881437"/>
          </a:xfrm>
        </p:spPr>
      </p:pic>
    </p:spTree>
    <p:extLst>
      <p:ext uri="{BB962C8B-B14F-4D97-AF65-F5344CB8AC3E}">
        <p14:creationId xmlns:p14="http://schemas.microsoft.com/office/powerpoint/2010/main" val="104640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HDI – Index 0.579 - Rank 139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718" y="2160588"/>
            <a:ext cx="5996601" cy="3881437"/>
          </a:xfrm>
        </p:spPr>
      </p:pic>
    </p:spTree>
    <p:extLst>
      <p:ext uri="{BB962C8B-B14F-4D97-AF65-F5344CB8AC3E}">
        <p14:creationId xmlns:p14="http://schemas.microsoft.com/office/powerpoint/2010/main" val="3781615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of Development &amp; Media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5368" y="2708924"/>
            <a:ext cx="4181302" cy="2784764"/>
          </a:xfrm>
        </p:spPr>
      </p:pic>
    </p:spTree>
    <p:extLst>
      <p:ext uri="{BB962C8B-B14F-4D97-AF65-F5344CB8AC3E}">
        <p14:creationId xmlns:p14="http://schemas.microsoft.com/office/powerpoint/2010/main" val="1455397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Dynamics of Development &amp; Media</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3" y="2708442"/>
            <a:ext cx="4183062" cy="278572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525" y="2708230"/>
            <a:ext cx="4184650" cy="2786152"/>
          </a:xfrm>
        </p:spPr>
      </p:pic>
    </p:spTree>
    <p:extLst>
      <p:ext uri="{BB962C8B-B14F-4D97-AF65-F5344CB8AC3E}">
        <p14:creationId xmlns:p14="http://schemas.microsoft.com/office/powerpoint/2010/main" val="955259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2364"/>
            <a:ext cx="8596668" cy="940905"/>
          </a:xfrm>
        </p:spPr>
        <p:txBody>
          <a:bodyPr/>
          <a:lstStyle/>
          <a:p>
            <a:r>
              <a:rPr lang="en-US" dirty="0"/>
              <a:t>Dynamics of Development &amp; Media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3513" y="1921566"/>
            <a:ext cx="6745357" cy="4120460"/>
          </a:xfrm>
        </p:spPr>
      </p:pic>
    </p:spTree>
    <p:extLst>
      <p:ext uri="{BB962C8B-B14F-4D97-AF65-F5344CB8AC3E}">
        <p14:creationId xmlns:p14="http://schemas.microsoft.com/office/powerpoint/2010/main" val="1072109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of Development &amp; Media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9378" y="2046083"/>
            <a:ext cx="6192571" cy="3941621"/>
          </a:xfrm>
        </p:spPr>
      </p:pic>
    </p:spTree>
    <p:extLst>
      <p:ext uri="{BB962C8B-B14F-4D97-AF65-F5344CB8AC3E}">
        <p14:creationId xmlns:p14="http://schemas.microsoft.com/office/powerpoint/2010/main" val="1560514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of Development &amp; Media</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5" y="2708230"/>
            <a:ext cx="4184650" cy="2786152"/>
          </a:xfrm>
        </p:spPr>
      </p:pic>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7863" y="2708759"/>
            <a:ext cx="4183062" cy="2785095"/>
          </a:xfrm>
        </p:spPr>
      </p:pic>
    </p:spTree>
    <p:extLst>
      <p:ext uri="{BB962C8B-B14F-4D97-AF65-F5344CB8AC3E}">
        <p14:creationId xmlns:p14="http://schemas.microsoft.com/office/powerpoint/2010/main" val="21413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816"/>
          </a:xfrm>
        </p:spPr>
        <p:txBody>
          <a:bodyPr/>
          <a:lstStyle/>
          <a:p>
            <a:r>
              <a:rPr lang="en-US" dirty="0" smtClean="0"/>
              <a:t>Good Governance</a:t>
            </a:r>
            <a:endParaRPr lang="en-US" dirty="0"/>
          </a:p>
        </p:txBody>
      </p:sp>
      <p:sp>
        <p:nvSpPr>
          <p:cNvPr id="3" name="Content Placeholder 2"/>
          <p:cNvSpPr>
            <a:spLocks noGrp="1"/>
          </p:cNvSpPr>
          <p:nvPr>
            <p:ph idx="1"/>
          </p:nvPr>
        </p:nvSpPr>
        <p:spPr>
          <a:xfrm>
            <a:off x="677334" y="1555669"/>
            <a:ext cx="8596668" cy="4975760"/>
          </a:xfrm>
        </p:spPr>
        <p:txBody>
          <a:bodyPr>
            <a:noAutofit/>
          </a:bodyPr>
          <a:lstStyle/>
          <a:p>
            <a:r>
              <a:rPr lang="en-US" sz="2400" dirty="0" smtClean="0"/>
              <a:t>As a term </a:t>
            </a:r>
            <a:r>
              <a:rPr lang="en-US" sz="2400" dirty="0"/>
              <a:t>“good governance” </a:t>
            </a:r>
            <a:r>
              <a:rPr lang="en-US" sz="2400" dirty="0" smtClean="0"/>
              <a:t>is still </a:t>
            </a:r>
            <a:r>
              <a:rPr lang="en-US" sz="2400" dirty="0"/>
              <a:t>unsettled in </a:t>
            </a:r>
            <a:r>
              <a:rPr lang="en-US" sz="2400" dirty="0" smtClean="0"/>
              <a:t>meaning</a:t>
            </a:r>
            <a:r>
              <a:rPr lang="en-US" sz="2400" dirty="0"/>
              <a:t>. </a:t>
            </a:r>
            <a:endParaRPr lang="en-US" sz="2400" dirty="0" smtClean="0"/>
          </a:p>
          <a:p>
            <a:pPr marL="0" indent="0">
              <a:buNone/>
            </a:pPr>
            <a:r>
              <a:rPr lang="en-US" dirty="0"/>
              <a:t>	</a:t>
            </a:r>
            <a:r>
              <a:rPr lang="en-US" dirty="0" smtClean="0"/>
              <a:t>						[Nanda, </a:t>
            </a:r>
            <a:r>
              <a:rPr lang="en-US" dirty="0" err="1" smtClean="0"/>
              <a:t>Ved</a:t>
            </a:r>
            <a:r>
              <a:rPr lang="en-US" dirty="0" smtClean="0"/>
              <a:t>. P., 2006]</a:t>
            </a:r>
          </a:p>
          <a:p>
            <a:endParaRPr lang="en-US" dirty="0"/>
          </a:p>
          <a:p>
            <a:r>
              <a:rPr lang="en-US" sz="2400" dirty="0" smtClean="0"/>
              <a:t>Through </a:t>
            </a:r>
            <a:r>
              <a:rPr lang="en-US" sz="2400" dirty="0"/>
              <a:t>the 1980s and 1990s, donor countries and institutions trended to make aid conditional upon reforms in the recipient country, which was found largely ineffective in encouraging real policy changes. </a:t>
            </a:r>
            <a:endParaRPr lang="en-US" sz="2400" dirty="0" smtClean="0"/>
          </a:p>
          <a:p>
            <a:r>
              <a:rPr lang="en-US" sz="2400" dirty="0"/>
              <a:t>D</a:t>
            </a:r>
            <a:r>
              <a:rPr lang="en-US" sz="2400" dirty="0" smtClean="0"/>
              <a:t>onors</a:t>
            </a:r>
            <a:r>
              <a:rPr lang="en-US" sz="2400" dirty="0"/>
              <a:t>, such as </a:t>
            </a:r>
            <a:r>
              <a:rPr lang="en-US" sz="2400" dirty="0" smtClean="0"/>
              <a:t>IMF, </a:t>
            </a:r>
            <a:r>
              <a:rPr lang="en-US" sz="2400" dirty="0"/>
              <a:t>the World Bank, and the United States, are increasingly insisting upon performance and good governance as a prerequisite for </a:t>
            </a:r>
            <a:r>
              <a:rPr lang="en-US" sz="2400" dirty="0" smtClean="0"/>
              <a:t>aid</a:t>
            </a:r>
          </a:p>
          <a:p>
            <a:r>
              <a:rPr lang="en-US" sz="2400" dirty="0" smtClean="0"/>
              <a:t>This becomes a </a:t>
            </a:r>
            <a:r>
              <a:rPr lang="en-US" sz="2400" dirty="0"/>
              <a:t>commitment to economic and social </a:t>
            </a:r>
            <a:r>
              <a:rPr lang="en-US" sz="2400" dirty="0" smtClean="0"/>
              <a:t>reforms for the recipient country.</a:t>
            </a:r>
            <a:endParaRPr lang="en-US" sz="2400" dirty="0"/>
          </a:p>
        </p:txBody>
      </p:sp>
    </p:spTree>
    <p:extLst>
      <p:ext uri="{BB962C8B-B14F-4D97-AF65-F5344CB8AC3E}">
        <p14:creationId xmlns:p14="http://schemas.microsoft.com/office/powerpoint/2010/main" val="189149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of Development &amp; Media</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3" y="2533497"/>
            <a:ext cx="4183062" cy="313561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84533" y="2160588"/>
            <a:ext cx="2794634" cy="3881437"/>
          </a:xfrm>
        </p:spPr>
      </p:pic>
    </p:spTree>
    <p:extLst>
      <p:ext uri="{BB962C8B-B14F-4D97-AF65-F5344CB8AC3E}">
        <p14:creationId xmlns:p14="http://schemas.microsoft.com/office/powerpoint/2010/main" val="3454395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200000"/>
                  </a:schemeClr>
                </a:solidFill>
              </a:rPr>
              <a:t>Democracy and Governance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800" dirty="0"/>
              <a:t>Media as catalyst of governance</a:t>
            </a:r>
          </a:p>
          <a:p>
            <a:pPr lvl="1">
              <a:buFont typeface="Wingdings" panose="05000000000000000000" pitchFamily="2" charset="2"/>
              <a:buChar char="Ø"/>
            </a:pPr>
            <a:r>
              <a:rPr lang="en-US" sz="2400" dirty="0"/>
              <a:t>Communication  &amp; Power: Inter-relations</a:t>
            </a:r>
          </a:p>
          <a:p>
            <a:pPr>
              <a:buFont typeface="Wingdings" panose="05000000000000000000" pitchFamily="2" charset="2"/>
              <a:buChar char="Ø"/>
            </a:pPr>
            <a:r>
              <a:rPr lang="en-US" sz="2800" dirty="0"/>
              <a:t> Media as an agent of development</a:t>
            </a:r>
          </a:p>
          <a:p>
            <a:pPr>
              <a:buFont typeface="Wingdings" panose="05000000000000000000" pitchFamily="2" charset="2"/>
              <a:buChar char="Ø"/>
            </a:pPr>
            <a:r>
              <a:rPr lang="en-US" sz="2800" dirty="0"/>
              <a:t>Media as a part of transmission of social heritage</a:t>
            </a:r>
          </a:p>
          <a:p>
            <a:pPr>
              <a:buFont typeface="Wingdings" panose="05000000000000000000" pitchFamily="2" charset="2"/>
              <a:buChar char="Ø"/>
            </a:pPr>
            <a:r>
              <a:rPr lang="en-US" sz="2800" dirty="0"/>
              <a:t>Media as technological determinism  </a:t>
            </a:r>
          </a:p>
          <a:p>
            <a:endParaRPr lang="en-US" dirty="0"/>
          </a:p>
        </p:txBody>
      </p:sp>
    </p:spTree>
    <p:extLst>
      <p:ext uri="{BB962C8B-B14F-4D97-AF65-F5344CB8AC3E}">
        <p14:creationId xmlns:p14="http://schemas.microsoft.com/office/powerpoint/2010/main" val="768767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816"/>
          </a:xfrm>
        </p:spPr>
        <p:txBody>
          <a:bodyPr/>
          <a:lstStyle/>
          <a:p>
            <a:r>
              <a:rPr lang="en-US" dirty="0"/>
              <a:t>Addressing Major Development </a:t>
            </a:r>
            <a:r>
              <a:rPr lang="en-US" dirty="0" smtClean="0"/>
              <a:t>Challenges</a:t>
            </a:r>
            <a:endParaRPr lang="en-US" dirty="0"/>
          </a:p>
        </p:txBody>
      </p:sp>
      <p:sp>
        <p:nvSpPr>
          <p:cNvPr id="3" name="Content Placeholder 2"/>
          <p:cNvSpPr>
            <a:spLocks noGrp="1"/>
          </p:cNvSpPr>
          <p:nvPr>
            <p:ph idx="1"/>
          </p:nvPr>
        </p:nvSpPr>
        <p:spPr/>
        <p:txBody>
          <a:bodyPr>
            <a:noAutofit/>
          </a:bodyPr>
          <a:lstStyle/>
          <a:p>
            <a:pPr lvl="1">
              <a:buClr>
                <a:schemeClr val="tx1"/>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Governance (Administration) [Mass media bridge-up gaps between people and government and people]</a:t>
            </a:r>
          </a:p>
          <a:p>
            <a:pPr lvl="1">
              <a:buClr>
                <a:schemeClr val="tx1"/>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Rule of Law [Mas media help smooth functioning of legal system] </a:t>
            </a:r>
          </a:p>
          <a:p>
            <a:pPr lvl="1">
              <a:buClr>
                <a:schemeClr val="tx1"/>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Corruption [Mass media not only expose corruption but </a:t>
            </a:r>
            <a:r>
              <a:rPr lang="en-US" sz="2400" dirty="0" smtClean="0">
                <a:latin typeface="Calibri" panose="020F0502020204030204" pitchFamily="34" charset="0"/>
                <a:cs typeface="Calibri" panose="020F0502020204030204" pitchFamily="34" charset="0"/>
              </a:rPr>
              <a:t>show </a:t>
            </a:r>
            <a:r>
              <a:rPr lang="en-US" sz="2400" dirty="0" err="1" smtClean="0">
                <a:latin typeface="Calibri" panose="020F0502020204030204" pitchFamily="34" charset="0"/>
                <a:cs typeface="Calibri" panose="020F0502020204030204" pitchFamily="34" charset="0"/>
              </a:rPr>
              <a:t>accountibilty</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 be practiced]</a:t>
            </a:r>
          </a:p>
          <a:p>
            <a:pPr lvl="1">
              <a:buClr>
                <a:schemeClr val="tx1"/>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Exposure of Culture, Heritage, Values [Documentation  &amp; promotion of local cultures to extended audience] </a:t>
            </a:r>
          </a:p>
          <a:p>
            <a:pPr lvl="1">
              <a:buClr>
                <a:schemeClr val="tx1"/>
              </a:buClr>
              <a:buFont typeface="Wingdings" panose="05000000000000000000" pitchFamily="2" charset="2"/>
              <a:buChar char="Ø"/>
            </a:pPr>
            <a:r>
              <a:rPr lang="en-US" sz="2400" dirty="0">
                <a:latin typeface="Calibri" panose="020F0502020204030204" pitchFamily="34" charset="0"/>
                <a:cs typeface="Calibri" panose="020F0502020204030204" pitchFamily="34" charset="0"/>
              </a:rPr>
              <a:t>Right to information </a:t>
            </a:r>
            <a:r>
              <a:rPr lang="en-US" sz="2400" dirty="0" smtClean="0">
                <a:latin typeface="Calibri" panose="020F0502020204030204" pitchFamily="34" charset="0"/>
                <a:cs typeface="Calibri" panose="020F0502020204030204" pitchFamily="34" charset="0"/>
              </a:rPr>
              <a:t>[Inculcate </a:t>
            </a:r>
            <a:r>
              <a:rPr lang="en-US" sz="2400" dirty="0">
                <a:latin typeface="Calibri" panose="020F0502020204030204" pitchFamily="34" charset="0"/>
                <a:cs typeface="Calibri" panose="020F0502020204030204" pitchFamily="34" charset="0"/>
              </a:rPr>
              <a:t>the culture of sharing of information and removing digital </a:t>
            </a:r>
            <a:r>
              <a:rPr lang="en-US" sz="2400" dirty="0" smtClean="0">
                <a:latin typeface="Calibri" panose="020F0502020204030204" pitchFamily="34" charset="0"/>
                <a:cs typeface="Calibri" panose="020F0502020204030204" pitchFamily="34" charset="0"/>
              </a:rPr>
              <a:t>divide]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307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way to go…</a:t>
            </a:r>
            <a:endParaRPr lang="en-US" dirty="0"/>
          </a:p>
        </p:txBody>
      </p:sp>
      <p:pic>
        <p:nvPicPr>
          <p:cNvPr id="4" name="Content Placeholder 3" descr="FieldTripEtc 47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1165" y="1908797"/>
            <a:ext cx="5536060" cy="41520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529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Communication Perspectives</a:t>
            </a:r>
          </a:p>
        </p:txBody>
      </p:sp>
      <p:graphicFrame>
        <p:nvGraphicFramePr>
          <p:cNvPr id="7" name="Object 4"/>
          <p:cNvGraphicFramePr>
            <a:graphicFrameLocks noGrp="1" noChangeAspect="1"/>
          </p:cNvGraphicFramePr>
          <p:nvPr>
            <p:ph sz="half" idx="1"/>
          </p:nvPr>
        </p:nvGraphicFramePr>
        <p:xfrm>
          <a:off x="1042988" y="2371725"/>
          <a:ext cx="3452812" cy="3459163"/>
        </p:xfrm>
        <a:graphic>
          <a:graphicData uri="http://schemas.openxmlformats.org/presentationml/2006/ole">
            <mc:AlternateContent xmlns:mc="http://schemas.openxmlformats.org/markup-compatibility/2006">
              <mc:Choice xmlns:v="urn:schemas-microsoft-com:vml" Requires="v">
                <p:oleObj spid="_x0000_s1057" name="Clip" r:id="rId4" imgW="3452813" imgH="3459163" progId="">
                  <p:embed/>
                </p:oleObj>
              </mc:Choice>
              <mc:Fallback>
                <p:oleObj name="Clip" r:id="rId4" imgW="3452813" imgH="3459163" progId="">
                  <p:embed/>
                  <p:pic>
                    <p:nvPicPr>
                      <p:cNvPr id="0" name="Picture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2371725"/>
                        <a:ext cx="3452812" cy="345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Content Placeholder 5"/>
          <p:cNvSpPr>
            <a:spLocks noGrp="1"/>
          </p:cNvSpPr>
          <p:nvPr>
            <p:ph sz="half" idx="2"/>
          </p:nvPr>
        </p:nvSpPr>
        <p:spPr/>
        <p:txBody>
          <a:bodyPr>
            <a:normAutofit/>
          </a:bodyPr>
          <a:lstStyle/>
          <a:p>
            <a:r>
              <a:rPr lang="en-US" sz="2400" dirty="0">
                <a:effectLst>
                  <a:outerShdw blurRad="38100" dist="38100" dir="2700000" algn="tl">
                    <a:srgbClr val="000000"/>
                  </a:outerShdw>
                </a:effectLst>
                <a:latin typeface="Calibri" pitchFamily="34" charset="0"/>
                <a:cs typeface="Calibri" pitchFamily="34" charset="0"/>
              </a:rPr>
              <a:t>Enlarge horizons</a:t>
            </a:r>
          </a:p>
          <a:p>
            <a:r>
              <a:rPr lang="en-US" sz="2400" dirty="0">
                <a:effectLst>
                  <a:outerShdw blurRad="38100" dist="38100" dir="2700000" algn="tl">
                    <a:srgbClr val="000000"/>
                  </a:outerShdw>
                </a:effectLst>
                <a:latin typeface="Calibri" pitchFamily="34" charset="0"/>
                <a:cs typeface="Calibri" pitchFamily="34" charset="0"/>
              </a:rPr>
              <a:t>Brings information of  experiences of others</a:t>
            </a:r>
          </a:p>
          <a:p>
            <a:r>
              <a:rPr lang="en-US" sz="2400" dirty="0">
                <a:effectLst>
                  <a:outerShdw blurRad="38100" dist="38100" dir="2700000" algn="tl">
                    <a:srgbClr val="000000"/>
                  </a:outerShdw>
                </a:effectLst>
                <a:latin typeface="Calibri" pitchFamily="34" charset="0"/>
                <a:cs typeface="Calibri" pitchFamily="34" charset="0"/>
              </a:rPr>
              <a:t>Raise aspirations</a:t>
            </a:r>
          </a:p>
          <a:p>
            <a:r>
              <a:rPr lang="en-US" sz="2400" dirty="0">
                <a:effectLst>
                  <a:outerShdw blurRad="38100" dist="38100" dir="2700000" algn="tl">
                    <a:srgbClr val="000000"/>
                  </a:outerShdw>
                </a:effectLst>
                <a:latin typeface="Calibri" pitchFamily="34" charset="0"/>
                <a:cs typeface="Calibri" pitchFamily="34" charset="0"/>
              </a:rPr>
              <a:t>Help provide motivation with fulfillment of cultural objectives &amp; values</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6255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1071789"/>
          </a:xfrm>
        </p:spPr>
        <p:txBody>
          <a:bodyPr>
            <a:normAutofit fontScale="90000"/>
          </a:bodyPr>
          <a:lstStyle/>
          <a:p>
            <a:r>
              <a:rPr lang="en-US" sz="3600" b="1" dirty="0"/>
              <a:t>Broad areas of </a:t>
            </a:r>
            <a:r>
              <a:rPr lang="en-US" sz="3600" b="1" u="sng" dirty="0"/>
              <a:t>economic</a:t>
            </a:r>
            <a:r>
              <a:rPr lang="en-US" sz="3600" b="1" dirty="0"/>
              <a:t>, </a:t>
            </a:r>
            <a:r>
              <a:rPr lang="en-US" sz="3600" b="1" u="sng" dirty="0"/>
              <a:t>social</a:t>
            </a:r>
            <a:r>
              <a:rPr lang="en-US" sz="3600" b="1" dirty="0"/>
              <a:t> and </a:t>
            </a:r>
            <a:r>
              <a:rPr lang="en-US" sz="3600" b="1" u="sng" dirty="0"/>
              <a:t>political</a:t>
            </a:r>
            <a:r>
              <a:rPr lang="en-US" sz="3600" b="1" dirty="0"/>
              <a:t> role of communication and how these components qualify our life</a:t>
            </a:r>
            <a:endParaRPr lang="en-US" dirty="0"/>
          </a:p>
        </p:txBody>
      </p:sp>
      <p:sp>
        <p:nvSpPr>
          <p:cNvPr id="9" name="Content Placeholder 8"/>
          <p:cNvSpPr>
            <a:spLocks noGrp="1"/>
          </p:cNvSpPr>
          <p:nvPr>
            <p:ph idx="1"/>
          </p:nvPr>
        </p:nvSpPr>
        <p:spPr/>
        <p:txBody>
          <a:bodyPr>
            <a:normAutofit fontScale="77500" lnSpcReduction="20000"/>
          </a:bodyPr>
          <a:lstStyle/>
          <a:p>
            <a:pPr>
              <a:lnSpc>
                <a:spcPct val="80000"/>
              </a:lnSpc>
            </a:pPr>
            <a:r>
              <a:rPr lang="en-US" sz="3600" dirty="0"/>
              <a:t>Communication </a:t>
            </a:r>
          </a:p>
          <a:p>
            <a:pPr>
              <a:lnSpc>
                <a:spcPct val="80000"/>
              </a:lnSpc>
              <a:buFont typeface="Wingdings" panose="05000000000000000000" pitchFamily="2" charset="2"/>
              <a:buNone/>
            </a:pPr>
            <a:endParaRPr lang="en-US" sz="3600" dirty="0"/>
          </a:p>
          <a:p>
            <a:pPr lvl="1">
              <a:lnSpc>
                <a:spcPct val="80000"/>
              </a:lnSpc>
            </a:pPr>
            <a:r>
              <a:rPr lang="en-US" sz="3300" dirty="0"/>
              <a:t>helps a person find alternative ways of making a living</a:t>
            </a:r>
          </a:p>
          <a:p>
            <a:pPr lvl="1">
              <a:lnSpc>
                <a:spcPct val="80000"/>
              </a:lnSpc>
            </a:pPr>
            <a:r>
              <a:rPr lang="en-US" sz="3300" dirty="0"/>
              <a:t>reduces the pressure on land </a:t>
            </a:r>
          </a:p>
          <a:p>
            <a:pPr lvl="1">
              <a:lnSpc>
                <a:spcPct val="80000"/>
              </a:lnSpc>
            </a:pPr>
            <a:r>
              <a:rPr lang="en-US" sz="3300" dirty="0"/>
              <a:t>helps raise a family’s economic status</a:t>
            </a:r>
          </a:p>
          <a:p>
            <a:pPr lvl="1">
              <a:lnSpc>
                <a:spcPct val="80000"/>
              </a:lnSpc>
            </a:pPr>
            <a:r>
              <a:rPr lang="en-US" sz="3300" dirty="0"/>
              <a:t>creates demand for goods</a:t>
            </a:r>
          </a:p>
          <a:p>
            <a:pPr lvl="1">
              <a:lnSpc>
                <a:spcPct val="80000"/>
              </a:lnSpc>
            </a:pPr>
            <a:r>
              <a:rPr lang="en-US" sz="3300" dirty="0"/>
              <a:t>motivates local initiative to meet rising demands</a:t>
            </a:r>
          </a:p>
          <a:p>
            <a:pPr lvl="1">
              <a:lnSpc>
                <a:spcPct val="80000"/>
              </a:lnSpc>
            </a:pPr>
            <a:r>
              <a:rPr lang="en-US" sz="3300" dirty="0"/>
              <a:t>broadens the entrepreneurial base</a:t>
            </a:r>
          </a:p>
          <a:p>
            <a:pPr lvl="1">
              <a:lnSpc>
                <a:spcPct val="80000"/>
              </a:lnSpc>
            </a:pPr>
            <a:r>
              <a:rPr lang="en-US" sz="3300" dirty="0"/>
              <a:t>helps economic development become a self-perpetuating process</a:t>
            </a:r>
          </a:p>
          <a:p>
            <a:endParaRPr lang="en-US" dirty="0"/>
          </a:p>
        </p:txBody>
      </p:sp>
    </p:spTree>
    <p:extLst>
      <p:ext uri="{BB962C8B-B14F-4D97-AF65-F5344CB8AC3E}">
        <p14:creationId xmlns:p14="http://schemas.microsoft.com/office/powerpoint/2010/main" val="1858399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Economic, social and political role..</a:t>
            </a:r>
          </a:p>
        </p:txBody>
      </p:sp>
      <p:sp>
        <p:nvSpPr>
          <p:cNvPr id="6" name="Content Placeholder 5"/>
          <p:cNvSpPr>
            <a:spLocks noGrp="1"/>
          </p:cNvSpPr>
          <p:nvPr>
            <p:ph idx="1"/>
          </p:nvPr>
        </p:nvSpPr>
        <p:spPr/>
        <p:txBody>
          <a:bodyPr>
            <a:normAutofit fontScale="77500" lnSpcReduction="20000"/>
          </a:bodyPr>
          <a:lstStyle/>
          <a:p>
            <a:r>
              <a:rPr lang="en-US" sz="3600" dirty="0">
                <a:latin typeface="+mj-lt"/>
              </a:rPr>
              <a:t>Communication:</a:t>
            </a:r>
          </a:p>
          <a:p>
            <a:pPr lvl="1"/>
            <a:r>
              <a:rPr lang="en-US" sz="3200" dirty="0">
                <a:latin typeface="+mj-lt"/>
              </a:rPr>
              <a:t>aids in the process of status change from heredity to achievement</a:t>
            </a:r>
          </a:p>
          <a:p>
            <a:pPr lvl="1"/>
            <a:r>
              <a:rPr lang="en-US" sz="3200" dirty="0">
                <a:latin typeface="+mj-lt"/>
              </a:rPr>
              <a:t>forces the traditional leaders to compete for status retention and motivates them to acquire knowledge and adapt to change</a:t>
            </a:r>
          </a:p>
          <a:p>
            <a:pPr lvl="1"/>
            <a:r>
              <a:rPr lang="en-US" sz="3200" dirty="0">
                <a:latin typeface="+mj-lt"/>
              </a:rPr>
              <a:t>helps people find new norms and achieve a balance during a period of rapid change</a:t>
            </a:r>
          </a:p>
          <a:p>
            <a:pPr lvl="1"/>
            <a:r>
              <a:rPr lang="en-US" sz="3200" dirty="0">
                <a:latin typeface="+mj-lt"/>
              </a:rPr>
              <a:t>helps bring about greater equality and greater respect for human dignity</a:t>
            </a:r>
          </a:p>
          <a:p>
            <a:endParaRPr lang="en-US" dirty="0"/>
          </a:p>
        </p:txBody>
      </p:sp>
    </p:spTree>
    <p:extLst>
      <p:ext uri="{BB962C8B-B14F-4D97-AF65-F5344CB8AC3E}">
        <p14:creationId xmlns:p14="http://schemas.microsoft.com/office/powerpoint/2010/main" val="254343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social and political role..</a:t>
            </a:r>
          </a:p>
        </p:txBody>
      </p:sp>
      <p:sp>
        <p:nvSpPr>
          <p:cNvPr id="3" name="Content Placeholder 2"/>
          <p:cNvSpPr>
            <a:spLocks noGrp="1"/>
          </p:cNvSpPr>
          <p:nvPr>
            <p:ph idx="1"/>
          </p:nvPr>
        </p:nvSpPr>
        <p:spPr/>
        <p:txBody>
          <a:bodyPr>
            <a:normAutofit fontScale="85000" lnSpcReduction="20000"/>
          </a:bodyPr>
          <a:lstStyle/>
          <a:p>
            <a:r>
              <a:rPr lang="en-US" sz="3600" dirty="0"/>
              <a:t>Communication: </a:t>
            </a:r>
          </a:p>
          <a:p>
            <a:pPr lvl="1"/>
            <a:r>
              <a:rPr lang="en-US" sz="3200" dirty="0"/>
              <a:t>helps in inducing parents to send their children to schools</a:t>
            </a:r>
          </a:p>
          <a:p>
            <a:pPr lvl="1"/>
            <a:r>
              <a:rPr lang="en-US" sz="3200" dirty="0"/>
              <a:t>motivates the illiterate to become literate</a:t>
            </a:r>
          </a:p>
          <a:p>
            <a:pPr lvl="1"/>
            <a:r>
              <a:rPr lang="en-US" sz="3200" dirty="0"/>
              <a:t>helps shift influence from age and traditional status to knowledge and ability</a:t>
            </a:r>
          </a:p>
          <a:p>
            <a:pPr lvl="1"/>
            <a:r>
              <a:rPr lang="en-US" sz="3200" dirty="0"/>
              <a:t>helps in the process of power change from heredity to achievement</a:t>
            </a:r>
          </a:p>
          <a:p>
            <a:pPr lvl="1"/>
            <a:r>
              <a:rPr lang="en-US" sz="3200" dirty="0"/>
              <a:t>helps in getting medical services and aids </a:t>
            </a:r>
          </a:p>
          <a:p>
            <a:endParaRPr lang="en-US" dirty="0"/>
          </a:p>
        </p:txBody>
      </p:sp>
    </p:spTree>
    <p:extLst>
      <p:ext uri="{BB962C8B-B14F-4D97-AF65-F5344CB8AC3E}">
        <p14:creationId xmlns:p14="http://schemas.microsoft.com/office/powerpoint/2010/main" val="3431639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social and political role..</a:t>
            </a:r>
          </a:p>
        </p:txBody>
      </p:sp>
      <p:sp>
        <p:nvSpPr>
          <p:cNvPr id="3" name="Content Placeholder 2"/>
          <p:cNvSpPr>
            <a:spLocks noGrp="1"/>
          </p:cNvSpPr>
          <p:nvPr>
            <p:ph idx="1"/>
          </p:nvPr>
        </p:nvSpPr>
        <p:spPr/>
        <p:txBody>
          <a:bodyPr>
            <a:normAutofit fontScale="77500" lnSpcReduction="20000"/>
          </a:bodyPr>
          <a:lstStyle/>
          <a:p>
            <a:r>
              <a:rPr lang="en-US" sz="3600" dirty="0"/>
              <a:t>Communication </a:t>
            </a:r>
          </a:p>
          <a:p>
            <a:pPr lvl="1"/>
            <a:r>
              <a:rPr lang="en-US" sz="3200" dirty="0"/>
              <a:t>helps the mass recognize their own importance in the power structure and acts as a stimulus to political participation</a:t>
            </a:r>
          </a:p>
          <a:p>
            <a:pPr lvl="1"/>
            <a:r>
              <a:rPr lang="en-US" sz="3200" dirty="0"/>
              <a:t>helps the government learn of the needs of the public and plan its programs</a:t>
            </a:r>
          </a:p>
          <a:p>
            <a:pPr lvl="1"/>
            <a:r>
              <a:rPr lang="en-US" sz="3200" dirty="0"/>
              <a:t>helps the public know of government plans and programs </a:t>
            </a:r>
          </a:p>
          <a:p>
            <a:pPr lvl="1"/>
            <a:r>
              <a:rPr lang="en-US" sz="3200" dirty="0"/>
              <a:t>helps bring about greater equality and respect for human dignity in the political arena</a:t>
            </a:r>
          </a:p>
          <a:p>
            <a:endParaRPr lang="en-US" dirty="0"/>
          </a:p>
        </p:txBody>
      </p:sp>
    </p:spTree>
    <p:extLst>
      <p:ext uri="{BB962C8B-B14F-4D97-AF65-F5344CB8AC3E}">
        <p14:creationId xmlns:p14="http://schemas.microsoft.com/office/powerpoint/2010/main" val="211178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2940"/>
          </a:xfrm>
        </p:spPr>
        <p:txBody>
          <a:bodyPr/>
          <a:lstStyle/>
          <a:p>
            <a:r>
              <a:rPr lang="en-US" dirty="0">
                <a:solidFill>
                  <a:schemeClr val="tx2">
                    <a:satMod val="200000"/>
                  </a:schemeClr>
                </a:solidFill>
              </a:rPr>
              <a:t>Democracy &amp; Role of Media</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600" b="1" dirty="0" smtClean="0"/>
              <a:t>Mass </a:t>
            </a:r>
            <a:r>
              <a:rPr lang="en-US" sz="3600" b="1" dirty="0"/>
              <a:t>media</a:t>
            </a:r>
            <a:r>
              <a:rPr lang="en-US" dirty="0"/>
              <a:t>: </a:t>
            </a:r>
            <a:endParaRPr lang="en-US" dirty="0" smtClean="0"/>
          </a:p>
          <a:p>
            <a:pPr marL="0" indent="0">
              <a:buNone/>
            </a:pPr>
            <a:endParaRPr lang="en-US" dirty="0"/>
          </a:p>
          <a:p>
            <a:pPr lvl="1">
              <a:buFont typeface="Wingdings" panose="05000000000000000000" pitchFamily="2" charset="2"/>
              <a:buChar char="ü"/>
            </a:pPr>
            <a:r>
              <a:rPr lang="en-US" sz="3600" dirty="0"/>
              <a:t>inform people</a:t>
            </a:r>
          </a:p>
          <a:p>
            <a:pPr lvl="1">
              <a:buFont typeface="Wingdings" panose="05000000000000000000" pitchFamily="2" charset="2"/>
              <a:buChar char="ü"/>
            </a:pPr>
            <a:r>
              <a:rPr lang="en-US" sz="3600" dirty="0"/>
              <a:t>instruct people</a:t>
            </a:r>
          </a:p>
          <a:p>
            <a:pPr lvl="1">
              <a:buFont typeface="Wingdings" panose="05000000000000000000" pitchFamily="2" charset="2"/>
              <a:buChar char="ü"/>
            </a:pPr>
            <a:r>
              <a:rPr lang="en-US" sz="3600" dirty="0"/>
              <a:t>guide people</a:t>
            </a:r>
          </a:p>
          <a:p>
            <a:pPr lvl="1">
              <a:buFont typeface="Wingdings" panose="05000000000000000000" pitchFamily="2" charset="2"/>
              <a:buChar char="ü"/>
            </a:pPr>
            <a:r>
              <a:rPr lang="en-US" sz="3600" dirty="0"/>
              <a:t>pursue people</a:t>
            </a:r>
          </a:p>
          <a:p>
            <a:pPr lvl="1">
              <a:buFont typeface="Wingdings" panose="05000000000000000000" pitchFamily="2" charset="2"/>
              <a:buChar char="ü"/>
            </a:pPr>
            <a:r>
              <a:rPr lang="en-US" sz="3600" dirty="0"/>
              <a:t>construct people’s opinion</a:t>
            </a:r>
          </a:p>
          <a:p>
            <a:pPr lvl="1">
              <a:buFont typeface="Wingdings" panose="05000000000000000000" pitchFamily="2" charset="2"/>
              <a:buChar char="ü"/>
            </a:pPr>
            <a:r>
              <a:rPr lang="en-US" sz="3600" dirty="0"/>
              <a:t>channelize people’s opinion to government</a:t>
            </a:r>
          </a:p>
          <a:p>
            <a:pPr lvl="1">
              <a:buFont typeface="Wingdings" panose="05000000000000000000" pitchFamily="2" charset="2"/>
              <a:buChar char="ü"/>
            </a:pPr>
            <a:r>
              <a:rPr lang="en-US" sz="3600" dirty="0"/>
              <a:t>maintain two-way communication</a:t>
            </a:r>
          </a:p>
          <a:p>
            <a:pPr lvl="1">
              <a:buNone/>
            </a:pPr>
            <a:endParaRPr lang="en-US" dirty="0"/>
          </a:p>
        </p:txBody>
      </p:sp>
    </p:spTree>
    <p:extLst>
      <p:ext uri="{BB962C8B-B14F-4D97-AF65-F5344CB8AC3E}">
        <p14:creationId xmlns:p14="http://schemas.microsoft.com/office/powerpoint/2010/main" val="1713046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816"/>
          </a:xfrm>
        </p:spPr>
        <p:txBody>
          <a:bodyPr/>
          <a:lstStyle/>
          <a:p>
            <a:r>
              <a:rPr lang="en-US" dirty="0" smtClean="0"/>
              <a:t>Governance</a:t>
            </a:r>
            <a:endParaRPr lang="en-US" dirty="0"/>
          </a:p>
        </p:txBody>
      </p:sp>
      <p:sp>
        <p:nvSpPr>
          <p:cNvPr id="3" name="Content Placeholder 2"/>
          <p:cNvSpPr>
            <a:spLocks noGrp="1"/>
          </p:cNvSpPr>
          <p:nvPr>
            <p:ph idx="1"/>
          </p:nvPr>
        </p:nvSpPr>
        <p:spPr/>
        <p:txBody>
          <a:bodyPr>
            <a:normAutofit/>
          </a:bodyPr>
          <a:lstStyle/>
          <a:p>
            <a:pPr lvl="0"/>
            <a:r>
              <a:rPr lang="en-US" sz="2800" dirty="0"/>
              <a:t>Governance consists of the </a:t>
            </a:r>
            <a:r>
              <a:rPr lang="en-US" sz="2800" b="1" dirty="0"/>
              <a:t>traditions</a:t>
            </a:r>
            <a:r>
              <a:rPr lang="en-US" sz="2800" dirty="0"/>
              <a:t> and </a:t>
            </a:r>
            <a:r>
              <a:rPr lang="en-US" sz="2800" b="1" dirty="0"/>
              <a:t>institutions</a:t>
            </a:r>
            <a:r>
              <a:rPr lang="en-US" sz="2800" dirty="0"/>
              <a:t> by which authority in a country is exercised.  </a:t>
            </a:r>
          </a:p>
          <a:p>
            <a:pPr lvl="0"/>
            <a:r>
              <a:rPr lang="en-US" sz="2800" dirty="0"/>
              <a:t>This includes the process by which </a:t>
            </a:r>
            <a:r>
              <a:rPr lang="en-US" sz="2800" b="1" dirty="0"/>
              <a:t>governments are selected, monitored and replaced</a:t>
            </a:r>
            <a:r>
              <a:rPr lang="en-US" sz="2800" dirty="0"/>
              <a:t>; the capacity of the government to </a:t>
            </a:r>
            <a:r>
              <a:rPr lang="en-US" sz="2800" b="1" dirty="0"/>
              <a:t>effectively formulate and implement sound policies</a:t>
            </a:r>
            <a:r>
              <a:rPr lang="en-US" sz="2800" dirty="0"/>
              <a:t>; and the respect of citizens and the state for the institutions that </a:t>
            </a:r>
            <a:r>
              <a:rPr lang="en-US" sz="2800" b="1" dirty="0"/>
              <a:t>govern economic and social interactions among them</a:t>
            </a:r>
            <a:r>
              <a:rPr lang="en-US" sz="2800" dirty="0"/>
              <a:t>. </a:t>
            </a:r>
            <a:endParaRPr lang="en-US" sz="2800" dirty="0" smtClean="0"/>
          </a:p>
          <a:p>
            <a:pPr marL="0" lvl="0" indent="0">
              <a:buNone/>
            </a:pPr>
            <a:endParaRPr lang="en-US" sz="2800" dirty="0"/>
          </a:p>
        </p:txBody>
      </p:sp>
    </p:spTree>
    <p:extLst>
      <p:ext uri="{BB962C8B-B14F-4D97-AF65-F5344CB8AC3E}">
        <p14:creationId xmlns:p14="http://schemas.microsoft.com/office/powerpoint/2010/main" val="3234865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200000"/>
                  </a:schemeClr>
                </a:solidFill>
              </a:rPr>
              <a:t>Media  Independence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t>Ownership: how pluralistic?</a:t>
            </a:r>
          </a:p>
          <a:p>
            <a:pPr>
              <a:buFont typeface="Wingdings" panose="05000000000000000000" pitchFamily="2" charset="2"/>
              <a:buChar char="v"/>
            </a:pPr>
            <a:r>
              <a:rPr lang="en-US" sz="2800" dirty="0"/>
              <a:t>How representative of different opinions?</a:t>
            </a:r>
          </a:p>
          <a:p>
            <a:pPr>
              <a:buFont typeface="Wingdings" panose="05000000000000000000" pitchFamily="2" charset="2"/>
              <a:buChar char="v"/>
            </a:pPr>
            <a:r>
              <a:rPr lang="en-US" sz="2800" dirty="0"/>
              <a:t>How accessible by different sections?</a:t>
            </a:r>
          </a:p>
          <a:p>
            <a:pPr>
              <a:buFont typeface="Wingdings" panose="05000000000000000000" pitchFamily="2" charset="2"/>
              <a:buChar char="v"/>
            </a:pPr>
            <a:r>
              <a:rPr lang="en-US" sz="2800" dirty="0"/>
              <a:t>How effective are media in investigating government and powerful corporations/ organizations?</a:t>
            </a:r>
          </a:p>
          <a:p>
            <a:pPr>
              <a:buFont typeface="Wingdings" panose="05000000000000000000" pitchFamily="2" charset="2"/>
              <a:buChar char="v"/>
            </a:pPr>
            <a:r>
              <a:rPr lang="en-US" sz="2800" dirty="0"/>
              <a:t>How free are journalists from restrictive laws, harassment and intimidations?</a:t>
            </a:r>
          </a:p>
        </p:txBody>
      </p:sp>
    </p:spTree>
    <p:extLst>
      <p:ext uri="{BB962C8B-B14F-4D97-AF65-F5344CB8AC3E}">
        <p14:creationId xmlns:p14="http://schemas.microsoft.com/office/powerpoint/2010/main" val="1414777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7938"/>
          </a:xfrm>
        </p:spPr>
        <p:txBody>
          <a:bodyPr/>
          <a:lstStyle/>
          <a:p>
            <a:r>
              <a:rPr lang="en-US" dirty="0">
                <a:solidFill>
                  <a:schemeClr val="tx2">
                    <a:satMod val="200000"/>
                  </a:schemeClr>
                </a:solidFill>
              </a:rPr>
              <a:t>Media and Business</a:t>
            </a:r>
            <a:endParaRPr lang="en-US" dirty="0"/>
          </a:p>
        </p:txBody>
      </p:sp>
      <p:sp>
        <p:nvSpPr>
          <p:cNvPr id="4" name="Content Placeholder 2"/>
          <p:cNvSpPr>
            <a:spLocks noGrp="1"/>
          </p:cNvSpPr>
          <p:nvPr>
            <p:ph idx="1"/>
          </p:nvPr>
        </p:nvSpPr>
        <p:spPr>
          <a:xfrm>
            <a:off x="838200" y="1825625"/>
            <a:ext cx="7033591" cy="4351338"/>
          </a:xfrm>
          <a:ln w="57150">
            <a:solidFill>
              <a:srgbClr val="00B0F0"/>
            </a:solidFill>
            <a:miter lim="800000"/>
            <a:headEnd/>
            <a:tailEnd/>
          </a:ln>
        </p:spPr>
        <p:txBody>
          <a:bodyPr>
            <a:normAutofit/>
          </a:bodyPr>
          <a:lstStyle/>
          <a:p>
            <a:pPr algn="just" eaLnBrk="1" hangingPunct="1">
              <a:buFont typeface="Wingdings" panose="05000000000000000000" pitchFamily="2" charset="2"/>
              <a:buChar char="q"/>
            </a:pPr>
            <a:r>
              <a:rPr lang="en-US" sz="2000" dirty="0" smtClean="0"/>
              <a:t>Audience/consumer rights</a:t>
            </a:r>
          </a:p>
          <a:p>
            <a:pPr algn="just" eaLnBrk="1" hangingPunct="1">
              <a:buFont typeface="Wingdings" panose="05000000000000000000" pitchFamily="2" charset="2"/>
              <a:buChar char="q"/>
            </a:pPr>
            <a:r>
              <a:rPr lang="en-US" sz="2000" dirty="0" smtClean="0"/>
              <a:t>Interests Triangle: Whose rights? Who’s right?</a:t>
            </a:r>
          </a:p>
          <a:p>
            <a:pPr marL="0" indent="0" algn="just" eaLnBrk="1" hangingPunct="1">
              <a:buNone/>
            </a:pPr>
            <a:endParaRPr lang="en-US" sz="2000" dirty="0" smtClean="0"/>
          </a:p>
        </p:txBody>
      </p:sp>
      <p:sp>
        <p:nvSpPr>
          <p:cNvPr id="5" name="TextBox 4"/>
          <p:cNvSpPr txBox="1">
            <a:spLocks noChangeArrowheads="1"/>
          </p:cNvSpPr>
          <p:nvPr/>
        </p:nvSpPr>
        <p:spPr bwMode="auto">
          <a:xfrm flipH="1">
            <a:off x="3048000" y="3195636"/>
            <a:ext cx="2595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Advertisements</a:t>
            </a:r>
          </a:p>
        </p:txBody>
      </p:sp>
      <p:sp>
        <p:nvSpPr>
          <p:cNvPr id="6" name="TextBox 5"/>
          <p:cNvSpPr txBox="1">
            <a:spLocks noChangeArrowheads="1"/>
          </p:cNvSpPr>
          <p:nvPr/>
        </p:nvSpPr>
        <p:spPr bwMode="auto">
          <a:xfrm>
            <a:off x="1149531" y="5408021"/>
            <a:ext cx="2355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Contents of media</a:t>
            </a:r>
          </a:p>
        </p:txBody>
      </p:sp>
      <p:sp>
        <p:nvSpPr>
          <p:cNvPr id="7" name="TextBox 6"/>
          <p:cNvSpPr txBox="1">
            <a:spLocks noChangeArrowheads="1"/>
          </p:cNvSpPr>
          <p:nvPr/>
        </p:nvSpPr>
        <p:spPr bwMode="auto">
          <a:xfrm>
            <a:off x="5257799" y="5408022"/>
            <a:ext cx="17700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Audience</a:t>
            </a:r>
          </a:p>
        </p:txBody>
      </p:sp>
      <p:sp>
        <p:nvSpPr>
          <p:cNvPr id="8" name="Isosceles Triangle 7"/>
          <p:cNvSpPr/>
          <p:nvPr/>
        </p:nvSpPr>
        <p:spPr>
          <a:xfrm>
            <a:off x="2971800" y="3810000"/>
            <a:ext cx="2362200" cy="1752600"/>
          </a:xfrm>
          <a:prstGeom prst="triangle">
            <a:avLst/>
          </a:prstGeom>
          <a:blipFill>
            <a:blip r:embed="rId2" cstate="print"/>
            <a:tile tx="0" ty="0" sx="100000" sy="100000" flip="none" algn="tl"/>
          </a:blip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a:t>
            </a:r>
          </a:p>
        </p:txBody>
      </p:sp>
      <p:cxnSp>
        <p:nvCxnSpPr>
          <p:cNvPr id="9" name="Straight Arrow Connector 8"/>
          <p:cNvCxnSpPr/>
          <p:nvPr/>
        </p:nvCxnSpPr>
        <p:spPr>
          <a:xfrm rot="5400000" flipH="1" flipV="1">
            <a:off x="3162300" y="4762500"/>
            <a:ext cx="60960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a:off x="4533900" y="4762500"/>
            <a:ext cx="60960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714750" y="4248150"/>
            <a:ext cx="914400" cy="38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684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200000"/>
                  </a:schemeClr>
                </a:solidFill>
              </a:rPr>
              <a:t>Media Independence and Citizen</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3600" dirty="0"/>
              <a:t>How free are private citizens from intrusion and harassment by the media? </a:t>
            </a:r>
          </a:p>
          <a:p>
            <a:pPr lvl="1">
              <a:buFont typeface="Wingdings" panose="05000000000000000000" pitchFamily="2" charset="2"/>
              <a:buChar char="Ø"/>
            </a:pPr>
            <a:r>
              <a:rPr lang="en-US" sz="3200" dirty="0"/>
              <a:t>blackmailed / disturbed</a:t>
            </a:r>
          </a:p>
          <a:p>
            <a:pPr lvl="1">
              <a:buFont typeface="Wingdings" panose="05000000000000000000" pitchFamily="2" charset="2"/>
              <a:buChar char="Ø"/>
            </a:pPr>
            <a:r>
              <a:rPr lang="en-US" sz="3200" dirty="0" smtClean="0"/>
              <a:t>irresponsible </a:t>
            </a:r>
            <a:r>
              <a:rPr lang="en-US" sz="3200" dirty="0"/>
              <a:t>role while publishing on rape, assault, social issues</a:t>
            </a:r>
          </a:p>
          <a:p>
            <a:pPr lvl="1">
              <a:buFont typeface="Wingdings" panose="05000000000000000000" pitchFamily="2" charset="2"/>
              <a:buChar char="Ø"/>
            </a:pPr>
            <a:r>
              <a:rPr lang="en-US" sz="3200" dirty="0"/>
              <a:t>correction of incorrect news/information [Plight of the people]</a:t>
            </a:r>
          </a:p>
          <a:p>
            <a:pPr lvl="1">
              <a:buFont typeface="Wingdings" panose="05000000000000000000" pitchFamily="2" charset="2"/>
              <a:buChar char="Ø"/>
            </a:pPr>
            <a:r>
              <a:rPr lang="en-US" sz="3200" dirty="0"/>
              <a:t>political </a:t>
            </a:r>
            <a:r>
              <a:rPr lang="en-US" sz="3200" dirty="0" smtClean="0"/>
              <a:t>bias, hidden pressure, </a:t>
            </a:r>
            <a:r>
              <a:rPr lang="en-US" sz="3200" dirty="0" err="1" smtClean="0"/>
              <a:t>etc</a:t>
            </a:r>
            <a:r>
              <a:rPr lang="en-US" sz="3200" dirty="0" smtClean="0"/>
              <a:t>  </a:t>
            </a:r>
          </a:p>
          <a:p>
            <a:pPr marL="457200" lvl="1" indent="0">
              <a:buNone/>
            </a:pPr>
            <a:endParaRPr lang="en-US" sz="3200" dirty="0"/>
          </a:p>
          <a:p>
            <a:pPr marL="0" indent="0">
              <a:buNone/>
            </a:pPr>
            <a:endParaRPr lang="en-US" dirty="0"/>
          </a:p>
        </p:txBody>
      </p:sp>
    </p:spTree>
    <p:extLst>
      <p:ext uri="{BB962C8B-B14F-4D97-AF65-F5344CB8AC3E}">
        <p14:creationId xmlns:p14="http://schemas.microsoft.com/office/powerpoint/2010/main" val="1092731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744186"/>
          </a:xfrm>
        </p:spPr>
        <p:txBody>
          <a:bodyPr>
            <a:normAutofit fontScale="90000"/>
          </a:bodyPr>
          <a:lstStyle/>
          <a:p>
            <a:r>
              <a:rPr lang="en-US" dirty="0"/>
              <a:t>Citizen </a:t>
            </a:r>
            <a:r>
              <a:rPr lang="en-US" dirty="0" smtClean="0"/>
              <a:t>Journalism</a:t>
            </a:r>
            <a:r>
              <a:rPr lang="en-US" dirty="0"/>
              <a:t/>
            </a:r>
            <a:br>
              <a:rPr lang="en-US" dirty="0"/>
            </a:br>
            <a:endParaRPr lang="en-US" dirty="0"/>
          </a:p>
        </p:txBody>
      </p:sp>
      <p:sp>
        <p:nvSpPr>
          <p:cNvPr id="3" name="Content Placeholder 2"/>
          <p:cNvSpPr>
            <a:spLocks noGrp="1"/>
          </p:cNvSpPr>
          <p:nvPr>
            <p:ph idx="1"/>
          </p:nvPr>
        </p:nvSpPr>
        <p:spPr>
          <a:xfrm>
            <a:off x="665459" y="1756828"/>
            <a:ext cx="8596668" cy="2625167"/>
          </a:xfrm>
        </p:spPr>
        <p:txBody>
          <a:bodyPr>
            <a:normAutofit/>
          </a:bodyPr>
          <a:lstStyle/>
          <a:p>
            <a:pPr lvl="1"/>
            <a:r>
              <a:rPr lang="en-US" sz="3200" dirty="0" smtClean="0"/>
              <a:t>Social media</a:t>
            </a:r>
            <a:endParaRPr lang="en-US" sz="3200" dirty="0" smtClean="0"/>
          </a:p>
          <a:p>
            <a:pPr lvl="1"/>
            <a:r>
              <a:rPr lang="en-US" sz="3200" dirty="0" smtClean="0"/>
              <a:t>Irresponsibility, because of  no institutional commitment </a:t>
            </a:r>
          </a:p>
          <a:p>
            <a:pPr lvl="1"/>
            <a:r>
              <a:rPr lang="en-US" sz="3200" dirty="0" smtClean="0"/>
              <a:t>Its consequences</a:t>
            </a:r>
          </a:p>
          <a:p>
            <a:pPr marL="457200" lvl="1" indent="0">
              <a:buNone/>
            </a:pPr>
            <a:endParaRPr lang="en-US" sz="3600" dirty="0"/>
          </a:p>
        </p:txBody>
      </p:sp>
      <p:sp>
        <p:nvSpPr>
          <p:cNvPr id="5" name="TextBox 4"/>
          <p:cNvSpPr txBox="1"/>
          <p:nvPr/>
        </p:nvSpPr>
        <p:spPr>
          <a:xfrm>
            <a:off x="1092530" y="4940135"/>
            <a:ext cx="8253351" cy="1200329"/>
          </a:xfrm>
          <a:prstGeom prst="rect">
            <a:avLst/>
          </a:prstGeom>
          <a:noFill/>
        </p:spPr>
        <p:txBody>
          <a:bodyPr wrap="square" rtlCol="0">
            <a:spAutoFit/>
          </a:bodyPr>
          <a:lstStyle/>
          <a:p>
            <a:pPr marL="571500" indent="-571500">
              <a:buFont typeface="Wingdings" pitchFamily="2" charset="2"/>
              <a:buChar char="v"/>
            </a:pPr>
            <a:r>
              <a:rPr lang="en-US" sz="3600" b="1" dirty="0" smtClean="0">
                <a:solidFill>
                  <a:schemeClr val="accent1"/>
                </a:solidFill>
              </a:rPr>
              <a:t>Online media:</a:t>
            </a:r>
          </a:p>
          <a:p>
            <a:pPr marL="1028700" lvl="1" indent="-571500">
              <a:buFont typeface="Wingdings" pitchFamily="2" charset="2"/>
              <a:buChar char="v"/>
            </a:pPr>
            <a:r>
              <a:rPr lang="en-US" sz="3600" b="1" dirty="0" smtClean="0"/>
              <a:t>Parallel of traditional version</a:t>
            </a:r>
            <a:endParaRPr lang="en-US" b="1" dirty="0"/>
          </a:p>
        </p:txBody>
      </p:sp>
    </p:spTree>
    <p:extLst>
      <p:ext uri="{BB962C8B-B14F-4D97-AF65-F5344CB8AC3E}">
        <p14:creationId xmlns:p14="http://schemas.microsoft.com/office/powerpoint/2010/main" val="3273121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200000"/>
                  </a:schemeClr>
                </a:solidFill>
              </a:rPr>
              <a:t>Media Ethics</a:t>
            </a:r>
            <a:endParaRPr lang="en-US" dirty="0"/>
          </a:p>
        </p:txBody>
      </p:sp>
      <p:sp>
        <p:nvSpPr>
          <p:cNvPr id="3" name="Content Placeholder 2"/>
          <p:cNvSpPr>
            <a:spLocks noGrp="1"/>
          </p:cNvSpPr>
          <p:nvPr>
            <p:ph idx="1"/>
          </p:nvPr>
        </p:nvSpPr>
        <p:spPr>
          <a:xfrm>
            <a:off x="677334" y="1810693"/>
            <a:ext cx="8596668" cy="4230669"/>
          </a:xfrm>
        </p:spPr>
        <p:txBody>
          <a:bodyPr>
            <a:normAutofit/>
          </a:bodyPr>
          <a:lstStyle/>
          <a:p>
            <a:pPr>
              <a:buFont typeface="Wingdings" panose="05000000000000000000" pitchFamily="2" charset="2"/>
              <a:buChar char="q"/>
            </a:pPr>
            <a:r>
              <a:rPr lang="en-US" sz="2400" dirty="0"/>
              <a:t>Conflict of interests when media run as only to earn profit in a developing country</a:t>
            </a:r>
          </a:p>
          <a:p>
            <a:pPr>
              <a:buFont typeface="Wingdings" panose="05000000000000000000" pitchFamily="2" charset="2"/>
              <a:buChar char="q"/>
            </a:pPr>
            <a:r>
              <a:rPr lang="en-US" sz="2400" dirty="0"/>
              <a:t>Disinformation and misinformation</a:t>
            </a:r>
          </a:p>
          <a:p>
            <a:pPr>
              <a:buNone/>
            </a:pPr>
            <a:r>
              <a:rPr lang="en-US" sz="2400" dirty="0"/>
              <a:t>	“… a society without the right to free speech and expression is not a democratic society, it is equally true that unless all citizens have the capacity to exercise the right, the mere existence of the right and of the means to exercise it, does not make it a democratic society.” </a:t>
            </a:r>
          </a:p>
          <a:p>
            <a:pPr>
              <a:buNone/>
            </a:pPr>
            <a:r>
              <a:rPr lang="en-US" dirty="0"/>
              <a:t>	- Justice P. B. </a:t>
            </a:r>
            <a:r>
              <a:rPr lang="en-US" dirty="0" err="1"/>
              <a:t>Sawant</a:t>
            </a:r>
            <a:r>
              <a:rPr lang="en-US" dirty="0"/>
              <a:t>, “Freedom of Media and Ethics” </a:t>
            </a:r>
            <a:r>
              <a:rPr lang="en-US" i="1" dirty="0"/>
              <a:t>International Conference: World Association of Press Councils</a:t>
            </a:r>
            <a:r>
              <a:rPr lang="en-US" dirty="0"/>
              <a:t>, 2001, p. 35.</a:t>
            </a:r>
            <a:endParaRPr lang="en-US" sz="1600" dirty="0"/>
          </a:p>
        </p:txBody>
      </p:sp>
    </p:spTree>
    <p:extLst>
      <p:ext uri="{BB962C8B-B14F-4D97-AF65-F5344CB8AC3E}">
        <p14:creationId xmlns:p14="http://schemas.microsoft.com/office/powerpoint/2010/main" val="3676179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200000"/>
                  </a:schemeClr>
                </a:solidFill>
              </a:rPr>
              <a:t>Responsible Media</a:t>
            </a:r>
            <a:endParaRPr lang="en-US" dirty="0"/>
          </a:p>
        </p:txBody>
      </p:sp>
      <p:sp>
        <p:nvSpPr>
          <p:cNvPr id="3" name="Content Placeholder 2"/>
          <p:cNvSpPr>
            <a:spLocks noGrp="1"/>
          </p:cNvSpPr>
          <p:nvPr>
            <p:ph idx="1"/>
          </p:nvPr>
        </p:nvSpPr>
        <p:spPr>
          <a:xfrm>
            <a:off x="1003259" y="1997627"/>
            <a:ext cx="8596668" cy="3880773"/>
          </a:xfrm>
        </p:spPr>
        <p:txBody>
          <a:bodyPr/>
          <a:lstStyle/>
          <a:p>
            <a:pPr>
              <a:buNone/>
            </a:pPr>
            <a:r>
              <a:rPr lang="en-US" sz="2800" dirty="0" smtClean="0"/>
              <a:t>	The </a:t>
            </a:r>
            <a:r>
              <a:rPr lang="en-US" sz="2800" dirty="0"/>
              <a:t>complexity of modern life and our inability to make sense of what is going on around us might be threatening the media what Walter Lippmann thought more than 80 years ago.</a:t>
            </a:r>
          </a:p>
          <a:p>
            <a:pPr>
              <a:buNone/>
            </a:pPr>
            <a:r>
              <a:rPr lang="en-US" dirty="0"/>
              <a:t>	</a:t>
            </a:r>
            <a:r>
              <a:rPr lang="en-US" sz="2800" dirty="0"/>
              <a:t>The degree of democracy of a nation may be measured by the ‘quality’ of freedom exercised by the media in general</a:t>
            </a:r>
          </a:p>
          <a:p>
            <a:endParaRPr lang="en-US" dirty="0"/>
          </a:p>
        </p:txBody>
      </p:sp>
    </p:spTree>
    <p:extLst>
      <p:ext uri="{BB962C8B-B14F-4D97-AF65-F5344CB8AC3E}">
        <p14:creationId xmlns:p14="http://schemas.microsoft.com/office/powerpoint/2010/main" val="1543526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77334" y="1683027"/>
            <a:ext cx="8596668" cy="4358336"/>
          </a:xfrm>
        </p:spPr>
        <p:txBody>
          <a:bodyPr>
            <a:normAutofit/>
          </a:bodyPr>
          <a:lstStyle/>
          <a:p>
            <a:pPr>
              <a:buFont typeface="Wingdings" panose="05000000000000000000" pitchFamily="2" charset="2"/>
              <a:buChar char="Ø"/>
            </a:pPr>
            <a:r>
              <a:rPr lang="en-US" sz="3600" dirty="0"/>
              <a:t>Socially responsible media</a:t>
            </a:r>
          </a:p>
          <a:p>
            <a:pPr>
              <a:buFont typeface="Wingdings" panose="05000000000000000000" pitchFamily="2" charset="2"/>
              <a:buChar char="Ø"/>
            </a:pPr>
            <a:r>
              <a:rPr lang="en-US" sz="3600" dirty="0"/>
              <a:t>Socially committed </a:t>
            </a:r>
            <a:r>
              <a:rPr lang="en-US" sz="3600" dirty="0" smtClean="0"/>
              <a:t>media</a:t>
            </a:r>
            <a:endParaRPr lang="en-US" sz="3200" b="1" dirty="0"/>
          </a:p>
          <a:p>
            <a:pPr lvl="1">
              <a:buNone/>
            </a:pPr>
            <a:r>
              <a:rPr lang="en-US" sz="3200" dirty="0"/>
              <a:t>	Because, we take democracy as a commonplace but its familiarity is still a trap and its logic is still flawed. </a:t>
            </a:r>
          </a:p>
          <a:p>
            <a:pPr lvl="1">
              <a:buNone/>
            </a:pPr>
            <a:r>
              <a:rPr lang="en-US" sz="3200" dirty="0"/>
              <a:t>	Do we have ‘better’ choice? </a:t>
            </a:r>
            <a:endParaRPr lang="en-US" sz="3200" dirty="0" smtClean="0"/>
          </a:p>
          <a:p>
            <a:pPr lvl="1">
              <a:buNone/>
            </a:pPr>
            <a:r>
              <a:rPr lang="en-US" sz="3200" dirty="0"/>
              <a:t>	</a:t>
            </a:r>
            <a:r>
              <a:rPr lang="en-US" sz="3200" dirty="0" smtClean="0"/>
              <a:t>								… Perhaps</a:t>
            </a:r>
            <a:r>
              <a:rPr lang="en-US" sz="3200" dirty="0"/>
              <a:t>, not.</a:t>
            </a:r>
            <a:endParaRPr lang="en-US" dirty="0"/>
          </a:p>
          <a:p>
            <a:endParaRPr lang="en-US" dirty="0"/>
          </a:p>
        </p:txBody>
      </p:sp>
    </p:spTree>
    <p:extLst>
      <p:ext uri="{BB962C8B-B14F-4D97-AF65-F5344CB8AC3E}">
        <p14:creationId xmlns:p14="http://schemas.microsoft.com/office/powerpoint/2010/main" val="1214001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Clarifications…Comments…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3" y="2534733"/>
            <a:ext cx="3894137" cy="2916739"/>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524" y="2534733"/>
            <a:ext cx="4445233" cy="2959649"/>
          </a:xfrm>
        </p:spPr>
      </p:pic>
      <p:sp>
        <p:nvSpPr>
          <p:cNvPr id="7" name="TextBox 6"/>
          <p:cNvSpPr txBox="1"/>
          <p:nvPr/>
        </p:nvSpPr>
        <p:spPr>
          <a:xfrm>
            <a:off x="5739897" y="6038661"/>
            <a:ext cx="3422209" cy="584775"/>
          </a:xfrm>
          <a:prstGeom prst="rect">
            <a:avLst/>
          </a:prstGeom>
          <a:noFill/>
        </p:spPr>
        <p:txBody>
          <a:bodyPr wrap="square" rtlCol="0">
            <a:spAutoFit/>
          </a:bodyPr>
          <a:lstStyle/>
          <a:p>
            <a:r>
              <a:rPr lang="en-US" sz="3200" b="1" dirty="0" smtClean="0">
                <a:solidFill>
                  <a:srgbClr val="00B050"/>
                </a:solidFill>
              </a:rPr>
              <a:t>Thank you all…</a:t>
            </a:r>
            <a:endParaRPr lang="en-US" sz="3200" b="1" dirty="0">
              <a:solidFill>
                <a:srgbClr val="00B050"/>
              </a:solidFill>
            </a:endParaRPr>
          </a:p>
        </p:txBody>
      </p:sp>
    </p:spTree>
    <p:extLst>
      <p:ext uri="{BB962C8B-B14F-4D97-AF65-F5344CB8AC3E}">
        <p14:creationId xmlns:p14="http://schemas.microsoft.com/office/powerpoint/2010/main" val="30435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 all…</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1166" y="2160588"/>
            <a:ext cx="5829706" cy="3881437"/>
          </a:xfrm>
        </p:spPr>
      </p:pic>
    </p:spTree>
    <p:extLst>
      <p:ext uri="{BB962C8B-B14F-4D97-AF65-F5344CB8AC3E}">
        <p14:creationId xmlns:p14="http://schemas.microsoft.com/office/powerpoint/2010/main" val="117190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Indicators</a:t>
            </a:r>
            <a:endParaRPr lang="en-US" dirty="0"/>
          </a:p>
        </p:txBody>
      </p:sp>
      <p:sp>
        <p:nvSpPr>
          <p:cNvPr id="3" name="Content Placeholder 2"/>
          <p:cNvSpPr>
            <a:spLocks noGrp="1"/>
          </p:cNvSpPr>
          <p:nvPr>
            <p:ph idx="1"/>
          </p:nvPr>
        </p:nvSpPr>
        <p:spPr/>
        <p:txBody>
          <a:bodyPr/>
          <a:lstStyle/>
          <a:p>
            <a:pPr lvl="0"/>
            <a:r>
              <a:rPr lang="en-US" sz="2800" dirty="0"/>
              <a:t>The Worldwide Governance Indicators (WGI) project reports aggregate and individual governance indicators for over 200 countries and territories over the period 1996–2015, for six dimensions of governance: </a:t>
            </a:r>
          </a:p>
          <a:p>
            <a:pPr marL="0" indent="0">
              <a:buNone/>
            </a:pPr>
            <a:endParaRPr lang="en-US" dirty="0"/>
          </a:p>
        </p:txBody>
      </p:sp>
    </p:spTree>
    <p:extLst>
      <p:ext uri="{BB962C8B-B14F-4D97-AF65-F5344CB8AC3E}">
        <p14:creationId xmlns:p14="http://schemas.microsoft.com/office/powerpoint/2010/main" val="2583783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4192"/>
          </a:xfrm>
        </p:spPr>
        <p:txBody>
          <a:bodyPr/>
          <a:lstStyle/>
          <a:p>
            <a:r>
              <a:rPr lang="en-US" dirty="0" smtClean="0"/>
              <a:t>The Indicators….1</a:t>
            </a:r>
            <a:endParaRPr lang="en-US" dirty="0"/>
          </a:p>
        </p:txBody>
      </p:sp>
      <p:sp>
        <p:nvSpPr>
          <p:cNvPr id="3" name="Content Placeholder 2"/>
          <p:cNvSpPr>
            <a:spLocks noGrp="1"/>
          </p:cNvSpPr>
          <p:nvPr>
            <p:ph idx="1"/>
          </p:nvPr>
        </p:nvSpPr>
        <p:spPr>
          <a:xfrm>
            <a:off x="677334" y="2151536"/>
            <a:ext cx="8596668" cy="3880773"/>
          </a:xfrm>
        </p:spPr>
        <p:txBody>
          <a:bodyPr>
            <a:normAutofit/>
          </a:bodyPr>
          <a:lstStyle/>
          <a:p>
            <a:pPr marL="914400" lvl="2" indent="0">
              <a:buNone/>
            </a:pPr>
            <a:endParaRPr lang="en-US" sz="1600" dirty="0"/>
          </a:p>
          <a:p>
            <a:pPr marL="0" indent="0">
              <a:buNone/>
            </a:pPr>
            <a:r>
              <a:rPr lang="en-US" sz="2800" u="sng" dirty="0"/>
              <a:t>Voice and Accountability </a:t>
            </a:r>
            <a:endParaRPr lang="en-US" sz="2800" u="sng" dirty="0" smtClean="0"/>
          </a:p>
          <a:p>
            <a:pPr marL="0" indent="0">
              <a:buNone/>
            </a:pPr>
            <a:endParaRPr lang="en-US" sz="2400" u="sng" dirty="0" smtClean="0"/>
          </a:p>
          <a:p>
            <a:r>
              <a:rPr lang="en-US" sz="2800" dirty="0" smtClean="0"/>
              <a:t>Voice </a:t>
            </a:r>
            <a:r>
              <a:rPr lang="en-US" sz="2800" dirty="0"/>
              <a:t>and accountability captures perceptions of the extent to which a country's citizens are able to participate in selecting their government, as well as freedom of expression, freedom of association, and a free media.  </a:t>
            </a:r>
          </a:p>
          <a:p>
            <a:endParaRPr lang="en-US" dirty="0"/>
          </a:p>
        </p:txBody>
      </p:sp>
    </p:spTree>
    <p:extLst>
      <p:ext uri="{BB962C8B-B14F-4D97-AF65-F5344CB8AC3E}">
        <p14:creationId xmlns:p14="http://schemas.microsoft.com/office/powerpoint/2010/main" val="374147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1065"/>
          </a:xfrm>
        </p:spPr>
        <p:txBody>
          <a:bodyPr/>
          <a:lstStyle/>
          <a:p>
            <a:r>
              <a:rPr lang="en-US" dirty="0"/>
              <a:t>The </a:t>
            </a:r>
            <a:r>
              <a:rPr lang="en-US" dirty="0" smtClean="0"/>
              <a:t>Indicators…2</a:t>
            </a:r>
            <a:endParaRPr lang="en-US" dirty="0"/>
          </a:p>
        </p:txBody>
      </p:sp>
      <p:sp>
        <p:nvSpPr>
          <p:cNvPr id="3" name="Content Placeholder 2"/>
          <p:cNvSpPr>
            <a:spLocks noGrp="1"/>
          </p:cNvSpPr>
          <p:nvPr>
            <p:ph idx="1"/>
          </p:nvPr>
        </p:nvSpPr>
        <p:spPr/>
        <p:txBody>
          <a:bodyPr/>
          <a:lstStyle/>
          <a:p>
            <a:pPr marL="914400" lvl="2" indent="0">
              <a:buNone/>
            </a:pPr>
            <a:endParaRPr lang="en-US" sz="3200" u="sng" dirty="0" smtClean="0"/>
          </a:p>
          <a:p>
            <a:pPr marL="0" lvl="2" indent="0">
              <a:spcBef>
                <a:spcPts val="1000"/>
              </a:spcBef>
              <a:buNone/>
            </a:pPr>
            <a:r>
              <a:rPr lang="en-US" sz="2800" u="sng" dirty="0"/>
              <a:t>Political Stability and Absence of Violence</a:t>
            </a:r>
            <a:endParaRPr lang="en-US" sz="2000" u="sng" dirty="0"/>
          </a:p>
          <a:p>
            <a:pPr marL="0" indent="0">
              <a:buNone/>
            </a:pPr>
            <a:endParaRPr lang="en-US" sz="2000" dirty="0" smtClean="0"/>
          </a:p>
          <a:p>
            <a:r>
              <a:rPr lang="en-US" sz="2800" dirty="0"/>
              <a:t>Political Stability and Absence of Violence/Terrorism measures perceptions of the likelihood of political instability and/or politically motivated violence, including terrorism. </a:t>
            </a:r>
          </a:p>
          <a:p>
            <a:endParaRPr lang="en-US" sz="2800" dirty="0"/>
          </a:p>
        </p:txBody>
      </p:sp>
    </p:spTree>
    <p:extLst>
      <p:ext uri="{BB962C8B-B14F-4D97-AF65-F5344CB8AC3E}">
        <p14:creationId xmlns:p14="http://schemas.microsoft.com/office/powerpoint/2010/main" val="2947209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2317"/>
          </a:xfrm>
        </p:spPr>
        <p:txBody>
          <a:bodyPr/>
          <a:lstStyle/>
          <a:p>
            <a:r>
              <a:rPr lang="en-US" dirty="0"/>
              <a:t>The </a:t>
            </a:r>
            <a:r>
              <a:rPr lang="en-US" dirty="0" smtClean="0"/>
              <a:t>Indicators…3</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sz="2800" u="sng" dirty="0" smtClean="0"/>
              <a:t>Government </a:t>
            </a:r>
            <a:r>
              <a:rPr lang="en-US" sz="2800" u="sng" dirty="0"/>
              <a:t>Effectiveness </a:t>
            </a:r>
            <a:endParaRPr lang="en-US" sz="2800" u="sng" dirty="0" smtClean="0"/>
          </a:p>
          <a:p>
            <a:pPr marL="0" indent="0">
              <a:buNone/>
            </a:pPr>
            <a:endParaRPr lang="en-US" sz="2800" u="sng" dirty="0" smtClean="0"/>
          </a:p>
          <a:p>
            <a:r>
              <a:rPr lang="en-US" sz="2800" dirty="0" smtClean="0"/>
              <a:t>Government </a:t>
            </a:r>
            <a:r>
              <a:rPr lang="en-US" sz="2800" dirty="0"/>
              <a:t>effectiveness captures perceptions of the quality of public services, the quality of the civil service and the degree of its independence from political pressures, the quality of policy formulation and implementation, and the credibility of the government's commitment to such policies. </a:t>
            </a:r>
            <a:endParaRPr lang="en-US" sz="3200" dirty="0"/>
          </a:p>
          <a:p>
            <a:pPr marL="0" indent="0">
              <a:buNone/>
            </a:pPr>
            <a:endParaRPr lang="en-US" sz="2000" dirty="0"/>
          </a:p>
        </p:txBody>
      </p:sp>
    </p:spTree>
    <p:extLst>
      <p:ext uri="{BB962C8B-B14F-4D97-AF65-F5344CB8AC3E}">
        <p14:creationId xmlns:p14="http://schemas.microsoft.com/office/powerpoint/2010/main" val="1485741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7938"/>
          </a:xfrm>
        </p:spPr>
        <p:txBody>
          <a:bodyPr/>
          <a:lstStyle/>
          <a:p>
            <a:r>
              <a:rPr lang="en-US" dirty="0"/>
              <a:t>The </a:t>
            </a:r>
            <a:r>
              <a:rPr lang="en-US" dirty="0" smtClean="0"/>
              <a:t>Indicators…4</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sz="2800" u="sng" dirty="0"/>
              <a:t>Regulatory </a:t>
            </a:r>
            <a:r>
              <a:rPr lang="en-US" sz="2800" u="sng" dirty="0" smtClean="0"/>
              <a:t>Quality</a:t>
            </a:r>
          </a:p>
          <a:p>
            <a:pPr marL="0" indent="0">
              <a:buNone/>
            </a:pPr>
            <a:endParaRPr lang="en-US" sz="2800" u="sng" dirty="0"/>
          </a:p>
          <a:p>
            <a:r>
              <a:rPr lang="en-US" sz="2800" dirty="0" smtClean="0"/>
              <a:t>Regulatory </a:t>
            </a:r>
            <a:r>
              <a:rPr lang="en-US" sz="2800" dirty="0"/>
              <a:t>quality captures perceptions of the ability of the government to formulate and implement sound policies and regulations that permit and promote private sector development.  </a:t>
            </a:r>
          </a:p>
          <a:p>
            <a:pPr marL="0" indent="0">
              <a:buNone/>
            </a:pPr>
            <a:endParaRPr lang="en-US" sz="2400" dirty="0"/>
          </a:p>
        </p:txBody>
      </p:sp>
    </p:spTree>
    <p:extLst>
      <p:ext uri="{BB962C8B-B14F-4D97-AF65-F5344CB8AC3E}">
        <p14:creationId xmlns:p14="http://schemas.microsoft.com/office/powerpoint/2010/main" val="267074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9190"/>
          </a:xfrm>
        </p:spPr>
        <p:txBody>
          <a:bodyPr/>
          <a:lstStyle/>
          <a:p>
            <a:r>
              <a:rPr lang="en-US" dirty="0"/>
              <a:t>The </a:t>
            </a:r>
            <a:r>
              <a:rPr lang="en-US" dirty="0" smtClean="0"/>
              <a:t>Indicators…5</a:t>
            </a:r>
            <a:endParaRPr lang="en-US" dirty="0"/>
          </a:p>
        </p:txBody>
      </p:sp>
      <p:sp>
        <p:nvSpPr>
          <p:cNvPr id="3" name="Content Placeholder 2"/>
          <p:cNvSpPr>
            <a:spLocks noGrp="1"/>
          </p:cNvSpPr>
          <p:nvPr>
            <p:ph idx="1"/>
          </p:nvPr>
        </p:nvSpPr>
        <p:spPr/>
        <p:txBody>
          <a:bodyPr>
            <a:normAutofit/>
          </a:bodyPr>
          <a:lstStyle/>
          <a:p>
            <a:pPr marL="0" indent="0">
              <a:buNone/>
            </a:pPr>
            <a:r>
              <a:rPr lang="en-US" sz="2800" u="sng" dirty="0"/>
              <a:t>Rule of </a:t>
            </a:r>
            <a:r>
              <a:rPr lang="en-US" sz="2800" u="sng" dirty="0" smtClean="0"/>
              <a:t>Law</a:t>
            </a:r>
          </a:p>
          <a:p>
            <a:pPr marL="0" indent="0">
              <a:buNone/>
            </a:pPr>
            <a:endParaRPr lang="en-US" sz="2800" u="sng" dirty="0" smtClean="0"/>
          </a:p>
          <a:p>
            <a:r>
              <a:rPr lang="en-US" sz="2800" dirty="0" smtClean="0"/>
              <a:t>Rule </a:t>
            </a:r>
            <a:r>
              <a:rPr lang="en-US" sz="2800" dirty="0"/>
              <a:t>of law captures perceptions of the extent to which agents have confidence in and abide by the rules of society, and in particular the quality of contract enforcement, property rights, the police, and the courts, as well as the likelihood of crime and violence.  </a:t>
            </a:r>
          </a:p>
          <a:p>
            <a:pPr marL="0" indent="0">
              <a:buNone/>
            </a:pPr>
            <a:endParaRPr lang="en-US" sz="2400" dirty="0"/>
          </a:p>
        </p:txBody>
      </p:sp>
    </p:spTree>
    <p:extLst>
      <p:ext uri="{BB962C8B-B14F-4D97-AF65-F5344CB8AC3E}">
        <p14:creationId xmlns:p14="http://schemas.microsoft.com/office/powerpoint/2010/main" val="1772128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896</TotalTime>
  <Words>1099</Words>
  <Application>Microsoft Office PowerPoint</Application>
  <PresentationFormat>Custom</PresentationFormat>
  <Paragraphs>205</Paragraphs>
  <Slides>38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Facet</vt:lpstr>
      <vt:lpstr>Clip</vt:lpstr>
      <vt:lpstr>Good Governance and Development : Communication &amp; Media Perspective  - A focus on Bangladesh </vt:lpstr>
      <vt:lpstr>Good Governance</vt:lpstr>
      <vt:lpstr>Governance</vt:lpstr>
      <vt:lpstr>Governance Indicators</vt:lpstr>
      <vt:lpstr>The Indicators….1</vt:lpstr>
      <vt:lpstr>The Indicators…2</vt:lpstr>
      <vt:lpstr>The Indicators…3</vt:lpstr>
      <vt:lpstr>The Indicators…4</vt:lpstr>
      <vt:lpstr>The Indicators…5</vt:lpstr>
      <vt:lpstr>The Indicators…6</vt:lpstr>
      <vt:lpstr>Latest Human Development Index 2020</vt:lpstr>
      <vt:lpstr>PowerPoint Presentation</vt:lpstr>
      <vt:lpstr>HDI Index 0.632 Rank 133  in 2020</vt:lpstr>
      <vt:lpstr>HDI – Index 0.579 - Rank 139</vt:lpstr>
      <vt:lpstr>Dynamics of Development &amp; Media</vt:lpstr>
      <vt:lpstr>Dynamics of Development &amp; Media</vt:lpstr>
      <vt:lpstr>Dynamics of Development &amp; Media</vt:lpstr>
      <vt:lpstr>Dynamics of Development &amp; Media</vt:lpstr>
      <vt:lpstr>Dynamics of Development &amp; Media</vt:lpstr>
      <vt:lpstr>Dynamics of Development &amp; Media</vt:lpstr>
      <vt:lpstr>Democracy and Governance</vt:lpstr>
      <vt:lpstr>Addressing Major Development Challenges</vt:lpstr>
      <vt:lpstr>Long way to go…</vt:lpstr>
      <vt:lpstr>Communication Perspectives</vt:lpstr>
      <vt:lpstr>Broad areas of economic, social and political role of communication and how these components qualify our life</vt:lpstr>
      <vt:lpstr>Economic, social and political role..</vt:lpstr>
      <vt:lpstr>Economic, social and political role..</vt:lpstr>
      <vt:lpstr>Economic, social and political role..</vt:lpstr>
      <vt:lpstr>Democracy &amp; Role of Media</vt:lpstr>
      <vt:lpstr>Media  Independence</vt:lpstr>
      <vt:lpstr>Media and Business</vt:lpstr>
      <vt:lpstr>Media Independence and Citizen</vt:lpstr>
      <vt:lpstr>Citizen Journalism </vt:lpstr>
      <vt:lpstr>Media Ethics</vt:lpstr>
      <vt:lpstr>Responsible Media</vt:lpstr>
      <vt:lpstr>Conclusion</vt:lpstr>
      <vt:lpstr>Clarifications…Comments…</vt:lpstr>
      <vt:lpstr>Thank you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Governance and Media : Bangladesh Perspective</dc:title>
  <dc:creator>user</dc:creator>
  <cp:lastModifiedBy>Youtec bd</cp:lastModifiedBy>
  <cp:revision>51</cp:revision>
  <cp:lastPrinted>2017-08-15T07:59:27Z</cp:lastPrinted>
  <dcterms:created xsi:type="dcterms:W3CDTF">2017-08-14T07:59:02Z</dcterms:created>
  <dcterms:modified xsi:type="dcterms:W3CDTF">2021-01-27T14:30:05Z</dcterms:modified>
</cp:coreProperties>
</file>