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302" r:id="rId4"/>
    <p:sldId id="303" r:id="rId5"/>
    <p:sldId id="317"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85E1EC-3754-4736-8FB4-352AC33CC3D0}" type="datetimeFigureOut">
              <a:rPr lang="en-US" smtClean="0"/>
              <a:pPr/>
              <a:t>1/26/2021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285E1EC-3754-4736-8FB4-352AC33CC3D0}" type="datetimeFigureOut">
              <a:rPr lang="en-US" smtClean="0"/>
              <a:pPr/>
              <a:t>1/26/2021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5BBF167-00A4-429A-BC56-FF76822A3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85E1EC-3754-4736-8FB4-352AC33CC3D0}" type="datetimeFigureOut">
              <a:rPr lang="en-US" smtClean="0"/>
              <a:pPr/>
              <a:t>1/26/2021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285E1EC-3754-4736-8FB4-352AC33CC3D0}" type="datetimeFigureOut">
              <a:rPr lang="en-US" smtClean="0"/>
              <a:pPr/>
              <a:t>1/26/2021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1/26/2021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85E1EC-3754-4736-8FB4-352AC33CC3D0}" type="datetimeFigureOut">
              <a:rPr lang="en-US" smtClean="0"/>
              <a:pPr/>
              <a:t>1/26/2021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5BBF167-00A4-429A-BC56-FF76822A3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6096000"/>
          </a:xfrm>
          <a:solidFill>
            <a:schemeClr val="accent1"/>
          </a:solidFill>
        </p:spPr>
        <p:txBody>
          <a:bodyPr>
            <a:normAutofit/>
          </a:bodyPr>
          <a:lstStyle/>
          <a:p>
            <a:pPr algn="ctr"/>
            <a:r>
              <a:rPr lang="en-US" sz="3200" dirty="0" smtClean="0">
                <a:solidFill>
                  <a:srgbClr val="FFFF00"/>
                </a:solidFill>
              </a:rPr>
              <a:t/>
            </a:r>
            <a:br>
              <a:rPr lang="en-US" sz="3200" dirty="0" smtClean="0">
                <a:solidFill>
                  <a:srgbClr val="FFFF00"/>
                </a:solidFill>
              </a:rPr>
            </a:br>
            <a:r>
              <a:rPr lang="en-US" sz="3200" dirty="0" smtClean="0">
                <a:solidFill>
                  <a:srgbClr val="FFFF00"/>
                </a:solidFill>
              </a:rPr>
              <a:t/>
            </a:r>
            <a:br>
              <a:rPr lang="en-US" sz="3200" dirty="0" smtClean="0">
                <a:solidFill>
                  <a:srgbClr val="FFFF00"/>
                </a:solidFill>
              </a:rPr>
            </a:br>
            <a:r>
              <a:rPr lang="en-US" sz="3200" dirty="0" smtClean="0">
                <a:solidFill>
                  <a:srgbClr val="FFFF00"/>
                </a:solidFill>
              </a:rPr>
              <a:t>Human Communication</a:t>
            </a:r>
            <a:r>
              <a:rPr lang="en-US" sz="3600" dirty="0" smtClean="0"/>
              <a:t/>
            </a:r>
            <a:br>
              <a:rPr lang="en-US" sz="3600" dirty="0" smtClean="0"/>
            </a:br>
            <a:endParaRPr lang="en-US" sz="3600" dirty="0">
              <a:solidFill>
                <a:srgbClr val="FFFF00"/>
              </a:solidFill>
            </a:endParaRPr>
          </a:p>
        </p:txBody>
      </p:sp>
      <p:sp>
        <p:nvSpPr>
          <p:cNvPr id="4" name="Oval 3"/>
          <p:cNvSpPr/>
          <p:nvPr/>
        </p:nvSpPr>
        <p:spPr>
          <a:xfrm>
            <a:off x="3200400" y="914400"/>
            <a:ext cx="3048000" cy="2667000"/>
          </a:xfrm>
          <a:prstGeom prst="ellipse">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5" name="Picture 4"/>
          <p:cNvPicPr>
            <a:picLocks noChangeAspect="1"/>
          </p:cNvPicPr>
          <p:nvPr/>
        </p:nvPicPr>
        <p:blipFill>
          <a:blip r:embed="rId3"/>
          <a:stretch>
            <a:fillRect/>
          </a:stretch>
        </p:blipFill>
        <p:spPr>
          <a:xfrm>
            <a:off x="3657600" y="3581400"/>
            <a:ext cx="2263513" cy="1695450"/>
          </a:xfrm>
          <a:prstGeom prst="rect">
            <a:avLst/>
          </a:prstGeom>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858000" cy="5312736"/>
          </a:xfrm>
        </p:spPr>
        <p:txBody>
          <a:bodyPr>
            <a:normAutofit/>
          </a:bodyPr>
          <a:lstStyle/>
          <a:p>
            <a:pPr algn="r">
              <a:buNone/>
            </a:pPr>
            <a:r>
              <a:rPr lang="en-US" sz="2400" b="1" dirty="0" smtClean="0">
                <a:latin typeface="Arial" pitchFamily="34" charset="0"/>
                <a:cs typeface="Arial" pitchFamily="34" charset="0"/>
              </a:rPr>
              <a:t>Presented  By:</a:t>
            </a:r>
            <a:endParaRPr lang="en-US" sz="2400" dirty="0" smtClean="0">
              <a:latin typeface="Arial" pitchFamily="34" charset="0"/>
              <a:cs typeface="Arial" pitchFamily="34" charset="0"/>
            </a:endParaRPr>
          </a:p>
          <a:p>
            <a:pPr algn="r">
              <a:spcBef>
                <a:spcPts val="0"/>
              </a:spcBef>
              <a:buNone/>
            </a:pPr>
            <a:r>
              <a:rPr lang="en-US" sz="2000" b="1" dirty="0" smtClean="0">
                <a:latin typeface="Arial" pitchFamily="34" charset="0"/>
                <a:cs typeface="Arial" pitchFamily="34" charset="0"/>
              </a:rPr>
              <a:t>Dr. Sheikh </a:t>
            </a:r>
            <a:r>
              <a:rPr lang="en-US" sz="2000" b="1" dirty="0" err="1" smtClean="0">
                <a:latin typeface="Arial" pitchFamily="34" charset="0"/>
                <a:cs typeface="Arial" pitchFamily="34" charset="0"/>
              </a:rPr>
              <a:t>Shafiul</a:t>
            </a:r>
            <a:r>
              <a:rPr lang="en-US" sz="2000" b="1" dirty="0" smtClean="0">
                <a:latin typeface="Arial" pitchFamily="34" charset="0"/>
                <a:cs typeface="Arial" pitchFamily="34" charset="0"/>
              </a:rPr>
              <a:t> Islam</a:t>
            </a:r>
            <a:endParaRPr lang="en-US" sz="2000" dirty="0" smtClean="0">
              <a:latin typeface="Arial" pitchFamily="34" charset="0"/>
              <a:cs typeface="Arial" pitchFamily="34" charset="0"/>
            </a:endParaRPr>
          </a:p>
          <a:p>
            <a:pPr algn="r">
              <a:spcBef>
                <a:spcPts val="0"/>
              </a:spcBef>
              <a:buNone/>
            </a:pPr>
            <a:r>
              <a:rPr lang="en-US" sz="2000" dirty="0" smtClean="0">
                <a:latin typeface="Arial" pitchFamily="34" charset="0"/>
                <a:cs typeface="Arial" pitchFamily="34" charset="0"/>
              </a:rPr>
              <a:t>Associate  Professor</a:t>
            </a:r>
          </a:p>
          <a:p>
            <a:pPr algn="r">
              <a:spcBef>
                <a:spcPts val="0"/>
              </a:spcBef>
              <a:buNone/>
            </a:pPr>
            <a:r>
              <a:rPr lang="en-US" sz="2000" dirty="0" smtClean="0">
                <a:latin typeface="Arial" pitchFamily="34" charset="0"/>
                <a:cs typeface="Arial" pitchFamily="34" charset="0"/>
              </a:rPr>
              <a:t>Department of Journalism and Mass Communication</a:t>
            </a:r>
          </a:p>
          <a:p>
            <a:pPr algn="r">
              <a:spcBef>
                <a:spcPts val="0"/>
              </a:spcBef>
              <a:buNone/>
            </a:pPr>
            <a:r>
              <a:rPr lang="en-US" sz="2000" dirty="0" smtClean="0">
                <a:latin typeface="Arial" pitchFamily="34" charset="0"/>
                <a:cs typeface="Arial" pitchFamily="34" charset="0"/>
              </a:rPr>
              <a:t>Daffodil International University</a:t>
            </a:r>
          </a:p>
          <a:p>
            <a:pPr algn="r">
              <a:spcBef>
                <a:spcPts val="0"/>
              </a:spcBef>
              <a:buNone/>
            </a:pPr>
            <a:r>
              <a:rPr lang="en-US" sz="2000" b="1" dirty="0" smtClean="0">
                <a:solidFill>
                  <a:srgbClr val="002060"/>
                </a:solidFill>
                <a:latin typeface="Arial" pitchFamily="34" charset="0"/>
                <a:cs typeface="Arial" pitchFamily="34" charset="0"/>
              </a:rPr>
              <a:t>01704 320 110</a:t>
            </a:r>
            <a:endParaRPr lang="en-US" sz="2000" b="1" dirty="0" smtClean="0">
              <a:solidFill>
                <a:srgbClr val="0070C0"/>
              </a:solidFill>
              <a:latin typeface="Arial" pitchFamily="34" charset="0"/>
              <a:cs typeface="Arial" pitchFamily="34" charset="0"/>
            </a:endParaRPr>
          </a:p>
          <a:p>
            <a:pPr>
              <a:spcBef>
                <a:spcPts val="0"/>
              </a:spcBef>
              <a:buNone/>
            </a:pPr>
            <a:endParaRPr lang="en-US" sz="2000" b="1" dirty="0" smtClean="0">
              <a:solidFill>
                <a:srgbClr val="0070C0"/>
              </a:solidFill>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idx="1"/>
          </p:nvPr>
        </p:nvSpPr>
        <p:spPr/>
        <p:txBody>
          <a:bodyPr>
            <a:noAutofit/>
          </a:bodyPr>
          <a:lstStyle/>
          <a:p>
            <a:pPr algn="just"/>
            <a:r>
              <a:rPr lang="en-US" sz="1800" dirty="0" err="1" smtClean="0"/>
              <a:t>Lakshman</a:t>
            </a:r>
            <a:r>
              <a:rPr lang="en-US" sz="1800" dirty="0" smtClean="0"/>
              <a:t> </a:t>
            </a:r>
            <a:r>
              <a:rPr lang="en-US" sz="1800" dirty="0" err="1" smtClean="0"/>
              <a:t>Rao</a:t>
            </a:r>
            <a:r>
              <a:rPr lang="en-US" sz="1800" dirty="0" smtClean="0"/>
              <a:t> defined communication as  “Communication is a social process - the flow of information, the circulation of knowledge, and ideas in human society, the propagation and internalization of thoughts”.</a:t>
            </a:r>
          </a:p>
          <a:p>
            <a:pPr algn="just"/>
            <a:r>
              <a:rPr lang="en-US" sz="1800" dirty="0" smtClean="0"/>
              <a:t>Emery et.al said, “Communication is the art of transmitting information, ideas, and attitudes from one person to another”. </a:t>
            </a:r>
          </a:p>
          <a:p>
            <a:pPr algn="just"/>
            <a:r>
              <a:rPr lang="en-US" sz="1800" dirty="0" err="1" smtClean="0"/>
              <a:t>Newstrom</a:t>
            </a:r>
            <a:r>
              <a:rPr lang="en-US" sz="1800" dirty="0" smtClean="0"/>
              <a:t> and Davis stated, ‘Communication is the process of transferring from one person to another person. It is a way of reaching others by transmitting ideas, facts, thoughts, feelings and values.”</a:t>
            </a:r>
          </a:p>
          <a:p>
            <a:pPr algn="just"/>
            <a:r>
              <a:rPr lang="en-US" sz="1800" dirty="0" smtClean="0"/>
              <a:t>Baskin and </a:t>
            </a:r>
            <a:r>
              <a:rPr lang="en-US" sz="1800" dirty="0" err="1" smtClean="0"/>
              <a:t>Aronoff</a:t>
            </a:r>
            <a:r>
              <a:rPr lang="en-US" sz="1800" dirty="0" smtClean="0"/>
              <a:t> told,” Communication is the exchange of messages between people for the purpose of achieving common meanings.”</a:t>
            </a:r>
          </a:p>
          <a:p>
            <a:pPr algn="just"/>
            <a:r>
              <a:rPr lang="en-US" sz="1800" dirty="0" err="1" smtClean="0"/>
              <a:t>DeVito</a:t>
            </a:r>
            <a:r>
              <a:rPr lang="en-US" sz="1800" dirty="0" smtClean="0"/>
              <a:t> (1988) states, “Communication refers to act, by one or more persons, of sending and receiving messages that are distorted by noise, occur within a context, have some effect and provide some opportunity for feedback”.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t>Due to nature of the subject, it is also called ‘multi-disciplinary’ faculty of knowledge which is not possible to define in a simple proposition.  Different communication scholars have defined human communication in their own ways. Some of the experts have described communication as 'the transfer of meaning', while some of them perceived communication as 'transmission of stimuli', 'one mind affecting other' or 'sharing of experiences on the basis of commonness'.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Nature of human communication</a:t>
            </a:r>
            <a:endParaRPr lang="en-US" dirty="0">
              <a:solidFill>
                <a:srgbClr val="0070C0"/>
              </a:solidFill>
            </a:endParaRPr>
          </a:p>
        </p:txBody>
      </p:sp>
      <p:sp>
        <p:nvSpPr>
          <p:cNvPr id="3" name="Content Placeholder 2"/>
          <p:cNvSpPr>
            <a:spLocks noGrp="1"/>
          </p:cNvSpPr>
          <p:nvPr>
            <p:ph idx="1"/>
          </p:nvPr>
        </p:nvSpPr>
        <p:spPr/>
        <p:txBody>
          <a:bodyPr/>
          <a:lstStyle/>
          <a:p>
            <a:endParaRPr lang="en-US" dirty="0" smtClean="0"/>
          </a:p>
          <a:p>
            <a:r>
              <a:rPr lang="en-US" dirty="0" smtClean="0"/>
              <a:t>A transactional process</a:t>
            </a:r>
          </a:p>
          <a:p>
            <a:r>
              <a:rPr lang="en-US" dirty="0" smtClean="0"/>
              <a:t>Interrelated components</a:t>
            </a:r>
          </a:p>
          <a:p>
            <a:r>
              <a:rPr lang="en-US" dirty="0" smtClean="0"/>
              <a:t>Communicators act as whole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09800"/>
            <a:ext cx="4495800" cy="1676400"/>
          </a:xfrm>
          <a:solidFill>
            <a:srgbClr val="FF0000"/>
          </a:solidFill>
        </p:spPr>
        <p:txBody>
          <a:bodyPr>
            <a:normAutofit fontScale="77500" lnSpcReduction="20000"/>
          </a:bodyPr>
          <a:lstStyle/>
          <a:p>
            <a:pPr algn="ctr">
              <a:buNone/>
            </a:pPr>
            <a:endParaRPr lang="en-US" dirty="0" smtClean="0"/>
          </a:p>
          <a:p>
            <a:pPr algn="ctr">
              <a:buNone/>
            </a:pPr>
            <a:r>
              <a:rPr lang="en-US" dirty="0" smtClean="0"/>
              <a:t> </a:t>
            </a:r>
            <a:r>
              <a:rPr lang="en-US" sz="4400" dirty="0" smtClean="0">
                <a:solidFill>
                  <a:srgbClr val="00B050"/>
                </a:solidFill>
              </a:rPr>
              <a:t>Thank for Your Patient Participation</a:t>
            </a:r>
            <a:endParaRPr lang="en-US" sz="4400" dirty="0">
              <a:solidFill>
                <a:srgbClr val="00B050"/>
              </a:solidFill>
            </a:endParaRP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513</TotalTime>
  <Words>283</Words>
  <Application>Microsoft Office PowerPoint</Application>
  <PresentationFormat>On-screen Show (4:3)</PresentationFormat>
  <Paragraphs>22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Trebuchet MS</vt:lpstr>
      <vt:lpstr>Wingdings</vt:lpstr>
      <vt:lpstr>Wingdings 2</vt:lpstr>
      <vt:lpstr>Opulent</vt:lpstr>
      <vt:lpstr>  Human Communication </vt:lpstr>
      <vt:lpstr>PowerPoint Presentation</vt:lpstr>
      <vt:lpstr>Definition</vt:lpstr>
      <vt:lpstr>Definition</vt:lpstr>
      <vt:lpstr>Nature of human communication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Capacity Development on Report Writing Skill</dc:title>
  <dc:creator>rahim2008</dc:creator>
  <cp:lastModifiedBy>head JMC</cp:lastModifiedBy>
  <cp:revision>126</cp:revision>
  <dcterms:created xsi:type="dcterms:W3CDTF">2013-11-24T11:54:27Z</dcterms:created>
  <dcterms:modified xsi:type="dcterms:W3CDTF">2021-01-26T07:16:11Z</dcterms:modified>
</cp:coreProperties>
</file>