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304" r:id="rId4"/>
    <p:sldId id="305" r:id="rId5"/>
    <p:sldId id="306" r:id="rId6"/>
    <p:sldId id="321" r:id="rId7"/>
    <p:sldId id="322" r:id="rId8"/>
    <p:sldId id="307" r:id="rId9"/>
    <p:sldId id="323" r:id="rId10"/>
    <p:sldId id="324" r:id="rId11"/>
    <p:sldId id="308" r:id="rId12"/>
    <p:sldId id="318" r:id="rId13"/>
    <p:sldId id="319" r:id="rId14"/>
    <p:sldId id="320" r:id="rId15"/>
    <p:sldId id="309"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285E1EC-3754-4736-8FB4-352AC33CC3D0}" type="datetimeFigureOut">
              <a:rPr lang="en-US" smtClean="0"/>
              <a:pPr/>
              <a:t>1/31/2021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5BBF167-00A4-429A-BC56-FF76822A3A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85E1EC-3754-4736-8FB4-352AC33CC3D0}" type="datetimeFigureOut">
              <a:rPr lang="en-US" smtClean="0"/>
              <a:pPr/>
              <a:t>1/31/2021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BBF167-00A4-429A-BC56-FF76822A3A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285E1EC-3754-4736-8FB4-352AC33CC3D0}" type="datetimeFigureOut">
              <a:rPr lang="en-US" smtClean="0"/>
              <a:pPr/>
              <a:t>1/31/2021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5BBF167-00A4-429A-BC56-FF76822A3A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85E1EC-3754-4736-8FB4-352AC33CC3D0}" type="datetimeFigureOut">
              <a:rPr lang="en-US" smtClean="0"/>
              <a:pPr/>
              <a:t>1/31/2021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BBF167-00A4-429A-BC56-FF76822A3A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285E1EC-3754-4736-8FB4-352AC33CC3D0}" type="datetimeFigureOut">
              <a:rPr lang="en-US" smtClean="0"/>
              <a:pPr/>
              <a:t>1/31/2021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5BBF167-00A4-429A-BC56-FF76822A3A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85E1EC-3754-4736-8FB4-352AC33CC3D0}" type="datetimeFigureOut">
              <a:rPr lang="en-US" smtClean="0"/>
              <a:pPr/>
              <a:t>1/31/2021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BBF167-00A4-429A-BC56-FF76822A3A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285E1EC-3754-4736-8FB4-352AC33CC3D0}" type="datetimeFigureOut">
              <a:rPr lang="en-US" smtClean="0"/>
              <a:pPr/>
              <a:t>1/31/2021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5BBF167-00A4-429A-BC56-FF76822A3A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285E1EC-3754-4736-8FB4-352AC33CC3D0}" type="datetimeFigureOut">
              <a:rPr lang="en-US" smtClean="0"/>
              <a:pPr/>
              <a:t>1/31/2021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5BBF167-00A4-429A-BC56-FF76822A3A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285E1EC-3754-4736-8FB4-352AC33CC3D0}" type="datetimeFigureOut">
              <a:rPr lang="en-US" smtClean="0"/>
              <a:pPr/>
              <a:t>1/31/2021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5BBF167-00A4-429A-BC56-FF76822A3A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85E1EC-3754-4736-8FB4-352AC33CC3D0}" type="datetimeFigureOut">
              <a:rPr lang="en-US" smtClean="0"/>
              <a:pPr/>
              <a:t>1/31/2021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BBF167-00A4-429A-BC56-FF76822A3A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285E1EC-3754-4736-8FB4-352AC33CC3D0}" type="datetimeFigureOut">
              <a:rPr lang="en-US" smtClean="0"/>
              <a:pPr/>
              <a:t>1/31/2021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BBF167-00A4-429A-BC56-FF76822A3A76}"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285E1EC-3754-4736-8FB4-352AC33CC3D0}" type="datetimeFigureOut">
              <a:rPr lang="en-US" smtClean="0"/>
              <a:pPr/>
              <a:t>1/31/2021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5BBF167-00A4-429A-BC56-FF76822A3A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096000"/>
          </a:xfrm>
          <a:solidFill>
            <a:schemeClr val="accent1"/>
          </a:solidFill>
        </p:spPr>
        <p:txBody>
          <a:bodyPr>
            <a:normAutofit/>
          </a:bodyPr>
          <a:lstStyle/>
          <a:p>
            <a:pPr algn="ct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Human Communication</a:t>
            </a:r>
            <a:r>
              <a:rPr lang="en-US" sz="3600" dirty="0" smtClean="0"/>
              <a:t/>
            </a:r>
            <a:br>
              <a:rPr lang="en-US" sz="3600" dirty="0" smtClean="0"/>
            </a:br>
            <a:endParaRPr lang="en-US" sz="3600" dirty="0">
              <a:solidFill>
                <a:srgbClr val="FFFF00"/>
              </a:solidFill>
            </a:endParaRPr>
          </a:p>
        </p:txBody>
      </p:sp>
      <p:sp>
        <p:nvSpPr>
          <p:cNvPr id="4" name="Oval 3"/>
          <p:cNvSpPr/>
          <p:nvPr/>
        </p:nvSpPr>
        <p:spPr>
          <a:xfrm>
            <a:off x="3200400" y="914400"/>
            <a:ext cx="3048000" cy="2667000"/>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 name="Picture 4"/>
          <p:cNvPicPr>
            <a:picLocks noChangeAspect="1"/>
          </p:cNvPicPr>
          <p:nvPr/>
        </p:nvPicPr>
        <p:blipFill>
          <a:blip r:embed="rId3"/>
          <a:stretch>
            <a:fillRect/>
          </a:stretch>
        </p:blipFill>
        <p:spPr>
          <a:xfrm>
            <a:off x="3657600" y="3581400"/>
            <a:ext cx="2263513" cy="1695450"/>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Group Communication</a:t>
            </a:r>
            <a:endParaRPr lang="en-US" dirty="0"/>
          </a:p>
        </p:txBody>
      </p:sp>
      <p:pic>
        <p:nvPicPr>
          <p:cNvPr id="1026" name="Picture 2" descr="Image may contain: 32 people, including Rafique Ruman, people smil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20633"/>
            <a:ext cx="7239000" cy="482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802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t>
            </a:r>
            <a:r>
              <a:rPr lang="en-US" dirty="0" smtClean="0"/>
              <a:t>Communication</a:t>
            </a:r>
            <a:endParaRPr lang="en-US" dirty="0"/>
          </a:p>
        </p:txBody>
      </p:sp>
      <p:sp>
        <p:nvSpPr>
          <p:cNvPr id="3" name="Content Placeholder 2"/>
          <p:cNvSpPr>
            <a:spLocks noGrp="1"/>
          </p:cNvSpPr>
          <p:nvPr>
            <p:ph idx="1"/>
          </p:nvPr>
        </p:nvSpPr>
        <p:spPr>
          <a:xfrm>
            <a:off x="430530" y="1752600"/>
            <a:ext cx="7239000" cy="4846320"/>
          </a:xfrm>
        </p:spPr>
        <p:txBody>
          <a:bodyPr/>
          <a:lstStyle/>
          <a:p>
            <a:pPr algn="just"/>
            <a:r>
              <a:rPr lang="en-US" b="1" dirty="0" smtClean="0"/>
              <a:t>Public Communication</a:t>
            </a:r>
            <a:r>
              <a:rPr lang="en-US" dirty="0" smtClean="0"/>
              <a:t>: Public communication means sending of a message to a larger audience, the public. In public communication, the audience functions primarily as receivers and responders. It is also called speaker-audience communication. Means of public communications developed over time with the advancement of communication technologies.  Public opinions, policies and ideas are constantly changing in line with the demand of the days.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communication</a:t>
            </a:r>
            <a:endParaRPr lang="en-US" dirty="0"/>
          </a:p>
        </p:txBody>
      </p:sp>
      <p:pic>
        <p:nvPicPr>
          <p:cNvPr id="2050" name="Picture 2" descr="Image result for public communi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59" y="1676399"/>
            <a:ext cx="6492241" cy="449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0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a:t>
            </a:r>
            <a:endParaRPr lang="en-US" dirty="0"/>
          </a:p>
        </p:txBody>
      </p:sp>
      <p:pic>
        <p:nvPicPr>
          <p:cNvPr id="2050" name="Picture 2" descr="pic of awami league rally à¦à¦° à¦à¦¬à¦¿à¦° à¦«à¦²à¦¾à¦«à¦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20642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07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a:t>
            </a:r>
            <a:endParaRPr lang="en-US" dirty="0"/>
          </a:p>
        </p:txBody>
      </p:sp>
      <p:pic>
        <p:nvPicPr>
          <p:cNvPr id="2050" name="Picture 2" descr="Image may contain: 4 people, including Rashedul Hassan and Anowar Kazal, crow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0060" y="3276600"/>
            <a:ext cx="7239000" cy="33990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may contain: 4 people, including à¦®à§à¦¹à¦¾à¦®à§à¦®à¦¦ à¦¨à§à¦°à§à¦à§à¦à¦¾à¦®à¦¾à¦¨, in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7550" y="648920"/>
            <a:ext cx="4419600" cy="265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82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Mass communication </a:t>
            </a:r>
            <a:endParaRPr lang="en-US" sz="3200" dirty="0">
              <a:solidFill>
                <a:srgbClr val="FF0000"/>
              </a:solidFill>
            </a:endParaRPr>
          </a:p>
        </p:txBody>
      </p:sp>
      <p:sp>
        <p:nvSpPr>
          <p:cNvPr id="3" name="Content Placeholder 2"/>
          <p:cNvSpPr>
            <a:spLocks noGrp="1"/>
          </p:cNvSpPr>
          <p:nvPr>
            <p:ph idx="1"/>
          </p:nvPr>
        </p:nvSpPr>
        <p:spPr>
          <a:xfrm>
            <a:off x="152400" y="1676400"/>
            <a:ext cx="4876800" cy="4410384"/>
          </a:xfrm>
        </p:spPr>
        <p:txBody>
          <a:bodyPr>
            <a:normAutofit/>
          </a:bodyPr>
          <a:lstStyle/>
          <a:p>
            <a:pPr algn="just"/>
            <a:r>
              <a:rPr lang="en-US" sz="1600" b="1" dirty="0" smtClean="0"/>
              <a:t>Mass Communication:</a:t>
            </a:r>
            <a:r>
              <a:rPr lang="en-US" sz="1600" dirty="0" smtClean="0"/>
              <a:t> sharing of messages with the anonymous, heterogeneous and unknown audience with the use of mass media with immediate or delayed feedback. It refers to the mass distribution of identical message to person or receivers mostly unknown to the sender. </a:t>
            </a:r>
          </a:p>
          <a:p>
            <a:pPr algn="just"/>
            <a:r>
              <a:rPr lang="en-US" sz="1600" dirty="0" smtClean="0"/>
              <a:t>The mass media are mainly machine-assisted channel including the print, electronic and new media i.e. the newspapers, television, radio, motion pictures, books, billboards, internet, mobile phones etc. </a:t>
            </a:r>
            <a:endParaRPr lang="en-US" sz="32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828800"/>
            <a:ext cx="2362200" cy="1752600"/>
          </a:xfrm>
          <a:prstGeom prst="rect">
            <a:avLst/>
          </a:prstGeom>
          <a:noFill/>
          <a:ln>
            <a:noFill/>
          </a:ln>
        </p:spPr>
      </p:pic>
      <p:pic>
        <p:nvPicPr>
          <p:cNvPr id="1026" name="Picture 2" descr="Image may contain: 1 person,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95800"/>
            <a:ext cx="4019550" cy="2260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09800"/>
            <a:ext cx="4495800" cy="1676400"/>
          </a:xfrm>
          <a:solidFill>
            <a:srgbClr val="FF0000"/>
          </a:solidFill>
        </p:spPr>
        <p:txBody>
          <a:bodyPr>
            <a:normAutofit fontScale="77500" lnSpcReduction="20000"/>
          </a:bodyPr>
          <a:lstStyle/>
          <a:p>
            <a:pPr algn="ctr">
              <a:buNone/>
            </a:pPr>
            <a:endParaRPr lang="en-US" dirty="0" smtClean="0"/>
          </a:p>
          <a:p>
            <a:pPr algn="ctr">
              <a:buNone/>
            </a:pPr>
            <a:r>
              <a:rPr lang="en-US" dirty="0" smtClean="0"/>
              <a:t> </a:t>
            </a:r>
            <a:r>
              <a:rPr lang="en-US" sz="4400" dirty="0" smtClean="0">
                <a:solidFill>
                  <a:srgbClr val="00B050"/>
                </a:solidFill>
              </a:rPr>
              <a:t>Thank for Your Patient Participation</a:t>
            </a:r>
            <a:endParaRPr lang="en-US" sz="4400" dirty="0">
              <a:solidFill>
                <a:srgbClr val="00B050"/>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6858000" cy="5312736"/>
          </a:xfrm>
        </p:spPr>
        <p:txBody>
          <a:bodyPr>
            <a:normAutofit/>
          </a:bodyPr>
          <a:lstStyle/>
          <a:p>
            <a:pPr algn="r">
              <a:buNone/>
            </a:pPr>
            <a:r>
              <a:rPr lang="en-US" sz="2400" b="1" dirty="0" smtClean="0">
                <a:latin typeface="Arial" pitchFamily="34" charset="0"/>
                <a:cs typeface="Arial" pitchFamily="34" charset="0"/>
              </a:rPr>
              <a:t>Presented  By:</a:t>
            </a:r>
            <a:endParaRPr lang="en-US" sz="2400" dirty="0" smtClean="0">
              <a:latin typeface="Arial" pitchFamily="34" charset="0"/>
              <a:cs typeface="Arial" pitchFamily="34" charset="0"/>
            </a:endParaRPr>
          </a:p>
          <a:p>
            <a:pPr algn="r">
              <a:spcBef>
                <a:spcPts val="0"/>
              </a:spcBef>
              <a:buNone/>
            </a:pPr>
            <a:r>
              <a:rPr lang="en-US" sz="2000" b="1" dirty="0" smtClean="0">
                <a:latin typeface="Arial" pitchFamily="34" charset="0"/>
                <a:cs typeface="Arial" pitchFamily="34" charset="0"/>
              </a:rPr>
              <a:t>Dr. Sheikh </a:t>
            </a:r>
            <a:r>
              <a:rPr lang="en-US" sz="2000" b="1" dirty="0" err="1" smtClean="0">
                <a:latin typeface="Arial" pitchFamily="34" charset="0"/>
                <a:cs typeface="Arial" pitchFamily="34" charset="0"/>
              </a:rPr>
              <a:t>Shafiul</a:t>
            </a:r>
            <a:r>
              <a:rPr lang="en-US" sz="2000" b="1" dirty="0" smtClean="0">
                <a:latin typeface="Arial" pitchFamily="34" charset="0"/>
                <a:cs typeface="Arial" pitchFamily="34" charset="0"/>
              </a:rPr>
              <a:t> Islam</a:t>
            </a:r>
            <a:endParaRPr lang="en-US" sz="2000" dirty="0" smtClean="0">
              <a:latin typeface="Arial" pitchFamily="34" charset="0"/>
              <a:cs typeface="Arial" pitchFamily="34" charset="0"/>
            </a:endParaRPr>
          </a:p>
          <a:p>
            <a:pPr algn="r">
              <a:spcBef>
                <a:spcPts val="0"/>
              </a:spcBef>
              <a:buNone/>
            </a:pPr>
            <a:r>
              <a:rPr lang="en-US" sz="2000" dirty="0" smtClean="0">
                <a:latin typeface="Arial" pitchFamily="34" charset="0"/>
                <a:cs typeface="Arial" pitchFamily="34" charset="0"/>
              </a:rPr>
              <a:t>Associate  Professor</a:t>
            </a:r>
          </a:p>
          <a:p>
            <a:pPr algn="r">
              <a:spcBef>
                <a:spcPts val="0"/>
              </a:spcBef>
              <a:buNone/>
            </a:pPr>
            <a:r>
              <a:rPr lang="en-US" sz="2000" dirty="0" smtClean="0">
                <a:latin typeface="Arial" pitchFamily="34" charset="0"/>
                <a:cs typeface="Arial" pitchFamily="34" charset="0"/>
              </a:rPr>
              <a:t>Department of Journalism and Mass Communication</a:t>
            </a:r>
          </a:p>
          <a:p>
            <a:pPr algn="r">
              <a:spcBef>
                <a:spcPts val="0"/>
              </a:spcBef>
              <a:buNone/>
            </a:pPr>
            <a:r>
              <a:rPr lang="en-US" sz="2000" dirty="0" smtClean="0">
                <a:latin typeface="Arial" pitchFamily="34" charset="0"/>
                <a:cs typeface="Arial" pitchFamily="34" charset="0"/>
              </a:rPr>
              <a:t>Daffodil International University</a:t>
            </a:r>
          </a:p>
          <a:p>
            <a:pPr algn="r">
              <a:spcBef>
                <a:spcPts val="0"/>
              </a:spcBef>
              <a:buNone/>
            </a:pPr>
            <a:r>
              <a:rPr lang="en-US" sz="2000" b="1" dirty="0" smtClean="0">
                <a:solidFill>
                  <a:srgbClr val="002060"/>
                </a:solidFill>
                <a:latin typeface="Arial" pitchFamily="34" charset="0"/>
                <a:cs typeface="Arial" pitchFamily="34" charset="0"/>
              </a:rPr>
              <a:t>01704 320 110</a:t>
            </a:r>
            <a:endParaRPr lang="en-US" sz="2000" b="1" dirty="0" smtClean="0">
              <a:solidFill>
                <a:srgbClr val="0070C0"/>
              </a:solidFill>
              <a:latin typeface="Arial" pitchFamily="34" charset="0"/>
              <a:cs typeface="Arial" pitchFamily="34" charset="0"/>
            </a:endParaRPr>
          </a:p>
          <a:p>
            <a:pPr>
              <a:spcBef>
                <a:spcPts val="0"/>
              </a:spcBef>
              <a:buNone/>
            </a:pPr>
            <a:endParaRPr lang="en-US" sz="2000" b="1" dirty="0" smtClean="0">
              <a:solidFill>
                <a:srgbClr val="0070C0"/>
              </a:solidFill>
              <a:latin typeface="Arial" pitchFamily="34" charset="0"/>
              <a:cs typeface="Arial" pitchFamily="34" charset="0"/>
            </a:endParaRP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Types and Levels of Comm.</a:t>
            </a:r>
            <a:endParaRPr lang="en-US" dirty="0">
              <a:solidFill>
                <a:srgbClr val="FF0000"/>
              </a:solidFill>
            </a:endParaRPr>
          </a:p>
        </p:txBody>
      </p:sp>
      <p:sp>
        <p:nvSpPr>
          <p:cNvPr id="3" name="Content Placeholder 2"/>
          <p:cNvSpPr>
            <a:spLocks noGrp="1"/>
          </p:cNvSpPr>
          <p:nvPr>
            <p:ph idx="1"/>
          </p:nvPr>
        </p:nvSpPr>
        <p:spPr/>
        <p:txBody>
          <a:bodyPr/>
          <a:lstStyle/>
          <a:p>
            <a:pPr>
              <a:buNone/>
            </a:pPr>
            <a:endParaRPr lang="en-US" dirty="0" smtClean="0"/>
          </a:p>
          <a:p>
            <a:pPr>
              <a:buNone/>
            </a:pPr>
            <a:r>
              <a:rPr lang="en-US" dirty="0" smtClean="0"/>
              <a:t>Communication can be categorized primarily in two ways:</a:t>
            </a:r>
          </a:p>
          <a:p>
            <a:pPr lvl="0"/>
            <a:r>
              <a:rPr lang="en-US" dirty="0" smtClean="0"/>
              <a:t>Verbal communication and </a:t>
            </a:r>
          </a:p>
          <a:p>
            <a:pPr lvl="0"/>
            <a:r>
              <a:rPr lang="en-US" dirty="0" smtClean="0"/>
              <a:t>Non-verbal communication </a:t>
            </a:r>
          </a:p>
          <a:p>
            <a:pPr>
              <a:buNone/>
            </a:pPr>
            <a:endParaRPr lang="en-US" dirty="0" smtClean="0"/>
          </a:p>
          <a:p>
            <a:pPr>
              <a:buNone/>
            </a:pPr>
            <a:r>
              <a:rPr lang="en-US" b="1" dirty="0" smtClean="0"/>
              <a:t>Verbal communication</a:t>
            </a:r>
            <a:r>
              <a:rPr lang="en-US" dirty="0" smtClean="0"/>
              <a:t> means communicating with the people face-to-face.  Some of the key components of verbal communication are sound, words, speaking, and language. </a:t>
            </a:r>
            <a:endParaRPr lang="en-US" b="1" dirty="0" smtClean="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solidFill>
                  <a:srgbClr val="FF0000"/>
                </a:solidFill>
              </a:rPr>
              <a:t>Continues</a:t>
            </a:r>
            <a:endParaRPr lang="en-US" dirty="0">
              <a:solidFill>
                <a:srgbClr val="FF0000"/>
              </a:solidFill>
            </a:endParaRPr>
          </a:p>
        </p:txBody>
      </p:sp>
      <p:sp>
        <p:nvSpPr>
          <p:cNvPr id="3" name="Content Placeholder 2"/>
          <p:cNvSpPr>
            <a:spLocks noGrp="1"/>
          </p:cNvSpPr>
          <p:nvPr>
            <p:ph idx="1"/>
          </p:nvPr>
        </p:nvSpPr>
        <p:spPr>
          <a:xfrm>
            <a:off x="381000" y="1066800"/>
            <a:ext cx="7239000" cy="2667000"/>
          </a:xfrm>
        </p:spPr>
        <p:txBody>
          <a:bodyPr>
            <a:normAutofit lnSpcReduction="10000"/>
          </a:bodyPr>
          <a:lstStyle/>
          <a:p>
            <a:pPr algn="just"/>
            <a:r>
              <a:rPr lang="en-US" b="1" dirty="0" smtClean="0"/>
              <a:t>Nonverbal communication </a:t>
            </a:r>
            <a:r>
              <a:rPr lang="en-US" dirty="0" smtClean="0"/>
              <a:t>is carried out without words. People usually communicate nonverbally when they gesture, smile or frown, widen eyes, move chair closer to someone, wear jewelry, touch someone, or raise your vocal volume—</a:t>
            </a:r>
            <a:r>
              <a:rPr lang="en-US" i="1" dirty="0" smtClean="0"/>
              <a:t>and </a:t>
            </a:r>
            <a:r>
              <a:rPr lang="en-US" dirty="0" smtClean="0"/>
              <a:t>when someone receives these signals. </a:t>
            </a:r>
            <a:endParaRPr lang="en-US" dirty="0"/>
          </a:p>
        </p:txBody>
      </p:sp>
      <p:pic>
        <p:nvPicPr>
          <p:cNvPr id="1026" name="Picture 2" descr="Image may contain: 1 person"/>
          <p:cNvPicPr>
            <a:picLocks noChangeAspect="1" noChangeArrowheads="1"/>
          </p:cNvPicPr>
          <p:nvPr/>
        </p:nvPicPr>
        <p:blipFill rotWithShape="1">
          <a:blip r:embed="rId2">
            <a:extLst>
              <a:ext uri="{28A0092B-C50C-407E-A947-70E740481C1C}">
                <a14:useLocalDpi xmlns:a14="http://schemas.microsoft.com/office/drawing/2010/main" val="0"/>
              </a:ext>
            </a:extLst>
          </a:blip>
          <a:srcRect l="1" r="1705"/>
          <a:stretch/>
        </p:blipFill>
        <p:spPr bwMode="auto">
          <a:xfrm>
            <a:off x="2667001" y="3890010"/>
            <a:ext cx="3429000" cy="183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Levels of Human Comm.</a:t>
            </a:r>
            <a:endParaRPr lang="en-US" dirty="0">
              <a:solidFill>
                <a:srgbClr val="FF0000"/>
              </a:solidFill>
            </a:endParaRPr>
          </a:p>
        </p:txBody>
      </p:sp>
      <p:sp>
        <p:nvSpPr>
          <p:cNvPr id="3" name="Content Placeholder 2"/>
          <p:cNvSpPr>
            <a:spLocks noGrp="1"/>
          </p:cNvSpPr>
          <p:nvPr>
            <p:ph idx="1"/>
          </p:nvPr>
        </p:nvSpPr>
        <p:spPr/>
        <p:txBody>
          <a:bodyPr>
            <a:normAutofit/>
          </a:bodyPr>
          <a:lstStyle/>
          <a:p>
            <a:pPr algn="just">
              <a:buNone/>
            </a:pPr>
            <a:r>
              <a:rPr lang="en-US" b="1" dirty="0" smtClean="0"/>
              <a:t>   Intrapersonal Communication:</a:t>
            </a:r>
            <a:r>
              <a:rPr lang="en-US" dirty="0" smtClean="0"/>
              <a:t> ‘Intra’ means within ‘self’. So, intrapersonal communication denotes communication activities of a person even with him/herself. It is the fundamental and intrinsic among an ‘individual’.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70C0"/>
                </a:solidFill>
                <a:latin typeface="Arial" panose="020B0604020202020204" pitchFamily="34" charset="0"/>
                <a:cs typeface="Arial" panose="020B0604020202020204" pitchFamily="34" charset="0"/>
              </a:rPr>
              <a:t>Intrapersonal communication</a:t>
            </a:r>
            <a:endParaRPr lang="en-US" sz="2400" dirty="0">
              <a:solidFill>
                <a:srgbClr val="0070C0"/>
              </a:solidFill>
              <a:latin typeface="Arial" panose="020B0604020202020204" pitchFamily="34" charset="0"/>
              <a:cs typeface="Arial" panose="020B0604020202020204" pitchFamily="34" charset="0"/>
            </a:endParaRPr>
          </a:p>
        </p:txBody>
      </p:sp>
      <p:sp>
        <p:nvSpPr>
          <p:cNvPr id="5" name="AutoShape 2" descr="Image result for intrapersonal communication"/>
          <p:cNvSpPr>
            <a:spLocks noChangeAspect="1" noChangeArrowheads="1"/>
          </p:cNvSpPr>
          <p:nvPr/>
        </p:nvSpPr>
        <p:spPr bwMode="auto">
          <a:xfrm>
            <a:off x="6400800" y="2895600"/>
            <a:ext cx="1142996"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intrapersonal communication"/>
          <p:cNvSpPr>
            <a:spLocks noChangeAspect="1" noChangeArrowheads="1"/>
          </p:cNvSpPr>
          <p:nvPr/>
        </p:nvSpPr>
        <p:spPr bwMode="auto">
          <a:xfrm>
            <a:off x="3806190" y="4495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descr="Image result for intrapersonal communi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213" y="1611987"/>
            <a:ext cx="3646487" cy="27348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intrapersonal commun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590" y="4038600"/>
            <a:ext cx="3316334" cy="221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7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Interpersonal </a:t>
            </a:r>
            <a:r>
              <a:rPr lang="en-US" dirty="0" smtClean="0">
                <a:solidFill>
                  <a:srgbClr val="FF0000"/>
                </a:solidFill>
              </a:rPr>
              <a:t>Communication</a:t>
            </a:r>
            <a:endParaRPr lang="en-US" dirty="0">
              <a:solidFill>
                <a:srgbClr val="FF0000"/>
              </a:solidFill>
            </a:endParaRPr>
          </a:p>
        </p:txBody>
      </p:sp>
      <p:sp>
        <p:nvSpPr>
          <p:cNvPr id="3" name="Content Placeholder 2"/>
          <p:cNvSpPr>
            <a:spLocks noGrp="1"/>
          </p:cNvSpPr>
          <p:nvPr>
            <p:ph idx="1"/>
          </p:nvPr>
        </p:nvSpPr>
        <p:spPr/>
        <p:txBody>
          <a:bodyPr/>
          <a:lstStyle/>
          <a:p>
            <a:pPr algn="just"/>
            <a:r>
              <a:rPr lang="en-US" b="1" dirty="0"/>
              <a:t> </a:t>
            </a:r>
            <a:r>
              <a:rPr lang="en-US" dirty="0" smtClean="0"/>
              <a:t>‘</a:t>
            </a:r>
            <a:r>
              <a:rPr lang="en-US" dirty="0"/>
              <a:t>Inter’ means ‘between’ or middle’. So, interpersonal communication denotes the communication activities and experiences between two individuals or more in any social settings. An interpersonal communication is carried out in two way-dyadic communication and small group communication. </a:t>
            </a:r>
          </a:p>
        </p:txBody>
      </p:sp>
    </p:spTree>
    <p:extLst>
      <p:ext uri="{BB962C8B-B14F-4D97-AF65-F5344CB8AC3E}">
        <p14:creationId xmlns:p14="http://schemas.microsoft.com/office/powerpoint/2010/main" val="270579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a:bodyPr>
          <a:lstStyle/>
          <a:p>
            <a:r>
              <a:rPr lang="en-US" sz="2400" dirty="0" smtClean="0">
                <a:latin typeface="Arial" panose="020B0604020202020204" pitchFamily="34" charset="0"/>
                <a:cs typeface="Arial" panose="020B0604020202020204" pitchFamily="34" charset="0"/>
              </a:rPr>
              <a:t>Dyadic communication</a:t>
            </a:r>
            <a:endParaRPr lang="en-US" sz="2400" dirty="0">
              <a:latin typeface="Arial" panose="020B0604020202020204" pitchFamily="34" charset="0"/>
              <a:cs typeface="Arial" panose="020B0604020202020204" pitchFamily="34" charset="0"/>
            </a:endParaRPr>
          </a:p>
        </p:txBody>
      </p:sp>
      <p:pic>
        <p:nvPicPr>
          <p:cNvPr id="4" name="Content Placeholder 3" descr="C:\Users\Administrator\Desktop\WP_20150121_003.jpg"/>
          <p:cNvPicPr>
            <a:picLocks noGrp="1"/>
          </p:cNvPicPr>
          <p:nvPr>
            <p:ph idx="1"/>
          </p:nvPr>
        </p:nvPicPr>
        <p:blipFill>
          <a:blip r:embed="rId2" cstate="print"/>
          <a:srcRect/>
          <a:stretch>
            <a:fillRect/>
          </a:stretch>
        </p:blipFill>
        <p:spPr bwMode="auto">
          <a:xfrm>
            <a:off x="2819400" y="990600"/>
            <a:ext cx="3944389" cy="2211185"/>
          </a:xfrm>
          <a:prstGeom prst="rect">
            <a:avLst/>
          </a:prstGeom>
          <a:noFill/>
          <a:ln w="9525">
            <a:noFill/>
            <a:miter lim="800000"/>
            <a:headEnd/>
            <a:tailEnd/>
          </a:ln>
        </p:spPr>
      </p:pic>
      <p:sp>
        <p:nvSpPr>
          <p:cNvPr id="5" name="Title 1"/>
          <p:cNvSpPr txBox="1">
            <a:spLocks/>
          </p:cNvSpPr>
          <p:nvPr/>
        </p:nvSpPr>
        <p:spPr>
          <a:xfrm>
            <a:off x="457200" y="3657600"/>
            <a:ext cx="7239000" cy="441960"/>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2400" dirty="0" smtClean="0">
                <a:latin typeface="Arial" panose="020B0604020202020204" pitchFamily="34" charset="0"/>
                <a:cs typeface="Arial" panose="020B0604020202020204" pitchFamily="34" charset="0"/>
              </a:rPr>
              <a:t>Triadic communication</a:t>
            </a:r>
            <a:endParaRPr lang="en-US" sz="2400" dirty="0">
              <a:latin typeface="Arial" panose="020B0604020202020204" pitchFamily="34" charset="0"/>
              <a:cs typeface="Arial" panose="020B0604020202020204" pitchFamily="34" charset="0"/>
            </a:endParaRPr>
          </a:p>
        </p:txBody>
      </p:sp>
      <p:sp>
        <p:nvSpPr>
          <p:cNvPr id="3" name="Smiley Face 2"/>
          <p:cNvSpPr/>
          <p:nvPr/>
        </p:nvSpPr>
        <p:spPr>
          <a:xfrm>
            <a:off x="1143000" y="4419600"/>
            <a:ext cx="1066800" cy="990600"/>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3124200" y="4343400"/>
            <a:ext cx="1066800" cy="990600"/>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2190750" y="5334000"/>
            <a:ext cx="1104900" cy="990600"/>
          </a:xfrm>
          <a:prstGeom prst="smileyFace">
            <a:avLst>
              <a:gd name="adj" fmla="val 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209800" y="47244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339340" y="4991100"/>
            <a:ext cx="762000" cy="38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762000"/>
            <a:ext cx="7239000" cy="518160"/>
          </a:xfrm>
        </p:spPr>
        <p:txBody>
          <a:bodyPr>
            <a:normAutofit fontScale="90000"/>
          </a:bodyPr>
          <a:lstStyle/>
          <a:p>
            <a:r>
              <a:rPr lang="en-US" dirty="0"/>
              <a:t>Small Group Communication </a:t>
            </a:r>
            <a:br>
              <a:rPr lang="en-US" dirty="0"/>
            </a:br>
            <a:endParaRPr lang="en-US" dirty="0"/>
          </a:p>
        </p:txBody>
      </p:sp>
      <p:pic>
        <p:nvPicPr>
          <p:cNvPr id="1026" name="Picture 2" descr="Image may contain: 2 people, people sitting, table and indoo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4758"/>
          <a:stretch/>
        </p:blipFill>
        <p:spPr bwMode="auto">
          <a:xfrm>
            <a:off x="1524000" y="1143000"/>
            <a:ext cx="4942817"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4 people, including Elahi Towfique, people standing, sky, tree, outdoor and nat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75" t="16710" r="11957" b="7824"/>
          <a:stretch/>
        </p:blipFill>
        <p:spPr bwMode="auto">
          <a:xfrm>
            <a:off x="3924300" y="3657600"/>
            <a:ext cx="3810000" cy="2601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may contain: 3 people, chil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293"/>
          <a:stretch/>
        </p:blipFill>
        <p:spPr bwMode="auto">
          <a:xfrm>
            <a:off x="685800" y="3657600"/>
            <a:ext cx="3008108" cy="260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992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514</TotalTime>
  <Words>384</Words>
  <Application>Microsoft Office PowerPoint</Application>
  <PresentationFormat>On-screen Show (4:3)</PresentationFormat>
  <Paragraphs>35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Trebuchet MS</vt:lpstr>
      <vt:lpstr>Wingdings</vt:lpstr>
      <vt:lpstr>Wingdings 2</vt:lpstr>
      <vt:lpstr>Opulent</vt:lpstr>
      <vt:lpstr>  Human Communication </vt:lpstr>
      <vt:lpstr>PowerPoint Presentation</vt:lpstr>
      <vt:lpstr>Types and Levels of Comm.</vt:lpstr>
      <vt:lpstr>Continues</vt:lpstr>
      <vt:lpstr>Levels of Human Comm.</vt:lpstr>
      <vt:lpstr>Intrapersonal communication</vt:lpstr>
      <vt:lpstr>Interpersonal Communication</vt:lpstr>
      <vt:lpstr>Dyadic communication</vt:lpstr>
      <vt:lpstr>Small Group Communication  </vt:lpstr>
      <vt:lpstr>Large Group Communication</vt:lpstr>
      <vt:lpstr>Public Communication</vt:lpstr>
      <vt:lpstr>Public communication</vt:lpstr>
      <vt:lpstr>pix</vt:lpstr>
      <vt:lpstr>pix</vt:lpstr>
      <vt:lpstr>Mass communication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Discussion  On  Capacity Development on Report Writing Skill</dc:title>
  <dc:creator>rahim2008</dc:creator>
  <cp:lastModifiedBy>head JMC</cp:lastModifiedBy>
  <cp:revision>126</cp:revision>
  <dcterms:created xsi:type="dcterms:W3CDTF">2013-11-24T11:54:27Z</dcterms:created>
  <dcterms:modified xsi:type="dcterms:W3CDTF">2021-01-31T11:27:46Z</dcterms:modified>
</cp:coreProperties>
</file>