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84" r:id="rId12"/>
    <p:sldId id="266" r:id="rId13"/>
    <p:sldId id="271" r:id="rId14"/>
    <p:sldId id="272" r:id="rId15"/>
    <p:sldId id="273" r:id="rId16"/>
    <p:sldId id="297" r:id="rId17"/>
    <p:sldId id="275" r:id="rId18"/>
    <p:sldId id="267" r:id="rId19"/>
    <p:sldId id="268" r:id="rId20"/>
    <p:sldId id="269" r:id="rId21"/>
    <p:sldId id="277" r:id="rId22"/>
    <p:sldId id="270" r:id="rId23"/>
    <p:sldId id="276" r:id="rId24"/>
    <p:sldId id="285" r:id="rId25"/>
    <p:sldId id="287" r:id="rId26"/>
    <p:sldId id="281" r:id="rId27"/>
    <p:sldId id="286" r:id="rId28"/>
    <p:sldId id="294" r:id="rId29"/>
    <p:sldId id="29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73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245"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5F8E8-38BE-4871-B5AF-37C67231F005}" type="datetimeFigureOut">
              <a:rPr lang="en-US" smtClean="0"/>
              <a:t>13-Jan-21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477308-6583-4D0D-A5E7-F5524650FBC0}" type="slidenum">
              <a:rPr lang="en-US" smtClean="0"/>
              <a:t>‹#›</a:t>
            </a:fld>
            <a:endParaRPr lang="en-US"/>
          </a:p>
        </p:txBody>
      </p:sp>
    </p:spTree>
    <p:extLst>
      <p:ext uri="{BB962C8B-B14F-4D97-AF65-F5344CB8AC3E}">
        <p14:creationId xmlns:p14="http://schemas.microsoft.com/office/powerpoint/2010/main" val="475177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BA00F6-F889-4325-8DDE-32F39E99D9E1}" type="datetimeFigureOut">
              <a:rPr lang="en-US" smtClean="0"/>
              <a:t>13-Jan-21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6CFD9D5-43FF-4CD1-B735-216259BE2617}" type="slidenum">
              <a:rPr lang="en-US" smtClean="0"/>
              <a:t>‹#›</a:t>
            </a:fld>
            <a:endParaRPr lang="en-US"/>
          </a:p>
        </p:txBody>
      </p:sp>
    </p:spTree>
    <p:extLst>
      <p:ext uri="{BB962C8B-B14F-4D97-AF65-F5344CB8AC3E}">
        <p14:creationId xmlns:p14="http://schemas.microsoft.com/office/powerpoint/2010/main" val="394081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BA00F6-F889-4325-8DDE-32F39E99D9E1}" type="datetimeFigureOut">
              <a:rPr lang="en-US" smtClean="0"/>
              <a:t>13-Jan-21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6CFD9D5-43FF-4CD1-B735-216259BE2617}" type="slidenum">
              <a:rPr lang="en-US" smtClean="0"/>
              <a:t>‹#›</a:t>
            </a:fld>
            <a:endParaRPr lang="en-US"/>
          </a:p>
        </p:txBody>
      </p:sp>
    </p:spTree>
    <p:extLst>
      <p:ext uri="{BB962C8B-B14F-4D97-AF65-F5344CB8AC3E}">
        <p14:creationId xmlns:p14="http://schemas.microsoft.com/office/powerpoint/2010/main" val="3550008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BA00F6-F889-4325-8DDE-32F39E99D9E1}" type="datetimeFigureOut">
              <a:rPr lang="en-US" smtClean="0"/>
              <a:t>13-Jan-21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6CFD9D5-43FF-4CD1-B735-216259BE2617}"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88744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BA00F6-F889-4325-8DDE-32F39E99D9E1}" type="datetimeFigureOut">
              <a:rPr lang="en-US" smtClean="0"/>
              <a:t>13-Jan-21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CFD9D5-43FF-4CD1-B735-216259BE2617}" type="slidenum">
              <a:rPr lang="en-US" smtClean="0"/>
              <a:t>‹#›</a:t>
            </a:fld>
            <a:endParaRPr lang="en-US"/>
          </a:p>
        </p:txBody>
      </p:sp>
    </p:spTree>
    <p:extLst>
      <p:ext uri="{BB962C8B-B14F-4D97-AF65-F5344CB8AC3E}">
        <p14:creationId xmlns:p14="http://schemas.microsoft.com/office/powerpoint/2010/main" val="451071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BA00F6-F889-4325-8DDE-32F39E99D9E1}" type="datetimeFigureOut">
              <a:rPr lang="en-US" smtClean="0"/>
              <a:t>13-Jan-21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CFD9D5-43FF-4CD1-B735-216259BE2617}"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71687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BA00F6-F889-4325-8DDE-32F39E99D9E1}" type="datetimeFigureOut">
              <a:rPr lang="en-US" smtClean="0"/>
              <a:t>13-Jan-21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CFD9D5-43FF-4CD1-B735-216259BE2617}" type="slidenum">
              <a:rPr lang="en-US" smtClean="0"/>
              <a:t>‹#›</a:t>
            </a:fld>
            <a:endParaRPr lang="en-US"/>
          </a:p>
        </p:txBody>
      </p:sp>
    </p:spTree>
    <p:extLst>
      <p:ext uri="{BB962C8B-B14F-4D97-AF65-F5344CB8AC3E}">
        <p14:creationId xmlns:p14="http://schemas.microsoft.com/office/powerpoint/2010/main" val="1653821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BA00F6-F889-4325-8DDE-32F39E99D9E1}" type="datetimeFigureOut">
              <a:rPr lang="en-US" smtClean="0"/>
              <a:t>13-Jan-21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CFD9D5-43FF-4CD1-B735-216259BE2617}" type="slidenum">
              <a:rPr lang="en-US" smtClean="0"/>
              <a:t>‹#›</a:t>
            </a:fld>
            <a:endParaRPr lang="en-US"/>
          </a:p>
        </p:txBody>
      </p:sp>
    </p:spTree>
    <p:extLst>
      <p:ext uri="{BB962C8B-B14F-4D97-AF65-F5344CB8AC3E}">
        <p14:creationId xmlns:p14="http://schemas.microsoft.com/office/powerpoint/2010/main" val="2109789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BA00F6-F889-4325-8DDE-32F39E99D9E1}" type="datetimeFigureOut">
              <a:rPr lang="en-US" smtClean="0"/>
              <a:t>13-Jan-21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CFD9D5-43FF-4CD1-B735-216259BE2617}" type="slidenum">
              <a:rPr lang="en-US" smtClean="0"/>
              <a:t>‹#›</a:t>
            </a:fld>
            <a:endParaRPr lang="en-US"/>
          </a:p>
        </p:txBody>
      </p:sp>
    </p:spTree>
    <p:extLst>
      <p:ext uri="{BB962C8B-B14F-4D97-AF65-F5344CB8AC3E}">
        <p14:creationId xmlns:p14="http://schemas.microsoft.com/office/powerpoint/2010/main" val="4178175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BA00F6-F889-4325-8DDE-32F39E99D9E1}" type="datetimeFigureOut">
              <a:rPr lang="en-US" smtClean="0"/>
              <a:t>13-Jan-21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CFD9D5-43FF-4CD1-B735-216259BE2617}" type="slidenum">
              <a:rPr lang="en-US" smtClean="0"/>
              <a:t>‹#›</a:t>
            </a:fld>
            <a:endParaRPr lang="en-US"/>
          </a:p>
        </p:txBody>
      </p:sp>
    </p:spTree>
    <p:extLst>
      <p:ext uri="{BB962C8B-B14F-4D97-AF65-F5344CB8AC3E}">
        <p14:creationId xmlns:p14="http://schemas.microsoft.com/office/powerpoint/2010/main" val="213994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BA00F6-F889-4325-8DDE-32F39E99D9E1}" type="datetimeFigureOut">
              <a:rPr lang="en-US" smtClean="0"/>
              <a:t>13-Jan-21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6CFD9D5-43FF-4CD1-B735-216259BE2617}" type="slidenum">
              <a:rPr lang="en-US" smtClean="0"/>
              <a:t>‹#›</a:t>
            </a:fld>
            <a:endParaRPr lang="en-US"/>
          </a:p>
        </p:txBody>
      </p:sp>
    </p:spTree>
    <p:extLst>
      <p:ext uri="{BB962C8B-B14F-4D97-AF65-F5344CB8AC3E}">
        <p14:creationId xmlns:p14="http://schemas.microsoft.com/office/powerpoint/2010/main" val="138237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BA00F6-F889-4325-8DDE-32F39E99D9E1}" type="datetimeFigureOut">
              <a:rPr lang="en-US" smtClean="0"/>
              <a:t>13-Jan-21</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6CFD9D5-43FF-4CD1-B735-216259BE2617}" type="slidenum">
              <a:rPr lang="en-US" smtClean="0"/>
              <a:t>‹#›</a:t>
            </a:fld>
            <a:endParaRPr lang="en-US"/>
          </a:p>
        </p:txBody>
      </p:sp>
    </p:spTree>
    <p:extLst>
      <p:ext uri="{BB962C8B-B14F-4D97-AF65-F5344CB8AC3E}">
        <p14:creationId xmlns:p14="http://schemas.microsoft.com/office/powerpoint/2010/main" val="2423344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BA00F6-F889-4325-8DDE-32F39E99D9E1}" type="datetimeFigureOut">
              <a:rPr lang="en-US" smtClean="0"/>
              <a:t>13-Jan-21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6CFD9D5-43FF-4CD1-B735-216259BE2617}" type="slidenum">
              <a:rPr lang="en-US" smtClean="0"/>
              <a:t>‹#›</a:t>
            </a:fld>
            <a:endParaRPr lang="en-US"/>
          </a:p>
        </p:txBody>
      </p:sp>
    </p:spTree>
    <p:extLst>
      <p:ext uri="{BB962C8B-B14F-4D97-AF65-F5344CB8AC3E}">
        <p14:creationId xmlns:p14="http://schemas.microsoft.com/office/powerpoint/2010/main" val="285825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BA00F6-F889-4325-8DDE-32F39E99D9E1}" type="datetimeFigureOut">
              <a:rPr lang="en-US" smtClean="0"/>
              <a:t>13-Jan-21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6CFD9D5-43FF-4CD1-B735-216259BE2617}" type="slidenum">
              <a:rPr lang="en-US" smtClean="0"/>
              <a:t>‹#›</a:t>
            </a:fld>
            <a:endParaRPr lang="en-US"/>
          </a:p>
        </p:txBody>
      </p:sp>
    </p:spTree>
    <p:extLst>
      <p:ext uri="{BB962C8B-B14F-4D97-AF65-F5344CB8AC3E}">
        <p14:creationId xmlns:p14="http://schemas.microsoft.com/office/powerpoint/2010/main" val="936064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A00F6-F889-4325-8DDE-32F39E99D9E1}" type="datetimeFigureOut">
              <a:rPr lang="en-US" smtClean="0"/>
              <a:t>13-Jan-21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6CFD9D5-43FF-4CD1-B735-216259BE2617}" type="slidenum">
              <a:rPr lang="en-US" smtClean="0"/>
              <a:t>‹#›</a:t>
            </a:fld>
            <a:endParaRPr lang="en-US"/>
          </a:p>
        </p:txBody>
      </p:sp>
    </p:spTree>
    <p:extLst>
      <p:ext uri="{BB962C8B-B14F-4D97-AF65-F5344CB8AC3E}">
        <p14:creationId xmlns:p14="http://schemas.microsoft.com/office/powerpoint/2010/main" val="3374969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A00F6-F889-4325-8DDE-32F39E99D9E1}" type="datetimeFigureOut">
              <a:rPr lang="en-US" smtClean="0"/>
              <a:t>13-Jan-21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6CFD9D5-43FF-4CD1-B735-216259BE2617}" type="slidenum">
              <a:rPr lang="en-US" smtClean="0"/>
              <a:t>‹#›</a:t>
            </a:fld>
            <a:endParaRPr lang="en-US"/>
          </a:p>
        </p:txBody>
      </p:sp>
    </p:spTree>
    <p:extLst>
      <p:ext uri="{BB962C8B-B14F-4D97-AF65-F5344CB8AC3E}">
        <p14:creationId xmlns:p14="http://schemas.microsoft.com/office/powerpoint/2010/main" val="3478294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A00F6-F889-4325-8DDE-32F39E99D9E1}" type="datetimeFigureOut">
              <a:rPr lang="en-US" smtClean="0"/>
              <a:t>13-Jan-21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CFD9D5-43FF-4CD1-B735-216259BE2617}" type="slidenum">
              <a:rPr lang="en-US" smtClean="0"/>
              <a:t>‹#›</a:t>
            </a:fld>
            <a:endParaRPr lang="en-US"/>
          </a:p>
        </p:txBody>
      </p:sp>
    </p:spTree>
    <p:extLst>
      <p:ext uri="{BB962C8B-B14F-4D97-AF65-F5344CB8AC3E}">
        <p14:creationId xmlns:p14="http://schemas.microsoft.com/office/powerpoint/2010/main" val="131715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BA00F6-F889-4325-8DDE-32F39E99D9E1}" type="datetimeFigureOut">
              <a:rPr lang="en-US" smtClean="0"/>
              <a:t>13-Jan-21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6CFD9D5-43FF-4CD1-B735-216259BE2617}" type="slidenum">
              <a:rPr lang="en-US" smtClean="0"/>
              <a:t>‹#›</a:t>
            </a:fld>
            <a:endParaRPr lang="en-US"/>
          </a:p>
        </p:txBody>
      </p:sp>
    </p:spTree>
    <p:extLst>
      <p:ext uri="{BB962C8B-B14F-4D97-AF65-F5344CB8AC3E}">
        <p14:creationId xmlns:p14="http://schemas.microsoft.com/office/powerpoint/2010/main" val="18927309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r@daffodilvarsity.edu.bd" TargetMode="External"/><Relationship Id="rId2" Type="http://schemas.openxmlformats.org/officeDocument/2006/relationships/hyperlink" Target="mailto:golamr07@hot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internetworldstats.com/stats3.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countryeconomy.com/countries/nepal" TargetMode="External"/><Relationship Id="rId18" Type="http://schemas.openxmlformats.org/officeDocument/2006/relationships/image" Target="../media/image12.png"/><Relationship Id="rId3" Type="http://schemas.openxmlformats.org/officeDocument/2006/relationships/hyperlink" Target="https://countryeconomy.com/countries/afghanistan" TargetMode="External"/><Relationship Id="rId7" Type="http://schemas.openxmlformats.org/officeDocument/2006/relationships/hyperlink" Target="https://countryeconomy.com/countries/bhutan" TargetMode="External"/><Relationship Id="rId12" Type="http://schemas.openxmlformats.org/officeDocument/2006/relationships/image" Target="../media/image9.png"/><Relationship Id="rId17" Type="http://schemas.openxmlformats.org/officeDocument/2006/relationships/hyperlink" Target="https://countryeconomy.com/countries/sri-lanka" TargetMode="External"/><Relationship Id="rId2" Type="http://schemas.openxmlformats.org/officeDocument/2006/relationships/hyperlink" Target="https://countryeconomy.com/countries/groups/south-asian-association-regional-cooperation" TargetMode="External"/><Relationship Id="rId16"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hyperlink" Target="https://countryeconomy.com/countries/maldivas" TargetMode="External"/><Relationship Id="rId5" Type="http://schemas.openxmlformats.org/officeDocument/2006/relationships/hyperlink" Target="https://countryeconomy.com/countries/bangladesh" TargetMode="External"/><Relationship Id="rId15" Type="http://schemas.openxmlformats.org/officeDocument/2006/relationships/hyperlink" Target="https://countryeconomy.com/countries/pakistan" TargetMode="Externa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hyperlink" Target="https://countryeconomy.com/countries/india" TargetMode="External"/><Relationship Id="rId1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hyperlink" Target="https://en.wikipedia.org/wiki/South_Asian_Association_for_Regional_Cooperation"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google.com/search?source=hp&amp;ei=5pWnXIyZG6Laz7sPipKfiAI&amp;q=digital+technology+concept&amp;btnK=Google+Search"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dyd.gov.bd/site/page/57f039b0-3112-4b5c-a071-2b300e8317a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Vision_2021" TargetMode="External"/><Relationship Id="rId2" Type="http://schemas.openxmlformats.org/officeDocument/2006/relationships/hyperlink" Target="https://www.thedailystar.net/supplements/24th-anniversary-the-daily-star-part-1/digital-bangladesh-dreams-and-reality-7311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a2i.gov.bd/publication/concept-digital-bangladesh-200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ukessays.com/essays/information-technology/digital-bangladesh-concept-of-development.ph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FCFF5F-C735-4AB2-89FD-B83FE5390944}"/>
              </a:ext>
            </a:extLst>
          </p:cNvPr>
          <p:cNvSpPr>
            <a:spLocks noGrp="1"/>
          </p:cNvSpPr>
          <p:nvPr>
            <p:ph type="ctrTitle"/>
          </p:nvPr>
        </p:nvSpPr>
        <p:spPr>
          <a:xfrm>
            <a:off x="1524000" y="1122363"/>
            <a:ext cx="9144000" cy="1655762"/>
          </a:xfrm>
        </p:spPr>
        <p:txBody>
          <a:bodyPr>
            <a:normAutofit/>
          </a:bodyPr>
          <a:lstStyle/>
          <a:p>
            <a:r>
              <a:rPr lang="en-US" sz="4400" b="1" dirty="0"/>
              <a:t>Digital Bangladesh: Concept, Changes and Prospects</a:t>
            </a:r>
            <a:endParaRPr lang="en-US" sz="4400" dirty="0"/>
          </a:p>
        </p:txBody>
      </p:sp>
      <p:sp>
        <p:nvSpPr>
          <p:cNvPr id="3" name="Subtitle 2">
            <a:extLst>
              <a:ext uri="{FF2B5EF4-FFF2-40B4-BE49-F238E27FC236}">
                <a16:creationId xmlns="" xmlns:a16="http://schemas.microsoft.com/office/drawing/2014/main" id="{C14D4B6E-9A3A-4F44-80F5-6B4B968AA476}"/>
              </a:ext>
            </a:extLst>
          </p:cNvPr>
          <p:cNvSpPr>
            <a:spLocks noGrp="1"/>
          </p:cNvSpPr>
          <p:nvPr>
            <p:ph type="subTitle" idx="1"/>
          </p:nvPr>
        </p:nvSpPr>
        <p:spPr>
          <a:xfrm>
            <a:off x="3044650" y="3727937"/>
            <a:ext cx="7623349" cy="1909187"/>
          </a:xfrm>
        </p:spPr>
        <p:txBody>
          <a:bodyPr>
            <a:normAutofit fontScale="92500" lnSpcReduction="10000"/>
          </a:bodyPr>
          <a:lstStyle/>
          <a:p>
            <a:pPr algn="r"/>
            <a:r>
              <a:rPr lang="en-US" sz="2100" b="1" dirty="0">
                <a:solidFill>
                  <a:schemeClr val="accent4">
                    <a:lumMod val="75000"/>
                  </a:schemeClr>
                </a:solidFill>
              </a:rPr>
              <a:t>Md. Golam Rahman, PhD</a:t>
            </a:r>
          </a:p>
          <a:p>
            <a:pPr algn="r"/>
            <a:r>
              <a:rPr lang="en-US" sz="2100" b="1" dirty="0">
                <a:solidFill>
                  <a:schemeClr val="accent4">
                    <a:lumMod val="75000"/>
                  </a:schemeClr>
                </a:solidFill>
              </a:rPr>
              <a:t>[Former Chief Information Commissioner]</a:t>
            </a:r>
          </a:p>
          <a:p>
            <a:pPr algn="r"/>
            <a:r>
              <a:rPr lang="en-US" sz="2100" b="1" dirty="0">
                <a:solidFill>
                  <a:schemeClr val="accent4">
                    <a:lumMod val="75000"/>
                  </a:schemeClr>
                </a:solidFill>
              </a:rPr>
              <a:t>Professor</a:t>
            </a:r>
          </a:p>
          <a:p>
            <a:pPr algn="r"/>
            <a:r>
              <a:rPr lang="en-US" sz="2100" b="1" dirty="0">
                <a:solidFill>
                  <a:schemeClr val="accent4">
                    <a:lumMod val="75000"/>
                  </a:schemeClr>
                </a:solidFill>
              </a:rPr>
              <a:t>Daffodil International University</a:t>
            </a:r>
          </a:p>
          <a:p>
            <a:pPr algn="r"/>
            <a:r>
              <a:rPr lang="en-US" sz="2100" b="1" dirty="0">
                <a:solidFill>
                  <a:schemeClr val="accent4">
                    <a:lumMod val="75000"/>
                  </a:schemeClr>
                </a:solidFill>
              </a:rPr>
              <a:t>E-mail: </a:t>
            </a:r>
            <a:r>
              <a:rPr lang="en-US" sz="2100" b="1" dirty="0" smtClean="0">
                <a:solidFill>
                  <a:schemeClr val="accent4">
                    <a:lumMod val="75000"/>
                  </a:schemeClr>
                </a:solidFill>
                <a:hlinkClick r:id="rId2"/>
              </a:rPr>
              <a:t>golamr07@hotmail.com</a:t>
            </a:r>
            <a:r>
              <a:rPr lang="en-US" sz="2100" b="1" dirty="0" smtClean="0">
                <a:solidFill>
                  <a:schemeClr val="accent4">
                    <a:lumMod val="75000"/>
                  </a:schemeClr>
                </a:solidFill>
              </a:rPr>
              <a:t> , </a:t>
            </a:r>
            <a:r>
              <a:rPr lang="en-US" sz="2100" b="1" dirty="0" smtClean="0">
                <a:solidFill>
                  <a:schemeClr val="accent4">
                    <a:lumMod val="75000"/>
                  </a:schemeClr>
                </a:solidFill>
                <a:hlinkClick r:id="rId3"/>
              </a:rPr>
              <a:t>gr@daffodilvarsity.edu.bd</a:t>
            </a:r>
            <a:r>
              <a:rPr lang="en-US" sz="2100" b="1" dirty="0" smtClean="0">
                <a:solidFill>
                  <a:schemeClr val="accent4">
                    <a:lumMod val="75000"/>
                  </a:schemeClr>
                </a:solidFill>
              </a:rPr>
              <a:t> </a:t>
            </a:r>
            <a:endParaRPr lang="en-US" sz="2100" b="1" dirty="0">
              <a:solidFill>
                <a:schemeClr val="accent4">
                  <a:lumMod val="75000"/>
                </a:schemeClr>
              </a:solidFill>
            </a:endParaRPr>
          </a:p>
          <a:p>
            <a:endParaRPr lang="en-US" b="1" dirty="0"/>
          </a:p>
        </p:txBody>
      </p:sp>
    </p:spTree>
    <p:extLst>
      <p:ext uri="{BB962C8B-B14F-4D97-AF65-F5344CB8AC3E}">
        <p14:creationId xmlns:p14="http://schemas.microsoft.com/office/powerpoint/2010/main" val="155767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79C934-E191-4801-8712-21F7B6546703}"/>
              </a:ext>
            </a:extLst>
          </p:cNvPr>
          <p:cNvSpPr>
            <a:spLocks noGrp="1"/>
          </p:cNvSpPr>
          <p:nvPr>
            <p:ph type="title"/>
          </p:nvPr>
        </p:nvSpPr>
        <p:spPr/>
        <p:txBody>
          <a:bodyPr>
            <a:normAutofit fontScale="90000"/>
          </a:bodyPr>
          <a:lstStyle/>
          <a:p>
            <a:r>
              <a:rPr lang="en-US" dirty="0"/>
              <a:t>Mobile phone: media of communication</a:t>
            </a:r>
            <a:br>
              <a:rPr lang="en-US" dirty="0"/>
            </a:br>
            <a:endParaRPr lang="en-US" dirty="0"/>
          </a:p>
        </p:txBody>
      </p:sp>
      <p:sp>
        <p:nvSpPr>
          <p:cNvPr id="3" name="Content Placeholder 2">
            <a:extLst>
              <a:ext uri="{FF2B5EF4-FFF2-40B4-BE49-F238E27FC236}">
                <a16:creationId xmlns="" xmlns:a16="http://schemas.microsoft.com/office/drawing/2014/main" id="{43BCF91C-0B2C-4E5D-90D2-3969EF9B2D45}"/>
              </a:ext>
            </a:extLst>
          </p:cNvPr>
          <p:cNvSpPr>
            <a:spLocks noGrp="1"/>
          </p:cNvSpPr>
          <p:nvPr>
            <p:ph idx="1"/>
          </p:nvPr>
        </p:nvSpPr>
        <p:spPr/>
        <p:txBody>
          <a:bodyPr>
            <a:normAutofit/>
          </a:bodyPr>
          <a:lstStyle/>
          <a:p>
            <a:r>
              <a:rPr lang="en-US" sz="2000" b="1" dirty="0"/>
              <a:t>Over last few years, a great revolution has taken place in the cellular phone usage in Bangladesh.</a:t>
            </a:r>
          </a:p>
          <a:p>
            <a:r>
              <a:rPr lang="en-US" sz="2000" b="1" dirty="0"/>
              <a:t>This digital revolution has created a brand new economic sector that simply did not exist before. Computers, modern telecommunication and the Internet all reduce communication costs and break down geographical borders. In addition, ICT can be an important driver in poverty reduction and assure sustained economic growth, better public welfare, and strong social solidity and democratic forms of government</a:t>
            </a:r>
          </a:p>
        </p:txBody>
      </p:sp>
    </p:spTree>
    <p:extLst>
      <p:ext uri="{BB962C8B-B14F-4D97-AF65-F5344CB8AC3E}">
        <p14:creationId xmlns:p14="http://schemas.microsoft.com/office/powerpoint/2010/main" val="4037205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749A65-87D1-48C3-AD77-DD7ADC7C7A62}"/>
              </a:ext>
            </a:extLst>
          </p:cNvPr>
          <p:cNvSpPr>
            <a:spLocks noGrp="1"/>
          </p:cNvSpPr>
          <p:nvPr>
            <p:ph type="title"/>
          </p:nvPr>
        </p:nvSpPr>
        <p:spPr>
          <a:xfrm>
            <a:off x="2592925" y="624110"/>
            <a:ext cx="8911687" cy="863046"/>
          </a:xfrm>
        </p:spPr>
        <p:txBody>
          <a:bodyPr/>
          <a:lstStyle/>
          <a:p>
            <a:r>
              <a:rPr lang="en-US" dirty="0"/>
              <a:t>Mobile phone</a:t>
            </a:r>
          </a:p>
        </p:txBody>
      </p:sp>
      <p:sp>
        <p:nvSpPr>
          <p:cNvPr id="3" name="Content Placeholder 2">
            <a:extLst>
              <a:ext uri="{FF2B5EF4-FFF2-40B4-BE49-F238E27FC236}">
                <a16:creationId xmlns="" xmlns:a16="http://schemas.microsoft.com/office/drawing/2014/main" id="{78059B31-F11A-4AAF-9D40-107E3F7A19CC}"/>
              </a:ext>
            </a:extLst>
          </p:cNvPr>
          <p:cNvSpPr>
            <a:spLocks noGrp="1"/>
          </p:cNvSpPr>
          <p:nvPr>
            <p:ph idx="1"/>
          </p:nvPr>
        </p:nvSpPr>
        <p:spPr/>
        <p:txBody>
          <a:bodyPr>
            <a:normAutofit fontScale="85000" lnSpcReduction="10000"/>
          </a:bodyPr>
          <a:lstStyle/>
          <a:p>
            <a:r>
              <a:rPr lang="en-US" sz="2800" dirty="0"/>
              <a:t>As per the Bangladesh Telecommunication Regulatory Commission data, the number of total mobile phone subscribers increased to </a:t>
            </a:r>
            <a:r>
              <a:rPr lang="en-US" sz="2800" b="1" dirty="0"/>
              <a:t>15.84 crore at the end of February </a:t>
            </a:r>
            <a:r>
              <a:rPr lang="en-US" sz="2800" dirty="0"/>
              <a:t>from 15.75 crore in January this year (2019).</a:t>
            </a:r>
            <a:r>
              <a:rPr lang="en-US" sz="2800" b="1" dirty="0"/>
              <a:t/>
            </a:r>
            <a:br>
              <a:rPr lang="en-US" sz="2800" b="1" dirty="0"/>
            </a:br>
            <a:r>
              <a:rPr lang="en-US" sz="2800" b="1" dirty="0"/>
              <a:t>							</a:t>
            </a:r>
            <a:r>
              <a:rPr lang="en-US" sz="2000" dirty="0"/>
              <a:t>[New Age, 25 March 2019]</a:t>
            </a:r>
          </a:p>
          <a:p>
            <a:pPr fontAlgn="base"/>
            <a:r>
              <a:rPr lang="en-US" sz="2600" b="1" dirty="0"/>
              <a:t>Grameenphone tops the list among the four mobile phone operators with more than 70 million subscribers.</a:t>
            </a:r>
          </a:p>
          <a:p>
            <a:pPr fontAlgn="base"/>
            <a:r>
              <a:rPr lang="en-US" sz="2600" b="1" dirty="0" err="1"/>
              <a:t>Robi</a:t>
            </a:r>
            <a:r>
              <a:rPr lang="en-US" sz="2600" b="1" dirty="0"/>
              <a:t> was behind it with 46.1 million.</a:t>
            </a:r>
          </a:p>
          <a:p>
            <a:pPr fontAlgn="base"/>
            <a:r>
              <a:rPr lang="en-US" sz="2600" b="1" dirty="0"/>
              <a:t>Banglalink has nearly 33.5 million subscribers and state-owned </a:t>
            </a:r>
            <a:r>
              <a:rPr lang="en-US" sz="2600" b="1" dirty="0" err="1"/>
              <a:t>Teletalk</a:t>
            </a:r>
            <a:r>
              <a:rPr lang="en-US" sz="2600" b="1" dirty="0"/>
              <a:t> around 3.8 million.</a:t>
            </a:r>
            <a:r>
              <a:rPr lang="en-US" sz="2800" b="1" dirty="0"/>
              <a:t> </a:t>
            </a:r>
            <a:r>
              <a:rPr lang="en-US" sz="2400" dirty="0"/>
              <a:t>[bdnews24.com 04-04-2019]</a:t>
            </a:r>
            <a:endParaRPr lang="en-US" sz="2600" dirty="0"/>
          </a:p>
        </p:txBody>
      </p:sp>
    </p:spTree>
    <p:extLst>
      <p:ext uri="{BB962C8B-B14F-4D97-AF65-F5344CB8AC3E}">
        <p14:creationId xmlns:p14="http://schemas.microsoft.com/office/powerpoint/2010/main" val="3890194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20E11E86-9EDC-427E-A4C9-E45AF281FA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4848" y="1030147"/>
            <a:ext cx="9816686" cy="5350048"/>
          </a:xfrm>
        </p:spPr>
      </p:pic>
    </p:spTree>
    <p:extLst>
      <p:ext uri="{BB962C8B-B14F-4D97-AF65-F5344CB8AC3E}">
        <p14:creationId xmlns:p14="http://schemas.microsoft.com/office/powerpoint/2010/main" val="3533811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324FD5CA-EA16-4440-86FD-32EF0BAAC2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9311" y="226243"/>
            <a:ext cx="11210044" cy="5062194"/>
          </a:xfrm>
        </p:spPr>
      </p:pic>
    </p:spTree>
    <p:extLst>
      <p:ext uri="{BB962C8B-B14F-4D97-AF65-F5344CB8AC3E}">
        <p14:creationId xmlns:p14="http://schemas.microsoft.com/office/powerpoint/2010/main" val="3077160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26084B07-BDA0-4549-9040-25F7167145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2208" y="782425"/>
            <a:ext cx="7605874" cy="4593246"/>
          </a:xfrm>
        </p:spPr>
      </p:pic>
    </p:spTree>
    <p:extLst>
      <p:ext uri="{BB962C8B-B14F-4D97-AF65-F5344CB8AC3E}">
        <p14:creationId xmlns:p14="http://schemas.microsoft.com/office/powerpoint/2010/main" val="3292603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1B1C2AE6-54AE-445B-98CF-950664CB6A39}"/>
              </a:ext>
            </a:extLst>
          </p:cNvPr>
          <p:cNvGraphicFramePr>
            <a:graphicFrameLocks noGrp="1"/>
          </p:cNvGraphicFramePr>
          <p:nvPr>
            <p:ph idx="1"/>
            <p:extLst>
              <p:ext uri="{D42A27DB-BD31-4B8C-83A1-F6EECF244321}">
                <p14:modId xmlns:p14="http://schemas.microsoft.com/office/powerpoint/2010/main" val="1774558684"/>
              </p:ext>
            </p:extLst>
          </p:nvPr>
        </p:nvGraphicFramePr>
        <p:xfrm>
          <a:off x="1205801" y="693338"/>
          <a:ext cx="10269416" cy="5194997"/>
        </p:xfrm>
        <a:graphic>
          <a:graphicData uri="http://schemas.openxmlformats.org/drawingml/2006/table">
            <a:tbl>
              <a:tblPr firstRow="1" firstCol="1" bandRow="1">
                <a:tableStyleId>{5C22544A-7EE6-4342-B048-85BDC9FD1C3A}</a:tableStyleId>
              </a:tblPr>
              <a:tblGrid>
                <a:gridCol w="1507481">
                  <a:extLst>
                    <a:ext uri="{9D8B030D-6E8A-4147-A177-3AD203B41FA5}">
                      <a16:colId xmlns="" xmlns:a16="http://schemas.microsoft.com/office/drawing/2014/main" val="1119535866"/>
                    </a:ext>
                  </a:extLst>
                </a:gridCol>
                <a:gridCol w="1631789">
                  <a:extLst>
                    <a:ext uri="{9D8B030D-6E8A-4147-A177-3AD203B41FA5}">
                      <a16:colId xmlns="" xmlns:a16="http://schemas.microsoft.com/office/drawing/2014/main" val="3146850894"/>
                    </a:ext>
                  </a:extLst>
                </a:gridCol>
                <a:gridCol w="1628078">
                  <a:extLst>
                    <a:ext uri="{9D8B030D-6E8A-4147-A177-3AD203B41FA5}">
                      <a16:colId xmlns="" xmlns:a16="http://schemas.microsoft.com/office/drawing/2014/main" val="1447415354"/>
                    </a:ext>
                  </a:extLst>
                </a:gridCol>
                <a:gridCol w="1483359">
                  <a:extLst>
                    <a:ext uri="{9D8B030D-6E8A-4147-A177-3AD203B41FA5}">
                      <a16:colId xmlns="" xmlns:a16="http://schemas.microsoft.com/office/drawing/2014/main" val="686474639"/>
                    </a:ext>
                  </a:extLst>
                </a:gridCol>
                <a:gridCol w="1263500">
                  <a:extLst>
                    <a:ext uri="{9D8B030D-6E8A-4147-A177-3AD203B41FA5}">
                      <a16:colId xmlns="" xmlns:a16="http://schemas.microsoft.com/office/drawing/2014/main" val="3182839924"/>
                    </a:ext>
                  </a:extLst>
                </a:gridCol>
                <a:gridCol w="1502841">
                  <a:extLst>
                    <a:ext uri="{9D8B030D-6E8A-4147-A177-3AD203B41FA5}">
                      <a16:colId xmlns="" xmlns:a16="http://schemas.microsoft.com/office/drawing/2014/main" val="1406894660"/>
                    </a:ext>
                  </a:extLst>
                </a:gridCol>
                <a:gridCol w="1252368">
                  <a:extLst>
                    <a:ext uri="{9D8B030D-6E8A-4147-A177-3AD203B41FA5}">
                      <a16:colId xmlns="" xmlns:a16="http://schemas.microsoft.com/office/drawing/2014/main" val="3908472081"/>
                    </a:ext>
                  </a:extLst>
                </a:gridCol>
              </a:tblGrid>
              <a:tr h="1109800">
                <a:tc>
                  <a:txBody>
                    <a:bodyPr/>
                    <a:lstStyle/>
                    <a:p>
                      <a:pPr marL="49530" marR="0">
                        <a:lnSpc>
                          <a:spcPct val="107000"/>
                        </a:lnSpc>
                        <a:spcBef>
                          <a:spcPts val="0"/>
                        </a:spcBef>
                        <a:spcAft>
                          <a:spcPts val="0"/>
                        </a:spcAft>
                      </a:pPr>
                      <a:r>
                        <a:rPr lang="en-US" dirty="0">
                          <a:solidFill>
                            <a:schemeClr val="bg1"/>
                          </a:solidFill>
                        </a:rPr>
                        <a:t>Country</a:t>
                      </a:r>
                    </a:p>
                  </a:txBody>
                  <a:tcPr marL="68580" marR="68580" marT="9525" marB="0">
                    <a:solidFill>
                      <a:schemeClr val="accent2">
                        <a:lumMod val="75000"/>
                      </a:schemeClr>
                    </a:solidFill>
                  </a:tcPr>
                </a:tc>
                <a:tc>
                  <a:txBody>
                    <a:bodyPr/>
                    <a:lstStyle/>
                    <a:p>
                      <a:pPr marL="0" marR="0">
                        <a:lnSpc>
                          <a:spcPct val="107000"/>
                        </a:lnSpc>
                        <a:spcBef>
                          <a:spcPts val="0"/>
                        </a:spcBef>
                        <a:spcAft>
                          <a:spcPts val="0"/>
                        </a:spcAft>
                      </a:pPr>
                      <a:r>
                        <a:rPr lang="en-US">
                          <a:solidFill>
                            <a:schemeClr val="bg1"/>
                          </a:solidFill>
                        </a:rPr>
                        <a:t>Population </a:t>
                      </a:r>
                    </a:p>
                    <a:p>
                      <a:pPr marL="0" marR="0">
                        <a:lnSpc>
                          <a:spcPct val="107000"/>
                        </a:lnSpc>
                        <a:spcBef>
                          <a:spcPts val="0"/>
                        </a:spcBef>
                        <a:spcAft>
                          <a:spcPts val="0"/>
                        </a:spcAft>
                      </a:pPr>
                      <a:r>
                        <a:rPr lang="en-US">
                          <a:solidFill>
                            <a:schemeClr val="bg1"/>
                          </a:solidFill>
                        </a:rPr>
                        <a:t>(2018 Est.)</a:t>
                      </a:r>
                    </a:p>
                  </a:txBody>
                  <a:tcPr marL="68580" marR="68580" marT="9525" marB="0"/>
                </a:tc>
                <a:tc>
                  <a:txBody>
                    <a:bodyPr/>
                    <a:lstStyle/>
                    <a:p>
                      <a:pPr marL="0" marR="0">
                        <a:lnSpc>
                          <a:spcPct val="107000"/>
                        </a:lnSpc>
                        <a:spcBef>
                          <a:spcPts val="0"/>
                        </a:spcBef>
                        <a:spcAft>
                          <a:spcPts val="0"/>
                        </a:spcAft>
                      </a:pPr>
                      <a:r>
                        <a:rPr lang="en-US" dirty="0">
                          <a:solidFill>
                            <a:schemeClr val="bg1"/>
                          </a:solidFill>
                        </a:rPr>
                        <a:t>Internet Users 30 June 2018</a:t>
                      </a:r>
                    </a:p>
                  </a:txBody>
                  <a:tcPr marL="68580" marR="68580" marT="9525" marB="0"/>
                </a:tc>
                <a:tc>
                  <a:txBody>
                    <a:bodyPr/>
                    <a:lstStyle/>
                    <a:p>
                      <a:pPr marL="0" marR="0">
                        <a:lnSpc>
                          <a:spcPct val="107000"/>
                        </a:lnSpc>
                        <a:spcBef>
                          <a:spcPts val="0"/>
                        </a:spcBef>
                        <a:spcAft>
                          <a:spcPts val="0"/>
                        </a:spcAft>
                      </a:pPr>
                      <a:r>
                        <a:rPr lang="en-US" dirty="0">
                          <a:solidFill>
                            <a:schemeClr val="bg1"/>
                          </a:solidFill>
                        </a:rPr>
                        <a:t>Internet Users 31 March 2019</a:t>
                      </a:r>
                    </a:p>
                  </a:txBody>
                  <a:tcPr marL="0" marR="0" marT="0" marB="0"/>
                </a:tc>
                <a:tc>
                  <a:txBody>
                    <a:bodyPr/>
                    <a:lstStyle/>
                    <a:p>
                      <a:pPr marL="0" marR="0">
                        <a:lnSpc>
                          <a:spcPct val="107000"/>
                        </a:lnSpc>
                        <a:spcBef>
                          <a:spcPts val="0"/>
                        </a:spcBef>
                        <a:spcAft>
                          <a:spcPts val="0"/>
                        </a:spcAft>
                      </a:pPr>
                      <a:r>
                        <a:rPr lang="en-US">
                          <a:solidFill>
                            <a:schemeClr val="bg1"/>
                          </a:solidFill>
                        </a:rPr>
                        <a:t>Penetra-tion </a:t>
                      </a:r>
                    </a:p>
                    <a:p>
                      <a:pPr marL="0" marR="0">
                        <a:lnSpc>
                          <a:spcPct val="107000"/>
                        </a:lnSpc>
                        <a:spcBef>
                          <a:spcPts val="0"/>
                        </a:spcBef>
                        <a:spcAft>
                          <a:spcPts val="0"/>
                        </a:spcAft>
                      </a:pPr>
                      <a:r>
                        <a:rPr lang="en-US">
                          <a:solidFill>
                            <a:schemeClr val="bg1"/>
                          </a:solidFill>
                        </a:rPr>
                        <a:t>(% Popn.)</a:t>
                      </a:r>
                    </a:p>
                  </a:txBody>
                  <a:tcPr marL="68580" marR="68580" marT="9525" marB="0"/>
                </a:tc>
                <a:tc>
                  <a:txBody>
                    <a:bodyPr/>
                    <a:lstStyle/>
                    <a:p>
                      <a:pPr marL="0" marR="0">
                        <a:lnSpc>
                          <a:spcPct val="107000"/>
                        </a:lnSpc>
                        <a:spcBef>
                          <a:spcPts val="0"/>
                        </a:spcBef>
                        <a:spcAft>
                          <a:spcPts val="0"/>
                        </a:spcAft>
                      </a:pPr>
                      <a:r>
                        <a:rPr lang="en-US">
                          <a:solidFill>
                            <a:schemeClr val="bg1"/>
                          </a:solidFill>
                        </a:rPr>
                        <a:t>Facebook </a:t>
                      </a:r>
                    </a:p>
                    <a:p>
                      <a:pPr marL="0" marR="0">
                        <a:lnSpc>
                          <a:spcPct val="107000"/>
                        </a:lnSpc>
                        <a:spcBef>
                          <a:spcPts val="0"/>
                        </a:spcBef>
                        <a:spcAft>
                          <a:spcPts val="0"/>
                        </a:spcAft>
                      </a:pPr>
                      <a:r>
                        <a:rPr lang="en-US">
                          <a:solidFill>
                            <a:schemeClr val="bg1"/>
                          </a:solidFill>
                        </a:rPr>
                        <a:t>31 Dec 2017</a:t>
                      </a:r>
                    </a:p>
                  </a:txBody>
                  <a:tcPr marL="68580" marR="68580" marT="9525" marB="0"/>
                </a:tc>
                <a:tc>
                  <a:txBody>
                    <a:bodyPr/>
                    <a:lstStyle/>
                    <a:p>
                      <a:pPr marL="110490" marR="106680">
                        <a:lnSpc>
                          <a:spcPct val="107000"/>
                        </a:lnSpc>
                        <a:spcBef>
                          <a:spcPts val="0"/>
                        </a:spcBef>
                        <a:spcAft>
                          <a:spcPts val="0"/>
                        </a:spcAft>
                      </a:pPr>
                      <a:r>
                        <a:rPr lang="en-US" dirty="0">
                          <a:solidFill>
                            <a:schemeClr val="bg1"/>
                          </a:solidFill>
                        </a:rPr>
                        <a:t>Users %  Asia</a:t>
                      </a:r>
                    </a:p>
                  </a:txBody>
                  <a:tcPr marL="0" marR="0" marT="0" marB="0"/>
                </a:tc>
                <a:extLst>
                  <a:ext uri="{0D108BD9-81ED-4DB2-BD59-A6C34878D82A}">
                    <a16:rowId xmlns="" xmlns:a16="http://schemas.microsoft.com/office/drawing/2014/main" val="1829506600"/>
                  </a:ext>
                </a:extLst>
              </a:tr>
              <a:tr h="515708">
                <a:tc>
                  <a:txBody>
                    <a:bodyPr/>
                    <a:lstStyle/>
                    <a:p>
                      <a:pPr marL="49530" marR="0">
                        <a:lnSpc>
                          <a:spcPct val="107000"/>
                        </a:lnSpc>
                        <a:spcBef>
                          <a:spcPts val="0"/>
                        </a:spcBef>
                        <a:spcAft>
                          <a:spcPts val="800"/>
                        </a:spcAft>
                      </a:pPr>
                      <a:r>
                        <a:rPr lang="en-US" b="1" dirty="0">
                          <a:solidFill>
                            <a:schemeClr val="bg1"/>
                          </a:solidFill>
                        </a:rPr>
                        <a:t>Afghanistan</a:t>
                      </a:r>
                    </a:p>
                  </a:txBody>
                  <a:tcPr marL="68580" marR="68580" marT="9525" marB="0" anchor="ctr">
                    <a:solidFill>
                      <a:schemeClr val="accent2">
                        <a:lumMod val="75000"/>
                      </a:schemeClr>
                    </a:solidFill>
                  </a:tcPr>
                </a:tc>
                <a:tc>
                  <a:txBody>
                    <a:bodyPr/>
                    <a:lstStyle/>
                    <a:p>
                      <a:pPr marL="0" marR="0">
                        <a:lnSpc>
                          <a:spcPct val="107000"/>
                        </a:lnSpc>
                        <a:spcBef>
                          <a:spcPts val="0"/>
                        </a:spcBef>
                        <a:spcAft>
                          <a:spcPts val="800"/>
                        </a:spcAft>
                      </a:pPr>
                      <a:r>
                        <a:rPr lang="en-US" sz="1600">
                          <a:effectLst/>
                        </a:rPr>
                        <a:t>36,373,176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800"/>
                        </a:spcAft>
                      </a:pPr>
                      <a:r>
                        <a:rPr lang="en-US" sz="1800" b="1">
                          <a:solidFill>
                            <a:srgbClr val="7030A0"/>
                          </a:solidFill>
                          <a:effectLst/>
                        </a:rPr>
                        <a:t>6,003,183</a:t>
                      </a:r>
                      <a:endParaRPr lang="en-US" sz="18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800"/>
                        </a:spcAft>
                      </a:pPr>
                      <a:r>
                        <a:rPr lang="en-US" sz="1800" dirty="0">
                          <a:ln>
                            <a:noFill/>
                          </a:ln>
                          <a:effectLst>
                            <a:outerShdw blurRad="38100" dist="19050" dir="2700000" algn="tl">
                              <a:schemeClr val="dk1">
                                <a:alpha val="40000"/>
                              </a:schemeClr>
                            </a:outerShdw>
                          </a:effectLst>
                          <a:highlight>
                            <a:srgbClr val="FFFF00"/>
                          </a:highlight>
                        </a:rPr>
                        <a:t>6,538,124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1600" b="1">
                          <a:solidFill>
                            <a:srgbClr val="C00000"/>
                          </a:solidFill>
                          <a:effectLst/>
                        </a:rPr>
                        <a:t>17.6%</a:t>
                      </a:r>
                      <a:endParaRPr lang="en-US" sz="14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800"/>
                        </a:spcAft>
                      </a:pPr>
                      <a:r>
                        <a:rPr lang="en-US" sz="1600">
                          <a:effectLst/>
                        </a:rPr>
                        <a:t>3,200,000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110490" marR="0">
                        <a:lnSpc>
                          <a:spcPct val="107000"/>
                        </a:lnSpc>
                        <a:spcBef>
                          <a:spcPts val="0"/>
                        </a:spcBef>
                        <a:spcAft>
                          <a:spcPts val="800"/>
                        </a:spcAft>
                      </a:pPr>
                      <a:r>
                        <a:rPr lang="en-US" sz="1800" b="1" dirty="0">
                          <a:solidFill>
                            <a:srgbClr val="C00000"/>
                          </a:solidFill>
                          <a:effectLst/>
                          <a:highlight>
                            <a:srgbClr val="FFFF00"/>
                          </a:highlight>
                        </a:rPr>
                        <a:t>0.3%</a:t>
                      </a:r>
                      <a:endParaRPr lang="en-US"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279999119"/>
                  </a:ext>
                </a:extLst>
              </a:tr>
              <a:tr h="515708">
                <a:tc>
                  <a:txBody>
                    <a:bodyPr/>
                    <a:lstStyle/>
                    <a:p>
                      <a:pPr marL="49530" marR="0">
                        <a:lnSpc>
                          <a:spcPct val="107000"/>
                        </a:lnSpc>
                        <a:spcBef>
                          <a:spcPts val="0"/>
                        </a:spcBef>
                        <a:spcAft>
                          <a:spcPts val="800"/>
                        </a:spcAft>
                      </a:pPr>
                      <a:r>
                        <a:rPr lang="en-US" b="1" dirty="0">
                          <a:solidFill>
                            <a:schemeClr val="bg1"/>
                          </a:solidFill>
                        </a:rPr>
                        <a:t>Bangladesh</a:t>
                      </a:r>
                    </a:p>
                  </a:txBody>
                  <a:tcPr marL="68580" marR="68580" marT="9525" marB="0" anchor="ctr">
                    <a:solidFill>
                      <a:schemeClr val="accent2">
                        <a:lumMod val="75000"/>
                      </a:schemeClr>
                    </a:solidFill>
                  </a:tcPr>
                </a:tc>
                <a:tc>
                  <a:txBody>
                    <a:bodyPr/>
                    <a:lstStyle/>
                    <a:p>
                      <a:pPr marL="0" marR="0">
                        <a:lnSpc>
                          <a:spcPct val="107000"/>
                        </a:lnSpc>
                        <a:spcBef>
                          <a:spcPts val="0"/>
                        </a:spcBef>
                        <a:spcAft>
                          <a:spcPts val="800"/>
                        </a:spcAft>
                      </a:pPr>
                      <a:r>
                        <a:rPr lang="en-US" sz="1600">
                          <a:effectLst/>
                        </a:rPr>
                        <a:t>166,368,149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800"/>
                        </a:spcAft>
                      </a:pPr>
                      <a:r>
                        <a:rPr lang="en-US" sz="1800" b="1">
                          <a:solidFill>
                            <a:srgbClr val="7030A0"/>
                          </a:solidFill>
                          <a:effectLst/>
                        </a:rPr>
                        <a:t>88,687,000</a:t>
                      </a:r>
                      <a:endParaRPr lang="en-US" sz="18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800"/>
                        </a:spcAft>
                      </a:pPr>
                      <a:r>
                        <a:rPr lang="en-US" sz="1800" dirty="0">
                          <a:ln>
                            <a:noFill/>
                          </a:ln>
                          <a:effectLst>
                            <a:outerShdw blurRad="38100" dist="19050" dir="2700000" algn="tl">
                              <a:schemeClr val="dk1">
                                <a:alpha val="40000"/>
                              </a:schemeClr>
                            </a:outerShdw>
                          </a:effectLst>
                          <a:highlight>
                            <a:srgbClr val="FFFF00"/>
                          </a:highlight>
                        </a:rPr>
                        <a:t>92,061,000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1600" b="1">
                          <a:solidFill>
                            <a:srgbClr val="C00000"/>
                          </a:solidFill>
                          <a:effectLst/>
                        </a:rPr>
                        <a:t>54.8%</a:t>
                      </a:r>
                      <a:endParaRPr lang="en-US" sz="14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800"/>
                        </a:spcAft>
                      </a:pPr>
                      <a:r>
                        <a:rPr lang="en-US" sz="1600">
                          <a:effectLst/>
                        </a:rPr>
                        <a:t>28,000,000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110490" marR="0">
                        <a:lnSpc>
                          <a:spcPct val="107000"/>
                        </a:lnSpc>
                        <a:spcBef>
                          <a:spcPts val="0"/>
                        </a:spcBef>
                        <a:spcAft>
                          <a:spcPts val="800"/>
                        </a:spcAft>
                      </a:pPr>
                      <a:r>
                        <a:rPr lang="en-US" sz="1800" b="1" dirty="0">
                          <a:solidFill>
                            <a:srgbClr val="C00000"/>
                          </a:solidFill>
                          <a:effectLst/>
                          <a:highlight>
                            <a:srgbClr val="FFFF00"/>
                          </a:highlight>
                        </a:rPr>
                        <a:t>4.2%</a:t>
                      </a:r>
                      <a:endParaRPr lang="en-US"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4208797993"/>
                  </a:ext>
                </a:extLst>
              </a:tr>
              <a:tr h="466438">
                <a:tc>
                  <a:txBody>
                    <a:bodyPr/>
                    <a:lstStyle/>
                    <a:p>
                      <a:pPr marL="49530" marR="0">
                        <a:lnSpc>
                          <a:spcPct val="107000"/>
                        </a:lnSpc>
                        <a:spcBef>
                          <a:spcPts val="0"/>
                        </a:spcBef>
                        <a:spcAft>
                          <a:spcPts val="800"/>
                        </a:spcAft>
                      </a:pPr>
                      <a:r>
                        <a:rPr lang="en-US" b="1" dirty="0">
                          <a:solidFill>
                            <a:schemeClr val="bg1"/>
                          </a:solidFill>
                        </a:rPr>
                        <a:t>Bhutan</a:t>
                      </a:r>
                    </a:p>
                  </a:txBody>
                  <a:tcPr marL="68580" marR="68580" marT="9525" marB="0" anchor="ctr">
                    <a:solidFill>
                      <a:schemeClr val="accent2">
                        <a:lumMod val="75000"/>
                      </a:schemeClr>
                    </a:solidFill>
                  </a:tcPr>
                </a:tc>
                <a:tc>
                  <a:txBody>
                    <a:bodyPr/>
                    <a:lstStyle/>
                    <a:p>
                      <a:pPr marL="0" marR="0">
                        <a:lnSpc>
                          <a:spcPct val="107000"/>
                        </a:lnSpc>
                        <a:spcBef>
                          <a:spcPts val="0"/>
                        </a:spcBef>
                        <a:spcAft>
                          <a:spcPts val="800"/>
                        </a:spcAft>
                      </a:pPr>
                      <a:r>
                        <a:rPr lang="en-US" sz="1600">
                          <a:effectLst/>
                        </a:rPr>
                        <a:t>817,054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800"/>
                        </a:spcAft>
                      </a:pPr>
                      <a:r>
                        <a:rPr lang="en-US" sz="1800" b="1">
                          <a:solidFill>
                            <a:srgbClr val="7030A0"/>
                          </a:solidFill>
                          <a:effectLst/>
                        </a:rPr>
                        <a:t>370,423</a:t>
                      </a:r>
                      <a:endParaRPr lang="en-US" sz="18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800"/>
                        </a:spcAft>
                      </a:pPr>
                      <a:r>
                        <a:rPr lang="en-US" sz="1800">
                          <a:ln>
                            <a:noFill/>
                          </a:ln>
                          <a:effectLst>
                            <a:outerShdw blurRad="38100" dist="19050" dir="2700000" algn="tl">
                              <a:schemeClr val="dk1">
                                <a:alpha val="40000"/>
                              </a:schemeClr>
                            </a:outerShdw>
                          </a:effectLst>
                          <a:highlight>
                            <a:srgbClr val="FFFF00"/>
                          </a:highlight>
                        </a:rPr>
                        <a:t>370,423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1600" b="1">
                          <a:solidFill>
                            <a:srgbClr val="C00000"/>
                          </a:solidFill>
                          <a:effectLst/>
                        </a:rPr>
                        <a:t>44.8 %</a:t>
                      </a:r>
                      <a:endParaRPr lang="en-US" sz="14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800"/>
                        </a:spcAft>
                      </a:pPr>
                      <a:r>
                        <a:rPr lang="en-US" sz="1600">
                          <a:effectLst/>
                        </a:rPr>
                        <a:t>350,000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110490" marR="0">
                        <a:lnSpc>
                          <a:spcPct val="107000"/>
                        </a:lnSpc>
                        <a:spcBef>
                          <a:spcPts val="0"/>
                        </a:spcBef>
                        <a:spcAft>
                          <a:spcPts val="800"/>
                        </a:spcAft>
                      </a:pPr>
                      <a:r>
                        <a:rPr lang="en-US" sz="1800" b="1" dirty="0">
                          <a:solidFill>
                            <a:srgbClr val="C00000"/>
                          </a:solidFill>
                          <a:effectLst/>
                          <a:highlight>
                            <a:srgbClr val="FFFF00"/>
                          </a:highlight>
                        </a:rPr>
                        <a:t>0.0%</a:t>
                      </a:r>
                      <a:endParaRPr lang="en-US"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301194271"/>
                  </a:ext>
                </a:extLst>
              </a:tr>
              <a:tr h="515708">
                <a:tc>
                  <a:txBody>
                    <a:bodyPr/>
                    <a:lstStyle/>
                    <a:p>
                      <a:pPr marL="49530" marR="0">
                        <a:lnSpc>
                          <a:spcPct val="107000"/>
                        </a:lnSpc>
                        <a:spcBef>
                          <a:spcPts val="0"/>
                        </a:spcBef>
                        <a:spcAft>
                          <a:spcPts val="800"/>
                        </a:spcAft>
                      </a:pPr>
                      <a:r>
                        <a:rPr lang="en-US" b="1" dirty="0">
                          <a:solidFill>
                            <a:schemeClr val="bg1"/>
                          </a:solidFill>
                        </a:rPr>
                        <a:t>India</a:t>
                      </a:r>
                    </a:p>
                  </a:txBody>
                  <a:tcPr marL="68580" marR="68580" marT="9525" marB="0" anchor="ctr">
                    <a:solidFill>
                      <a:schemeClr val="accent2">
                        <a:lumMod val="75000"/>
                      </a:schemeClr>
                    </a:solidFill>
                  </a:tcPr>
                </a:tc>
                <a:tc>
                  <a:txBody>
                    <a:bodyPr/>
                    <a:lstStyle/>
                    <a:p>
                      <a:pPr marL="0" marR="0">
                        <a:lnSpc>
                          <a:spcPct val="107000"/>
                        </a:lnSpc>
                        <a:spcBef>
                          <a:spcPts val="0"/>
                        </a:spcBef>
                        <a:spcAft>
                          <a:spcPts val="800"/>
                        </a:spcAft>
                      </a:pPr>
                      <a:r>
                        <a:rPr lang="en-US" sz="1600">
                          <a:effectLst/>
                        </a:rPr>
                        <a:t>1,354,051,854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800"/>
                        </a:spcAft>
                      </a:pPr>
                      <a:r>
                        <a:rPr lang="en-US" sz="1800" b="1">
                          <a:solidFill>
                            <a:srgbClr val="7030A0"/>
                          </a:solidFill>
                          <a:effectLst/>
                        </a:rPr>
                        <a:t>462,124,989</a:t>
                      </a:r>
                      <a:endParaRPr lang="en-US" sz="18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800"/>
                        </a:spcAft>
                      </a:pPr>
                      <a:r>
                        <a:rPr lang="en-US" sz="1800">
                          <a:ln>
                            <a:noFill/>
                          </a:ln>
                          <a:effectLst>
                            <a:outerShdw blurRad="38100" dist="19050" dir="2700000" algn="tl">
                              <a:schemeClr val="dk1">
                                <a:alpha val="40000"/>
                              </a:schemeClr>
                            </a:outerShdw>
                          </a:effectLst>
                          <a:highlight>
                            <a:srgbClr val="FFFF00"/>
                          </a:highlight>
                        </a:rPr>
                        <a:t>560,000,000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1600" b="1">
                          <a:solidFill>
                            <a:srgbClr val="C00000"/>
                          </a:solidFill>
                          <a:effectLst/>
                        </a:rPr>
                        <a:t>40.9 %</a:t>
                      </a:r>
                      <a:endParaRPr lang="en-US" sz="14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800"/>
                        </a:spcAft>
                      </a:pPr>
                      <a:r>
                        <a:rPr lang="en-US" sz="1600">
                          <a:effectLst/>
                        </a:rPr>
                        <a:t>251,000,000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110490" marR="0">
                        <a:lnSpc>
                          <a:spcPct val="107000"/>
                        </a:lnSpc>
                        <a:spcBef>
                          <a:spcPts val="0"/>
                        </a:spcBef>
                        <a:spcAft>
                          <a:spcPts val="800"/>
                        </a:spcAft>
                      </a:pPr>
                      <a:r>
                        <a:rPr lang="en-US" sz="1800" b="1" dirty="0">
                          <a:solidFill>
                            <a:srgbClr val="C00000"/>
                          </a:solidFill>
                          <a:effectLst/>
                          <a:highlight>
                            <a:srgbClr val="FFFF00"/>
                          </a:highlight>
                        </a:rPr>
                        <a:t>25.6%</a:t>
                      </a:r>
                      <a:endParaRPr lang="en-US"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475424961"/>
                  </a:ext>
                </a:extLst>
              </a:tr>
              <a:tr h="466438">
                <a:tc>
                  <a:txBody>
                    <a:bodyPr/>
                    <a:lstStyle/>
                    <a:p>
                      <a:pPr marL="49530" marR="0">
                        <a:lnSpc>
                          <a:spcPct val="107000"/>
                        </a:lnSpc>
                        <a:spcBef>
                          <a:spcPts val="0"/>
                        </a:spcBef>
                        <a:spcAft>
                          <a:spcPts val="800"/>
                        </a:spcAft>
                      </a:pPr>
                      <a:r>
                        <a:rPr lang="en-US" b="1" dirty="0">
                          <a:solidFill>
                            <a:schemeClr val="bg1"/>
                          </a:solidFill>
                        </a:rPr>
                        <a:t>Maldives</a:t>
                      </a:r>
                    </a:p>
                  </a:txBody>
                  <a:tcPr marL="68580" marR="68580" marT="9525" marB="0" anchor="ctr">
                    <a:solidFill>
                      <a:schemeClr val="accent2">
                        <a:lumMod val="75000"/>
                      </a:schemeClr>
                    </a:solidFill>
                  </a:tcPr>
                </a:tc>
                <a:tc>
                  <a:txBody>
                    <a:bodyPr/>
                    <a:lstStyle/>
                    <a:p>
                      <a:pPr marL="0" marR="0">
                        <a:lnSpc>
                          <a:spcPct val="107000"/>
                        </a:lnSpc>
                        <a:spcBef>
                          <a:spcPts val="0"/>
                        </a:spcBef>
                        <a:spcAft>
                          <a:spcPts val="800"/>
                        </a:spcAft>
                      </a:pPr>
                      <a:r>
                        <a:rPr lang="en-US" sz="1600">
                          <a:effectLst/>
                        </a:rPr>
                        <a:t>444,259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800"/>
                        </a:spcAft>
                      </a:pPr>
                      <a:r>
                        <a:rPr lang="en-US" sz="1800" b="1">
                          <a:solidFill>
                            <a:srgbClr val="7030A0"/>
                          </a:solidFill>
                          <a:effectLst/>
                        </a:rPr>
                        <a:t>2,000,000</a:t>
                      </a:r>
                      <a:endParaRPr lang="en-US" sz="18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800"/>
                        </a:spcAft>
                      </a:pPr>
                      <a:r>
                        <a:rPr lang="en-US" sz="1800">
                          <a:ln>
                            <a:noFill/>
                          </a:ln>
                          <a:effectLst>
                            <a:outerShdw blurRad="38100" dist="19050" dir="2700000" algn="tl">
                              <a:schemeClr val="dk1">
                                <a:alpha val="40000"/>
                              </a:schemeClr>
                            </a:outerShdw>
                          </a:effectLst>
                          <a:highlight>
                            <a:srgbClr val="FFFF00"/>
                          </a:highlight>
                        </a:rPr>
                        <a:t>340,000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1600" b="1">
                          <a:solidFill>
                            <a:srgbClr val="C00000"/>
                          </a:solidFill>
                          <a:effectLst/>
                        </a:rPr>
                        <a:t>75.3 %</a:t>
                      </a:r>
                      <a:endParaRPr lang="en-US" sz="14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800"/>
                        </a:spcAft>
                      </a:pPr>
                      <a:r>
                        <a:rPr lang="en-US" sz="1600">
                          <a:effectLst/>
                        </a:rPr>
                        <a:t>1,900,000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110490" marR="0">
                        <a:lnSpc>
                          <a:spcPct val="107000"/>
                        </a:lnSpc>
                        <a:spcBef>
                          <a:spcPts val="0"/>
                        </a:spcBef>
                        <a:spcAft>
                          <a:spcPts val="800"/>
                        </a:spcAft>
                      </a:pPr>
                      <a:r>
                        <a:rPr lang="en-US" sz="1800" b="1" dirty="0">
                          <a:solidFill>
                            <a:srgbClr val="C00000"/>
                          </a:solidFill>
                          <a:effectLst/>
                          <a:highlight>
                            <a:srgbClr val="FFFF00"/>
                          </a:highlight>
                        </a:rPr>
                        <a:t>0.0%</a:t>
                      </a:r>
                      <a:endParaRPr lang="en-US"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294767887"/>
                  </a:ext>
                </a:extLst>
              </a:tr>
              <a:tr h="515708">
                <a:tc>
                  <a:txBody>
                    <a:bodyPr/>
                    <a:lstStyle/>
                    <a:p>
                      <a:pPr marL="49530" marR="0">
                        <a:lnSpc>
                          <a:spcPct val="107000"/>
                        </a:lnSpc>
                        <a:spcBef>
                          <a:spcPts val="0"/>
                        </a:spcBef>
                        <a:spcAft>
                          <a:spcPts val="800"/>
                        </a:spcAft>
                      </a:pPr>
                      <a:r>
                        <a:rPr lang="en-US" b="1" dirty="0">
                          <a:solidFill>
                            <a:schemeClr val="bg1"/>
                          </a:solidFill>
                        </a:rPr>
                        <a:t>Nepal</a:t>
                      </a:r>
                    </a:p>
                  </a:txBody>
                  <a:tcPr marL="68580" marR="68580" marT="9525" marB="0" anchor="ctr">
                    <a:solidFill>
                      <a:schemeClr val="accent2">
                        <a:lumMod val="75000"/>
                      </a:schemeClr>
                    </a:solidFill>
                  </a:tcPr>
                </a:tc>
                <a:tc>
                  <a:txBody>
                    <a:bodyPr/>
                    <a:lstStyle/>
                    <a:p>
                      <a:pPr marL="0" marR="0">
                        <a:lnSpc>
                          <a:spcPct val="107000"/>
                        </a:lnSpc>
                        <a:spcBef>
                          <a:spcPts val="0"/>
                        </a:spcBef>
                        <a:spcAft>
                          <a:spcPts val="800"/>
                        </a:spcAft>
                      </a:pPr>
                      <a:r>
                        <a:rPr lang="en-US" sz="1600">
                          <a:effectLst/>
                        </a:rPr>
                        <a:t>29,624,035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800"/>
                        </a:spcAft>
                      </a:pPr>
                      <a:r>
                        <a:rPr lang="en-US" sz="1800" b="1">
                          <a:solidFill>
                            <a:srgbClr val="7030A0"/>
                          </a:solidFill>
                          <a:effectLst/>
                        </a:rPr>
                        <a:t>16,190,000</a:t>
                      </a:r>
                      <a:endParaRPr lang="en-US" sz="18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800"/>
                        </a:spcAft>
                      </a:pPr>
                      <a:r>
                        <a:rPr lang="en-US" sz="1800">
                          <a:ln>
                            <a:noFill/>
                          </a:ln>
                          <a:effectLst>
                            <a:outerShdw blurRad="38100" dist="19050" dir="2700000" algn="tl">
                              <a:schemeClr val="dk1">
                                <a:alpha val="40000"/>
                              </a:schemeClr>
                            </a:outerShdw>
                          </a:effectLst>
                          <a:highlight>
                            <a:srgbClr val="FFFF00"/>
                          </a:highlight>
                        </a:rPr>
                        <a:t>18,000,000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1600" b="1">
                          <a:solidFill>
                            <a:srgbClr val="C00000"/>
                          </a:solidFill>
                          <a:effectLst/>
                        </a:rPr>
                        <a:t>54.1 %</a:t>
                      </a:r>
                      <a:endParaRPr lang="en-US" sz="14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800"/>
                        </a:spcAft>
                      </a:pPr>
                      <a:r>
                        <a:rPr lang="en-US" sz="1600">
                          <a:effectLst/>
                        </a:rPr>
                        <a:t>8,700,000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110490" marR="0">
                        <a:lnSpc>
                          <a:spcPct val="107000"/>
                        </a:lnSpc>
                        <a:spcBef>
                          <a:spcPts val="0"/>
                        </a:spcBef>
                        <a:spcAft>
                          <a:spcPts val="800"/>
                        </a:spcAft>
                      </a:pPr>
                      <a:r>
                        <a:rPr lang="en-US" sz="1800" b="1" dirty="0">
                          <a:solidFill>
                            <a:srgbClr val="C00000"/>
                          </a:solidFill>
                          <a:effectLst/>
                          <a:highlight>
                            <a:srgbClr val="FFFF00"/>
                          </a:highlight>
                        </a:rPr>
                        <a:t>0.7%</a:t>
                      </a:r>
                      <a:endParaRPr lang="en-US"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945602067"/>
                  </a:ext>
                </a:extLst>
              </a:tr>
              <a:tr h="573781">
                <a:tc>
                  <a:txBody>
                    <a:bodyPr/>
                    <a:lstStyle/>
                    <a:p>
                      <a:pPr marL="49530" marR="0">
                        <a:lnSpc>
                          <a:spcPct val="107000"/>
                        </a:lnSpc>
                        <a:spcBef>
                          <a:spcPts val="0"/>
                        </a:spcBef>
                        <a:spcAft>
                          <a:spcPts val="800"/>
                        </a:spcAft>
                      </a:pPr>
                      <a:r>
                        <a:rPr lang="en-US" b="1" dirty="0">
                          <a:solidFill>
                            <a:schemeClr val="bg1"/>
                          </a:solidFill>
                        </a:rPr>
                        <a:t>Pakistan</a:t>
                      </a:r>
                    </a:p>
                  </a:txBody>
                  <a:tcPr marL="68580" marR="68580" marT="9525" marB="0" anchor="ctr">
                    <a:solidFill>
                      <a:schemeClr val="accent2">
                        <a:lumMod val="75000"/>
                      </a:schemeClr>
                    </a:solidFill>
                  </a:tcPr>
                </a:tc>
                <a:tc>
                  <a:txBody>
                    <a:bodyPr/>
                    <a:lstStyle/>
                    <a:p>
                      <a:pPr marL="0" marR="0">
                        <a:lnSpc>
                          <a:spcPct val="107000"/>
                        </a:lnSpc>
                        <a:spcBef>
                          <a:spcPts val="0"/>
                        </a:spcBef>
                        <a:spcAft>
                          <a:spcPts val="800"/>
                        </a:spcAft>
                      </a:pPr>
                      <a:r>
                        <a:rPr lang="en-US" sz="1600">
                          <a:effectLst/>
                        </a:rPr>
                        <a:t>200,813,818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800"/>
                        </a:spcAft>
                      </a:pPr>
                      <a:r>
                        <a:rPr lang="en-US" sz="1800" b="1">
                          <a:solidFill>
                            <a:srgbClr val="7030A0"/>
                          </a:solidFill>
                          <a:effectLst/>
                        </a:rPr>
                        <a:t>44,608,065</a:t>
                      </a:r>
                      <a:endParaRPr lang="en-US" sz="18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800"/>
                        </a:spcAft>
                      </a:pPr>
                      <a:r>
                        <a:rPr lang="en-US" sz="1800">
                          <a:ln>
                            <a:noFill/>
                          </a:ln>
                          <a:effectLst>
                            <a:outerShdw blurRad="38100" dist="19050" dir="2700000" algn="tl">
                              <a:schemeClr val="dk1">
                                <a:alpha val="40000"/>
                              </a:schemeClr>
                            </a:outerShdw>
                          </a:effectLst>
                          <a:highlight>
                            <a:srgbClr val="FFFF00"/>
                          </a:highlight>
                        </a:rPr>
                        <a:t>44,608,065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1600" b="1">
                          <a:solidFill>
                            <a:srgbClr val="C00000"/>
                          </a:solidFill>
                          <a:effectLst/>
                        </a:rPr>
                        <a:t>21.8 %</a:t>
                      </a:r>
                      <a:endParaRPr lang="en-US" sz="14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800"/>
                        </a:spcAft>
                      </a:pPr>
                      <a:r>
                        <a:rPr lang="en-US" sz="1600">
                          <a:effectLst/>
                        </a:rPr>
                        <a:t>32,000,000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110490" marR="0">
                        <a:lnSpc>
                          <a:spcPct val="107000"/>
                        </a:lnSpc>
                        <a:spcBef>
                          <a:spcPts val="0"/>
                        </a:spcBef>
                        <a:spcAft>
                          <a:spcPts val="800"/>
                        </a:spcAft>
                      </a:pPr>
                      <a:r>
                        <a:rPr lang="en-US" sz="1800" b="1" dirty="0">
                          <a:solidFill>
                            <a:srgbClr val="C00000"/>
                          </a:solidFill>
                          <a:effectLst/>
                          <a:highlight>
                            <a:srgbClr val="FFFF00"/>
                          </a:highlight>
                        </a:rPr>
                        <a:t>2.0%</a:t>
                      </a:r>
                      <a:endParaRPr lang="en-US"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2456482231"/>
                  </a:ext>
                </a:extLst>
              </a:tr>
              <a:tr h="515708">
                <a:tc>
                  <a:txBody>
                    <a:bodyPr/>
                    <a:lstStyle/>
                    <a:p>
                      <a:pPr marL="49530" marR="0">
                        <a:lnSpc>
                          <a:spcPct val="107000"/>
                        </a:lnSpc>
                        <a:spcBef>
                          <a:spcPts val="0"/>
                        </a:spcBef>
                        <a:spcAft>
                          <a:spcPts val="800"/>
                        </a:spcAft>
                      </a:pPr>
                      <a:r>
                        <a:rPr lang="en-US" b="1" dirty="0">
                          <a:solidFill>
                            <a:schemeClr val="bg1"/>
                          </a:solidFill>
                        </a:rPr>
                        <a:t>Sri Lanka</a:t>
                      </a:r>
                    </a:p>
                  </a:txBody>
                  <a:tcPr marL="68580" marR="68580" marT="9525" marB="0" anchor="ctr">
                    <a:solidFill>
                      <a:schemeClr val="accent2">
                        <a:lumMod val="75000"/>
                      </a:schemeClr>
                    </a:solidFill>
                  </a:tcPr>
                </a:tc>
                <a:tc>
                  <a:txBody>
                    <a:bodyPr/>
                    <a:lstStyle/>
                    <a:p>
                      <a:pPr marL="0" marR="0">
                        <a:lnSpc>
                          <a:spcPct val="107000"/>
                        </a:lnSpc>
                        <a:spcBef>
                          <a:spcPts val="0"/>
                        </a:spcBef>
                        <a:spcAft>
                          <a:spcPts val="800"/>
                        </a:spcAft>
                      </a:pPr>
                      <a:r>
                        <a:rPr lang="en-US" sz="1600" dirty="0">
                          <a:effectLst/>
                        </a:rPr>
                        <a:t>20,950,041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800"/>
                        </a:spcAft>
                      </a:pPr>
                      <a:r>
                        <a:rPr lang="en-US" sz="1800" b="1" dirty="0">
                          <a:solidFill>
                            <a:srgbClr val="7030A0"/>
                          </a:solidFill>
                          <a:effectLst/>
                        </a:rPr>
                        <a:t>6,710,160</a:t>
                      </a:r>
                      <a:endParaRPr lang="en-US"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800"/>
                        </a:spcAft>
                      </a:pPr>
                      <a:r>
                        <a:rPr lang="en-US" sz="1800" dirty="0">
                          <a:ln>
                            <a:noFill/>
                          </a:ln>
                          <a:effectLst>
                            <a:outerShdw blurRad="38100" dist="19050" dir="2700000" algn="tl">
                              <a:schemeClr val="dk1">
                                <a:alpha val="40000"/>
                              </a:schemeClr>
                            </a:outerShdw>
                          </a:effectLst>
                          <a:highlight>
                            <a:srgbClr val="FFFF00"/>
                          </a:highlight>
                        </a:rPr>
                        <a:t>6,710,160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800"/>
                        </a:spcAft>
                      </a:pPr>
                      <a:r>
                        <a:rPr lang="en-US" sz="1600" b="1" dirty="0">
                          <a:solidFill>
                            <a:srgbClr val="C00000"/>
                          </a:solidFill>
                          <a:effectLst/>
                        </a:rPr>
                        <a:t>31.9 %</a:t>
                      </a:r>
                      <a:endPar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15240" marR="160020">
                        <a:lnSpc>
                          <a:spcPct val="107000"/>
                        </a:lnSpc>
                        <a:spcBef>
                          <a:spcPts val="0"/>
                        </a:spcBef>
                        <a:spcAft>
                          <a:spcPts val="800"/>
                        </a:spcAft>
                      </a:pPr>
                      <a:r>
                        <a:rPr lang="en-US" sz="1600" dirty="0">
                          <a:effectLst/>
                        </a:rPr>
                        <a:t>5,500,000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110490" marR="160020">
                        <a:lnSpc>
                          <a:spcPct val="107000"/>
                        </a:lnSpc>
                        <a:spcBef>
                          <a:spcPts val="0"/>
                        </a:spcBef>
                        <a:spcAft>
                          <a:spcPts val="800"/>
                        </a:spcAft>
                      </a:pPr>
                      <a:r>
                        <a:rPr lang="en-US" sz="1800" b="1" dirty="0">
                          <a:solidFill>
                            <a:srgbClr val="C00000"/>
                          </a:solidFill>
                          <a:effectLst/>
                          <a:highlight>
                            <a:srgbClr val="FFFF00"/>
                          </a:highlight>
                        </a:rPr>
                        <a:t>0.3%</a:t>
                      </a:r>
                      <a:endParaRPr lang="en-US"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27392223"/>
                  </a:ext>
                </a:extLst>
              </a:tr>
            </a:tbl>
          </a:graphicData>
        </a:graphic>
      </p:graphicFrame>
      <p:sp>
        <p:nvSpPr>
          <p:cNvPr id="5" name="Rectangle 4">
            <a:extLst>
              <a:ext uri="{FF2B5EF4-FFF2-40B4-BE49-F238E27FC236}">
                <a16:creationId xmlns="" xmlns:a16="http://schemas.microsoft.com/office/drawing/2014/main" id="{4EC6DE0B-3ABE-473B-AB1B-3BB5788193B2}"/>
              </a:ext>
            </a:extLst>
          </p:cNvPr>
          <p:cNvSpPr/>
          <p:nvPr/>
        </p:nvSpPr>
        <p:spPr>
          <a:xfrm>
            <a:off x="1205801" y="6277074"/>
            <a:ext cx="9003323" cy="375552"/>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Source: Internet World Stats,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https://www.internetworldstats.com/stats3.htm</a:t>
            </a:r>
            <a:r>
              <a:rPr lang="en-US" dirty="0">
                <a:latin typeface="Calibri" panose="020F0502020204030204" pitchFamily="34" charset="0"/>
                <a:ea typeface="Calibri" panose="020F0502020204030204" pitchFamily="34" charset="0"/>
                <a:cs typeface="Times New Roman" panose="02020603050405020304" pitchFamily="18" charset="0"/>
              </a:rPr>
              <a:t> (03-04-2019)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981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Population, Annual GDP, GDP per capita, and Human Development Index (HDI) of SAARC Countries</a:t>
            </a:r>
            <a:r>
              <a:rPr lang="en-US" sz="2000" dirty="0"/>
              <a:t/>
            </a:r>
            <a:br>
              <a:rPr lang="en-US" sz="2000" dirty="0"/>
            </a:br>
            <a:r>
              <a:rPr lang="en-US" sz="1800" b="1" dirty="0"/>
              <a:t>Countryeconomy.com  </a:t>
            </a:r>
            <a:r>
              <a:rPr lang="en-US" sz="1800" b="1" u="sng" dirty="0">
                <a:hlinkClick r:id="rId2"/>
              </a:rPr>
              <a:t>https://countryeconomy.com/countries/groups/south-asian-association-regional-cooperation</a:t>
            </a:r>
            <a:r>
              <a:rPr lang="en-US" sz="1800" b="1" dirty="0"/>
              <a:t> (13-01-2021)</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779088"/>
              </p:ext>
            </p:extLst>
          </p:nvPr>
        </p:nvGraphicFramePr>
        <p:xfrm>
          <a:off x="2453833" y="2436089"/>
          <a:ext cx="7986531" cy="3821830"/>
        </p:xfrm>
        <a:graphic>
          <a:graphicData uri="http://schemas.openxmlformats.org/drawingml/2006/table">
            <a:tbl>
              <a:tblPr firstRow="1" firstCol="1" bandRow="1">
                <a:tableStyleId>{5C22544A-7EE6-4342-B048-85BDC9FD1C3A}</a:tableStyleId>
              </a:tblPr>
              <a:tblGrid>
                <a:gridCol w="2488556"/>
                <a:gridCol w="1678330"/>
                <a:gridCol w="1574157"/>
                <a:gridCol w="1400536"/>
                <a:gridCol w="844952"/>
              </a:tblGrid>
              <a:tr h="353410">
                <a:tc>
                  <a:txBody>
                    <a:bodyPr/>
                    <a:lstStyle/>
                    <a:p>
                      <a:pPr marL="0" marR="0" algn="ctr">
                        <a:lnSpc>
                          <a:spcPct val="115000"/>
                        </a:lnSpc>
                        <a:spcBef>
                          <a:spcPts val="0"/>
                        </a:spcBef>
                        <a:spcAft>
                          <a:spcPts val="0"/>
                        </a:spcAft>
                      </a:pPr>
                      <a:r>
                        <a:rPr lang="en-US" sz="1400" b="1" dirty="0" smtClean="0">
                          <a:effectLst/>
                        </a:rPr>
                        <a:t>Countries</a:t>
                      </a:r>
                    </a:p>
                  </a:txBody>
                  <a:tcPr marL="68580" marR="68580" marT="0" marB="0" anchor="ctr"/>
                </a:tc>
                <a:tc>
                  <a:txBody>
                    <a:bodyPr/>
                    <a:lstStyle/>
                    <a:p>
                      <a:pPr marL="0" marR="0" algn="ctr">
                        <a:lnSpc>
                          <a:spcPct val="115000"/>
                        </a:lnSpc>
                        <a:spcBef>
                          <a:spcPts val="0"/>
                        </a:spcBef>
                        <a:spcAft>
                          <a:spcPts val="0"/>
                        </a:spcAft>
                      </a:pPr>
                      <a:r>
                        <a:rPr lang="en-US" sz="1800" b="1">
                          <a:effectLst/>
                        </a:rPr>
                        <a:t>Population</a:t>
                      </a:r>
                      <a:endParaRPr lang="en-US" sz="2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a:effectLst/>
                        </a:rPr>
                        <a:t>Annual GDP</a:t>
                      </a:r>
                      <a:endParaRPr lang="en-US" sz="2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a:effectLst/>
                        </a:rPr>
                        <a:t>GDP per capita</a:t>
                      </a:r>
                      <a:endParaRPr lang="en-US" sz="2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a:effectLst/>
                        </a:rPr>
                        <a:t>HDI</a:t>
                      </a:r>
                      <a:endParaRPr lang="en-US" sz="2400" b="1">
                        <a:effectLst/>
                        <a:latin typeface="Calibri"/>
                        <a:ea typeface="Calibri"/>
                        <a:cs typeface="Times New Roman"/>
                      </a:endParaRPr>
                    </a:p>
                  </a:txBody>
                  <a:tcPr marL="68580" marR="68580" marT="0" marB="0" anchor="ctr"/>
                </a:tc>
              </a:tr>
              <a:tr h="296182">
                <a:tc>
                  <a:txBody>
                    <a:bodyPr/>
                    <a:lstStyle/>
                    <a:p>
                      <a:pPr marL="0" marR="0">
                        <a:lnSpc>
                          <a:spcPct val="115000"/>
                        </a:lnSpc>
                        <a:spcBef>
                          <a:spcPts val="0"/>
                        </a:spcBef>
                        <a:spcAft>
                          <a:spcPts val="0"/>
                        </a:spcAft>
                      </a:pPr>
                      <a:r>
                        <a:rPr lang="en-US" sz="1400" b="1" dirty="0">
                          <a:effectLst/>
                        </a:rPr>
                        <a:t>  Afghanistan [+]</a:t>
                      </a:r>
                      <a:endParaRPr lang="en-US" sz="24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a:effectLst/>
                        </a:rPr>
                        <a:t>37,172,386</a:t>
                      </a:r>
                      <a:endParaRPr lang="en-US" sz="2400" b="1">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a:effectLst/>
                        </a:rPr>
                        <a:t>19,630M.$</a:t>
                      </a:r>
                      <a:endParaRPr lang="en-US" sz="2400" b="1">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a:effectLst/>
                        </a:rPr>
                        <a:t>528$</a:t>
                      </a:r>
                      <a:endParaRPr lang="en-US" sz="2400" b="1">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a:effectLst/>
                        </a:rPr>
                        <a:t>0.498</a:t>
                      </a:r>
                      <a:endParaRPr lang="en-US" sz="2400" b="1">
                        <a:effectLst/>
                        <a:latin typeface="Calibri"/>
                        <a:ea typeface="Calibri"/>
                        <a:cs typeface="Times New Roman"/>
                      </a:endParaRPr>
                    </a:p>
                  </a:txBody>
                  <a:tcPr marL="68580" marR="68580" marT="0" marB="0"/>
                </a:tc>
              </a:tr>
              <a:tr h="296182">
                <a:tc>
                  <a:txBody>
                    <a:bodyPr/>
                    <a:lstStyle/>
                    <a:p>
                      <a:pPr marL="0" marR="0">
                        <a:lnSpc>
                          <a:spcPct val="115000"/>
                        </a:lnSpc>
                        <a:spcBef>
                          <a:spcPts val="0"/>
                        </a:spcBef>
                        <a:spcAft>
                          <a:spcPts val="0"/>
                        </a:spcAft>
                      </a:pPr>
                      <a:r>
                        <a:rPr lang="en-US" sz="1400" b="1">
                          <a:effectLst/>
                        </a:rPr>
                        <a:t>  Bangladesh [+]</a:t>
                      </a:r>
                      <a:endParaRPr lang="en-US" sz="2400" b="1">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a:effectLst/>
                        </a:rPr>
                        <a:t>161,356,039</a:t>
                      </a:r>
                      <a:endParaRPr lang="en-US" sz="2400" b="1">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a:effectLst/>
                        </a:rPr>
                        <a:t>288,424M.$</a:t>
                      </a:r>
                      <a:endParaRPr lang="en-US" sz="2400" b="1">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a:effectLst/>
                        </a:rPr>
                        <a:t>1,788$</a:t>
                      </a:r>
                      <a:endParaRPr lang="en-US" sz="2400" b="1">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a:effectLst/>
                        </a:rPr>
                        <a:t>0.608</a:t>
                      </a:r>
                      <a:endParaRPr lang="en-US" sz="2400" b="1">
                        <a:effectLst/>
                        <a:latin typeface="Calibri"/>
                        <a:ea typeface="Calibri"/>
                        <a:cs typeface="Times New Roman"/>
                      </a:endParaRPr>
                    </a:p>
                  </a:txBody>
                  <a:tcPr marL="68580" marR="68580" marT="0" marB="0"/>
                </a:tc>
              </a:tr>
              <a:tr h="296182">
                <a:tc>
                  <a:txBody>
                    <a:bodyPr/>
                    <a:lstStyle/>
                    <a:p>
                      <a:pPr marL="0" marR="0">
                        <a:lnSpc>
                          <a:spcPct val="115000"/>
                        </a:lnSpc>
                        <a:spcBef>
                          <a:spcPts val="0"/>
                        </a:spcBef>
                        <a:spcAft>
                          <a:spcPts val="0"/>
                        </a:spcAft>
                      </a:pPr>
                      <a:r>
                        <a:rPr lang="en-US" sz="1400" b="1">
                          <a:effectLst/>
                        </a:rPr>
                        <a:t>  Bhutan [+]</a:t>
                      </a:r>
                      <a:endParaRPr lang="en-US" sz="2400" b="1">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a:effectLst/>
                        </a:rPr>
                        <a:t>754,394</a:t>
                      </a:r>
                      <a:endParaRPr lang="en-US" sz="2400" b="1">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a:effectLst/>
                        </a:rPr>
                        <a:t>2,582M.$</a:t>
                      </a:r>
                      <a:endParaRPr lang="en-US" sz="2400" b="1">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a:effectLst/>
                        </a:rPr>
                        <a:t>3,423$</a:t>
                      </a:r>
                      <a:endParaRPr lang="en-US" sz="2400" b="1">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a:effectLst/>
                        </a:rPr>
                        <a:t>0.612</a:t>
                      </a:r>
                      <a:endParaRPr lang="en-US" sz="2400" b="1">
                        <a:effectLst/>
                        <a:latin typeface="Calibri"/>
                        <a:ea typeface="Calibri"/>
                        <a:cs typeface="Times New Roman"/>
                      </a:endParaRPr>
                    </a:p>
                  </a:txBody>
                  <a:tcPr marL="68580" marR="68580" marT="0" marB="0"/>
                </a:tc>
              </a:tr>
              <a:tr h="390354">
                <a:tc>
                  <a:txBody>
                    <a:bodyPr/>
                    <a:lstStyle/>
                    <a:p>
                      <a:pPr marL="0" marR="0">
                        <a:lnSpc>
                          <a:spcPct val="115000"/>
                        </a:lnSpc>
                        <a:spcBef>
                          <a:spcPts val="0"/>
                        </a:spcBef>
                        <a:spcAft>
                          <a:spcPts val="0"/>
                        </a:spcAft>
                      </a:pPr>
                      <a:r>
                        <a:rPr lang="en-US" sz="1400" b="1" dirty="0">
                          <a:effectLst/>
                        </a:rPr>
                        <a:t>  India [+]</a:t>
                      </a:r>
                      <a:endParaRPr lang="en-US" sz="24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a:effectLst/>
                        </a:rPr>
                        <a:t>1,352,617,328</a:t>
                      </a:r>
                      <a:endParaRPr lang="en-US" sz="24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a:effectLst/>
                        </a:rPr>
                        <a:t>2,718,732M.$</a:t>
                      </a:r>
                      <a:endParaRPr lang="en-US" sz="24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a:effectLst/>
                        </a:rPr>
                        <a:t>2,010$</a:t>
                      </a:r>
                      <a:endParaRPr lang="en-US" sz="24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a:effectLst/>
                        </a:rPr>
                        <a:t>0.640</a:t>
                      </a:r>
                      <a:endParaRPr lang="en-US" sz="2400" b="1" dirty="0">
                        <a:effectLst/>
                        <a:latin typeface="Calibri"/>
                        <a:ea typeface="Calibri"/>
                        <a:cs typeface="Times New Roman"/>
                      </a:endParaRPr>
                    </a:p>
                  </a:txBody>
                  <a:tcPr marL="68580" marR="68580" marT="0" marB="0"/>
                </a:tc>
              </a:tr>
              <a:tr h="296182">
                <a:tc>
                  <a:txBody>
                    <a:bodyPr/>
                    <a:lstStyle/>
                    <a:p>
                      <a:pPr marL="0" marR="0">
                        <a:lnSpc>
                          <a:spcPct val="115000"/>
                        </a:lnSpc>
                        <a:spcBef>
                          <a:spcPts val="0"/>
                        </a:spcBef>
                        <a:spcAft>
                          <a:spcPts val="0"/>
                        </a:spcAft>
                      </a:pPr>
                      <a:r>
                        <a:rPr lang="en-US" sz="1400" b="1" dirty="0">
                          <a:effectLst/>
                        </a:rPr>
                        <a:t>  Maldives [+]</a:t>
                      </a:r>
                      <a:endParaRPr lang="en-US" sz="24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a:effectLst/>
                        </a:rPr>
                        <a:t>515,696</a:t>
                      </a:r>
                      <a:endParaRPr lang="en-US" sz="2400" b="1">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a:effectLst/>
                        </a:rPr>
                        <a:t>5,328M.$</a:t>
                      </a:r>
                      <a:endParaRPr lang="en-US" sz="2400" b="1">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a:effectLst/>
                        </a:rPr>
                        <a:t>10,332$</a:t>
                      </a:r>
                      <a:endParaRPr lang="en-US" sz="2400" b="1">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a:effectLst/>
                        </a:rPr>
                        <a:t>0.717</a:t>
                      </a:r>
                      <a:endParaRPr lang="en-US" sz="2400" b="1">
                        <a:effectLst/>
                        <a:latin typeface="Calibri"/>
                        <a:ea typeface="Calibri"/>
                        <a:cs typeface="Times New Roman"/>
                      </a:endParaRPr>
                    </a:p>
                  </a:txBody>
                  <a:tcPr marL="68580" marR="68580" marT="0" marB="0"/>
                </a:tc>
              </a:tr>
              <a:tr h="296182">
                <a:tc>
                  <a:txBody>
                    <a:bodyPr/>
                    <a:lstStyle/>
                    <a:p>
                      <a:pPr marL="0" marR="0">
                        <a:lnSpc>
                          <a:spcPct val="115000"/>
                        </a:lnSpc>
                        <a:spcBef>
                          <a:spcPts val="0"/>
                        </a:spcBef>
                        <a:spcAft>
                          <a:spcPts val="0"/>
                        </a:spcAft>
                      </a:pPr>
                      <a:r>
                        <a:rPr lang="en-US" sz="1400" b="1">
                          <a:effectLst/>
                        </a:rPr>
                        <a:t>  Nepal [+]</a:t>
                      </a:r>
                      <a:endParaRPr lang="en-US" sz="2400" b="1">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a:effectLst/>
                        </a:rPr>
                        <a:t>28,087,871</a:t>
                      </a:r>
                      <a:endParaRPr lang="en-US" sz="2400" b="1">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a:effectLst/>
                        </a:rPr>
                        <a:t>29,040M.$</a:t>
                      </a:r>
                      <a:endParaRPr lang="en-US" sz="2400" b="1">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a:effectLst/>
                        </a:rPr>
                        <a:t>1,034$</a:t>
                      </a:r>
                      <a:endParaRPr lang="en-US" sz="2400" b="1">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a:effectLst/>
                        </a:rPr>
                        <a:t>0.574</a:t>
                      </a:r>
                      <a:endParaRPr lang="en-US" sz="2400" b="1">
                        <a:effectLst/>
                        <a:latin typeface="Calibri"/>
                        <a:ea typeface="Calibri"/>
                        <a:cs typeface="Times New Roman"/>
                      </a:endParaRPr>
                    </a:p>
                  </a:txBody>
                  <a:tcPr marL="68580" marR="68580" marT="0" marB="0"/>
                </a:tc>
              </a:tr>
              <a:tr h="296182">
                <a:tc>
                  <a:txBody>
                    <a:bodyPr/>
                    <a:lstStyle/>
                    <a:p>
                      <a:pPr marL="0" marR="0">
                        <a:lnSpc>
                          <a:spcPct val="115000"/>
                        </a:lnSpc>
                        <a:spcBef>
                          <a:spcPts val="0"/>
                        </a:spcBef>
                        <a:spcAft>
                          <a:spcPts val="0"/>
                        </a:spcAft>
                      </a:pPr>
                      <a:r>
                        <a:rPr lang="en-US" sz="1400" b="1">
                          <a:effectLst/>
                        </a:rPr>
                        <a:t>  Pakistan [+]</a:t>
                      </a:r>
                      <a:endParaRPr lang="en-US" sz="2400" b="1">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a:effectLst/>
                        </a:rPr>
                        <a:t>200,960,000</a:t>
                      </a:r>
                      <a:endParaRPr lang="en-US" sz="2400" b="1">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a:effectLst/>
                        </a:rPr>
                        <a:t>314,588M.$</a:t>
                      </a:r>
                      <a:endParaRPr lang="en-US" sz="2400" b="1">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a:effectLst/>
                        </a:rPr>
                        <a:t>1,565$</a:t>
                      </a:r>
                      <a:endParaRPr lang="en-US" sz="2400" b="1">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a:effectLst/>
                        </a:rPr>
                        <a:t>0.562</a:t>
                      </a:r>
                      <a:endParaRPr lang="en-US" sz="2400" b="1">
                        <a:effectLst/>
                        <a:latin typeface="Calibri"/>
                        <a:ea typeface="Calibri"/>
                        <a:cs typeface="Times New Roman"/>
                      </a:endParaRPr>
                    </a:p>
                  </a:txBody>
                  <a:tcPr marL="68580" marR="68580" marT="0" marB="0"/>
                </a:tc>
              </a:tr>
              <a:tr h="296182">
                <a:tc>
                  <a:txBody>
                    <a:bodyPr/>
                    <a:lstStyle/>
                    <a:p>
                      <a:pPr marL="0" marR="0">
                        <a:lnSpc>
                          <a:spcPct val="115000"/>
                        </a:lnSpc>
                        <a:spcBef>
                          <a:spcPts val="0"/>
                        </a:spcBef>
                        <a:spcAft>
                          <a:spcPts val="0"/>
                        </a:spcAft>
                      </a:pPr>
                      <a:r>
                        <a:rPr lang="en-US" sz="1400" b="1">
                          <a:effectLst/>
                        </a:rPr>
                        <a:t>  Sri Lanka [+]</a:t>
                      </a:r>
                      <a:endParaRPr lang="en-US" sz="2400" b="1">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a:effectLst/>
                        </a:rPr>
                        <a:t>21,670,000</a:t>
                      </a:r>
                      <a:endParaRPr lang="en-US" sz="2400" b="1">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a:effectLst/>
                        </a:rPr>
                        <a:t>88,901M.$</a:t>
                      </a:r>
                      <a:endParaRPr lang="en-US" sz="2400" b="1">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a:effectLst/>
                        </a:rPr>
                        <a:t>4,102$</a:t>
                      </a:r>
                      <a:endParaRPr lang="en-US" sz="2400" b="1">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a:effectLst/>
                        </a:rPr>
                        <a:t>0.770</a:t>
                      </a:r>
                      <a:endParaRPr lang="en-US" sz="2400" b="1">
                        <a:effectLst/>
                        <a:latin typeface="Calibri"/>
                        <a:ea typeface="Calibri"/>
                        <a:cs typeface="Times New Roman"/>
                      </a:endParaRPr>
                    </a:p>
                  </a:txBody>
                  <a:tcPr marL="68580" marR="68580" marT="0" marB="0"/>
                </a:tc>
              </a:tr>
              <a:tr h="613028">
                <a:tc>
                  <a:txBody>
                    <a:bodyPr/>
                    <a:lstStyle/>
                    <a:p>
                      <a:pPr marL="0" marR="0">
                        <a:lnSpc>
                          <a:spcPct val="115000"/>
                        </a:lnSpc>
                        <a:spcBef>
                          <a:spcPts val="0"/>
                        </a:spcBef>
                        <a:spcAft>
                          <a:spcPts val="0"/>
                        </a:spcAft>
                      </a:pPr>
                      <a:r>
                        <a:rPr lang="en-US" sz="1400" b="1" u="none" strike="noStrike" dirty="0">
                          <a:effectLst/>
                          <a:hlinkClick r:id="rId2"/>
                        </a:rPr>
                        <a:t>TOTAL: SAARC</a:t>
                      </a:r>
                      <a:endParaRPr lang="en-US" sz="24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a:effectLst/>
                        </a:rPr>
                        <a:t>1,803,133,714</a:t>
                      </a:r>
                      <a:endParaRPr lang="en-US" sz="24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a:effectLst/>
                        </a:rPr>
                        <a:t>3,467,225M.$</a:t>
                      </a:r>
                      <a:endParaRPr lang="en-US" sz="24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a:effectLst/>
                        </a:rPr>
                        <a:t>1,923$</a:t>
                      </a:r>
                      <a:endParaRPr lang="en-US" sz="2400" b="1"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1" dirty="0">
                          <a:effectLst/>
                        </a:rPr>
                        <a:t> </a:t>
                      </a:r>
                      <a:endParaRPr lang="en-US" sz="2400" b="1" dirty="0">
                        <a:effectLst/>
                        <a:latin typeface="Calibri"/>
                        <a:ea typeface="Calibri"/>
                        <a:cs typeface="Times New Roman"/>
                      </a:endParaRPr>
                    </a:p>
                  </a:txBody>
                  <a:tcPr marL="68580" marR="68580" marT="0" marB="0"/>
                </a:tc>
              </a:tr>
            </a:tbl>
          </a:graphicData>
        </a:graphic>
      </p:graphicFrame>
      <p:pic>
        <p:nvPicPr>
          <p:cNvPr id="2056" name="Picture 27" descr="Description: https://countryeconomy.com/img/flag/AFp.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8725" y="3130922"/>
            <a:ext cx="304800" cy="19843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28" descr="Description: https://countryeconomy.com/img/flag/BDp.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8725" y="3440153"/>
            <a:ext cx="304800" cy="1825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29" descr="Description: https://countryeconomy.com/img/flag/BTp.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8725" y="3762577"/>
            <a:ext cx="304800" cy="19843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30" descr="Description: https://countryeconomy.com/img/flag/INp.pn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58725" y="4121391"/>
            <a:ext cx="304800" cy="1825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31" descr="Description: https://countryeconomy.com/img/flag/MVp.pn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58725" y="4453299"/>
            <a:ext cx="304800" cy="19843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2" descr="Description: https://countryeconomy.com/img/flag/NPp.pn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86276" y="4766680"/>
            <a:ext cx="3048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33" descr="Description: https://countryeconomy.com/img/flag/PKp.png">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86276" y="5086231"/>
            <a:ext cx="304800" cy="198438"/>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34" descr="Description: https://countryeconomy.com/img/flag/LKp.png">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58725" y="5457303"/>
            <a:ext cx="3048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12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16EAEF08-FEA9-426A-BD9F-CB165D38CED2}"/>
              </a:ext>
            </a:extLst>
          </p:cNvPr>
          <p:cNvGraphicFramePr>
            <a:graphicFrameLocks noGrp="1"/>
          </p:cNvGraphicFramePr>
          <p:nvPr>
            <p:ph idx="4294967295"/>
            <p:extLst>
              <p:ext uri="{D42A27DB-BD31-4B8C-83A1-F6EECF244321}">
                <p14:modId xmlns:p14="http://schemas.microsoft.com/office/powerpoint/2010/main" val="1710487665"/>
              </p:ext>
            </p:extLst>
          </p:nvPr>
        </p:nvGraphicFramePr>
        <p:xfrm>
          <a:off x="2321169" y="1458768"/>
          <a:ext cx="6638542" cy="4241915"/>
        </p:xfrm>
        <a:graphic>
          <a:graphicData uri="http://schemas.openxmlformats.org/drawingml/2006/table">
            <a:tbl>
              <a:tblPr firstRow="1" bandRow="1">
                <a:tableStyleId>{5C22544A-7EE6-4342-B048-85BDC9FD1C3A}</a:tableStyleId>
              </a:tblPr>
              <a:tblGrid>
                <a:gridCol w="2072348">
                  <a:extLst>
                    <a:ext uri="{9D8B030D-6E8A-4147-A177-3AD203B41FA5}">
                      <a16:colId xmlns="" xmlns:a16="http://schemas.microsoft.com/office/drawing/2014/main" val="4237205748"/>
                    </a:ext>
                  </a:extLst>
                </a:gridCol>
                <a:gridCol w="2283097">
                  <a:extLst>
                    <a:ext uri="{9D8B030D-6E8A-4147-A177-3AD203B41FA5}">
                      <a16:colId xmlns="" xmlns:a16="http://schemas.microsoft.com/office/drawing/2014/main" val="669465485"/>
                    </a:ext>
                  </a:extLst>
                </a:gridCol>
                <a:gridCol w="2283097">
                  <a:extLst>
                    <a:ext uri="{9D8B030D-6E8A-4147-A177-3AD203B41FA5}">
                      <a16:colId xmlns="" xmlns:a16="http://schemas.microsoft.com/office/drawing/2014/main" val="3959494946"/>
                    </a:ext>
                  </a:extLst>
                </a:gridCol>
              </a:tblGrid>
              <a:tr h="687715">
                <a:tc>
                  <a:txBody>
                    <a:bodyPr/>
                    <a:lstStyle/>
                    <a:p>
                      <a:pPr marL="0" marR="0" algn="ctr">
                        <a:lnSpc>
                          <a:spcPct val="107000"/>
                        </a:lnSpc>
                        <a:spcBef>
                          <a:spcPts val="0"/>
                        </a:spcBef>
                        <a:spcAft>
                          <a:spcPts val="0"/>
                        </a:spcAft>
                      </a:pPr>
                      <a:r>
                        <a:rPr lang="en-US" sz="2000" b="1" dirty="0">
                          <a:effectLst/>
                        </a:rPr>
                        <a:t>Country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982" marR="82982" marT="9525" marB="0"/>
                </a:tc>
                <a:tc>
                  <a:txBody>
                    <a:bodyPr/>
                    <a:lstStyle/>
                    <a:p>
                      <a:pPr marL="0" marR="0" algn="ctr">
                        <a:lnSpc>
                          <a:spcPct val="107000"/>
                        </a:lnSpc>
                        <a:spcBef>
                          <a:spcPts val="0"/>
                        </a:spcBef>
                        <a:spcAft>
                          <a:spcPts val="0"/>
                        </a:spcAft>
                      </a:pPr>
                      <a:r>
                        <a:rPr lang="en-US" sz="2000" b="1" dirty="0">
                          <a:effectLst/>
                        </a:rPr>
                        <a:t>Primary School Enrollment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982" marR="82982" marT="9525" marB="0"/>
                </a:tc>
                <a:tc>
                  <a:txBody>
                    <a:bodyPr/>
                    <a:lstStyle/>
                    <a:p>
                      <a:pPr marL="0" marR="0" algn="ctr">
                        <a:lnSpc>
                          <a:spcPct val="107000"/>
                        </a:lnSpc>
                        <a:spcBef>
                          <a:spcPts val="0"/>
                        </a:spcBef>
                        <a:spcAft>
                          <a:spcPts val="0"/>
                        </a:spcAft>
                      </a:pPr>
                      <a:r>
                        <a:rPr lang="en-US" sz="2000" b="1" dirty="0">
                          <a:effectLst/>
                        </a:rPr>
                        <a:t>Human Dev Index</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982" marR="82982" marT="9525" marB="0"/>
                </a:tc>
                <a:extLst>
                  <a:ext uri="{0D108BD9-81ED-4DB2-BD59-A6C34878D82A}">
                    <a16:rowId xmlns="" xmlns:a16="http://schemas.microsoft.com/office/drawing/2014/main" val="1476712468"/>
                  </a:ext>
                </a:extLst>
              </a:tr>
              <a:tr h="444275">
                <a:tc>
                  <a:txBody>
                    <a:bodyPr/>
                    <a:lstStyle/>
                    <a:p>
                      <a:pPr marL="0" marR="0" algn="ctr">
                        <a:lnSpc>
                          <a:spcPct val="107000"/>
                        </a:lnSpc>
                        <a:spcBef>
                          <a:spcPts val="0"/>
                        </a:spcBef>
                        <a:spcAft>
                          <a:spcPts val="0"/>
                        </a:spcAft>
                      </a:pPr>
                      <a:r>
                        <a:rPr lang="en-US" sz="2000" b="1">
                          <a:effectLst/>
                        </a:rPr>
                        <a:t>Afghanistan</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82982" marR="82982" marT="9525" marB="0"/>
                </a:tc>
                <a:tc>
                  <a:txBody>
                    <a:bodyPr/>
                    <a:lstStyle/>
                    <a:p>
                      <a:pPr marL="0" marR="0" algn="ctr">
                        <a:lnSpc>
                          <a:spcPct val="107000"/>
                        </a:lnSpc>
                        <a:spcBef>
                          <a:spcPts val="0"/>
                        </a:spcBef>
                        <a:spcAft>
                          <a:spcPts val="0"/>
                        </a:spcAft>
                      </a:pPr>
                      <a:r>
                        <a:rPr lang="en-US" sz="2000" b="1">
                          <a:effectLst/>
                        </a:rPr>
                        <a:t>N/A</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82982" marR="82982" marT="9525" marB="0"/>
                </a:tc>
                <a:tc>
                  <a:txBody>
                    <a:bodyPr/>
                    <a:lstStyle/>
                    <a:p>
                      <a:pPr marL="0" marR="0" algn="ctr">
                        <a:lnSpc>
                          <a:spcPct val="107000"/>
                        </a:lnSpc>
                        <a:spcBef>
                          <a:spcPts val="0"/>
                        </a:spcBef>
                        <a:spcAft>
                          <a:spcPts val="0"/>
                        </a:spcAft>
                      </a:pPr>
                      <a:r>
                        <a:rPr lang="en-US" sz="2000" b="1">
                          <a:effectLst/>
                        </a:rPr>
                        <a:t>0.465 (171)</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82982" marR="82982" marT="9525" marB="0"/>
                </a:tc>
                <a:extLst>
                  <a:ext uri="{0D108BD9-81ED-4DB2-BD59-A6C34878D82A}">
                    <a16:rowId xmlns="" xmlns:a16="http://schemas.microsoft.com/office/drawing/2014/main" val="4035430077"/>
                  </a:ext>
                </a:extLst>
              </a:tr>
              <a:tr h="444275">
                <a:tc>
                  <a:txBody>
                    <a:bodyPr/>
                    <a:lstStyle/>
                    <a:p>
                      <a:pPr marL="0" marR="0" algn="ctr">
                        <a:lnSpc>
                          <a:spcPct val="107000"/>
                        </a:lnSpc>
                        <a:spcBef>
                          <a:spcPts val="0"/>
                        </a:spcBef>
                        <a:spcAft>
                          <a:spcPts val="0"/>
                        </a:spcAft>
                      </a:pPr>
                      <a:r>
                        <a:rPr lang="en-US" sz="2000" b="1">
                          <a:effectLst/>
                        </a:rPr>
                        <a:t>Bangladesh</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82982" marR="82982" marT="9525" marB="0"/>
                </a:tc>
                <a:tc>
                  <a:txBody>
                    <a:bodyPr/>
                    <a:lstStyle/>
                    <a:p>
                      <a:pPr marL="0" marR="0" algn="ctr">
                        <a:lnSpc>
                          <a:spcPct val="107000"/>
                        </a:lnSpc>
                        <a:spcBef>
                          <a:spcPts val="0"/>
                        </a:spcBef>
                        <a:spcAft>
                          <a:spcPts val="0"/>
                        </a:spcAft>
                      </a:pPr>
                      <a:r>
                        <a:rPr lang="en-US" sz="2000" b="1">
                          <a:effectLst/>
                        </a:rPr>
                        <a:t>92%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82982" marR="82982" marT="9525" marB="0"/>
                </a:tc>
                <a:tc>
                  <a:txBody>
                    <a:bodyPr/>
                    <a:lstStyle/>
                    <a:p>
                      <a:pPr marL="0" marR="0" algn="ctr">
                        <a:lnSpc>
                          <a:spcPct val="107000"/>
                        </a:lnSpc>
                        <a:spcBef>
                          <a:spcPts val="0"/>
                        </a:spcBef>
                        <a:spcAft>
                          <a:spcPts val="0"/>
                        </a:spcAft>
                      </a:pPr>
                      <a:r>
                        <a:rPr lang="en-US" sz="2000" b="1">
                          <a:effectLst/>
                        </a:rPr>
                        <a:t>0.570 (142)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82982" marR="82982" marT="9525" marB="0"/>
                </a:tc>
                <a:extLst>
                  <a:ext uri="{0D108BD9-81ED-4DB2-BD59-A6C34878D82A}">
                    <a16:rowId xmlns="" xmlns:a16="http://schemas.microsoft.com/office/drawing/2014/main" val="3967434155"/>
                  </a:ext>
                </a:extLst>
              </a:tr>
              <a:tr h="444275">
                <a:tc>
                  <a:txBody>
                    <a:bodyPr/>
                    <a:lstStyle/>
                    <a:p>
                      <a:pPr marL="0" marR="0" algn="ctr">
                        <a:lnSpc>
                          <a:spcPct val="107000"/>
                        </a:lnSpc>
                        <a:spcBef>
                          <a:spcPts val="0"/>
                        </a:spcBef>
                        <a:spcAft>
                          <a:spcPts val="0"/>
                        </a:spcAft>
                      </a:pPr>
                      <a:r>
                        <a:rPr lang="en-US" sz="2000" b="1">
                          <a:effectLst/>
                        </a:rPr>
                        <a:t>Bhutan</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82982" marR="82982" marT="9525" marB="0"/>
                </a:tc>
                <a:tc>
                  <a:txBody>
                    <a:bodyPr/>
                    <a:lstStyle/>
                    <a:p>
                      <a:pPr marL="0" marR="0" algn="ctr">
                        <a:lnSpc>
                          <a:spcPct val="107000"/>
                        </a:lnSpc>
                        <a:spcBef>
                          <a:spcPts val="0"/>
                        </a:spcBef>
                        <a:spcAft>
                          <a:spcPts val="0"/>
                        </a:spcAft>
                      </a:pPr>
                      <a:r>
                        <a:rPr lang="en-US" sz="2000" b="1">
                          <a:effectLst/>
                        </a:rPr>
                        <a:t>91%</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82982" marR="82982" marT="9525" marB="0"/>
                </a:tc>
                <a:tc>
                  <a:txBody>
                    <a:bodyPr/>
                    <a:lstStyle/>
                    <a:p>
                      <a:pPr marL="0" marR="0" algn="ctr">
                        <a:lnSpc>
                          <a:spcPct val="107000"/>
                        </a:lnSpc>
                        <a:spcBef>
                          <a:spcPts val="0"/>
                        </a:spcBef>
                        <a:spcAft>
                          <a:spcPts val="0"/>
                        </a:spcAft>
                      </a:pPr>
                      <a:r>
                        <a:rPr lang="en-US" sz="2000" b="1">
                          <a:effectLst/>
                        </a:rPr>
                        <a:t>0.605 (132)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82982" marR="82982" marT="9525" marB="0"/>
                </a:tc>
                <a:extLst>
                  <a:ext uri="{0D108BD9-81ED-4DB2-BD59-A6C34878D82A}">
                    <a16:rowId xmlns="" xmlns:a16="http://schemas.microsoft.com/office/drawing/2014/main" val="2699492554"/>
                  </a:ext>
                </a:extLst>
              </a:tr>
              <a:tr h="444275">
                <a:tc>
                  <a:txBody>
                    <a:bodyPr/>
                    <a:lstStyle/>
                    <a:p>
                      <a:pPr marL="0" marR="0" algn="ctr">
                        <a:lnSpc>
                          <a:spcPct val="107000"/>
                        </a:lnSpc>
                        <a:spcBef>
                          <a:spcPts val="0"/>
                        </a:spcBef>
                        <a:spcAft>
                          <a:spcPts val="0"/>
                        </a:spcAft>
                      </a:pPr>
                      <a:r>
                        <a:rPr lang="en-US" sz="2000" b="1">
                          <a:effectLst/>
                        </a:rPr>
                        <a:t>India </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82982" marR="82982" marT="9525" marB="0"/>
                </a:tc>
                <a:tc>
                  <a:txBody>
                    <a:bodyPr/>
                    <a:lstStyle/>
                    <a:p>
                      <a:pPr marL="0" marR="0" algn="ctr">
                        <a:lnSpc>
                          <a:spcPct val="107000"/>
                        </a:lnSpc>
                        <a:spcBef>
                          <a:spcPts val="0"/>
                        </a:spcBef>
                        <a:spcAft>
                          <a:spcPts val="0"/>
                        </a:spcAft>
                      </a:pPr>
                      <a:r>
                        <a:rPr lang="en-US" sz="2000" b="1" dirty="0">
                          <a:effectLst/>
                        </a:rPr>
                        <a:t>94%</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982" marR="82982" marT="9525" marB="0"/>
                </a:tc>
                <a:tc>
                  <a:txBody>
                    <a:bodyPr/>
                    <a:lstStyle/>
                    <a:p>
                      <a:pPr marL="0" marR="0" algn="ctr">
                        <a:lnSpc>
                          <a:spcPct val="107000"/>
                        </a:lnSpc>
                        <a:spcBef>
                          <a:spcPts val="0"/>
                        </a:spcBef>
                        <a:spcAft>
                          <a:spcPts val="0"/>
                        </a:spcAft>
                      </a:pPr>
                      <a:r>
                        <a:rPr lang="en-US" sz="2000" b="1" dirty="0">
                          <a:effectLst/>
                        </a:rPr>
                        <a:t>0.609 (130)</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982" marR="82982" marT="9525" marB="0"/>
                </a:tc>
                <a:extLst>
                  <a:ext uri="{0D108BD9-81ED-4DB2-BD59-A6C34878D82A}">
                    <a16:rowId xmlns="" xmlns:a16="http://schemas.microsoft.com/office/drawing/2014/main" val="1297983239"/>
                  </a:ext>
                </a:extLst>
              </a:tr>
              <a:tr h="444275">
                <a:tc>
                  <a:txBody>
                    <a:bodyPr/>
                    <a:lstStyle/>
                    <a:p>
                      <a:pPr marL="0" marR="0" algn="ctr">
                        <a:lnSpc>
                          <a:spcPct val="107000"/>
                        </a:lnSpc>
                        <a:spcBef>
                          <a:spcPts val="0"/>
                        </a:spcBef>
                        <a:spcAft>
                          <a:spcPts val="0"/>
                        </a:spcAft>
                      </a:pPr>
                      <a:r>
                        <a:rPr lang="en-US" sz="2000" b="1">
                          <a:effectLst/>
                        </a:rPr>
                        <a:t>Maldives</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82982" marR="82982" marT="9525" marB="0"/>
                </a:tc>
                <a:tc>
                  <a:txBody>
                    <a:bodyPr/>
                    <a:lstStyle/>
                    <a:p>
                      <a:pPr marL="0" marR="0" algn="ctr">
                        <a:lnSpc>
                          <a:spcPct val="107000"/>
                        </a:lnSpc>
                        <a:spcBef>
                          <a:spcPts val="0"/>
                        </a:spcBef>
                        <a:spcAft>
                          <a:spcPts val="0"/>
                        </a:spcAft>
                      </a:pPr>
                      <a:r>
                        <a:rPr lang="en-US" sz="2000" b="1" dirty="0">
                          <a:effectLst/>
                        </a:rPr>
                        <a:t>N/A</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982" marR="82982" marT="9525" marB="0"/>
                </a:tc>
                <a:tc>
                  <a:txBody>
                    <a:bodyPr/>
                    <a:lstStyle/>
                    <a:p>
                      <a:pPr marL="0" marR="0" algn="ctr">
                        <a:lnSpc>
                          <a:spcPct val="107000"/>
                        </a:lnSpc>
                        <a:spcBef>
                          <a:spcPts val="0"/>
                        </a:spcBef>
                        <a:spcAft>
                          <a:spcPts val="0"/>
                        </a:spcAft>
                      </a:pPr>
                      <a:r>
                        <a:rPr lang="en-US" sz="2000" b="1">
                          <a:effectLst/>
                        </a:rPr>
                        <a:t>0.706 (104)</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82982" marR="82982" marT="9525" marB="0"/>
                </a:tc>
                <a:extLst>
                  <a:ext uri="{0D108BD9-81ED-4DB2-BD59-A6C34878D82A}">
                    <a16:rowId xmlns="" xmlns:a16="http://schemas.microsoft.com/office/drawing/2014/main" val="1872124523"/>
                  </a:ext>
                </a:extLst>
              </a:tr>
              <a:tr h="444275">
                <a:tc>
                  <a:txBody>
                    <a:bodyPr/>
                    <a:lstStyle/>
                    <a:p>
                      <a:pPr marL="0" marR="0" algn="ctr">
                        <a:lnSpc>
                          <a:spcPct val="107000"/>
                        </a:lnSpc>
                        <a:spcBef>
                          <a:spcPts val="0"/>
                        </a:spcBef>
                        <a:spcAft>
                          <a:spcPts val="0"/>
                        </a:spcAft>
                      </a:pPr>
                      <a:r>
                        <a:rPr lang="en-US" sz="2000" b="1">
                          <a:effectLst/>
                        </a:rPr>
                        <a:t>Nepal</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82982" marR="82982" marT="9525" marB="0"/>
                </a:tc>
                <a:tc>
                  <a:txBody>
                    <a:bodyPr/>
                    <a:lstStyle/>
                    <a:p>
                      <a:pPr marL="0" marR="0" algn="ctr">
                        <a:lnSpc>
                          <a:spcPct val="107000"/>
                        </a:lnSpc>
                        <a:spcBef>
                          <a:spcPts val="0"/>
                        </a:spcBef>
                        <a:spcAft>
                          <a:spcPts val="0"/>
                        </a:spcAft>
                      </a:pPr>
                      <a:r>
                        <a:rPr lang="en-US" sz="2000" b="1">
                          <a:effectLst/>
                        </a:rPr>
                        <a:t>98%</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82982" marR="82982" marT="9525" marB="0"/>
                </a:tc>
                <a:tc>
                  <a:txBody>
                    <a:bodyPr/>
                    <a:lstStyle/>
                    <a:p>
                      <a:pPr marL="0" marR="0" algn="ctr">
                        <a:lnSpc>
                          <a:spcPct val="107000"/>
                        </a:lnSpc>
                        <a:spcBef>
                          <a:spcPts val="0"/>
                        </a:spcBef>
                        <a:spcAft>
                          <a:spcPts val="0"/>
                        </a:spcAft>
                      </a:pPr>
                      <a:r>
                        <a:rPr lang="en-US" sz="2000" b="1">
                          <a:effectLst/>
                        </a:rPr>
                        <a:t>0.548 (145)</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82982" marR="82982" marT="9525" marB="0"/>
                </a:tc>
                <a:extLst>
                  <a:ext uri="{0D108BD9-81ED-4DB2-BD59-A6C34878D82A}">
                    <a16:rowId xmlns="" xmlns:a16="http://schemas.microsoft.com/office/drawing/2014/main" val="912271460"/>
                  </a:ext>
                </a:extLst>
              </a:tr>
              <a:tr h="444275">
                <a:tc>
                  <a:txBody>
                    <a:bodyPr/>
                    <a:lstStyle/>
                    <a:p>
                      <a:pPr marL="0" marR="0" algn="ctr">
                        <a:lnSpc>
                          <a:spcPct val="107000"/>
                        </a:lnSpc>
                        <a:spcBef>
                          <a:spcPts val="0"/>
                        </a:spcBef>
                        <a:spcAft>
                          <a:spcPts val="0"/>
                        </a:spcAft>
                      </a:pPr>
                      <a:r>
                        <a:rPr lang="en-US" sz="2000" b="1">
                          <a:effectLst/>
                        </a:rPr>
                        <a:t>Pakistan</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82982" marR="82982" marT="9525" marB="0"/>
                </a:tc>
                <a:tc>
                  <a:txBody>
                    <a:bodyPr/>
                    <a:lstStyle/>
                    <a:p>
                      <a:pPr marL="0" marR="0" algn="ctr">
                        <a:lnSpc>
                          <a:spcPct val="107000"/>
                        </a:lnSpc>
                        <a:spcBef>
                          <a:spcPts val="0"/>
                        </a:spcBef>
                        <a:spcAft>
                          <a:spcPts val="0"/>
                        </a:spcAft>
                      </a:pPr>
                      <a:r>
                        <a:rPr lang="en-US" sz="2000" b="1">
                          <a:effectLst/>
                        </a:rPr>
                        <a:t>72%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82982" marR="82982" marT="9525" marB="0"/>
                </a:tc>
                <a:tc>
                  <a:txBody>
                    <a:bodyPr/>
                    <a:lstStyle/>
                    <a:p>
                      <a:pPr marL="0" marR="0" algn="ctr">
                        <a:lnSpc>
                          <a:spcPct val="107000"/>
                        </a:lnSpc>
                        <a:spcBef>
                          <a:spcPts val="0"/>
                        </a:spcBef>
                        <a:spcAft>
                          <a:spcPts val="0"/>
                        </a:spcAft>
                      </a:pPr>
                      <a:r>
                        <a:rPr lang="en-US" sz="2000" b="1">
                          <a:effectLst/>
                        </a:rPr>
                        <a:t>0.538 (147)</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82982" marR="82982" marT="9525" marB="0"/>
                </a:tc>
                <a:extLst>
                  <a:ext uri="{0D108BD9-81ED-4DB2-BD59-A6C34878D82A}">
                    <a16:rowId xmlns="" xmlns:a16="http://schemas.microsoft.com/office/drawing/2014/main" val="1439882435"/>
                  </a:ext>
                </a:extLst>
              </a:tr>
              <a:tr h="444275">
                <a:tc>
                  <a:txBody>
                    <a:bodyPr/>
                    <a:lstStyle/>
                    <a:p>
                      <a:pPr marL="0" marR="0" algn="ctr">
                        <a:lnSpc>
                          <a:spcPct val="107000"/>
                        </a:lnSpc>
                        <a:spcBef>
                          <a:spcPts val="0"/>
                        </a:spcBef>
                        <a:spcAft>
                          <a:spcPts val="0"/>
                        </a:spcAft>
                      </a:pPr>
                      <a:r>
                        <a:rPr lang="en-US" sz="2000" b="1">
                          <a:effectLst/>
                        </a:rPr>
                        <a:t>Sri Lanka</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82982" marR="82982" marT="9525" marB="0"/>
                </a:tc>
                <a:tc>
                  <a:txBody>
                    <a:bodyPr/>
                    <a:lstStyle/>
                    <a:p>
                      <a:pPr marL="0" marR="0" algn="ctr">
                        <a:lnSpc>
                          <a:spcPct val="107000"/>
                        </a:lnSpc>
                        <a:spcBef>
                          <a:spcPts val="0"/>
                        </a:spcBef>
                        <a:spcAft>
                          <a:spcPts val="0"/>
                        </a:spcAft>
                      </a:pPr>
                      <a:r>
                        <a:rPr lang="en-US" sz="2000" b="1" dirty="0">
                          <a:effectLst/>
                        </a:rPr>
                        <a:t>94%</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982" marR="82982" marT="9525" marB="0"/>
                </a:tc>
                <a:tc>
                  <a:txBody>
                    <a:bodyPr/>
                    <a:lstStyle/>
                    <a:p>
                      <a:pPr marL="0" marR="0" algn="ctr">
                        <a:lnSpc>
                          <a:spcPct val="107000"/>
                        </a:lnSpc>
                        <a:spcBef>
                          <a:spcPts val="0"/>
                        </a:spcBef>
                        <a:spcAft>
                          <a:spcPts val="0"/>
                        </a:spcAft>
                      </a:pPr>
                      <a:r>
                        <a:rPr lang="en-US" sz="2000" b="1" dirty="0">
                          <a:effectLst/>
                        </a:rPr>
                        <a:t>0.756 (73)</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982" marR="82982" marT="9525" marB="0"/>
                </a:tc>
                <a:extLst>
                  <a:ext uri="{0D108BD9-81ED-4DB2-BD59-A6C34878D82A}">
                    <a16:rowId xmlns="" xmlns:a16="http://schemas.microsoft.com/office/drawing/2014/main" val="2156504120"/>
                  </a:ext>
                </a:extLst>
              </a:tr>
            </a:tbl>
          </a:graphicData>
        </a:graphic>
      </p:graphicFrame>
      <p:sp>
        <p:nvSpPr>
          <p:cNvPr id="5" name="Rectangle 4">
            <a:extLst>
              <a:ext uri="{FF2B5EF4-FFF2-40B4-BE49-F238E27FC236}">
                <a16:creationId xmlns="" xmlns:a16="http://schemas.microsoft.com/office/drawing/2014/main" id="{3C2A49DE-0752-40F7-8E70-38CE2820B723}"/>
              </a:ext>
            </a:extLst>
          </p:cNvPr>
          <p:cNvSpPr/>
          <p:nvPr/>
        </p:nvSpPr>
        <p:spPr>
          <a:xfrm>
            <a:off x="2230735" y="5700683"/>
            <a:ext cx="6481003" cy="671915"/>
          </a:xfrm>
          <a:prstGeom prst="rect">
            <a:avLst/>
          </a:prstGeom>
        </p:spPr>
        <p:txBody>
          <a:bodyPr wrap="square">
            <a:spAutoFit/>
          </a:bodyPr>
          <a:lstStyle/>
          <a:p>
            <a:pPr>
              <a:lnSpc>
                <a:spcPct val="107000"/>
              </a:lnSpc>
              <a:spcAft>
                <a:spcPts val="800"/>
              </a:spcAft>
            </a:pPr>
            <a:r>
              <a:rPr lang="en-US" dirty="0" err="1">
                <a:latin typeface="Calibri" panose="020F0502020204030204" pitchFamily="34" charset="0"/>
                <a:ea typeface="Calibri" panose="020F0502020204030204" pitchFamily="34" charset="0"/>
                <a:cs typeface="Calibri" panose="020F0502020204030204" pitchFamily="34" charset="0"/>
              </a:rPr>
              <a:t>Source:</a:t>
            </a:r>
            <a:r>
              <a:rPr lang="en-US" u="sng" dirty="0" err="1">
                <a:solidFill>
                  <a:srgbClr val="0000FF"/>
                </a:solidFill>
                <a:latin typeface="Calibri" panose="020F0502020204030204" pitchFamily="34" charset="0"/>
                <a:ea typeface="Calibri" panose="020F0502020204030204" pitchFamily="34" charset="0"/>
                <a:cs typeface="Calibri" panose="020F0502020204030204" pitchFamily="34" charset="0"/>
                <a:hlinkClick r:id="rId2"/>
              </a:rPr>
              <a:t>https</a:t>
            </a:r>
            <a:r>
              <a:rPr lang="en-US"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2"/>
              </a:rPr>
              <a:t>://en.wikipedia.org/wiki/South_Asian_Association_for_Regional_Cooperation</a:t>
            </a:r>
            <a:r>
              <a:rPr lang="en-US" dirty="0">
                <a:latin typeface="Calibri" panose="020F0502020204030204" pitchFamily="34" charset="0"/>
                <a:ea typeface="Calibri" panose="020F0502020204030204" pitchFamily="34" charset="0"/>
                <a:cs typeface="Calibri" panose="020F0502020204030204" pitchFamily="34" charset="0"/>
              </a:rPr>
              <a:t> (22-09-2018)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7099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1551E7-FCA3-4E92-AC39-E470FD3CAADA}"/>
              </a:ext>
            </a:extLst>
          </p:cNvPr>
          <p:cNvSpPr>
            <a:spLocks noGrp="1"/>
          </p:cNvSpPr>
          <p:nvPr>
            <p:ph type="title"/>
          </p:nvPr>
        </p:nvSpPr>
        <p:spPr>
          <a:xfrm>
            <a:off x="2592925" y="624110"/>
            <a:ext cx="8911687" cy="811151"/>
          </a:xfrm>
        </p:spPr>
        <p:txBody>
          <a:bodyPr>
            <a:normAutofit fontScale="90000"/>
          </a:bodyPr>
          <a:lstStyle/>
          <a:p>
            <a:r>
              <a:rPr lang="en-US" dirty="0" smtClean="0"/>
              <a:t>Our shortcomings … 1</a:t>
            </a:r>
            <a:br>
              <a:rPr lang="en-US" dirty="0" smtClean="0"/>
            </a:br>
            <a:endParaRPr lang="en-US" dirty="0"/>
          </a:p>
        </p:txBody>
      </p:sp>
      <p:sp>
        <p:nvSpPr>
          <p:cNvPr id="3" name="Content Placeholder 2">
            <a:extLst>
              <a:ext uri="{FF2B5EF4-FFF2-40B4-BE49-F238E27FC236}">
                <a16:creationId xmlns="" xmlns:a16="http://schemas.microsoft.com/office/drawing/2014/main" id="{E4621B77-0A05-499E-BACC-F9E145C6C4F5}"/>
              </a:ext>
            </a:extLst>
          </p:cNvPr>
          <p:cNvSpPr>
            <a:spLocks noGrp="1"/>
          </p:cNvSpPr>
          <p:nvPr>
            <p:ph idx="1"/>
          </p:nvPr>
        </p:nvSpPr>
        <p:spPr>
          <a:xfrm>
            <a:off x="2592924" y="1905000"/>
            <a:ext cx="8911687" cy="4006222"/>
          </a:xfrm>
        </p:spPr>
        <p:txBody>
          <a:bodyPr>
            <a:normAutofit fontScale="92500" lnSpcReduction="10000"/>
          </a:bodyPr>
          <a:lstStyle/>
          <a:p>
            <a:pPr marL="0" indent="0">
              <a:buNone/>
            </a:pPr>
            <a:r>
              <a:rPr lang="en-US" sz="2400" dirty="0"/>
              <a:t>	</a:t>
            </a:r>
            <a:r>
              <a:rPr lang="en-US" sz="2400" b="1" dirty="0"/>
              <a:t>Access to the Technology</a:t>
            </a:r>
          </a:p>
          <a:p>
            <a:r>
              <a:rPr lang="en-US" sz="2400" dirty="0"/>
              <a:t>Inadequate technical and policy capacity is a fundamental barrier to digital Bangladesh. </a:t>
            </a:r>
          </a:p>
          <a:p>
            <a:pPr marL="0" indent="0">
              <a:buNone/>
            </a:pPr>
            <a:r>
              <a:rPr lang="en-US" sz="2400" dirty="0"/>
              <a:t>	</a:t>
            </a:r>
            <a:r>
              <a:rPr lang="en-US" sz="2400" b="1" dirty="0"/>
              <a:t>Economic Barriers</a:t>
            </a:r>
          </a:p>
          <a:p>
            <a:r>
              <a:rPr lang="en-US" sz="2400" dirty="0"/>
              <a:t>The economic condition of the people is one of the vital issues for computer use and internet connectivity </a:t>
            </a:r>
          </a:p>
          <a:p>
            <a:pPr marL="0" indent="0">
              <a:buNone/>
            </a:pPr>
            <a:r>
              <a:rPr lang="en-US" sz="2400" dirty="0"/>
              <a:t>	</a:t>
            </a:r>
            <a:r>
              <a:rPr lang="en-US" sz="2400" b="1" dirty="0"/>
              <a:t>Literacy Barrier</a:t>
            </a:r>
          </a:p>
          <a:p>
            <a:r>
              <a:rPr lang="en-US" sz="2400" dirty="0"/>
              <a:t>The Bangladesh is facing acute crisis of skilled computer user due to literacy problem. Lack of skilled manpower in public and private sectors is created. </a:t>
            </a:r>
            <a:r>
              <a:rPr lang="en-US" sz="2400" dirty="0" smtClean="0"/>
              <a:t>        		</a:t>
            </a:r>
            <a:r>
              <a:rPr lang="en-US" sz="2400" dirty="0" err="1" smtClean="0"/>
              <a:t>Cont</a:t>
            </a:r>
            <a:r>
              <a:rPr lang="en-US" sz="2400" dirty="0" smtClean="0"/>
              <a:t>…</a:t>
            </a:r>
            <a:endParaRPr lang="en-US" sz="2400" dirty="0"/>
          </a:p>
        </p:txBody>
      </p:sp>
    </p:spTree>
    <p:extLst>
      <p:ext uri="{BB962C8B-B14F-4D97-AF65-F5344CB8AC3E}">
        <p14:creationId xmlns:p14="http://schemas.microsoft.com/office/powerpoint/2010/main" val="302521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22725"/>
          </a:xfrm>
        </p:spPr>
        <p:txBody>
          <a:bodyPr/>
          <a:lstStyle/>
          <a:p>
            <a:r>
              <a:rPr lang="en-US" dirty="0" smtClean="0"/>
              <a:t>Our </a:t>
            </a:r>
            <a:r>
              <a:rPr lang="en-US" dirty="0"/>
              <a:t>shortcomings </a:t>
            </a:r>
            <a:r>
              <a:rPr lang="en-US" dirty="0" smtClean="0"/>
              <a:t>…2 </a:t>
            </a:r>
            <a:endParaRPr lang="en-US" dirty="0"/>
          </a:p>
        </p:txBody>
      </p:sp>
      <p:sp>
        <p:nvSpPr>
          <p:cNvPr id="3" name="Content Placeholder 2">
            <a:extLst>
              <a:ext uri="{FF2B5EF4-FFF2-40B4-BE49-F238E27FC236}">
                <a16:creationId xmlns="" xmlns:a16="http://schemas.microsoft.com/office/drawing/2014/main" id="{98E7CC2F-F6C3-4850-B13E-FBE3E0489907}"/>
              </a:ext>
            </a:extLst>
          </p:cNvPr>
          <p:cNvSpPr>
            <a:spLocks noGrp="1"/>
          </p:cNvSpPr>
          <p:nvPr>
            <p:ph idx="1"/>
          </p:nvPr>
        </p:nvSpPr>
        <p:spPr/>
        <p:txBody>
          <a:bodyPr>
            <a:normAutofit fontScale="92500"/>
          </a:bodyPr>
          <a:lstStyle/>
          <a:p>
            <a:pPr marL="0" indent="0">
              <a:buNone/>
            </a:pPr>
            <a:r>
              <a:rPr lang="en-US" dirty="0"/>
              <a:t>	</a:t>
            </a:r>
            <a:r>
              <a:rPr lang="en-US" sz="2000" b="1" dirty="0"/>
              <a:t>Language Barrier</a:t>
            </a:r>
          </a:p>
          <a:p>
            <a:r>
              <a:rPr lang="en-US" sz="2400" dirty="0"/>
              <a:t>Language problem is another vital issue for the local user of the internet/web. There are very few web sites available in local language i.e. in Bengali. Local people are not very much frequent / efficient in English as language.</a:t>
            </a:r>
            <a:endParaRPr lang="en-US" sz="2000" dirty="0"/>
          </a:p>
          <a:p>
            <a:pPr marL="0" indent="0">
              <a:buNone/>
            </a:pPr>
            <a:r>
              <a:rPr lang="en-US" sz="2000" b="1" dirty="0"/>
              <a:t>	Content Barrier</a:t>
            </a:r>
          </a:p>
          <a:p>
            <a:r>
              <a:rPr lang="en-US" sz="2400" dirty="0"/>
              <a:t>Lack of Local &amp; Social Issues in the Net Contents in the web is not sufficiently enriched with information and services required by the local user. Still, local webs are concentrated with their product &amp; service promotion.</a:t>
            </a:r>
          </a:p>
        </p:txBody>
      </p:sp>
    </p:spTree>
    <p:extLst>
      <p:ext uri="{BB962C8B-B14F-4D97-AF65-F5344CB8AC3E}">
        <p14:creationId xmlns:p14="http://schemas.microsoft.com/office/powerpoint/2010/main" val="4080676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8631BA-2967-49EB-8BFF-6DB4D4AC9538}"/>
              </a:ext>
            </a:extLst>
          </p:cNvPr>
          <p:cNvSpPr>
            <a:spLocks noGrp="1"/>
          </p:cNvSpPr>
          <p:nvPr>
            <p:ph type="title"/>
          </p:nvPr>
        </p:nvSpPr>
        <p:spPr/>
        <p:txBody>
          <a:bodyPr/>
          <a:lstStyle/>
          <a:p>
            <a:r>
              <a:rPr lang="en-US" dirty="0"/>
              <a:t>Digital Technology</a:t>
            </a:r>
          </a:p>
        </p:txBody>
      </p:sp>
      <p:sp>
        <p:nvSpPr>
          <p:cNvPr id="3" name="Content Placeholder 2">
            <a:extLst>
              <a:ext uri="{FF2B5EF4-FFF2-40B4-BE49-F238E27FC236}">
                <a16:creationId xmlns="" xmlns:a16="http://schemas.microsoft.com/office/drawing/2014/main" id="{9332CEE8-8D3D-47EA-A9C1-C49C4FA4AB79}"/>
              </a:ext>
            </a:extLst>
          </p:cNvPr>
          <p:cNvSpPr>
            <a:spLocks noGrp="1"/>
          </p:cNvSpPr>
          <p:nvPr>
            <p:ph idx="1"/>
          </p:nvPr>
        </p:nvSpPr>
        <p:spPr/>
        <p:txBody>
          <a:bodyPr>
            <a:normAutofit lnSpcReduction="10000"/>
          </a:bodyPr>
          <a:lstStyle/>
          <a:p>
            <a:r>
              <a:rPr lang="en-US" sz="2200" b="1" dirty="0"/>
              <a:t>Digital technology is a base two process. Digitized information is recorded in binary code of combinations of the digits 0 and 1, also called bits, which represent words and images</a:t>
            </a:r>
            <a:r>
              <a:rPr lang="en-US" sz="2200" b="1" dirty="0" smtClean="0"/>
              <a:t>.</a:t>
            </a:r>
            <a:endParaRPr lang="en-US" sz="2200" b="1" dirty="0"/>
          </a:p>
          <a:p>
            <a:pPr marL="0" indent="0">
              <a:buNone/>
            </a:pPr>
            <a:r>
              <a:rPr lang="en-US" sz="2200" b="1" dirty="0"/>
              <a:t>Example:</a:t>
            </a:r>
          </a:p>
          <a:p>
            <a:r>
              <a:rPr lang="en-US" sz="2200" b="1" dirty="0"/>
              <a:t>Digital technologies are electronic tools, systems, devices and resources that generate, store or process data. Well known examples include social media, online games, multimedia and mobile phones.</a:t>
            </a:r>
          </a:p>
          <a:p>
            <a:pPr marL="0" indent="0">
              <a:buNone/>
            </a:pPr>
            <a:r>
              <a:rPr lang="en-US" sz="1700" b="1" dirty="0"/>
              <a:t>Source: </a:t>
            </a:r>
            <a:r>
              <a:rPr lang="en-US" sz="1700" b="1" u="sng" dirty="0">
                <a:hlinkClick r:id="rId2"/>
              </a:rPr>
              <a:t>https://www.google.com/search?source=hp&amp;ei=5pWnXIyZG6Laz7sPipKfiAI&amp;q=digital+technology+concept&amp;btnK=Google+Search</a:t>
            </a:r>
            <a:r>
              <a:rPr lang="en-US" sz="1700" b="1" dirty="0"/>
              <a:t> (03-04-2019)</a:t>
            </a:r>
          </a:p>
          <a:p>
            <a:pPr marL="0" indent="0">
              <a:buNone/>
            </a:pPr>
            <a:endParaRPr lang="en-US" dirty="0"/>
          </a:p>
        </p:txBody>
      </p:sp>
    </p:spTree>
    <p:extLst>
      <p:ext uri="{BB962C8B-B14F-4D97-AF65-F5344CB8AC3E}">
        <p14:creationId xmlns:p14="http://schemas.microsoft.com/office/powerpoint/2010/main" val="2507050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8B7C76-B483-4567-8679-21BB35990591}"/>
              </a:ext>
            </a:extLst>
          </p:cNvPr>
          <p:cNvSpPr>
            <a:spLocks noGrp="1"/>
          </p:cNvSpPr>
          <p:nvPr>
            <p:ph type="title"/>
          </p:nvPr>
        </p:nvSpPr>
        <p:spPr>
          <a:xfrm>
            <a:off x="2592925" y="624110"/>
            <a:ext cx="8911687" cy="741703"/>
          </a:xfrm>
        </p:spPr>
        <p:txBody>
          <a:bodyPr/>
          <a:lstStyle/>
          <a:p>
            <a:r>
              <a:rPr lang="en-US" dirty="0"/>
              <a:t>Our shortcomings … 3</a:t>
            </a:r>
          </a:p>
        </p:txBody>
      </p:sp>
      <p:sp>
        <p:nvSpPr>
          <p:cNvPr id="3" name="Content Placeholder 2">
            <a:extLst>
              <a:ext uri="{FF2B5EF4-FFF2-40B4-BE49-F238E27FC236}">
                <a16:creationId xmlns="" xmlns:a16="http://schemas.microsoft.com/office/drawing/2014/main" id="{779C4FFB-2206-49B5-AEF7-6ABEF2AC2CFB}"/>
              </a:ext>
            </a:extLst>
          </p:cNvPr>
          <p:cNvSpPr>
            <a:spLocks noGrp="1"/>
          </p:cNvSpPr>
          <p:nvPr>
            <p:ph idx="1"/>
          </p:nvPr>
        </p:nvSpPr>
        <p:spPr/>
        <p:txBody>
          <a:bodyPr/>
          <a:lstStyle/>
          <a:p>
            <a:pPr marL="0" indent="0">
              <a:buNone/>
            </a:pPr>
            <a:r>
              <a:rPr lang="en-US" dirty="0"/>
              <a:t>	</a:t>
            </a:r>
            <a:r>
              <a:rPr lang="en-US" sz="2000" b="1" dirty="0"/>
              <a:t>Social &amp; Cultural Environment</a:t>
            </a:r>
            <a:endParaRPr lang="en-US" b="1" dirty="0"/>
          </a:p>
          <a:p>
            <a:r>
              <a:rPr lang="en-US" sz="2000" dirty="0"/>
              <a:t>As male group of the society can avail the web access facility from commercial centers or outside the home but the local women community of Bangladesh has limited access due to some social and cultural environment. </a:t>
            </a:r>
          </a:p>
          <a:p>
            <a:pPr marL="0" indent="0">
              <a:buNone/>
            </a:pPr>
            <a:r>
              <a:rPr lang="en-US" sz="2000" dirty="0"/>
              <a:t>	</a:t>
            </a:r>
            <a:r>
              <a:rPr lang="en-US" sz="2000" b="1" dirty="0"/>
              <a:t>The high cost of IT equipment</a:t>
            </a:r>
          </a:p>
          <a:p>
            <a:r>
              <a:rPr lang="en-US" sz="2000" dirty="0"/>
              <a:t>The high cost of IT equipment accessories which acts a barrier towards proliferation of IT access needs to be lowered.</a:t>
            </a:r>
          </a:p>
        </p:txBody>
      </p:sp>
    </p:spTree>
    <p:extLst>
      <p:ext uri="{BB962C8B-B14F-4D97-AF65-F5344CB8AC3E}">
        <p14:creationId xmlns:p14="http://schemas.microsoft.com/office/powerpoint/2010/main" val="2561007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BC6023EE-CAC2-4E71-AA5A-AD086DE070C9}"/>
              </a:ext>
            </a:extLst>
          </p:cNvPr>
          <p:cNvSpPr>
            <a:spLocks noGrp="1"/>
          </p:cNvSpPr>
          <p:nvPr>
            <p:ph type="title"/>
          </p:nvPr>
        </p:nvSpPr>
        <p:spPr/>
        <p:txBody>
          <a:bodyPr/>
          <a:lstStyle/>
          <a:p>
            <a:r>
              <a:rPr lang="en-US" dirty="0"/>
              <a:t>NGOs &amp; Social Media</a:t>
            </a:r>
          </a:p>
        </p:txBody>
      </p:sp>
      <p:sp>
        <p:nvSpPr>
          <p:cNvPr id="6" name="Content Placeholder 5">
            <a:extLst>
              <a:ext uri="{FF2B5EF4-FFF2-40B4-BE49-F238E27FC236}">
                <a16:creationId xmlns="" xmlns:a16="http://schemas.microsoft.com/office/drawing/2014/main" id="{1B1DAF59-6D86-4B07-85DD-738847CC4FF6}"/>
              </a:ext>
            </a:extLst>
          </p:cNvPr>
          <p:cNvSpPr>
            <a:spLocks noGrp="1"/>
          </p:cNvSpPr>
          <p:nvPr>
            <p:ph idx="1"/>
          </p:nvPr>
        </p:nvSpPr>
        <p:spPr/>
        <p:txBody>
          <a:bodyPr>
            <a:normAutofit fontScale="92500" lnSpcReduction="10000"/>
          </a:bodyPr>
          <a:lstStyle/>
          <a:p>
            <a:r>
              <a:rPr lang="en-US" sz="2400" dirty="0"/>
              <a:t>A study on “How Global NGOs Use Social Media” showed that 52 percent of global NGOs have used social media to report live. Of those, the top three live reporting tools are </a:t>
            </a:r>
            <a:r>
              <a:rPr lang="en-US" sz="2400" b="1" dirty="0" err="1"/>
              <a:t>facebook</a:t>
            </a:r>
            <a:r>
              <a:rPr lang="en-US" sz="2400" b="1" dirty="0"/>
              <a:t> 79%</a:t>
            </a:r>
            <a:r>
              <a:rPr lang="en-US" sz="2400" dirty="0"/>
              <a:t>, </a:t>
            </a:r>
            <a:r>
              <a:rPr lang="en-US" sz="2400" b="1" dirty="0"/>
              <a:t>Twitter 56%</a:t>
            </a:r>
            <a:r>
              <a:rPr lang="en-US" sz="2400" dirty="0"/>
              <a:t>, and </a:t>
            </a:r>
            <a:r>
              <a:rPr lang="en-US" sz="2400" b="1" dirty="0"/>
              <a:t>Instagram 23%</a:t>
            </a:r>
            <a:r>
              <a:rPr lang="en-US" sz="2400" dirty="0"/>
              <a:t>. The data found in the survey that was conducted in 153 countries globally among 4,908 NGOs mentioned citing Tech Report. [smartinsights.com] </a:t>
            </a:r>
          </a:p>
          <a:p>
            <a:r>
              <a:rPr lang="en-US" sz="2400" dirty="0"/>
              <a:t>Facebook is the most popular social media channel for global NGOs with 92% having a </a:t>
            </a:r>
            <a:r>
              <a:rPr lang="en-US" sz="2400" dirty="0" err="1"/>
              <a:t>facebook</a:t>
            </a:r>
            <a:r>
              <a:rPr lang="en-US" sz="2400" dirty="0"/>
              <a:t> page. Instagram, which was taken over by Facebook in 2012, only has 39% of NGOs creating a profile account. [smartinsights.com]</a:t>
            </a:r>
          </a:p>
          <a:p>
            <a:endParaRPr lang="en-US" sz="2400" dirty="0"/>
          </a:p>
        </p:txBody>
      </p:sp>
    </p:spTree>
    <p:extLst>
      <p:ext uri="{BB962C8B-B14F-4D97-AF65-F5344CB8AC3E}">
        <p14:creationId xmlns:p14="http://schemas.microsoft.com/office/powerpoint/2010/main" val="2312816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9659F4-1896-4983-8BA5-27220D1E448C}"/>
              </a:ext>
            </a:extLst>
          </p:cNvPr>
          <p:cNvSpPr>
            <a:spLocks noGrp="1"/>
          </p:cNvSpPr>
          <p:nvPr>
            <p:ph type="title"/>
          </p:nvPr>
        </p:nvSpPr>
        <p:spPr/>
        <p:txBody>
          <a:bodyPr>
            <a:normAutofit/>
          </a:bodyPr>
          <a:lstStyle/>
          <a:p>
            <a:r>
              <a:rPr lang="en-US" sz="3200" dirty="0"/>
              <a:t>Global South in Internet Governance</a:t>
            </a:r>
          </a:p>
        </p:txBody>
      </p:sp>
      <p:sp>
        <p:nvSpPr>
          <p:cNvPr id="3" name="Content Placeholder 2">
            <a:extLst>
              <a:ext uri="{FF2B5EF4-FFF2-40B4-BE49-F238E27FC236}">
                <a16:creationId xmlns="" xmlns:a16="http://schemas.microsoft.com/office/drawing/2014/main" id="{BFDF94F2-259C-459B-B737-CFBCCBFC181B}"/>
              </a:ext>
            </a:extLst>
          </p:cNvPr>
          <p:cNvSpPr>
            <a:spLocks noGrp="1"/>
          </p:cNvSpPr>
          <p:nvPr>
            <p:ph idx="1"/>
          </p:nvPr>
        </p:nvSpPr>
        <p:spPr/>
        <p:txBody>
          <a:bodyPr>
            <a:normAutofit/>
          </a:bodyPr>
          <a:lstStyle/>
          <a:p>
            <a:r>
              <a:rPr lang="en-US" sz="2400" dirty="0"/>
              <a:t>“According to the International Telecommunications Union (ITU), over 70% of the 3.6 trillion Internet users are now located in developing countries (ITU, 2017). However, while most Internet users are in the Global South, actors from this part of the world do  not exert a major influence over the global governance of the network.” [p.42]</a:t>
            </a:r>
          </a:p>
          <a:p>
            <a:pPr marL="0" indent="0">
              <a:buNone/>
            </a:pPr>
            <a:r>
              <a:rPr lang="en-US" sz="2400" dirty="0"/>
              <a:t>	 </a:t>
            </a:r>
          </a:p>
          <a:p>
            <a:pPr marL="0" indent="0">
              <a:buNone/>
            </a:pPr>
            <a:endParaRPr lang="en-US" dirty="0"/>
          </a:p>
        </p:txBody>
      </p:sp>
    </p:spTree>
    <p:extLst>
      <p:ext uri="{BB962C8B-B14F-4D97-AF65-F5344CB8AC3E}">
        <p14:creationId xmlns:p14="http://schemas.microsoft.com/office/powerpoint/2010/main" val="4158225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DAC2B5-686A-41CE-B1EE-67433E5EC511}"/>
              </a:ext>
            </a:extLst>
          </p:cNvPr>
          <p:cNvSpPr>
            <a:spLocks noGrp="1"/>
          </p:cNvSpPr>
          <p:nvPr>
            <p:ph type="title"/>
          </p:nvPr>
        </p:nvSpPr>
        <p:spPr>
          <a:xfrm>
            <a:off x="2592925" y="624110"/>
            <a:ext cx="8911687" cy="953481"/>
          </a:xfrm>
        </p:spPr>
        <p:txBody>
          <a:bodyPr>
            <a:normAutofit/>
          </a:bodyPr>
          <a:lstStyle/>
          <a:p>
            <a:r>
              <a:rPr lang="en-US" sz="3200" dirty="0"/>
              <a:t>Global South in Internet Governance…2 </a:t>
            </a:r>
          </a:p>
        </p:txBody>
      </p:sp>
      <p:sp>
        <p:nvSpPr>
          <p:cNvPr id="3" name="Content Placeholder 2">
            <a:extLst>
              <a:ext uri="{FF2B5EF4-FFF2-40B4-BE49-F238E27FC236}">
                <a16:creationId xmlns="" xmlns:a16="http://schemas.microsoft.com/office/drawing/2014/main" id="{D407354D-3F22-4F21-8855-BF04A28EFA1E}"/>
              </a:ext>
            </a:extLst>
          </p:cNvPr>
          <p:cNvSpPr>
            <a:spLocks noGrp="1"/>
          </p:cNvSpPr>
          <p:nvPr>
            <p:ph idx="1"/>
          </p:nvPr>
        </p:nvSpPr>
        <p:spPr>
          <a:xfrm>
            <a:off x="2589212" y="1724628"/>
            <a:ext cx="8915400" cy="4502552"/>
          </a:xfrm>
        </p:spPr>
        <p:txBody>
          <a:bodyPr>
            <a:normAutofit/>
          </a:bodyPr>
          <a:lstStyle/>
          <a:p>
            <a:r>
              <a:rPr lang="en-US" sz="2000" dirty="0"/>
              <a:t>“… one of the factors that motivate the  participation of the Global South in the dispute regarding Internet governance is the    digital gap between the Global South and the Global North. This gap can be quantified in    terms of Internet infrastructure, access to new technology, broadband, Internet speed, Internet </a:t>
            </a:r>
            <a:r>
              <a:rPr lang="en-US" sz="2000" dirty="0" err="1"/>
              <a:t>eXchange</a:t>
            </a:r>
            <a:r>
              <a:rPr lang="en-US" sz="2000" dirty="0"/>
              <a:t> Points (IXP), access to digital markets, new developments, digital entrepreneurship and the gap in terms of the many companies in the North, that lead the world of the Internet and the few companies in the South, that struggle for a space on  the web. ” [p.49] </a:t>
            </a:r>
          </a:p>
          <a:p>
            <a:pPr marL="0" indent="0">
              <a:buNone/>
            </a:pPr>
            <a:r>
              <a:rPr lang="en-US" sz="1500" dirty="0"/>
              <a:t>	</a:t>
            </a:r>
            <a:r>
              <a:rPr lang="en-US" sz="1700" dirty="0"/>
              <a:t>[Jean-Marie </a:t>
            </a:r>
            <a:r>
              <a:rPr lang="en-US" sz="1700" dirty="0" err="1"/>
              <a:t>Chenou</a:t>
            </a:r>
            <a:r>
              <a:rPr lang="en-US" sz="1700" dirty="0"/>
              <a:t>, Juan Sebastián Rojas </a:t>
            </a:r>
            <a:r>
              <a:rPr lang="en-US" sz="1700" dirty="0" err="1"/>
              <a:t>Fuerte</a:t>
            </a:r>
            <a:r>
              <a:rPr lang="en-US" sz="1700" dirty="0"/>
              <a:t>,</a:t>
            </a:r>
            <a:r>
              <a:rPr lang="en-US" sz="1700" b="1" dirty="0"/>
              <a:t> The Difficult Path </a:t>
            </a:r>
            <a:r>
              <a:rPr lang="en-US" sz="1700" b="1" dirty="0" smtClean="0"/>
              <a:t>to </a:t>
            </a:r>
            <a:r>
              <a:rPr lang="en-US" sz="1700" b="1" dirty="0"/>
              <a:t>the 	Insertion 	of the Global South in Internet Governance, </a:t>
            </a:r>
            <a:r>
              <a:rPr lang="en-US" sz="1700" b="1" dirty="0" smtClean="0"/>
              <a:t>	Edited</a:t>
            </a:r>
            <a:r>
              <a:rPr lang="en-US" sz="1700" b="1" dirty="0"/>
              <a:t> by Daniel </a:t>
            </a:r>
            <a:r>
              <a:rPr lang="en-US" sz="1700" b="1" dirty="0" err="1"/>
              <a:t>Oppermann</a:t>
            </a:r>
            <a:r>
              <a:rPr lang="en-US" sz="1700" b="1" dirty="0"/>
              <a:t>, 	</a:t>
            </a:r>
            <a:r>
              <a:rPr lang="en-US" sz="1700" dirty="0"/>
              <a:t>Published in 	2018 by  International Relations </a:t>
            </a:r>
            <a:r>
              <a:rPr lang="en-US" sz="1700" dirty="0" smtClean="0"/>
              <a:t>	Research </a:t>
            </a:r>
            <a:r>
              <a:rPr lang="en-US" sz="1700" dirty="0"/>
              <a:t>Center]  </a:t>
            </a:r>
          </a:p>
          <a:p>
            <a:pPr marL="0" indent="0">
              <a:buNone/>
            </a:pPr>
            <a:endParaRPr lang="en-US" dirty="0"/>
          </a:p>
        </p:txBody>
      </p:sp>
    </p:spTree>
    <p:extLst>
      <p:ext uri="{BB962C8B-B14F-4D97-AF65-F5344CB8AC3E}">
        <p14:creationId xmlns:p14="http://schemas.microsoft.com/office/powerpoint/2010/main" val="2566344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 xmlns:a16="http://schemas.microsoft.com/office/drawing/2014/main" id="{A59A5F34-3FBD-4829-8E96-95AD21E973DF}"/>
              </a:ext>
            </a:extLst>
          </p:cNvPr>
          <p:cNvSpPr>
            <a:spLocks noGrp="1"/>
          </p:cNvSpPr>
          <p:nvPr>
            <p:ph type="title"/>
          </p:nvPr>
        </p:nvSpPr>
        <p:spPr/>
        <p:txBody>
          <a:bodyPr/>
          <a:lstStyle/>
          <a:p>
            <a:pPr eaLnBrk="1" hangingPunct="1"/>
            <a:r>
              <a:rPr lang="en-US" altLang="en-US" dirty="0"/>
              <a:t>Social Media</a:t>
            </a:r>
          </a:p>
        </p:txBody>
      </p:sp>
      <p:sp>
        <p:nvSpPr>
          <p:cNvPr id="3" name="Content Placeholder 2">
            <a:extLst>
              <a:ext uri="{FF2B5EF4-FFF2-40B4-BE49-F238E27FC236}">
                <a16:creationId xmlns="" xmlns:a16="http://schemas.microsoft.com/office/drawing/2014/main" id="{F3A01078-CABC-49AF-BA79-3D065197C7A9}"/>
              </a:ext>
            </a:extLst>
          </p:cNvPr>
          <p:cNvSpPr>
            <a:spLocks noGrp="1"/>
          </p:cNvSpPr>
          <p:nvPr>
            <p:ph idx="1"/>
          </p:nvPr>
        </p:nvSpPr>
        <p:spPr/>
        <p:txBody>
          <a:bodyPr rtlCol="0">
            <a:normAutofit/>
          </a:bodyPr>
          <a:lstStyle/>
          <a:p>
            <a:pPr>
              <a:defRPr/>
            </a:pPr>
            <a:r>
              <a:rPr lang="en-US" sz="2400" dirty="0"/>
              <a:t>Of those, 1.2 billion are adolescents, with 23% of them in Africa, 19% in Latin America and Caribbean, and 18% in Asia. And for those youth and adolescents who have access, social media is an important part of their daily lives.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 xmlns:a16="http://schemas.microsoft.com/office/drawing/2014/main" id="{43A81DAD-3EA5-489F-A8DB-454904DAC01F}"/>
              </a:ext>
            </a:extLst>
          </p:cNvPr>
          <p:cNvSpPr>
            <a:spLocks noGrp="1"/>
          </p:cNvSpPr>
          <p:nvPr>
            <p:ph type="title"/>
          </p:nvPr>
        </p:nvSpPr>
        <p:spPr/>
        <p:txBody>
          <a:bodyPr/>
          <a:lstStyle/>
          <a:p>
            <a:pPr eaLnBrk="1" hangingPunct="1"/>
            <a:r>
              <a:rPr lang="en-US" altLang="en-US" dirty="0"/>
              <a:t>Social Media..2</a:t>
            </a:r>
          </a:p>
        </p:txBody>
      </p:sp>
      <p:sp>
        <p:nvSpPr>
          <p:cNvPr id="14339" name="Content Placeholder 2">
            <a:extLst>
              <a:ext uri="{FF2B5EF4-FFF2-40B4-BE49-F238E27FC236}">
                <a16:creationId xmlns="" xmlns:a16="http://schemas.microsoft.com/office/drawing/2014/main" id="{C40C5D73-03B1-41F0-B097-40CED593FCB4}"/>
              </a:ext>
            </a:extLst>
          </p:cNvPr>
          <p:cNvSpPr>
            <a:spLocks noGrp="1"/>
          </p:cNvSpPr>
          <p:nvPr>
            <p:ph idx="1"/>
          </p:nvPr>
        </p:nvSpPr>
        <p:spPr/>
        <p:txBody>
          <a:bodyPr/>
          <a:lstStyle/>
          <a:p>
            <a:pPr eaLnBrk="1" hangingPunct="1"/>
            <a:r>
              <a:rPr lang="en-US" altLang="en-US" sz="2400" dirty="0"/>
              <a:t>Social media are multidirectional.</a:t>
            </a:r>
          </a:p>
          <a:p>
            <a:pPr eaLnBrk="1" hangingPunct="1"/>
            <a:r>
              <a:rPr lang="en-US" altLang="en-US" sz="2400" dirty="0"/>
              <a:t>As participants in social media, all are senders and receivers at the same time. Using this new way of communication requires literacy and connectivity. It also requires access to equipment and funds for connection time.</a:t>
            </a:r>
          </a:p>
          <a:p>
            <a:pPr eaLnBrk="1" hangingPunct="1">
              <a:buFont typeface="Arial" panose="020B0604020202020204" pitchFamily="34" charset="0"/>
              <a:buNone/>
            </a:pPr>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15CA24-737A-4F9E-8BE2-FB89D5013B05}"/>
              </a:ext>
            </a:extLst>
          </p:cNvPr>
          <p:cNvSpPr>
            <a:spLocks noGrp="1"/>
          </p:cNvSpPr>
          <p:nvPr>
            <p:ph type="title"/>
          </p:nvPr>
        </p:nvSpPr>
        <p:spPr>
          <a:xfrm>
            <a:off x="2280976" y="609600"/>
            <a:ext cx="6993026" cy="557048"/>
          </a:xfrm>
        </p:spPr>
        <p:txBody>
          <a:bodyPr>
            <a:normAutofit fontScale="90000"/>
          </a:bodyPr>
          <a:lstStyle/>
          <a:p>
            <a:pPr algn="ctr"/>
            <a:r>
              <a:rPr lang="en-US" dirty="0"/>
              <a:t>Youth and Use of ICT</a:t>
            </a:r>
          </a:p>
        </p:txBody>
      </p:sp>
      <p:sp>
        <p:nvSpPr>
          <p:cNvPr id="3" name="Content Placeholder 2">
            <a:extLst>
              <a:ext uri="{FF2B5EF4-FFF2-40B4-BE49-F238E27FC236}">
                <a16:creationId xmlns="" xmlns:a16="http://schemas.microsoft.com/office/drawing/2014/main" id="{5E0558C3-F6BB-4BAB-A692-85013069FE2F}"/>
              </a:ext>
            </a:extLst>
          </p:cNvPr>
          <p:cNvSpPr>
            <a:spLocks noGrp="1"/>
          </p:cNvSpPr>
          <p:nvPr>
            <p:ph idx="1"/>
          </p:nvPr>
        </p:nvSpPr>
        <p:spPr>
          <a:xfrm>
            <a:off x="1641976" y="1674091"/>
            <a:ext cx="8596668" cy="4696564"/>
          </a:xfrm>
        </p:spPr>
        <p:txBody>
          <a:bodyPr>
            <a:normAutofit/>
          </a:bodyPr>
          <a:lstStyle/>
          <a:p>
            <a:pPr>
              <a:defRPr/>
            </a:pPr>
            <a:r>
              <a:rPr lang="en-US" sz="2400" dirty="0"/>
              <a:t>Millions of youth and adolescents across the world are connected with ICTs, particularly mobile telephony and social media. </a:t>
            </a:r>
          </a:p>
          <a:p>
            <a:pPr>
              <a:defRPr/>
            </a:pPr>
            <a:r>
              <a:rPr lang="en-US" sz="2400" dirty="0"/>
              <a:t>It is estimated that there are nearly 2 billion youth and adolescents in the world (UNFPA, 2011). </a:t>
            </a:r>
          </a:p>
          <a:p>
            <a:pPr>
              <a:defRPr/>
            </a:pPr>
            <a:r>
              <a:rPr lang="en-US" sz="2400" dirty="0"/>
              <a:t>In an article endorsed by the American Academy of Pediatrics, O’Keefe and Clarke-Pearson (2011) stated that 22% of teenagers in the U.S.A. log on to a social media site about ten times a day, and at least 50% of teenagers log on at least once a day. </a:t>
            </a:r>
          </a:p>
          <a:p>
            <a:endParaRPr lang="en-US" dirty="0"/>
          </a:p>
        </p:txBody>
      </p:sp>
    </p:spTree>
    <p:extLst>
      <p:ext uri="{BB962C8B-B14F-4D97-AF65-F5344CB8AC3E}">
        <p14:creationId xmlns:p14="http://schemas.microsoft.com/office/powerpoint/2010/main" val="2263785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82B249-A011-413F-BB82-D194CD24776C}"/>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76496960-75C5-4F54-B540-BE7E498874B5}"/>
              </a:ext>
            </a:extLst>
          </p:cNvPr>
          <p:cNvSpPr>
            <a:spLocks noGrp="1"/>
          </p:cNvSpPr>
          <p:nvPr>
            <p:ph idx="1"/>
          </p:nvPr>
        </p:nvSpPr>
        <p:spPr/>
        <p:txBody>
          <a:bodyPr>
            <a:normAutofit/>
          </a:bodyPr>
          <a:lstStyle/>
          <a:p>
            <a:r>
              <a:rPr lang="en-US" sz="2400" b="1" dirty="0"/>
              <a:t>The youth of our country, between ages of 18-35 years is about one-third of total population which is about 5.30 crores</a:t>
            </a:r>
          </a:p>
          <a:p>
            <a:pPr marL="0" indent="0">
              <a:buNone/>
            </a:pPr>
            <a:r>
              <a:rPr lang="en-US" sz="2000" b="1" dirty="0" err="1" smtClean="0"/>
              <a:t>জাতীয</a:t>
            </a:r>
            <a:r>
              <a:rPr lang="en-US" sz="2000" b="1" dirty="0" smtClean="0"/>
              <a:t> </a:t>
            </a:r>
            <a:r>
              <a:rPr lang="en-US" sz="2000" b="1" dirty="0" err="1"/>
              <a:t>যুবনীতি</a:t>
            </a:r>
            <a:r>
              <a:rPr lang="en-US" sz="2000" b="1" dirty="0"/>
              <a:t> </a:t>
            </a:r>
            <a:r>
              <a:rPr lang="en-US" sz="2000" b="1" dirty="0" err="1"/>
              <a:t>অনুসারে</a:t>
            </a:r>
            <a:r>
              <a:rPr lang="en-US" sz="2000" b="1" dirty="0"/>
              <a:t> </a:t>
            </a:r>
            <a:r>
              <a:rPr lang="en-US" sz="2000" b="1" dirty="0" err="1"/>
              <a:t>বাংলাদেশের</a:t>
            </a:r>
            <a:r>
              <a:rPr lang="en-US" sz="2000" b="1" dirty="0"/>
              <a:t> ১৮-৩৫ </a:t>
            </a:r>
            <a:r>
              <a:rPr lang="en-US" sz="2000" b="1" dirty="0" err="1"/>
              <a:t>বছর</a:t>
            </a:r>
            <a:r>
              <a:rPr lang="en-US" sz="2000" b="1" dirty="0"/>
              <a:t> </a:t>
            </a:r>
            <a:r>
              <a:rPr lang="en-US" sz="2000" b="1" dirty="0" err="1"/>
              <a:t>বয়সী</a:t>
            </a:r>
            <a:r>
              <a:rPr lang="en-US" sz="2000" b="1" dirty="0"/>
              <a:t> </a:t>
            </a:r>
            <a:r>
              <a:rPr lang="en-US" sz="2000" b="1" dirty="0" err="1"/>
              <a:t>জনগোষ্ঠিকে</a:t>
            </a:r>
            <a:r>
              <a:rPr lang="en-US" sz="2000" b="1" dirty="0"/>
              <a:t> </a:t>
            </a:r>
            <a:r>
              <a:rPr lang="en-US" sz="2000" b="1" dirty="0" err="1"/>
              <a:t>যুব</a:t>
            </a:r>
            <a:r>
              <a:rPr lang="en-US" sz="2000" b="1" dirty="0"/>
              <a:t> </a:t>
            </a:r>
            <a:r>
              <a:rPr lang="en-US" sz="2000" b="1" dirty="0" err="1"/>
              <a:t>হিসেবে</a:t>
            </a:r>
            <a:r>
              <a:rPr lang="en-US" sz="2000" b="1" dirty="0"/>
              <a:t> </a:t>
            </a:r>
            <a:r>
              <a:rPr lang="en-US" sz="2000" b="1" dirty="0" err="1"/>
              <a:t>অভিহিত</a:t>
            </a:r>
            <a:r>
              <a:rPr lang="en-US" sz="2000" b="1" dirty="0"/>
              <a:t> </a:t>
            </a:r>
            <a:r>
              <a:rPr lang="en-US" sz="2000" b="1" dirty="0" err="1"/>
              <a:t>করা</a:t>
            </a:r>
            <a:r>
              <a:rPr lang="en-US" sz="2000" b="1" dirty="0"/>
              <a:t> </a:t>
            </a:r>
            <a:r>
              <a:rPr lang="en-US" sz="2000" b="1" dirty="0" err="1"/>
              <a:t>হয়</a:t>
            </a:r>
            <a:r>
              <a:rPr lang="en-US" sz="2000" b="1" dirty="0"/>
              <a:t>। এ </a:t>
            </a:r>
            <a:r>
              <a:rPr lang="en-US" sz="2000" b="1" dirty="0" err="1"/>
              <a:t>বয়সসীমার</a:t>
            </a:r>
            <a:r>
              <a:rPr lang="en-US" sz="2000" b="1" dirty="0"/>
              <a:t> </a:t>
            </a:r>
            <a:r>
              <a:rPr lang="en-US" sz="2000" b="1" dirty="0" err="1"/>
              <a:t>জনসংখ্যা</a:t>
            </a:r>
            <a:r>
              <a:rPr lang="en-US" sz="2000" b="1" dirty="0"/>
              <a:t> </a:t>
            </a:r>
            <a:r>
              <a:rPr lang="en-US" sz="2000" b="1" dirty="0" err="1"/>
              <a:t>দেশের</a:t>
            </a:r>
            <a:r>
              <a:rPr lang="en-US" sz="2000" b="1" dirty="0"/>
              <a:t> </a:t>
            </a:r>
            <a:r>
              <a:rPr lang="en-US" sz="2000" b="1" dirty="0" err="1"/>
              <a:t>মোট</a:t>
            </a:r>
            <a:r>
              <a:rPr lang="en-US" sz="2000" b="1" dirty="0"/>
              <a:t> </a:t>
            </a:r>
            <a:r>
              <a:rPr lang="en-US" sz="2000" b="1" dirty="0" err="1"/>
              <a:t>জনসংখ্যার</a:t>
            </a:r>
            <a:r>
              <a:rPr lang="en-US" sz="2000" b="1" dirty="0"/>
              <a:t> </a:t>
            </a:r>
            <a:r>
              <a:rPr lang="en-US" sz="2000" b="1" dirty="0" err="1"/>
              <a:t>এক-তৃতীয়াংশ</a:t>
            </a:r>
            <a:r>
              <a:rPr lang="en-US" sz="2000" b="1" dirty="0"/>
              <a:t>, </a:t>
            </a:r>
            <a:r>
              <a:rPr lang="en-US" sz="2000" b="1" dirty="0" err="1"/>
              <a:t>যা</a:t>
            </a:r>
            <a:r>
              <a:rPr lang="en-US" sz="2000" b="1" dirty="0"/>
              <a:t>  </a:t>
            </a:r>
            <a:r>
              <a:rPr lang="en-US" sz="2000" b="1" dirty="0" err="1"/>
              <a:t>প্রায়</a:t>
            </a:r>
            <a:r>
              <a:rPr lang="en-US" sz="2000" b="1" dirty="0"/>
              <a:t> ৫ </a:t>
            </a:r>
            <a:r>
              <a:rPr lang="en-US" sz="2000" b="1" dirty="0" err="1"/>
              <a:t>কোটি</a:t>
            </a:r>
            <a:r>
              <a:rPr lang="en-US" sz="2000" b="1" dirty="0"/>
              <a:t> ৩০ </a:t>
            </a:r>
            <a:r>
              <a:rPr lang="en-US" sz="2000" b="1" dirty="0" err="1"/>
              <a:t>লক্ষ</a:t>
            </a:r>
            <a:r>
              <a:rPr lang="en-US" sz="2000" b="1" dirty="0"/>
              <a:t>। </a:t>
            </a:r>
            <a:r>
              <a:rPr lang="en-US" sz="2000" b="1" dirty="0" err="1"/>
              <a:t>শ্রমশক্তির</a:t>
            </a:r>
            <a:r>
              <a:rPr lang="en-US" sz="2000" b="1" dirty="0"/>
              <a:t> </a:t>
            </a:r>
            <a:r>
              <a:rPr lang="en-US" sz="2000" b="1" dirty="0" err="1"/>
              <a:t>যোগান</a:t>
            </a:r>
            <a:r>
              <a:rPr lang="en-US" sz="2000" b="1" dirty="0"/>
              <a:t> ও </a:t>
            </a:r>
            <a:r>
              <a:rPr lang="en-US" sz="2000" b="1" dirty="0" err="1"/>
              <a:t>সংখ্যার</a:t>
            </a:r>
            <a:r>
              <a:rPr lang="en-US" sz="2000" b="1" dirty="0"/>
              <a:t> </a:t>
            </a:r>
            <a:r>
              <a:rPr lang="en-US" sz="2000" b="1" dirty="0" err="1"/>
              <a:t>বিবেচনায়ও</a:t>
            </a:r>
            <a:r>
              <a:rPr lang="en-US" sz="2000" b="1" dirty="0"/>
              <a:t> </a:t>
            </a:r>
            <a:r>
              <a:rPr lang="en-US" sz="2000" b="1" dirty="0" err="1"/>
              <a:t>আমাদের</a:t>
            </a:r>
            <a:r>
              <a:rPr lang="en-US" sz="2000" b="1" dirty="0"/>
              <a:t> </a:t>
            </a:r>
            <a:r>
              <a:rPr lang="en-US" sz="2000" b="1" dirty="0" err="1"/>
              <a:t>দেশের</a:t>
            </a:r>
            <a:r>
              <a:rPr lang="en-US" sz="2000" b="1" dirty="0"/>
              <a:t> </a:t>
            </a:r>
            <a:r>
              <a:rPr lang="en-US" sz="2000" b="1" dirty="0" err="1"/>
              <a:t>উন্নয়নের</a:t>
            </a:r>
            <a:r>
              <a:rPr lang="en-US" sz="2000" b="1" dirty="0"/>
              <a:t> </a:t>
            </a:r>
            <a:r>
              <a:rPr lang="en-US" sz="2000" b="1" dirty="0" err="1"/>
              <a:t>জন্য</a:t>
            </a:r>
            <a:r>
              <a:rPr lang="en-US" sz="2000" b="1" dirty="0"/>
              <a:t> </a:t>
            </a:r>
            <a:r>
              <a:rPr lang="en-US" sz="2000" b="1" dirty="0" err="1"/>
              <a:t>যুবসমাজের</a:t>
            </a:r>
            <a:r>
              <a:rPr lang="en-US" sz="2000" b="1" dirty="0"/>
              <a:t> </a:t>
            </a:r>
            <a:r>
              <a:rPr lang="en-US" sz="2000" b="1" dirty="0" err="1"/>
              <a:t>সম্পৃক্ততা</a:t>
            </a:r>
            <a:r>
              <a:rPr lang="en-US" sz="2000" b="1" dirty="0"/>
              <a:t> </a:t>
            </a:r>
            <a:r>
              <a:rPr lang="en-US" sz="2000" b="1" dirty="0" err="1"/>
              <a:t>অত্যন্ত</a:t>
            </a:r>
            <a:r>
              <a:rPr lang="en-US" sz="2000" b="1" dirty="0"/>
              <a:t> </a:t>
            </a:r>
            <a:r>
              <a:rPr lang="en-US" sz="2000" b="1" dirty="0" err="1"/>
              <a:t>গুরুত্বপূর্ণ</a:t>
            </a:r>
            <a:r>
              <a:rPr lang="en-US" sz="2000" b="1" dirty="0"/>
              <a:t>। </a:t>
            </a:r>
            <a:r>
              <a:rPr lang="en-US" sz="2800" dirty="0"/>
              <a:t>[</a:t>
            </a:r>
            <a:r>
              <a:rPr lang="en-US" sz="2000" u="sng" dirty="0">
                <a:hlinkClick r:id="rId2"/>
              </a:rPr>
              <a:t>http://www.dyd.gov.bd/site/page/57f039b0-3112-4b5c-a071-2b300e8317af/-</a:t>
            </a:r>
            <a:r>
              <a:rPr lang="en-US" sz="2000" dirty="0"/>
              <a:t> (04-04-2019)</a:t>
            </a:r>
          </a:p>
          <a:p>
            <a:pPr marL="0" indent="0">
              <a:buNone/>
            </a:pPr>
            <a:endParaRPr lang="en-US" sz="2800" dirty="0"/>
          </a:p>
          <a:p>
            <a:pPr marL="0" indent="0">
              <a:buNone/>
            </a:pPr>
            <a:endParaRPr lang="en-US" sz="2000" dirty="0"/>
          </a:p>
        </p:txBody>
      </p:sp>
    </p:spTree>
    <p:extLst>
      <p:ext uri="{BB962C8B-B14F-4D97-AF65-F5344CB8AC3E}">
        <p14:creationId xmlns:p14="http://schemas.microsoft.com/office/powerpoint/2010/main" val="219641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8DD087-117A-4980-BAB9-74668663F281}"/>
              </a:ext>
            </a:extLst>
          </p:cNvPr>
          <p:cNvSpPr>
            <a:spLocks noGrp="1"/>
          </p:cNvSpPr>
          <p:nvPr>
            <p:ph type="title"/>
          </p:nvPr>
        </p:nvSpPr>
        <p:spPr/>
        <p:txBody>
          <a:bodyPr/>
          <a:lstStyle/>
          <a:p>
            <a:r>
              <a:rPr lang="en-US" dirty="0"/>
              <a:t>Question, Clarifications, Comments…</a:t>
            </a:r>
          </a:p>
        </p:txBody>
      </p:sp>
      <p:pic>
        <p:nvPicPr>
          <p:cNvPr id="5" name="Content Placeholder 4">
            <a:extLst>
              <a:ext uri="{FF2B5EF4-FFF2-40B4-BE49-F238E27FC236}">
                <a16:creationId xmlns="" xmlns:a16="http://schemas.microsoft.com/office/drawing/2014/main" id="{8B941274-3EB2-44AC-866C-7D47250840E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55461" y="1631624"/>
            <a:ext cx="6603999" cy="4953000"/>
          </a:xfrm>
        </p:spPr>
      </p:pic>
    </p:spTree>
    <p:extLst>
      <p:ext uri="{BB962C8B-B14F-4D97-AF65-F5344CB8AC3E}">
        <p14:creationId xmlns:p14="http://schemas.microsoft.com/office/powerpoint/2010/main" val="2759173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81B2D9F3-B2F1-4912-B920-F15960B437EB}"/>
              </a:ext>
            </a:extLst>
          </p:cNvPr>
          <p:cNvSpPr>
            <a:spLocks noGrp="1"/>
          </p:cNvSpPr>
          <p:nvPr>
            <p:ph type="title"/>
          </p:nvPr>
        </p:nvSpPr>
        <p:spPr>
          <a:xfrm>
            <a:off x="6601767" y="624110"/>
            <a:ext cx="4902844" cy="963530"/>
          </a:xfrm>
        </p:spPr>
        <p:txBody>
          <a:bodyPr/>
          <a:lstStyle/>
          <a:p>
            <a:pPr algn="r"/>
            <a:r>
              <a:rPr lang="en-US" dirty="0"/>
              <a:t>Thank you all…</a:t>
            </a:r>
          </a:p>
        </p:txBody>
      </p:sp>
      <p:pic>
        <p:nvPicPr>
          <p:cNvPr id="5" name="Content Placeholder 4">
            <a:extLst>
              <a:ext uri="{FF2B5EF4-FFF2-40B4-BE49-F238E27FC236}">
                <a16:creationId xmlns="" xmlns:a16="http://schemas.microsoft.com/office/drawing/2014/main" id="{AF89A1B8-467B-4C77-8A7C-C7A52DDD9D49}"/>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1616188" y="1836440"/>
            <a:ext cx="4682090" cy="3701282"/>
          </a:xfrm>
        </p:spPr>
      </p:pic>
      <p:pic>
        <p:nvPicPr>
          <p:cNvPr id="9" name="Content Placeholder 8">
            <a:extLst>
              <a:ext uri="{FF2B5EF4-FFF2-40B4-BE49-F238E27FC236}">
                <a16:creationId xmlns="" xmlns:a16="http://schemas.microsoft.com/office/drawing/2014/main" id="{607F0597-F111-49A7-A15B-D0FF70F8851C}"/>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78593" y="2325254"/>
            <a:ext cx="4872319" cy="3654239"/>
          </a:xfrm>
        </p:spPr>
      </p:pic>
    </p:spTree>
    <p:extLst>
      <p:ext uri="{BB962C8B-B14F-4D97-AF65-F5344CB8AC3E}">
        <p14:creationId xmlns:p14="http://schemas.microsoft.com/office/powerpoint/2010/main" val="1246682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78F800-9679-4FF6-8A39-A1660845C7BD}"/>
              </a:ext>
            </a:extLst>
          </p:cNvPr>
          <p:cNvSpPr>
            <a:spLocks noGrp="1"/>
          </p:cNvSpPr>
          <p:nvPr>
            <p:ph type="title"/>
          </p:nvPr>
        </p:nvSpPr>
        <p:spPr/>
        <p:txBody>
          <a:bodyPr/>
          <a:lstStyle/>
          <a:p>
            <a:r>
              <a:rPr lang="en-US" dirty="0"/>
              <a:t>Digital Bangladesh</a:t>
            </a:r>
          </a:p>
        </p:txBody>
      </p:sp>
      <p:sp>
        <p:nvSpPr>
          <p:cNvPr id="3" name="Content Placeholder 2">
            <a:extLst>
              <a:ext uri="{FF2B5EF4-FFF2-40B4-BE49-F238E27FC236}">
                <a16:creationId xmlns="" xmlns:a16="http://schemas.microsoft.com/office/drawing/2014/main" id="{EBAC6F89-3CE2-40CF-B6C0-F9E468AE60E4}"/>
              </a:ext>
            </a:extLst>
          </p:cNvPr>
          <p:cNvSpPr>
            <a:spLocks noGrp="1"/>
          </p:cNvSpPr>
          <p:nvPr>
            <p:ph idx="1"/>
          </p:nvPr>
        </p:nvSpPr>
        <p:spPr>
          <a:xfrm>
            <a:off x="2589212" y="1504709"/>
            <a:ext cx="8915400" cy="4406513"/>
          </a:xfrm>
        </p:spPr>
        <p:txBody>
          <a:bodyPr>
            <a:normAutofit/>
          </a:bodyPr>
          <a:lstStyle/>
          <a:p>
            <a:r>
              <a:rPr lang="en-US" sz="2400" b="1" dirty="0"/>
              <a:t>Digital Bangladesh implies the broad use of computers, and embodies the modern philosophy of effective and useful use of technology in terms of implementing the promises in education, health, job placement and poverty reduction. The party (</a:t>
            </a:r>
            <a:r>
              <a:rPr lang="en-US" sz="2400" b="1" dirty="0" err="1"/>
              <a:t>Awami</a:t>
            </a:r>
            <a:r>
              <a:rPr lang="en-US" sz="2400" b="1" dirty="0"/>
              <a:t> League, 2008) underscored a changing attitude, positive thinking and innovative ideas for the successes of “Digital Bangladesh”.</a:t>
            </a:r>
            <a:r>
              <a:rPr lang="en-US" sz="2400" b="1" baseline="30000" dirty="0"/>
              <a:t>1, 2 </a:t>
            </a:r>
          </a:p>
          <a:p>
            <a:endParaRPr lang="en-US" baseline="30000" dirty="0"/>
          </a:p>
          <a:p>
            <a:pPr marL="0" indent="0">
              <a:buNone/>
            </a:pPr>
            <a:r>
              <a:rPr lang="en-US" sz="1400" b="1" dirty="0"/>
              <a:t>1. </a:t>
            </a:r>
            <a:r>
              <a:rPr lang="en-US" sz="1400" b="1" i="1" dirty="0"/>
              <a:t>"Digital Bangladesh a reality now". Dhaka Tribune. 2018-07-10. Retrieved 2019-01-03. </a:t>
            </a:r>
          </a:p>
          <a:p>
            <a:pPr marL="0" indent="0">
              <a:buNone/>
            </a:pPr>
            <a:r>
              <a:rPr lang="en-US" sz="1400" b="1" i="1" dirty="0"/>
              <a:t>2. "Digital Bangladesh: Dreams and reality". The Daily Star. 2015-03-10. Retrieved 2019-01-03. </a:t>
            </a:r>
            <a:r>
              <a:rPr lang="en-US" sz="1400" b="1" i="1" u="sng" dirty="0"/>
              <a:t> </a:t>
            </a:r>
            <a:endParaRPr lang="en-US" sz="1400" b="1" i="1" u="sng" dirty="0">
              <a:hlinkClick r:id="rId2"/>
            </a:endParaRPr>
          </a:p>
          <a:p>
            <a:pPr marL="0" indent="0">
              <a:buNone/>
            </a:pPr>
            <a:r>
              <a:rPr lang="en-US" sz="1600" b="1" dirty="0"/>
              <a:t>Source: </a:t>
            </a:r>
            <a:r>
              <a:rPr lang="en-US" sz="1600" b="1" u="sng" dirty="0">
                <a:hlinkClick r:id="rId3"/>
              </a:rPr>
              <a:t>https://en.wikipedia.org/wiki/Vision_2021</a:t>
            </a:r>
            <a:r>
              <a:rPr lang="en-US" sz="1600" b="1" dirty="0"/>
              <a:t> (04-04-2019)</a:t>
            </a:r>
          </a:p>
          <a:p>
            <a:pPr marL="0" indent="0">
              <a:buNone/>
            </a:pPr>
            <a:endParaRPr lang="en-US" dirty="0"/>
          </a:p>
        </p:txBody>
      </p:sp>
    </p:spTree>
    <p:extLst>
      <p:ext uri="{BB962C8B-B14F-4D97-AF65-F5344CB8AC3E}">
        <p14:creationId xmlns:p14="http://schemas.microsoft.com/office/powerpoint/2010/main" val="3894136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26BED2-566D-46C8-B94E-F3F5A34DAD37}"/>
              </a:ext>
            </a:extLst>
          </p:cNvPr>
          <p:cNvSpPr>
            <a:spLocks noGrp="1"/>
          </p:cNvSpPr>
          <p:nvPr>
            <p:ph type="title"/>
          </p:nvPr>
        </p:nvSpPr>
        <p:spPr>
          <a:xfrm>
            <a:off x="2592925" y="1105318"/>
            <a:ext cx="8911687" cy="799681"/>
          </a:xfrm>
        </p:spPr>
        <p:txBody>
          <a:bodyPr/>
          <a:lstStyle/>
          <a:p>
            <a:r>
              <a:rPr lang="en-US" sz="2800" b="1" dirty="0"/>
              <a:t>Concept Digital Bangladesh 2009</a:t>
            </a:r>
            <a:endParaRPr lang="en-US" dirty="0"/>
          </a:p>
        </p:txBody>
      </p:sp>
      <p:sp>
        <p:nvSpPr>
          <p:cNvPr id="3" name="Content Placeholder 2">
            <a:extLst>
              <a:ext uri="{FF2B5EF4-FFF2-40B4-BE49-F238E27FC236}">
                <a16:creationId xmlns="" xmlns:a16="http://schemas.microsoft.com/office/drawing/2014/main" id="{B06503DA-7DD4-4379-904A-39D3CD3B43D4}"/>
              </a:ext>
            </a:extLst>
          </p:cNvPr>
          <p:cNvSpPr>
            <a:spLocks noGrp="1"/>
          </p:cNvSpPr>
          <p:nvPr>
            <p:ph idx="1"/>
          </p:nvPr>
        </p:nvSpPr>
        <p:spPr/>
        <p:txBody>
          <a:bodyPr>
            <a:normAutofit/>
          </a:bodyPr>
          <a:lstStyle/>
          <a:p>
            <a:pPr marL="0" indent="0">
              <a:buNone/>
            </a:pPr>
            <a:r>
              <a:rPr lang="en-US" sz="2800" b="1" dirty="0"/>
              <a:t>a2i states</a:t>
            </a:r>
            <a:r>
              <a:rPr lang="en-US" sz="2800" b="1" dirty="0" smtClean="0"/>
              <a:t>:</a:t>
            </a:r>
            <a:endParaRPr lang="en-US" sz="2000" b="1" dirty="0"/>
          </a:p>
          <a:p>
            <a:pPr marL="0" indent="0">
              <a:buNone/>
            </a:pPr>
            <a:r>
              <a:rPr lang="en-US" sz="2400" b="1" dirty="0"/>
              <a:t>	Information and Communication Technologies (ICTs) are recognized as a powerful tool for socio-economic development. With appropriate policies, supplemented by realistic strategies, ICTs are known to have brought tremendous welfare to people in terms of better access to information</a:t>
            </a:r>
            <a:endParaRPr lang="en-US" sz="2000" b="1" dirty="0"/>
          </a:p>
          <a:p>
            <a:pPr marL="0" indent="0">
              <a:buNone/>
            </a:pPr>
            <a:r>
              <a:rPr lang="en-US" dirty="0"/>
              <a:t>		[</a:t>
            </a:r>
            <a:r>
              <a:rPr lang="en-US" u="sng" dirty="0">
                <a:hlinkClick r:id="rId2"/>
              </a:rPr>
              <a:t>https://a2i.gov.bd/publication/concept-digital-bangladesh-2009/</a:t>
            </a:r>
            <a:r>
              <a:rPr lang="en-US" dirty="0"/>
              <a:t> 	(04-04-2019)]</a:t>
            </a:r>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289821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A1B0C1-AC67-4220-A6F2-BFBEFEE3766A}"/>
              </a:ext>
            </a:extLst>
          </p:cNvPr>
          <p:cNvSpPr>
            <a:spLocks noGrp="1"/>
          </p:cNvSpPr>
          <p:nvPr>
            <p:ph type="title"/>
          </p:nvPr>
        </p:nvSpPr>
        <p:spPr/>
        <p:txBody>
          <a:bodyPr>
            <a:normAutofit fontScale="90000"/>
          </a:bodyPr>
          <a:lstStyle/>
          <a:p>
            <a:r>
              <a:rPr lang="en-US" b="1" dirty="0"/>
              <a:t>Digital Bangladesh: Concepts of </a:t>
            </a:r>
            <a:r>
              <a:rPr lang="en-US" b="1" dirty="0" smtClean="0"/>
              <a:t>Development…1</a:t>
            </a:r>
            <a:r>
              <a:rPr lang="en-US" dirty="0"/>
              <a:t/>
            </a:r>
            <a:br>
              <a:rPr lang="en-US" dirty="0"/>
            </a:br>
            <a:endParaRPr lang="en-US" dirty="0"/>
          </a:p>
        </p:txBody>
      </p:sp>
      <p:sp>
        <p:nvSpPr>
          <p:cNvPr id="3" name="Content Placeholder 2">
            <a:extLst>
              <a:ext uri="{FF2B5EF4-FFF2-40B4-BE49-F238E27FC236}">
                <a16:creationId xmlns="" xmlns:a16="http://schemas.microsoft.com/office/drawing/2014/main" id="{9F9BE058-5659-4F77-8BEA-5D3002633482}"/>
              </a:ext>
            </a:extLst>
          </p:cNvPr>
          <p:cNvSpPr>
            <a:spLocks noGrp="1"/>
          </p:cNvSpPr>
          <p:nvPr>
            <p:ph idx="1"/>
          </p:nvPr>
        </p:nvSpPr>
        <p:spPr/>
        <p:txBody>
          <a:bodyPr>
            <a:normAutofit fontScale="77500" lnSpcReduction="20000"/>
          </a:bodyPr>
          <a:lstStyle/>
          <a:p>
            <a:r>
              <a:rPr lang="en-US" sz="3600" dirty="0"/>
              <a:t>The phrase “Digital Bangladesh”, although is composed of the catching word “Digital”, stands for a concept which benefits the country as a whole by using Information and Communication Technology for management, administration and governance in order to ensure transparency, accountability and answerability at all levels of society and state. </a:t>
            </a:r>
          </a:p>
          <a:p>
            <a:pPr marL="0" indent="0">
              <a:buNone/>
            </a:pPr>
            <a:endParaRPr lang="en-US" dirty="0"/>
          </a:p>
        </p:txBody>
      </p:sp>
    </p:spTree>
    <p:extLst>
      <p:ext uri="{BB962C8B-B14F-4D97-AF65-F5344CB8AC3E}">
        <p14:creationId xmlns:p14="http://schemas.microsoft.com/office/powerpoint/2010/main" val="2161177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D0EB3C-B490-4481-B8D9-3AB4021D59A7}"/>
              </a:ext>
            </a:extLst>
          </p:cNvPr>
          <p:cNvSpPr>
            <a:spLocks noGrp="1"/>
          </p:cNvSpPr>
          <p:nvPr>
            <p:ph type="title"/>
          </p:nvPr>
        </p:nvSpPr>
        <p:spPr/>
        <p:txBody>
          <a:bodyPr/>
          <a:lstStyle/>
          <a:p>
            <a:r>
              <a:rPr lang="en-US" b="1" dirty="0"/>
              <a:t>Digital Bangladesh: Concepts of </a:t>
            </a:r>
            <a:r>
              <a:rPr lang="en-US" b="1" dirty="0" smtClean="0"/>
              <a:t>Development… 2</a:t>
            </a:r>
            <a:endParaRPr lang="en-US" dirty="0"/>
          </a:p>
        </p:txBody>
      </p:sp>
      <p:sp>
        <p:nvSpPr>
          <p:cNvPr id="3" name="Content Placeholder 2">
            <a:extLst>
              <a:ext uri="{FF2B5EF4-FFF2-40B4-BE49-F238E27FC236}">
                <a16:creationId xmlns="" xmlns:a16="http://schemas.microsoft.com/office/drawing/2014/main" id="{7EBC242E-2A9B-45D7-8689-66D39552B247}"/>
              </a:ext>
            </a:extLst>
          </p:cNvPr>
          <p:cNvSpPr>
            <a:spLocks noGrp="1"/>
          </p:cNvSpPr>
          <p:nvPr>
            <p:ph idx="1"/>
          </p:nvPr>
        </p:nvSpPr>
        <p:spPr/>
        <p:txBody>
          <a:bodyPr>
            <a:normAutofit fontScale="77500" lnSpcReduction="20000"/>
          </a:bodyPr>
          <a:lstStyle/>
          <a:p>
            <a:r>
              <a:rPr lang="en-US" sz="3600" dirty="0"/>
              <a:t>Digital Bangladesh will provide us an ICT driven knowledge-based society where information will be readily available on line and where all possible tasks of the government, semi-government and also private spheres will be processed using the state of the art technology. </a:t>
            </a:r>
          </a:p>
          <a:p>
            <a:pPr marL="0" indent="0">
              <a:buNone/>
            </a:pPr>
            <a:r>
              <a:rPr lang="en-US" sz="3600" dirty="0"/>
              <a:t>	</a:t>
            </a:r>
            <a:r>
              <a:rPr lang="en-US" sz="2000" dirty="0"/>
              <a:t>[Presented by Md. Abdul Karim Principal Secretary Prime Minister’s Office The </a:t>
            </a:r>
            <a:r>
              <a:rPr lang="en-US" sz="2000" dirty="0" smtClean="0"/>
              <a:t>	Government </a:t>
            </a:r>
            <a:r>
              <a:rPr lang="en-US" sz="2000" dirty="0"/>
              <a:t>of the People’s Republic of Bangladesh, 15-16 February 2010.] </a:t>
            </a:r>
          </a:p>
          <a:p>
            <a:pPr marL="0" indent="0">
              <a:buNone/>
            </a:pPr>
            <a:r>
              <a:rPr lang="en-US" sz="3600" b="1" dirty="0"/>
              <a:t> </a:t>
            </a:r>
            <a:r>
              <a:rPr lang="en-US" sz="2600" u="sng" dirty="0">
                <a:hlinkClick r:id="rId2"/>
              </a:rPr>
              <a:t>https://www.ukessays.com/essays/information-technology/digital-bangladesh-concept-of-development.php</a:t>
            </a:r>
            <a:r>
              <a:rPr lang="en-US" sz="2600" dirty="0"/>
              <a:t> (04-04-2019) </a:t>
            </a:r>
            <a:endParaRPr lang="en-US" sz="3500" dirty="0"/>
          </a:p>
          <a:p>
            <a:pPr marL="0" indent="0">
              <a:buNone/>
            </a:pPr>
            <a:endParaRPr lang="en-US" sz="3600" dirty="0"/>
          </a:p>
          <a:p>
            <a:pPr marL="0" indent="0">
              <a:buNone/>
            </a:pPr>
            <a:endParaRPr lang="en-US" dirty="0"/>
          </a:p>
        </p:txBody>
      </p:sp>
    </p:spTree>
    <p:extLst>
      <p:ext uri="{BB962C8B-B14F-4D97-AF65-F5344CB8AC3E}">
        <p14:creationId xmlns:p14="http://schemas.microsoft.com/office/powerpoint/2010/main" val="122405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77814C-521C-48FB-B746-76098674D2E4}"/>
              </a:ext>
            </a:extLst>
          </p:cNvPr>
          <p:cNvSpPr>
            <a:spLocks noGrp="1"/>
          </p:cNvSpPr>
          <p:nvPr>
            <p:ph type="title"/>
          </p:nvPr>
        </p:nvSpPr>
        <p:spPr>
          <a:xfrm>
            <a:off x="2853732" y="681037"/>
            <a:ext cx="8500068" cy="745829"/>
          </a:xfrm>
        </p:spPr>
        <p:txBody>
          <a:bodyPr>
            <a:normAutofit fontScale="90000"/>
          </a:bodyPr>
          <a:lstStyle/>
          <a:p>
            <a:pPr algn="ctr"/>
            <a:r>
              <a:rPr lang="en-US" sz="3200" b="1" dirty="0">
                <a:latin typeface="+mn-lt"/>
              </a:rPr>
              <a:t>Backbone of Digital Bangladesh</a:t>
            </a:r>
            <a:r>
              <a:rPr lang="en-US" b="1" dirty="0"/>
              <a:t/>
            </a:r>
            <a:br>
              <a:rPr lang="en-US" b="1" dirty="0"/>
            </a:br>
            <a:endParaRPr lang="en-US" dirty="0"/>
          </a:p>
        </p:txBody>
      </p:sp>
      <p:sp>
        <p:nvSpPr>
          <p:cNvPr id="3" name="Content Placeholder 2">
            <a:extLst>
              <a:ext uri="{FF2B5EF4-FFF2-40B4-BE49-F238E27FC236}">
                <a16:creationId xmlns="" xmlns:a16="http://schemas.microsoft.com/office/drawing/2014/main" id="{52404E71-F372-47FE-A53F-1A5ED98A5F96}"/>
              </a:ext>
            </a:extLst>
          </p:cNvPr>
          <p:cNvSpPr>
            <a:spLocks noGrp="1"/>
          </p:cNvSpPr>
          <p:nvPr>
            <p:ph idx="1"/>
          </p:nvPr>
        </p:nvSpPr>
        <p:spPr/>
        <p:txBody>
          <a:bodyPr>
            <a:normAutofit/>
          </a:bodyPr>
          <a:lstStyle/>
          <a:p>
            <a:r>
              <a:rPr lang="en-US" sz="2000" b="1" dirty="0"/>
              <a:t>ICT is the backbone of any digital initiative. It covers the vast area of information ensuring connectivity through the information technology, communication technology and of course the telecommunication technology. Without the development of the ICT sector, the dream of a Digital Bangladesh would not be possible. The main factors of ICT are the physical backbone and the intellect. Computer Systems, Network Machineries, Software, Wire and Wireless Connectivity Systems, Broadcast Hardware and many other Hardware and Accessories are the physical backbone. </a:t>
            </a:r>
          </a:p>
        </p:txBody>
      </p:sp>
    </p:spTree>
    <p:extLst>
      <p:ext uri="{BB962C8B-B14F-4D97-AF65-F5344CB8AC3E}">
        <p14:creationId xmlns:p14="http://schemas.microsoft.com/office/powerpoint/2010/main" val="1678788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11D881-F293-49FB-BE9B-6E25614274D0}"/>
              </a:ext>
            </a:extLst>
          </p:cNvPr>
          <p:cNvSpPr>
            <a:spLocks noGrp="1"/>
          </p:cNvSpPr>
          <p:nvPr>
            <p:ph type="title"/>
          </p:nvPr>
        </p:nvSpPr>
        <p:spPr/>
        <p:txBody>
          <a:bodyPr>
            <a:normAutofit fontScale="90000"/>
          </a:bodyPr>
          <a:lstStyle/>
          <a:p>
            <a:r>
              <a:rPr lang="en-US" sz="3600" b="1" dirty="0">
                <a:latin typeface="+mn-lt"/>
              </a:rPr>
              <a:t>Relationship between development and digitization</a:t>
            </a:r>
            <a:r>
              <a:rPr lang="en-US" b="1" dirty="0"/>
              <a:t/>
            </a:r>
            <a:br>
              <a:rPr lang="en-US" b="1" dirty="0"/>
            </a:br>
            <a:endParaRPr lang="en-US" dirty="0"/>
          </a:p>
        </p:txBody>
      </p:sp>
      <p:sp>
        <p:nvSpPr>
          <p:cNvPr id="3" name="Content Placeholder 2">
            <a:extLst>
              <a:ext uri="{FF2B5EF4-FFF2-40B4-BE49-F238E27FC236}">
                <a16:creationId xmlns="" xmlns:a16="http://schemas.microsoft.com/office/drawing/2014/main" id="{56AE5EF0-D946-4861-ADA0-3AE08D06BB65}"/>
              </a:ext>
            </a:extLst>
          </p:cNvPr>
          <p:cNvSpPr>
            <a:spLocks noGrp="1"/>
          </p:cNvSpPr>
          <p:nvPr>
            <p:ph sz="half" idx="1"/>
          </p:nvPr>
        </p:nvSpPr>
        <p:spPr>
          <a:xfrm>
            <a:off x="2129742" y="2133599"/>
            <a:ext cx="4773334" cy="3943109"/>
          </a:xfrm>
        </p:spPr>
        <p:txBody>
          <a:bodyPr>
            <a:normAutofit lnSpcReduction="10000"/>
          </a:bodyPr>
          <a:lstStyle/>
          <a:p>
            <a:r>
              <a:rPr lang="en-US" sz="2000" b="1" dirty="0"/>
              <a:t>Information technology reduces costs, saves time, improves efficiency, raises comfort levels and increases the confidence of citizens. Hence, developing countries such as Bangladesh should leverage the power of IT to leapfrog poverty barriers, and promote economic and social development. … It is important to understand that ICT facilities Good Governance but ICT itself do not guarantee Good Governance.</a:t>
            </a:r>
          </a:p>
          <a:p>
            <a:endParaRPr lang="en-US" dirty="0"/>
          </a:p>
        </p:txBody>
      </p:sp>
      <p:pic>
        <p:nvPicPr>
          <p:cNvPr id="6" name="Content Placeholder 5">
            <a:extLst>
              <a:ext uri="{FF2B5EF4-FFF2-40B4-BE49-F238E27FC236}">
                <a16:creationId xmlns="" xmlns:a16="http://schemas.microsoft.com/office/drawing/2014/main" id="{ED984E21-7C22-4567-BFA9-6E204F87BA3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08052" y="2133600"/>
            <a:ext cx="3226794" cy="3827362"/>
          </a:xfrm>
        </p:spPr>
      </p:pic>
    </p:spTree>
    <p:extLst>
      <p:ext uri="{BB962C8B-B14F-4D97-AF65-F5344CB8AC3E}">
        <p14:creationId xmlns:p14="http://schemas.microsoft.com/office/powerpoint/2010/main" val="3219613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13B034-1574-4139-A2B5-C9989C90E265}"/>
              </a:ext>
            </a:extLst>
          </p:cNvPr>
          <p:cNvSpPr>
            <a:spLocks noGrp="1"/>
          </p:cNvSpPr>
          <p:nvPr>
            <p:ph type="title"/>
          </p:nvPr>
        </p:nvSpPr>
        <p:spPr/>
        <p:txBody>
          <a:bodyPr/>
          <a:lstStyle/>
          <a:p>
            <a:r>
              <a:rPr lang="en-US" dirty="0"/>
              <a:t>Status of our country</a:t>
            </a:r>
            <a:r>
              <a:rPr lang="en-US" b="1" dirty="0"/>
              <a:t/>
            </a:r>
            <a:br>
              <a:rPr lang="en-US" b="1" dirty="0"/>
            </a:br>
            <a:endParaRPr lang="en-US" dirty="0"/>
          </a:p>
        </p:txBody>
      </p:sp>
      <p:sp>
        <p:nvSpPr>
          <p:cNvPr id="3" name="Content Placeholder 2">
            <a:extLst>
              <a:ext uri="{FF2B5EF4-FFF2-40B4-BE49-F238E27FC236}">
                <a16:creationId xmlns="" xmlns:a16="http://schemas.microsoft.com/office/drawing/2014/main" id="{DB82BFA9-A739-43D6-8EE0-6EB05E91CF29}"/>
              </a:ext>
            </a:extLst>
          </p:cNvPr>
          <p:cNvSpPr>
            <a:spLocks noGrp="1"/>
          </p:cNvSpPr>
          <p:nvPr>
            <p:ph idx="1"/>
          </p:nvPr>
        </p:nvSpPr>
        <p:spPr/>
        <p:txBody>
          <a:bodyPr/>
          <a:lstStyle/>
          <a:p>
            <a:pPr marL="0" indent="0">
              <a:buNone/>
            </a:pPr>
            <a:r>
              <a:rPr lang="en-US" dirty="0"/>
              <a:t>	</a:t>
            </a:r>
            <a:r>
              <a:rPr lang="en-US" sz="2400" b="1" dirty="0"/>
              <a:t>Telecommunication and Internet: backbone of 	communication</a:t>
            </a:r>
            <a:endParaRPr lang="en-US" b="1" dirty="0"/>
          </a:p>
          <a:p>
            <a:r>
              <a:rPr lang="en-US" sz="2400" b="1" dirty="0"/>
              <a:t>Until recently, International Telecommunication System of Bangladesh has been dependent on satellite which was slow and had narrow band width. According to Telecommunication Policy of the government, International Telecommunication Network system is being regulated now by BTCL. </a:t>
            </a:r>
          </a:p>
        </p:txBody>
      </p:sp>
    </p:spTree>
    <p:extLst>
      <p:ext uri="{BB962C8B-B14F-4D97-AF65-F5344CB8AC3E}">
        <p14:creationId xmlns:p14="http://schemas.microsoft.com/office/powerpoint/2010/main" val="3027596702"/>
      </p:ext>
    </p:extLst>
  </p:cSld>
  <p:clrMapOvr>
    <a:masterClrMapping/>
  </p:clrMapOvr>
</p:sld>
</file>

<file path=ppt/theme/theme1.xml><?xml version="1.0" encoding="utf-8"?>
<a:theme xmlns:a="http://schemas.openxmlformats.org/drawingml/2006/main" name="Wisp">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512</TotalTime>
  <Words>1196</Words>
  <Application>Microsoft Office PowerPoint</Application>
  <PresentationFormat>Custom</PresentationFormat>
  <Paragraphs>227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Wisp</vt:lpstr>
      <vt:lpstr>Digital Bangladesh: Concept, Changes and Prospects</vt:lpstr>
      <vt:lpstr>Digital Technology</vt:lpstr>
      <vt:lpstr>Digital Bangladesh</vt:lpstr>
      <vt:lpstr>Concept Digital Bangladesh 2009</vt:lpstr>
      <vt:lpstr>Digital Bangladesh: Concepts of Development…1 </vt:lpstr>
      <vt:lpstr>Digital Bangladesh: Concepts of Development… 2</vt:lpstr>
      <vt:lpstr>Backbone of Digital Bangladesh </vt:lpstr>
      <vt:lpstr>Relationship between development and digitization </vt:lpstr>
      <vt:lpstr>Status of our country </vt:lpstr>
      <vt:lpstr>Mobile phone: media of communication </vt:lpstr>
      <vt:lpstr>Mobile phone</vt:lpstr>
      <vt:lpstr>PowerPoint Presentation</vt:lpstr>
      <vt:lpstr>PowerPoint Presentation</vt:lpstr>
      <vt:lpstr>PowerPoint Presentation</vt:lpstr>
      <vt:lpstr>PowerPoint Presentation</vt:lpstr>
      <vt:lpstr>Population, Annual GDP, GDP per capita, and Human Development Index (HDI) of SAARC Countries Countryeconomy.com  https://countryeconomy.com/countries/groups/south-asian-association-regional-cooperation (13-01-2021)</vt:lpstr>
      <vt:lpstr>PowerPoint Presentation</vt:lpstr>
      <vt:lpstr>Our shortcomings … 1 </vt:lpstr>
      <vt:lpstr>Our shortcomings …2 </vt:lpstr>
      <vt:lpstr>Our shortcomings … 3</vt:lpstr>
      <vt:lpstr>NGOs &amp; Social Media</vt:lpstr>
      <vt:lpstr>Global South in Internet Governance</vt:lpstr>
      <vt:lpstr>Global South in Internet Governance…2 </vt:lpstr>
      <vt:lpstr>Social Media</vt:lpstr>
      <vt:lpstr>Social Media..2</vt:lpstr>
      <vt:lpstr>Youth and Use of ICT</vt:lpstr>
      <vt:lpstr>PowerPoint Presentation</vt:lpstr>
      <vt:lpstr>Question, Clarifications, Comments…</vt:lpstr>
      <vt:lpstr>Thank you all…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Bangladesh: Concept, Changes and Prospects</dc:title>
  <dc:creator>Golam Rahman</dc:creator>
  <cp:lastModifiedBy>Youtec bd</cp:lastModifiedBy>
  <cp:revision>35</cp:revision>
  <dcterms:created xsi:type="dcterms:W3CDTF">2019-04-05T18:16:53Z</dcterms:created>
  <dcterms:modified xsi:type="dcterms:W3CDTF">2021-01-13T11:50:40Z</dcterms:modified>
</cp:coreProperties>
</file>