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9" r:id="rId23"/>
    <p:sldId id="280" r:id="rId24"/>
    <p:sldId id="286" r:id="rId25"/>
    <p:sldId id="28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33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9749CE-2E07-461F-AD6E-08CB92E24D82}" type="datetimeFigureOut">
              <a:rPr lang="en-US" smtClean="0"/>
              <a:t>22-Feb-21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4F2980-64C2-4D66-BF62-8BCE2FC5FA69}" type="slidenum">
              <a:rPr lang="en-US" smtClean="0"/>
              <a:t>‹#›</a:t>
            </a:fld>
            <a:endParaRPr lang="en-US"/>
          </a:p>
        </p:txBody>
      </p:sp>
    </p:spTree>
    <p:extLst>
      <p:ext uri="{BB962C8B-B14F-4D97-AF65-F5344CB8AC3E}">
        <p14:creationId xmlns:p14="http://schemas.microsoft.com/office/powerpoint/2010/main" val="623872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22-Feb-21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22-Feb-21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22-Feb-21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22-Feb-21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22-Feb-21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22-Feb-21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22-Feb-21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22-Feb-21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22-Feb-21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22-Feb-21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22-Feb-21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D8BD707-D9CF-40AE-B4C6-C98DA3205C09}" type="datetimeFigureOut">
              <a:rPr lang="en-US" smtClean="0"/>
              <a:pPr/>
              <a:t>22-Feb-21</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n.wikipedia.org/wiki/Latitud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ncdo.nl/artikel/climate-change-its-impacts-bangladesh"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Dr. Md. </a:t>
            </a:r>
            <a:r>
              <a:rPr lang="en-US" dirty="0" err="1" smtClean="0"/>
              <a:t>Golam</a:t>
            </a:r>
            <a:r>
              <a:rPr lang="en-US" dirty="0" smtClean="0"/>
              <a:t> </a:t>
            </a:r>
            <a:r>
              <a:rPr lang="en-US" dirty="0" err="1" smtClean="0"/>
              <a:t>Rahman</a:t>
            </a:r>
            <a:endParaRPr lang="en-US" dirty="0" smtClean="0"/>
          </a:p>
          <a:p>
            <a:r>
              <a:rPr lang="en-US" dirty="0" smtClean="0"/>
              <a:t>Professor</a:t>
            </a:r>
            <a:endParaRPr lang="en-US" dirty="0"/>
          </a:p>
        </p:txBody>
      </p:sp>
      <p:sp>
        <p:nvSpPr>
          <p:cNvPr id="2" name="Title 1"/>
          <p:cNvSpPr>
            <a:spLocks noGrp="1"/>
          </p:cNvSpPr>
          <p:nvPr>
            <p:ph type="ctrTitle"/>
          </p:nvPr>
        </p:nvSpPr>
        <p:spPr>
          <a:xfrm>
            <a:off x="685800" y="2362200"/>
            <a:ext cx="7175351" cy="2362200"/>
          </a:xfrm>
        </p:spPr>
        <p:txBody>
          <a:bodyPr/>
          <a:lstStyle/>
          <a:p>
            <a:r>
              <a:rPr lang="en-US" dirty="0" smtClean="0"/>
              <a:t>Climate Change Communication</a:t>
            </a:r>
            <a:br>
              <a:rPr lang="en-US" dirty="0" smtClean="0"/>
            </a:br>
            <a:r>
              <a:rPr lang="en-US" sz="3200" dirty="0" smtClean="0"/>
              <a:t>Part-1</a:t>
            </a:r>
            <a:endParaRPr lang="en-US" dirty="0"/>
          </a:p>
        </p:txBody>
      </p:sp>
    </p:spTree>
    <p:extLst>
      <p:ext uri="{BB962C8B-B14F-4D97-AF65-F5344CB8AC3E}">
        <p14:creationId xmlns:p14="http://schemas.microsoft.com/office/powerpoint/2010/main" val="4157964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Climate Change &amp; its Impacts on Bangladesh</a:t>
            </a:r>
            <a:r>
              <a:rPr lang="en-US" sz="3200" dirty="0" smtClean="0"/>
              <a:t>..4</a:t>
            </a:r>
            <a:endParaRPr lang="en-US" sz="3200" dirty="0"/>
          </a:p>
        </p:txBody>
      </p:sp>
      <p:sp>
        <p:nvSpPr>
          <p:cNvPr id="3" name="Content Placeholder 2"/>
          <p:cNvSpPr>
            <a:spLocks noGrp="1"/>
          </p:cNvSpPr>
          <p:nvPr>
            <p:ph sz="quarter" idx="13"/>
          </p:nvPr>
        </p:nvSpPr>
        <p:spPr/>
        <p:txBody>
          <a:bodyPr/>
          <a:lstStyle/>
          <a:p>
            <a:r>
              <a:rPr lang="en-US" b="1" dirty="0"/>
              <a:t>Floods / Flash </a:t>
            </a:r>
            <a:r>
              <a:rPr lang="en-US" b="1" dirty="0" smtClean="0"/>
              <a:t>Floods:</a:t>
            </a:r>
            <a:r>
              <a:rPr lang="en-US" b="1" dirty="0"/>
              <a:t> </a:t>
            </a:r>
            <a:r>
              <a:rPr lang="en-US" dirty="0" smtClean="0"/>
              <a:t>Almost </a:t>
            </a:r>
            <a:r>
              <a:rPr lang="en-US" dirty="0"/>
              <a:t>80% of the total area of the country is prone to </a:t>
            </a:r>
            <a:r>
              <a:rPr lang="en-US" dirty="0" smtClean="0"/>
              <a:t>flooding</a:t>
            </a:r>
            <a:endParaRPr lang="en-US" dirty="0"/>
          </a:p>
          <a:p>
            <a:r>
              <a:rPr lang="en-US" b="1" dirty="0"/>
              <a:t>Cyclones and Storm </a:t>
            </a:r>
            <a:r>
              <a:rPr lang="en-US" b="1" dirty="0" smtClean="0"/>
              <a:t>Surges:</a:t>
            </a:r>
            <a:r>
              <a:rPr lang="en-US" b="1" dirty="0"/>
              <a:t> </a:t>
            </a:r>
            <a:r>
              <a:rPr lang="en-US" dirty="0" smtClean="0"/>
              <a:t>South </a:t>
            </a:r>
            <a:r>
              <a:rPr lang="en-US" dirty="0"/>
              <a:t>and South-eastern Parts of the country were hit by Tropical Cyclones during the last few </a:t>
            </a:r>
            <a:r>
              <a:rPr lang="en-US" dirty="0" smtClean="0"/>
              <a:t>years</a:t>
            </a:r>
            <a:endParaRPr lang="en-US" dirty="0"/>
          </a:p>
          <a:p>
            <a:r>
              <a:rPr lang="en-US" b="1" dirty="0"/>
              <a:t>Salinity </a:t>
            </a:r>
            <a:r>
              <a:rPr lang="en-US" b="1" dirty="0" smtClean="0"/>
              <a:t>Intrusion:</a:t>
            </a:r>
            <a:r>
              <a:rPr lang="en-US" b="1" dirty="0"/>
              <a:t> </a:t>
            </a:r>
            <a:r>
              <a:rPr lang="en-US" dirty="0" smtClean="0"/>
              <a:t>Almost </a:t>
            </a:r>
            <a:r>
              <a:rPr lang="en-US" dirty="0"/>
              <a:t>the whole Coastal Belt along the Bay of Bengal is experiencing Salinity </a:t>
            </a:r>
            <a:r>
              <a:rPr lang="en-US" dirty="0" smtClean="0"/>
              <a:t>problem</a:t>
            </a:r>
            <a:endParaRPr lang="en-US" dirty="0"/>
          </a:p>
          <a:p>
            <a:pPr marL="0" indent="0">
              <a:buNone/>
            </a:pPr>
            <a:endParaRPr lang="en-US" dirty="0"/>
          </a:p>
        </p:txBody>
      </p:sp>
    </p:spTree>
    <p:extLst>
      <p:ext uri="{BB962C8B-B14F-4D97-AF65-F5344CB8AC3E}">
        <p14:creationId xmlns:p14="http://schemas.microsoft.com/office/powerpoint/2010/main" val="315332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Climate Change &amp; its Impacts on Bangladesh</a:t>
            </a:r>
            <a:r>
              <a:rPr lang="en-US" sz="3200" dirty="0" smtClean="0"/>
              <a:t>..5</a:t>
            </a:r>
            <a:endParaRPr lang="en-US" sz="3200" dirty="0"/>
          </a:p>
        </p:txBody>
      </p:sp>
      <p:sp>
        <p:nvSpPr>
          <p:cNvPr id="3" name="Content Placeholder 2"/>
          <p:cNvSpPr>
            <a:spLocks noGrp="1"/>
          </p:cNvSpPr>
          <p:nvPr>
            <p:ph sz="quarter" idx="13"/>
          </p:nvPr>
        </p:nvSpPr>
        <p:spPr/>
        <p:txBody>
          <a:bodyPr/>
          <a:lstStyle/>
          <a:p>
            <a:r>
              <a:rPr lang="en-US" b="1" dirty="0"/>
              <a:t>Extreme Temperature and Drought </a:t>
            </a:r>
            <a:r>
              <a:rPr lang="en-US" dirty="0"/>
              <a:t>(North and North-western regions of the country are suffering because of the Extreme Temperature problem).</a:t>
            </a:r>
          </a:p>
          <a:p>
            <a:endParaRPr lang="en-US" dirty="0"/>
          </a:p>
        </p:txBody>
      </p:sp>
    </p:spTree>
    <p:extLst>
      <p:ext uri="{BB962C8B-B14F-4D97-AF65-F5344CB8AC3E}">
        <p14:creationId xmlns:p14="http://schemas.microsoft.com/office/powerpoint/2010/main" val="1100306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Climate Change &amp; its Impacts on Bangladesh</a:t>
            </a:r>
            <a:r>
              <a:rPr lang="en-US" sz="3200" dirty="0" smtClean="0"/>
              <a:t>..6</a:t>
            </a:r>
            <a:endParaRPr lang="en-US" sz="3200" dirty="0"/>
          </a:p>
        </p:txBody>
      </p:sp>
      <p:sp>
        <p:nvSpPr>
          <p:cNvPr id="3" name="Content Placeholder 2"/>
          <p:cNvSpPr>
            <a:spLocks noGrp="1"/>
          </p:cNvSpPr>
          <p:nvPr>
            <p:ph sz="quarter" idx="13"/>
          </p:nvPr>
        </p:nvSpPr>
        <p:spPr/>
        <p:txBody>
          <a:bodyPr>
            <a:normAutofit fontScale="85000" lnSpcReduction="20000"/>
          </a:bodyPr>
          <a:lstStyle/>
          <a:p>
            <a:pPr marL="457200" lvl="1" indent="0">
              <a:buNone/>
            </a:pPr>
            <a:r>
              <a:rPr lang="en-US" sz="2400" b="1" dirty="0" err="1" smtClean="0"/>
              <a:t>Sectoral</a:t>
            </a:r>
            <a:r>
              <a:rPr lang="en-US" sz="2400" b="1" dirty="0" smtClean="0"/>
              <a:t> Impacts:</a:t>
            </a:r>
            <a:endParaRPr lang="en-US" b="1" dirty="0" smtClean="0"/>
          </a:p>
          <a:p>
            <a:r>
              <a:rPr lang="en-US" b="1" dirty="0"/>
              <a:t>Agriculture and Fisheries:</a:t>
            </a:r>
            <a:endParaRPr lang="en-US" sz="3600" dirty="0"/>
          </a:p>
          <a:p>
            <a:r>
              <a:rPr lang="en-US" sz="2800" dirty="0"/>
              <a:t>As already mentioned earlier, the economy of Bangladesh is based on </a:t>
            </a:r>
            <a:r>
              <a:rPr lang="en-US" sz="2800" dirty="0" smtClean="0"/>
              <a:t>agriculture </a:t>
            </a:r>
            <a:r>
              <a:rPr lang="en-US" sz="2800" dirty="0"/>
              <a:t>mainly, with two thirds of the population engaged (directly or indirectly) on a</a:t>
            </a:r>
            <a:r>
              <a:rPr lang="en-US" sz="2800" dirty="0" smtClean="0"/>
              <a:t>gricultural activities. </a:t>
            </a:r>
            <a:r>
              <a:rPr lang="en-US" sz="2800" dirty="0"/>
              <a:t>So, the overall impact of </a:t>
            </a:r>
            <a:r>
              <a:rPr lang="en-US" sz="2800" dirty="0" smtClean="0"/>
              <a:t>climate </a:t>
            </a:r>
            <a:r>
              <a:rPr lang="en-US" sz="2800" dirty="0"/>
              <a:t>c</a:t>
            </a:r>
            <a:r>
              <a:rPr lang="en-US" sz="2800" dirty="0" smtClean="0"/>
              <a:t>hange </a:t>
            </a:r>
            <a:r>
              <a:rPr lang="en-US" sz="2800" dirty="0"/>
              <a:t>on </a:t>
            </a:r>
            <a:r>
              <a:rPr lang="en-US" sz="2800" dirty="0" smtClean="0"/>
              <a:t>agricultural </a:t>
            </a:r>
            <a:r>
              <a:rPr lang="en-US" sz="2800" dirty="0"/>
              <a:t>production in Bangladesh would be wide spread and devastating for the country’s economy.</a:t>
            </a:r>
            <a:endParaRPr lang="en-US" b="1" dirty="0" smtClean="0"/>
          </a:p>
        </p:txBody>
      </p:sp>
    </p:spTree>
    <p:extLst>
      <p:ext uri="{BB962C8B-B14F-4D97-AF65-F5344CB8AC3E}">
        <p14:creationId xmlns:p14="http://schemas.microsoft.com/office/powerpoint/2010/main" val="2130516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Climate Change &amp; its Impacts on Bangladesh</a:t>
            </a:r>
            <a:r>
              <a:rPr lang="en-US" sz="3200" dirty="0" smtClean="0"/>
              <a:t>..7</a:t>
            </a:r>
            <a:endParaRPr lang="en-US" sz="3200" dirty="0"/>
          </a:p>
        </p:txBody>
      </p:sp>
      <p:sp>
        <p:nvSpPr>
          <p:cNvPr id="3" name="Content Placeholder 2"/>
          <p:cNvSpPr>
            <a:spLocks noGrp="1"/>
          </p:cNvSpPr>
          <p:nvPr>
            <p:ph sz="quarter" idx="13"/>
          </p:nvPr>
        </p:nvSpPr>
        <p:spPr/>
        <p:txBody>
          <a:bodyPr>
            <a:normAutofit fontScale="92500" lnSpcReduction="10000"/>
          </a:bodyPr>
          <a:lstStyle/>
          <a:p>
            <a:r>
              <a:rPr lang="en-US" sz="2800" dirty="0"/>
              <a:t>impacts of Climate Change such as - Extreme Temperature, Drought, and Salinity Intrusion etc. are also responsible for the declining crop yields in Bangladesh. Temperature and Rainfall changes have already affected crop production in many parts of the country and the area of arable land has decreased to a great extent</a:t>
            </a:r>
            <a:r>
              <a:rPr lang="en-US" sz="2800" dirty="0" smtClean="0"/>
              <a:t>. </a:t>
            </a:r>
            <a:endParaRPr lang="en-US" sz="2800" dirty="0"/>
          </a:p>
        </p:txBody>
      </p:sp>
    </p:spTree>
    <p:extLst>
      <p:ext uri="{BB962C8B-B14F-4D97-AF65-F5344CB8AC3E}">
        <p14:creationId xmlns:p14="http://schemas.microsoft.com/office/powerpoint/2010/main" val="1552965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Climate Change &amp; its Impacts on Bangladesh</a:t>
            </a:r>
            <a:r>
              <a:rPr lang="en-US" sz="3200" dirty="0" smtClean="0"/>
              <a:t>..8</a:t>
            </a:r>
            <a:endParaRPr lang="en-US" sz="3200" dirty="0"/>
          </a:p>
        </p:txBody>
      </p:sp>
      <p:sp>
        <p:nvSpPr>
          <p:cNvPr id="3" name="Content Placeholder 2"/>
          <p:cNvSpPr>
            <a:spLocks noGrp="1"/>
          </p:cNvSpPr>
          <p:nvPr>
            <p:ph sz="quarter" idx="13"/>
          </p:nvPr>
        </p:nvSpPr>
        <p:spPr/>
        <p:txBody>
          <a:bodyPr>
            <a:normAutofit fontScale="92500" lnSpcReduction="20000"/>
          </a:bodyPr>
          <a:lstStyle/>
          <a:p>
            <a:r>
              <a:rPr lang="en-US" dirty="0"/>
              <a:t>The Salinity intrusion in the coastal area is creating a serious implications for the coastal land that were traditionally used for rice production.</a:t>
            </a:r>
          </a:p>
          <a:p>
            <a:r>
              <a:rPr lang="en-US" dirty="0"/>
              <a:t>The fisheries sector has also experienced an adverse affect because of the impacts of Climate Change. The fisheries sector contributes about 3.5% of the GDP in Bangladesh and people depend on fish products in order to meet up majority of their daily protein requirements. There are around 260 species of fish in the country and almost all the varieties are sensitive to specific salt and freshwater conditions.</a:t>
            </a:r>
          </a:p>
          <a:p>
            <a:endParaRPr lang="en-US" dirty="0"/>
          </a:p>
        </p:txBody>
      </p:sp>
    </p:spTree>
    <p:extLst>
      <p:ext uri="{BB962C8B-B14F-4D97-AF65-F5344CB8AC3E}">
        <p14:creationId xmlns:p14="http://schemas.microsoft.com/office/powerpoint/2010/main" val="147431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Climate Change &amp; its Impacts on Bangladesh</a:t>
            </a:r>
            <a:r>
              <a:rPr lang="en-US" sz="3200" dirty="0" smtClean="0"/>
              <a:t>..9</a:t>
            </a:r>
            <a:endParaRPr lang="en-US" sz="3200" dirty="0"/>
          </a:p>
        </p:txBody>
      </p:sp>
      <p:sp>
        <p:nvSpPr>
          <p:cNvPr id="3" name="Content Placeholder 2"/>
          <p:cNvSpPr>
            <a:spLocks noGrp="1"/>
          </p:cNvSpPr>
          <p:nvPr>
            <p:ph sz="quarter" idx="13"/>
          </p:nvPr>
        </p:nvSpPr>
        <p:spPr/>
        <p:txBody>
          <a:bodyPr>
            <a:normAutofit lnSpcReduction="10000"/>
          </a:bodyPr>
          <a:lstStyle/>
          <a:p>
            <a:pPr marL="0" indent="0">
              <a:buNone/>
            </a:pPr>
            <a:r>
              <a:rPr lang="en-US" b="1" dirty="0" smtClean="0"/>
              <a:t>	Water Resources </a:t>
            </a:r>
            <a:r>
              <a:rPr lang="en-US" b="1" dirty="0"/>
              <a:t>and Hydrology:</a:t>
            </a:r>
            <a:endParaRPr lang="en-US" dirty="0"/>
          </a:p>
          <a:p>
            <a:r>
              <a:rPr lang="en-US" dirty="0"/>
              <a:t>In a high density country like Bangladesh, the effects of </a:t>
            </a:r>
            <a:r>
              <a:rPr lang="en-US" dirty="0" smtClean="0"/>
              <a:t>climate </a:t>
            </a:r>
            <a:r>
              <a:rPr lang="en-US" dirty="0"/>
              <a:t>c</a:t>
            </a:r>
            <a:r>
              <a:rPr lang="en-US" dirty="0" smtClean="0"/>
              <a:t>hange </a:t>
            </a:r>
            <a:r>
              <a:rPr lang="en-US" dirty="0"/>
              <a:t>on the </a:t>
            </a:r>
            <a:r>
              <a:rPr lang="en-US" dirty="0" smtClean="0"/>
              <a:t>surface </a:t>
            </a:r>
            <a:r>
              <a:rPr lang="en-US" dirty="0"/>
              <a:t>and </a:t>
            </a:r>
            <a:r>
              <a:rPr lang="en-US" dirty="0" smtClean="0"/>
              <a:t>ground </a:t>
            </a:r>
            <a:r>
              <a:rPr lang="en-US" dirty="0"/>
              <a:t>water resources will be very severe and alarming. Changes to water resources and hydrology will have a significant impact on the country’s economy, where people mostly depend on the </a:t>
            </a:r>
            <a:r>
              <a:rPr lang="en-US" dirty="0" smtClean="0"/>
              <a:t>surface </a:t>
            </a:r>
            <a:r>
              <a:rPr lang="en-US" dirty="0"/>
              <a:t>water for Irrigation, Fishery, Industrial production, </a:t>
            </a:r>
            <a:r>
              <a:rPr lang="en-US" dirty="0" smtClean="0"/>
              <a:t>navigation </a:t>
            </a:r>
            <a:r>
              <a:rPr lang="en-US" dirty="0"/>
              <a:t>and similar other activities.</a:t>
            </a:r>
          </a:p>
          <a:p>
            <a:endParaRPr lang="en-US" dirty="0"/>
          </a:p>
        </p:txBody>
      </p:sp>
    </p:spTree>
    <p:extLst>
      <p:ext uri="{BB962C8B-B14F-4D97-AF65-F5344CB8AC3E}">
        <p14:creationId xmlns:p14="http://schemas.microsoft.com/office/powerpoint/2010/main" val="1461158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Climate Change &amp; its Impacts on Bangladesh</a:t>
            </a:r>
            <a:r>
              <a:rPr lang="en-US" sz="3200" dirty="0" smtClean="0"/>
              <a:t>..10</a:t>
            </a:r>
            <a:endParaRPr lang="en-US" sz="3200" dirty="0"/>
          </a:p>
        </p:txBody>
      </p:sp>
      <p:sp>
        <p:nvSpPr>
          <p:cNvPr id="3" name="Content Placeholder 2"/>
          <p:cNvSpPr>
            <a:spLocks noGrp="1"/>
          </p:cNvSpPr>
          <p:nvPr>
            <p:ph sz="quarter" idx="13"/>
          </p:nvPr>
        </p:nvSpPr>
        <p:spPr/>
        <p:txBody>
          <a:bodyPr>
            <a:normAutofit fontScale="92500" lnSpcReduction="20000"/>
          </a:bodyPr>
          <a:lstStyle/>
          <a:p>
            <a:r>
              <a:rPr lang="en-US" b="1" dirty="0"/>
              <a:t>Coastal Areas:</a:t>
            </a:r>
            <a:endParaRPr lang="en-US" dirty="0"/>
          </a:p>
          <a:p>
            <a:r>
              <a:rPr lang="en-US" dirty="0"/>
              <a:t>Almost one forth of the total population of the country live in the coastal areas of Bangladesh, where majority of the population are some how affected (directly or indirectly) by Coastal Floods / Tidal Surges, River-bank Erosion, Salinity, Tropical Cyclones etc. </a:t>
            </a:r>
            <a:endParaRPr lang="en-US" dirty="0" smtClean="0"/>
          </a:p>
          <a:p>
            <a:r>
              <a:rPr lang="en-US" dirty="0" smtClean="0"/>
              <a:t>With </a:t>
            </a:r>
            <a:r>
              <a:rPr lang="en-US" dirty="0"/>
              <a:t>the rise of Sea-level  up to one meter only, Bangladesh could lose up to 15% of its land area under the Sea water and around 30 million people living in the coastal areas of Bangladesh could become Refugees because of Climate Change impacts. </a:t>
            </a:r>
            <a:r>
              <a:rPr lang="en-US" dirty="0" smtClean="0"/>
              <a:t>(cont..)</a:t>
            </a:r>
            <a:endParaRPr lang="en-US" dirty="0"/>
          </a:p>
        </p:txBody>
      </p:sp>
    </p:spTree>
    <p:extLst>
      <p:ext uri="{BB962C8B-B14F-4D97-AF65-F5344CB8AC3E}">
        <p14:creationId xmlns:p14="http://schemas.microsoft.com/office/powerpoint/2010/main" val="19562509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Climate Change &amp; its Impacts on Bangladesh</a:t>
            </a:r>
            <a:r>
              <a:rPr lang="en-US" sz="3200" dirty="0" smtClean="0"/>
              <a:t>..11</a:t>
            </a:r>
            <a:endParaRPr lang="en-US" sz="3200" dirty="0"/>
          </a:p>
        </p:txBody>
      </p:sp>
      <p:sp>
        <p:nvSpPr>
          <p:cNvPr id="3" name="Content Placeholder 2"/>
          <p:cNvSpPr>
            <a:spLocks noGrp="1"/>
          </p:cNvSpPr>
          <p:nvPr>
            <p:ph sz="quarter" idx="13"/>
          </p:nvPr>
        </p:nvSpPr>
        <p:spPr/>
        <p:txBody>
          <a:bodyPr>
            <a:normAutofit fontScale="77500" lnSpcReduction="20000"/>
          </a:bodyPr>
          <a:lstStyle/>
          <a:p>
            <a:r>
              <a:rPr lang="en-US" sz="3000" dirty="0"/>
              <a:t>Since most of the country is less than 10 meters </a:t>
            </a:r>
            <a:r>
              <a:rPr lang="en-US" sz="3000" dirty="0" smtClean="0"/>
              <a:t>above </a:t>
            </a:r>
            <a:r>
              <a:rPr lang="en-US" sz="3000" dirty="0"/>
              <a:t>Sea level and almost 10% of the population of the country is living below 1 meter elevation - the whole coastal area is Highly Vulnerable to High Tides and Storm Surges. Moreover, the Bay of Bengal is located at the tip of the north Indian Ocean, where severe Cyclonic storms as well as long Tidal waves are frequently generated and hit the coast line with severe impacts because of the Shallow as well as Conical shape of the Bay near Bangladesh</a:t>
            </a:r>
            <a:r>
              <a:rPr lang="en-US" sz="3000" dirty="0" smtClean="0"/>
              <a:t>. </a:t>
            </a:r>
            <a:endParaRPr lang="en-US" dirty="0"/>
          </a:p>
        </p:txBody>
      </p:sp>
    </p:spTree>
    <p:extLst>
      <p:ext uri="{BB962C8B-B14F-4D97-AF65-F5344CB8AC3E}">
        <p14:creationId xmlns:p14="http://schemas.microsoft.com/office/powerpoint/2010/main" val="8005845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Climate Change &amp; its Impacts on Bangladesh..</a:t>
            </a:r>
            <a:r>
              <a:rPr lang="en-US" sz="3200" dirty="0" smtClean="0"/>
              <a:t>12</a:t>
            </a:r>
            <a:endParaRPr lang="en-US" sz="3200" dirty="0"/>
          </a:p>
        </p:txBody>
      </p:sp>
      <p:sp>
        <p:nvSpPr>
          <p:cNvPr id="3" name="Content Placeholder 2"/>
          <p:cNvSpPr>
            <a:spLocks noGrp="1"/>
          </p:cNvSpPr>
          <p:nvPr>
            <p:ph sz="quarter" idx="13"/>
          </p:nvPr>
        </p:nvSpPr>
        <p:spPr/>
        <p:txBody>
          <a:bodyPr>
            <a:normAutofit fontScale="92500" lnSpcReduction="20000"/>
          </a:bodyPr>
          <a:lstStyle/>
          <a:p>
            <a:r>
              <a:rPr lang="en-US" b="1" dirty="0"/>
              <a:t>Forestry / Biodiversity:</a:t>
            </a:r>
            <a:endParaRPr lang="en-US" dirty="0"/>
          </a:p>
          <a:p>
            <a:r>
              <a:rPr lang="en-US" dirty="0"/>
              <a:t>Bangladesh has got a wide diversity of Ecosystems including Mangrove forests at the extreme south of the country. The “</a:t>
            </a:r>
            <a:r>
              <a:rPr lang="en-US" dirty="0" err="1"/>
              <a:t>Sundarbans</a:t>
            </a:r>
            <a:r>
              <a:rPr lang="en-US" dirty="0"/>
              <a:t>” a World Heritage, is the largest Mangrove Forest in the world, comprising 577,00 ha of land area along the Bay of Bengal. A total of 425 species have been identified there, the most significant is the famous Royal Bengal Tiger. Therefore, Climate Change impacts will have negative effects on the Ecosystem of the Forest recourses in Bangladesh while the </a:t>
            </a:r>
            <a:r>
              <a:rPr lang="en-US" dirty="0" err="1"/>
              <a:t>Sundarbans</a:t>
            </a:r>
            <a:r>
              <a:rPr lang="en-US" dirty="0"/>
              <a:t> is likely to suffer the most</a:t>
            </a:r>
            <a:r>
              <a:rPr lang="en-US" dirty="0" smtClean="0"/>
              <a:t>.</a:t>
            </a:r>
            <a:endParaRPr lang="en-US" dirty="0"/>
          </a:p>
        </p:txBody>
      </p:sp>
    </p:spTree>
    <p:extLst>
      <p:ext uri="{BB962C8B-B14F-4D97-AF65-F5344CB8AC3E}">
        <p14:creationId xmlns:p14="http://schemas.microsoft.com/office/powerpoint/2010/main" val="34428346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Climate Change &amp; its Impacts on Bangladesh..</a:t>
            </a:r>
            <a:r>
              <a:rPr lang="en-US" sz="3200" dirty="0" smtClean="0"/>
              <a:t>13</a:t>
            </a:r>
            <a:endParaRPr lang="en-US" sz="3200" dirty="0"/>
          </a:p>
        </p:txBody>
      </p:sp>
      <p:sp>
        <p:nvSpPr>
          <p:cNvPr id="3" name="Content Placeholder 2"/>
          <p:cNvSpPr>
            <a:spLocks noGrp="1"/>
          </p:cNvSpPr>
          <p:nvPr>
            <p:ph sz="quarter" idx="13"/>
          </p:nvPr>
        </p:nvSpPr>
        <p:spPr/>
        <p:txBody>
          <a:bodyPr>
            <a:noAutofit/>
          </a:bodyPr>
          <a:lstStyle/>
          <a:p>
            <a:pPr marL="0" indent="0">
              <a:buNone/>
            </a:pPr>
            <a:r>
              <a:rPr lang="en-US" sz="2000" b="1" dirty="0" smtClean="0"/>
              <a:t>	Urban </a:t>
            </a:r>
            <a:r>
              <a:rPr lang="en-US" sz="2000" b="1" dirty="0"/>
              <a:t>areas:</a:t>
            </a:r>
            <a:endParaRPr lang="en-US" sz="2000" dirty="0"/>
          </a:p>
          <a:p>
            <a:r>
              <a:rPr lang="en-US" sz="2000" dirty="0"/>
              <a:t>Cities and Towns situated along the Coastal belt in Bangladesh are at the Front line of Climate Change related Disaster impacts and could experience a severe damage directly because of the Sea level Rise and Storm Surges at any time. Direct impacts may occur through the increased Floods, Drainage congestion and Water logging as well as Infrastructure Damage during extreme events. </a:t>
            </a:r>
            <a:r>
              <a:rPr lang="en-US" sz="2000" dirty="0" smtClean="0"/>
              <a:t>											(cont..)</a:t>
            </a:r>
            <a:endParaRPr lang="en-US" sz="2000" dirty="0"/>
          </a:p>
        </p:txBody>
      </p:sp>
    </p:spTree>
    <p:extLst>
      <p:ext uri="{BB962C8B-B14F-4D97-AF65-F5344CB8AC3E}">
        <p14:creationId xmlns:p14="http://schemas.microsoft.com/office/powerpoint/2010/main" val="3590399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Climate Change?</a:t>
            </a:r>
            <a:endParaRPr lang="en-US" dirty="0"/>
          </a:p>
        </p:txBody>
      </p:sp>
      <p:sp>
        <p:nvSpPr>
          <p:cNvPr id="3" name="Content Placeholder 2"/>
          <p:cNvSpPr>
            <a:spLocks noGrp="1"/>
          </p:cNvSpPr>
          <p:nvPr>
            <p:ph sz="quarter" idx="13"/>
          </p:nvPr>
        </p:nvSpPr>
        <p:spPr/>
        <p:txBody>
          <a:bodyPr>
            <a:normAutofit fontScale="85000" lnSpcReduction="20000"/>
          </a:bodyPr>
          <a:lstStyle/>
          <a:p>
            <a:r>
              <a:rPr lang="en-US" dirty="0" smtClean="0"/>
              <a:t>A</a:t>
            </a:r>
            <a:r>
              <a:rPr lang="en-US" dirty="0"/>
              <a:t> change in the average </a:t>
            </a:r>
            <a:r>
              <a:rPr lang="en-US" dirty="0" smtClean="0"/>
              <a:t>conditions, </a:t>
            </a:r>
            <a:r>
              <a:rPr lang="en-US" dirty="0"/>
              <a:t>such as temperature and </a:t>
            </a:r>
            <a:r>
              <a:rPr lang="en-US" dirty="0" smtClean="0"/>
              <a:t>rainfall, in </a:t>
            </a:r>
            <a:r>
              <a:rPr lang="en-US" dirty="0"/>
              <a:t>a region over a long period of time. </a:t>
            </a:r>
            <a:endParaRPr lang="en-US" dirty="0" smtClean="0"/>
          </a:p>
          <a:p>
            <a:r>
              <a:rPr lang="en-US" dirty="0"/>
              <a:t>Temperatures are rising world-wide due to greenhouse gases trapping more heat in the atmosphere. Droughts are becoming longer and more extreme around the world. Tropical storms becoming more severe due to warmer ocean water temperatures</a:t>
            </a:r>
            <a:r>
              <a:rPr lang="en-US" dirty="0" smtClean="0"/>
              <a:t>.</a:t>
            </a:r>
          </a:p>
          <a:p>
            <a:r>
              <a:rPr lang="en-US" dirty="0" smtClean="0"/>
              <a:t>These </a:t>
            </a:r>
            <a:r>
              <a:rPr lang="en-US" dirty="0"/>
              <a:t>include warming temperatures and changes in precipitation, as well as the effects of Earth's warming, such as: Rising sea levels</a:t>
            </a:r>
            <a:r>
              <a:rPr lang="en-US" dirty="0" smtClean="0"/>
              <a:t>.</a:t>
            </a:r>
          </a:p>
          <a:p>
            <a:pPr marL="0" indent="0">
              <a:buNone/>
            </a:pPr>
            <a:r>
              <a:rPr lang="en-US" dirty="0"/>
              <a:t>	</a:t>
            </a:r>
            <a:r>
              <a:rPr lang="en-US" dirty="0" smtClean="0"/>
              <a:t>				</a:t>
            </a:r>
            <a:r>
              <a:rPr lang="en-US" sz="2800" dirty="0" smtClean="0"/>
              <a:t>[Wikipedia]</a:t>
            </a:r>
            <a:endParaRPr lang="en-US" dirty="0"/>
          </a:p>
        </p:txBody>
      </p:sp>
    </p:spTree>
    <p:extLst>
      <p:ext uri="{BB962C8B-B14F-4D97-AF65-F5344CB8AC3E}">
        <p14:creationId xmlns:p14="http://schemas.microsoft.com/office/powerpoint/2010/main" val="17002221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Climate Change &amp; its Impacts on Bangladesh..</a:t>
            </a:r>
            <a:r>
              <a:rPr lang="en-US" sz="3200" dirty="0" smtClean="0"/>
              <a:t>14</a:t>
            </a:r>
            <a:endParaRPr lang="en-US" sz="3200" dirty="0"/>
          </a:p>
        </p:txBody>
      </p:sp>
      <p:sp>
        <p:nvSpPr>
          <p:cNvPr id="3" name="Content Placeholder 2"/>
          <p:cNvSpPr>
            <a:spLocks noGrp="1"/>
          </p:cNvSpPr>
          <p:nvPr>
            <p:ph sz="quarter" idx="13"/>
          </p:nvPr>
        </p:nvSpPr>
        <p:spPr/>
        <p:txBody>
          <a:bodyPr>
            <a:normAutofit fontScale="77500" lnSpcReduction="20000"/>
          </a:bodyPr>
          <a:lstStyle/>
          <a:p>
            <a:r>
              <a:rPr lang="en-US" sz="2600" dirty="0"/>
              <a:t>The important Urban sectors that suffered severely by the previous floods in Bangladesh include Urban Infrastructure, Industry, Trade, Commerce and Utility services etc. </a:t>
            </a:r>
            <a:endParaRPr lang="en-US" sz="2600" dirty="0" smtClean="0"/>
          </a:p>
          <a:p>
            <a:r>
              <a:rPr lang="en-US" sz="2600" dirty="0" smtClean="0"/>
              <a:t>As </a:t>
            </a:r>
            <a:r>
              <a:rPr lang="en-US" sz="2600" dirty="0"/>
              <a:t>consequence, it hampered usual productivity during and after major floods and hence increased the vulnerability of the urban poor by many folds. </a:t>
            </a:r>
            <a:endParaRPr lang="en-US" sz="2600" dirty="0" smtClean="0"/>
          </a:p>
          <a:p>
            <a:r>
              <a:rPr lang="en-US" sz="2600" dirty="0" smtClean="0"/>
              <a:t>Around </a:t>
            </a:r>
            <a:r>
              <a:rPr lang="en-US" sz="2600" dirty="0"/>
              <a:t>40 per cent of the urban population in Bangladesh lives in the Slum and Squatter settlements of the major cities which are highly prone to Disaster risk during Flooding further.</a:t>
            </a:r>
            <a:endParaRPr lang="en-US" dirty="0"/>
          </a:p>
          <a:p>
            <a:pPr marL="0" indent="0">
              <a:buNone/>
            </a:pPr>
            <a:endParaRPr lang="en-US" dirty="0"/>
          </a:p>
        </p:txBody>
      </p:sp>
    </p:spTree>
    <p:extLst>
      <p:ext uri="{BB962C8B-B14F-4D97-AF65-F5344CB8AC3E}">
        <p14:creationId xmlns:p14="http://schemas.microsoft.com/office/powerpoint/2010/main" val="1170617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Climate Change &amp; its Impacts on Bangladesh..</a:t>
            </a:r>
            <a:r>
              <a:rPr lang="en-US" sz="3200" dirty="0" smtClean="0"/>
              <a:t>15</a:t>
            </a:r>
            <a:endParaRPr lang="en-US" sz="3200" dirty="0"/>
          </a:p>
        </p:txBody>
      </p:sp>
      <p:sp>
        <p:nvSpPr>
          <p:cNvPr id="3" name="Content Placeholder 2"/>
          <p:cNvSpPr>
            <a:spLocks noGrp="1"/>
          </p:cNvSpPr>
          <p:nvPr>
            <p:ph sz="quarter" idx="13"/>
          </p:nvPr>
        </p:nvSpPr>
        <p:spPr/>
        <p:txBody>
          <a:bodyPr>
            <a:normAutofit fontScale="77500" lnSpcReduction="20000"/>
          </a:bodyPr>
          <a:lstStyle/>
          <a:p>
            <a:pPr marL="0" indent="0">
              <a:buNone/>
            </a:pPr>
            <a:r>
              <a:rPr lang="en-US" b="1" dirty="0" smtClean="0"/>
              <a:t>	Vulnerable </a:t>
            </a:r>
            <a:r>
              <a:rPr lang="en-US" b="1" dirty="0"/>
              <a:t>groups:</a:t>
            </a:r>
            <a:endParaRPr lang="en-US" dirty="0"/>
          </a:p>
          <a:p>
            <a:r>
              <a:rPr lang="en-US" dirty="0"/>
              <a:t>The Urban poor are therefore directly at the risk of Natural Disasters being enhanced by the impacts of Climate Change - especially in the absence / shortage of the necessary Infrastructure as well as Employment opportunity for them in the major cities of the country. In Bangladesh, Women are especially Vulnerable because of the Gender inequalities in the Socio- economic and Political institutions. </a:t>
            </a:r>
            <a:endParaRPr lang="en-US" dirty="0" smtClean="0"/>
          </a:p>
          <a:p>
            <a:r>
              <a:rPr lang="en-US" dirty="0" smtClean="0"/>
              <a:t>During </a:t>
            </a:r>
            <a:r>
              <a:rPr lang="en-US" dirty="0"/>
              <a:t>the 1991Cyclone and Storm surge in Bangladesh, the death rate in case of women was almost five times higher than the men. Because men were able to communicate with each other in the public spaces, but the information did not reach most of the women timely.</a:t>
            </a:r>
          </a:p>
          <a:p>
            <a:endParaRPr lang="en-US" dirty="0"/>
          </a:p>
        </p:txBody>
      </p:sp>
    </p:spTree>
    <p:extLst>
      <p:ext uri="{BB962C8B-B14F-4D97-AF65-F5344CB8AC3E}">
        <p14:creationId xmlns:p14="http://schemas.microsoft.com/office/powerpoint/2010/main" val="1407167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sz="quarter" idx="13"/>
          </p:nvPr>
        </p:nvSpPr>
        <p:spPr/>
        <p:txBody>
          <a:bodyPr>
            <a:normAutofit fontScale="77500" lnSpcReduction="20000"/>
          </a:bodyPr>
          <a:lstStyle/>
          <a:p>
            <a:r>
              <a:rPr lang="en-US" sz="2800" b="1" dirty="0"/>
              <a:t>Riverbank erosion is the primary cause of climate displacement inland</a:t>
            </a:r>
            <a:r>
              <a:rPr lang="en-US" sz="2800" dirty="0"/>
              <a:t>. Up to 50% of those now living in Bangladesh’s urban slums may be there because they were forced to flee their rural homes as a result of riverbank </a:t>
            </a:r>
            <a:r>
              <a:rPr lang="en-US" sz="2800" dirty="0" smtClean="0"/>
              <a:t>erosion.</a:t>
            </a:r>
            <a:endParaRPr lang="en-US" dirty="0"/>
          </a:p>
          <a:p>
            <a:r>
              <a:rPr lang="en-US" sz="2800" dirty="0" smtClean="0"/>
              <a:t>River </a:t>
            </a:r>
            <a:r>
              <a:rPr lang="en-US" sz="2800" dirty="0"/>
              <a:t>flooding is also a cause of displacement inland, and along with erosion is likely to become more significant under climate change, as rainfall both increases and becomes more erratic, and the </a:t>
            </a:r>
            <a:r>
              <a:rPr lang="en-US" sz="2800" b="1" dirty="0"/>
              <a:t>melting Himalayan glaciers alter river flows</a:t>
            </a:r>
            <a:r>
              <a:rPr lang="en-US" sz="2800" dirty="0"/>
              <a:t>.</a:t>
            </a:r>
          </a:p>
        </p:txBody>
      </p:sp>
    </p:spTree>
    <p:extLst>
      <p:ext uri="{BB962C8B-B14F-4D97-AF65-F5344CB8AC3E}">
        <p14:creationId xmlns:p14="http://schemas.microsoft.com/office/powerpoint/2010/main" val="36560013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4" name="Content Placeholder 3" descr="Rs26310 Qz8 A9358"/>
          <p:cNvPicPr>
            <a:picLocks noGrp="1"/>
          </p:cNvPicPr>
          <p:nvPr>
            <p:ph sz="quarter" idx="13"/>
          </p:nvPr>
        </p:nvPicPr>
        <p:blipFill>
          <a:blip r:embed="rId2" cstate="print">
            <a:extLst>
              <a:ext uri="{28A0092B-C50C-407E-A947-70E740481C1C}">
                <a14:useLocalDpi xmlns:a14="http://schemas.microsoft.com/office/drawing/2010/main" val="0"/>
              </a:ext>
            </a:extLst>
          </a:blip>
          <a:srcRect/>
          <a:stretch>
            <a:fillRect/>
          </a:stretch>
        </p:blipFill>
        <p:spPr bwMode="auto">
          <a:xfrm>
            <a:off x="1905000" y="609600"/>
            <a:ext cx="4876800" cy="4343400"/>
          </a:xfrm>
          <a:prstGeom prst="rect">
            <a:avLst/>
          </a:prstGeom>
          <a:noFill/>
          <a:ln>
            <a:noFill/>
          </a:ln>
        </p:spPr>
      </p:pic>
    </p:spTree>
    <p:extLst>
      <p:ext uri="{BB962C8B-B14F-4D97-AF65-F5344CB8AC3E}">
        <p14:creationId xmlns:p14="http://schemas.microsoft.com/office/powerpoint/2010/main" val="14005704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Comments…</a:t>
            </a:r>
            <a:endParaRPr lang="en-US" dirty="0"/>
          </a:p>
        </p:txBody>
      </p:sp>
      <p:pic>
        <p:nvPicPr>
          <p:cNvPr id="4" name="Content Placeholder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1733742" y="731838"/>
            <a:ext cx="5219316" cy="3475037"/>
          </a:xfrm>
        </p:spPr>
      </p:pic>
    </p:spTree>
    <p:extLst>
      <p:ext uri="{BB962C8B-B14F-4D97-AF65-F5344CB8AC3E}">
        <p14:creationId xmlns:p14="http://schemas.microsoft.com/office/powerpoint/2010/main" val="36009058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a:t>
            </a:r>
            <a:endParaRPr lang="en-US" dirty="0"/>
          </a:p>
        </p:txBody>
      </p:sp>
      <p:pic>
        <p:nvPicPr>
          <p:cNvPr id="4" name="Content Placeholder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1733742" y="731838"/>
            <a:ext cx="5219316" cy="3475037"/>
          </a:xfrm>
        </p:spPr>
      </p:pic>
    </p:spTree>
    <p:extLst>
      <p:ext uri="{BB962C8B-B14F-4D97-AF65-F5344CB8AC3E}">
        <p14:creationId xmlns:p14="http://schemas.microsoft.com/office/powerpoint/2010/main" val="90799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What is Climate Change Communication</a:t>
            </a:r>
            <a:r>
              <a:rPr lang="en-US" sz="2800" dirty="0" smtClean="0"/>
              <a:t>?</a:t>
            </a:r>
            <a:endParaRPr lang="en-US" sz="2800" dirty="0"/>
          </a:p>
        </p:txBody>
      </p:sp>
      <p:sp>
        <p:nvSpPr>
          <p:cNvPr id="3" name="Content Placeholder 2"/>
          <p:cNvSpPr>
            <a:spLocks noGrp="1"/>
          </p:cNvSpPr>
          <p:nvPr>
            <p:ph sz="quarter" idx="13"/>
          </p:nvPr>
        </p:nvSpPr>
        <p:spPr/>
        <p:txBody>
          <a:bodyPr>
            <a:normAutofit fontScale="85000" lnSpcReduction="10000"/>
          </a:bodyPr>
          <a:lstStyle/>
          <a:p>
            <a:r>
              <a:rPr lang="en-US" sz="2800" dirty="0"/>
              <a:t>On the surface, climate change communication is about educating, informing, warning, persuading, mobilizing and solving this critical problem. At a deeper level, climate change communication is shaped by our different experiences, mental and cultural models, and underlying values and worldviews</a:t>
            </a:r>
            <a:r>
              <a:rPr lang="en-US" sz="2800" dirty="0" smtClean="0"/>
              <a:t>. </a:t>
            </a:r>
          </a:p>
          <a:p>
            <a:pPr lvl="1"/>
            <a:r>
              <a:rPr lang="en-US" sz="1800" dirty="0" smtClean="0"/>
              <a:t>[</a:t>
            </a:r>
            <a:r>
              <a:rPr lang="en-US" sz="1800" b="1" cap="all" dirty="0"/>
              <a:t>Yale Program on Climate Change </a:t>
            </a:r>
            <a:r>
              <a:rPr lang="en-US" sz="1800" b="1" cap="all" dirty="0" smtClean="0"/>
              <a:t>Communication, (</a:t>
            </a:r>
            <a:r>
              <a:rPr lang="en-US" sz="1800" dirty="0" smtClean="0"/>
              <a:t>https</a:t>
            </a:r>
            <a:r>
              <a:rPr lang="en-US" sz="1800" dirty="0"/>
              <a:t>://climatecommunication.yale.edu/about/what-is-climate-change-communication/ (17-02-2021</a:t>
            </a:r>
            <a:r>
              <a:rPr lang="en-US" sz="1800" dirty="0" smtClean="0"/>
              <a:t>)]</a:t>
            </a:r>
            <a:endParaRPr lang="en-US" sz="3600" dirty="0"/>
          </a:p>
        </p:txBody>
      </p:sp>
    </p:spTree>
    <p:extLst>
      <p:ext uri="{BB962C8B-B14F-4D97-AF65-F5344CB8AC3E}">
        <p14:creationId xmlns:p14="http://schemas.microsoft.com/office/powerpoint/2010/main" val="306167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What is the main cause of climate</a:t>
            </a:r>
            <a:r>
              <a:rPr lang="en-US" sz="3200" dirty="0" smtClean="0"/>
              <a:t>?</a:t>
            </a:r>
            <a:endParaRPr lang="en-US" sz="3200" dirty="0"/>
          </a:p>
        </p:txBody>
      </p:sp>
      <p:sp>
        <p:nvSpPr>
          <p:cNvPr id="3" name="Content Placeholder 2"/>
          <p:cNvSpPr>
            <a:spLocks noGrp="1"/>
          </p:cNvSpPr>
          <p:nvPr>
            <p:ph sz="quarter" idx="13"/>
          </p:nvPr>
        </p:nvSpPr>
        <p:spPr/>
        <p:txBody>
          <a:bodyPr>
            <a:normAutofit fontScale="77500" lnSpcReduction="20000"/>
          </a:bodyPr>
          <a:lstStyle/>
          <a:p>
            <a:r>
              <a:rPr lang="en-US" sz="2800" dirty="0" smtClean="0"/>
              <a:t>Carbon </a:t>
            </a:r>
            <a:r>
              <a:rPr lang="en-US" sz="2800" dirty="0"/>
              <a:t>dioxide is the main cause of human-induced climate change. It stays in the atmosphere for a very long time. Other greenhouse gases, such as nitrous oxide, stay in the atmosphere for a long time.</a:t>
            </a:r>
          </a:p>
          <a:p>
            <a:r>
              <a:rPr lang="en-US" sz="2800" dirty="0" smtClean="0"/>
              <a:t>Global </a:t>
            </a:r>
            <a:r>
              <a:rPr lang="en-US" sz="2800" dirty="0"/>
              <a:t>warming is caused by the greenhouse effect, a natural process by which the atmosphere retains some of the Sun's heat, allowing the Earth to maintain the necessary conditions to host life. Without the greenhouse effect, the average temperature of the planet would be -18</a:t>
            </a:r>
            <a:r>
              <a:rPr lang="en-US" sz="2800" baseline="30000" dirty="0"/>
              <a:t>º</a:t>
            </a:r>
            <a:r>
              <a:rPr lang="en-US" sz="2800" dirty="0"/>
              <a:t>C.</a:t>
            </a:r>
          </a:p>
          <a:p>
            <a:pPr marL="0" indent="0">
              <a:buNone/>
            </a:pPr>
            <a:endParaRPr lang="en-US" dirty="0"/>
          </a:p>
          <a:p>
            <a:endParaRPr lang="en-US" dirty="0"/>
          </a:p>
        </p:txBody>
      </p:sp>
    </p:spTree>
    <p:extLst>
      <p:ext uri="{BB962C8B-B14F-4D97-AF65-F5344CB8AC3E}">
        <p14:creationId xmlns:p14="http://schemas.microsoft.com/office/powerpoint/2010/main" val="108798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6 major factors that affect </a:t>
            </a:r>
            <a:r>
              <a:rPr lang="en-US" sz="3200" dirty="0" smtClean="0"/>
              <a:t>climate..1</a:t>
            </a:r>
            <a:endParaRPr lang="en-US" sz="3200" dirty="0"/>
          </a:p>
        </p:txBody>
      </p:sp>
      <p:sp>
        <p:nvSpPr>
          <p:cNvPr id="3" name="Content Placeholder 2"/>
          <p:cNvSpPr>
            <a:spLocks noGrp="1"/>
          </p:cNvSpPr>
          <p:nvPr>
            <p:ph sz="quarter" idx="13"/>
          </p:nvPr>
        </p:nvSpPr>
        <p:spPr/>
        <p:txBody>
          <a:bodyPr>
            <a:normAutofit fontScale="70000" lnSpcReduction="20000"/>
          </a:bodyPr>
          <a:lstStyle/>
          <a:p>
            <a:pPr marL="0" indent="0">
              <a:buNone/>
            </a:pPr>
            <a:r>
              <a:rPr lang="en-US" sz="4000" b="1" dirty="0" smtClean="0"/>
              <a:t>	LOWEREN</a:t>
            </a:r>
            <a:r>
              <a:rPr lang="en-US" sz="4000" b="1" dirty="0"/>
              <a:t> is an acronym for </a:t>
            </a:r>
            <a:r>
              <a:rPr lang="en-US" sz="4000" b="1" dirty="0" smtClean="0"/>
              <a:t>6 </a:t>
            </a:r>
            <a:r>
              <a:rPr lang="en-US" sz="4000" b="1" dirty="0"/>
              <a:t>factors </a:t>
            </a:r>
            <a:r>
              <a:rPr lang="en-US" sz="4000" b="1" dirty="0" smtClean="0"/>
              <a:t>that affect climate</a:t>
            </a:r>
            <a:endParaRPr lang="en-US" b="1" i="1" dirty="0" smtClean="0">
              <a:hlinkClick r:id="rId2" tooltip="Latitude"/>
            </a:endParaRPr>
          </a:p>
          <a:p>
            <a:pPr lvl="0"/>
            <a:r>
              <a:rPr lang="en-US" b="1" dirty="0" smtClean="0"/>
              <a:t>Latitude</a:t>
            </a:r>
            <a:r>
              <a:rPr lang="en-US" b="1" dirty="0"/>
              <a:t>:</a:t>
            </a:r>
            <a:r>
              <a:rPr lang="en-US" b="1" dirty="0" smtClean="0"/>
              <a:t> </a:t>
            </a:r>
            <a:r>
              <a:rPr lang="en-US" dirty="0"/>
              <a:t>It depends on how close or how far it is to the equator. This is the most important, and it is based on the concentration of sunlight and the area that it affects.</a:t>
            </a:r>
          </a:p>
          <a:p>
            <a:pPr lvl="0"/>
            <a:r>
              <a:rPr lang="en-US" b="1" dirty="0"/>
              <a:t>Ocean </a:t>
            </a:r>
            <a:r>
              <a:rPr lang="en-US" b="1" dirty="0" smtClean="0"/>
              <a:t>currents:</a:t>
            </a:r>
            <a:r>
              <a:rPr lang="en-US" dirty="0" smtClean="0"/>
              <a:t> </a:t>
            </a:r>
            <a:r>
              <a:rPr lang="en-US" dirty="0"/>
              <a:t>Certain ocean currents have different temperatures. Warm ocean currents warm the air above it, which warms the coast. Cold ocean currents cool the air above it, which cools the coast. This helps keep the coast at a consistent temperature.</a:t>
            </a:r>
          </a:p>
          <a:p>
            <a:pPr lvl="0"/>
            <a:r>
              <a:rPr lang="en-US" b="1" dirty="0"/>
              <a:t>Wind and air </a:t>
            </a:r>
            <a:r>
              <a:rPr lang="en-US" b="1" dirty="0" smtClean="0"/>
              <a:t>masses</a:t>
            </a:r>
            <a:r>
              <a:rPr lang="en-US" dirty="0" smtClean="0"/>
              <a:t>: </a:t>
            </a:r>
            <a:r>
              <a:rPr lang="en-US" dirty="0"/>
              <a:t>Heated ground causes air to rise which results in lower air pressure. As it rises it cools and descends to the ground resulting in high air pressure. This cycle repeats, creating wind. These air masses absorb the climate of the air below it</a:t>
            </a:r>
            <a:r>
              <a:rPr lang="en-US" dirty="0" smtClean="0"/>
              <a:t>.</a:t>
            </a:r>
            <a:endParaRPr lang="en-US" dirty="0"/>
          </a:p>
        </p:txBody>
      </p:sp>
    </p:spTree>
    <p:extLst>
      <p:ext uri="{BB962C8B-B14F-4D97-AF65-F5344CB8AC3E}">
        <p14:creationId xmlns:p14="http://schemas.microsoft.com/office/powerpoint/2010/main" val="1285192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6 major factors that affect </a:t>
            </a:r>
            <a:r>
              <a:rPr lang="en-US" sz="2800" dirty="0" smtClean="0"/>
              <a:t>climate..2</a:t>
            </a:r>
            <a:endParaRPr lang="en-US" sz="2800" dirty="0"/>
          </a:p>
        </p:txBody>
      </p:sp>
      <p:sp>
        <p:nvSpPr>
          <p:cNvPr id="3" name="Content Placeholder 2"/>
          <p:cNvSpPr>
            <a:spLocks noGrp="1"/>
          </p:cNvSpPr>
          <p:nvPr>
            <p:ph sz="quarter" idx="13"/>
          </p:nvPr>
        </p:nvSpPr>
        <p:spPr/>
        <p:txBody>
          <a:bodyPr>
            <a:normAutofit fontScale="92500" lnSpcReduction="20000"/>
          </a:bodyPr>
          <a:lstStyle/>
          <a:p>
            <a:pPr lvl="0"/>
            <a:r>
              <a:rPr lang="en-US" b="1" dirty="0" smtClean="0"/>
              <a:t>Elevation:</a:t>
            </a:r>
            <a:r>
              <a:rPr lang="en-US" dirty="0" smtClean="0"/>
              <a:t> </a:t>
            </a:r>
            <a:r>
              <a:rPr lang="en-US" dirty="0"/>
              <a:t>The higher up you are, the colder and drier it will be. When air rises it expands due to low air pressure which causes it to cool.</a:t>
            </a:r>
          </a:p>
          <a:p>
            <a:pPr lvl="0"/>
            <a:r>
              <a:rPr lang="en-US" b="1" dirty="0" smtClean="0"/>
              <a:t>Relief:</a:t>
            </a:r>
            <a:r>
              <a:rPr lang="en-US" dirty="0" smtClean="0"/>
              <a:t> </a:t>
            </a:r>
            <a:r>
              <a:rPr lang="en-US" dirty="0"/>
              <a:t>The differences in the elevation inland. As air is forced to rise over a piece of land (e.g., a mountain) the temperature decreases and condensation increases. As it condensates water droplets get bigger and heavier and are forced to fall. Once the air mass goes over the mountain the temperature and evaporation increases but condensation decreases, resulting in a halt in precipitation and rain shadows.</a:t>
            </a:r>
          </a:p>
          <a:p>
            <a:endParaRPr lang="en-US" dirty="0"/>
          </a:p>
        </p:txBody>
      </p:sp>
    </p:spTree>
    <p:extLst>
      <p:ext uri="{BB962C8B-B14F-4D97-AF65-F5344CB8AC3E}">
        <p14:creationId xmlns:p14="http://schemas.microsoft.com/office/powerpoint/2010/main" val="3736270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Climate Change &amp; its Impacts on Bangladesh</a:t>
            </a:r>
            <a:r>
              <a:rPr lang="en-US" sz="2800" dirty="0" smtClean="0"/>
              <a:t>..</a:t>
            </a:r>
            <a:br>
              <a:rPr lang="en-US" sz="2800" dirty="0" smtClean="0"/>
            </a:br>
            <a:r>
              <a:rPr lang="en-US" sz="2000" dirty="0" smtClean="0"/>
              <a:t>[</a:t>
            </a:r>
            <a:r>
              <a:rPr lang="en-US" sz="2000" i="1" dirty="0"/>
              <a:t>Anne-</a:t>
            </a:r>
            <a:r>
              <a:rPr lang="en-US" sz="2000" i="1" dirty="0" err="1"/>
              <a:t>Katrien</a:t>
            </a:r>
            <a:r>
              <a:rPr lang="en-US" sz="2000" i="1" dirty="0"/>
              <a:t> </a:t>
            </a:r>
            <a:r>
              <a:rPr lang="en-US" sz="2000" i="1" dirty="0" err="1" smtClean="0"/>
              <a:t>Denissen</a:t>
            </a:r>
            <a:r>
              <a:rPr lang="en-US" sz="2000" i="1" dirty="0" smtClean="0"/>
              <a:t>, </a:t>
            </a:r>
            <a:r>
              <a:rPr lang="en-US" sz="2000" dirty="0" smtClean="0"/>
              <a:t>NCDO,</a:t>
            </a:r>
            <a:r>
              <a:rPr lang="en-US" sz="2000" i="1" dirty="0" smtClean="0"/>
              <a:t> </a:t>
            </a:r>
            <a:r>
              <a:rPr lang="en-US" sz="2000" u="sng" dirty="0" smtClean="0">
                <a:hlinkClick r:id="rId2"/>
              </a:rPr>
              <a:t>http</a:t>
            </a:r>
            <a:r>
              <a:rPr lang="en-US" sz="2000" u="sng" dirty="0">
                <a:hlinkClick r:id="rId2"/>
              </a:rPr>
              <a:t>://www.ncdo.nl/artikel/climate-change-its-impacts-bangladesh</a:t>
            </a:r>
            <a:r>
              <a:rPr lang="en-US" sz="2000" dirty="0"/>
              <a:t>  (17-02-2021</a:t>
            </a:r>
            <a:r>
              <a:rPr lang="en-US" sz="2000" dirty="0" smtClean="0"/>
              <a:t>)]</a:t>
            </a:r>
            <a:endParaRPr lang="en-US" sz="2800" dirty="0"/>
          </a:p>
        </p:txBody>
      </p:sp>
      <p:sp>
        <p:nvSpPr>
          <p:cNvPr id="3" name="Content Placeholder 2"/>
          <p:cNvSpPr>
            <a:spLocks noGrp="1"/>
          </p:cNvSpPr>
          <p:nvPr>
            <p:ph sz="quarter" idx="13"/>
          </p:nvPr>
        </p:nvSpPr>
        <p:spPr/>
        <p:txBody>
          <a:bodyPr>
            <a:normAutofit fontScale="85000" lnSpcReduction="20000"/>
          </a:bodyPr>
          <a:lstStyle/>
          <a:p>
            <a:r>
              <a:rPr lang="en-US" sz="2800" dirty="0"/>
              <a:t>Bangladesh is one of the largest deltas in the world which is highly vulnerable to </a:t>
            </a:r>
            <a:r>
              <a:rPr lang="en-US" sz="2800" dirty="0" smtClean="0"/>
              <a:t>natural disasters. The geographical </a:t>
            </a:r>
            <a:r>
              <a:rPr lang="en-US" sz="2800" dirty="0"/>
              <a:t>location, </a:t>
            </a:r>
            <a:r>
              <a:rPr lang="en-US" sz="2800" dirty="0" smtClean="0"/>
              <a:t>flat </a:t>
            </a:r>
            <a:r>
              <a:rPr lang="en-US" sz="2800" dirty="0"/>
              <a:t>and low-lying landscape, </a:t>
            </a:r>
            <a:r>
              <a:rPr lang="en-US" sz="2800" dirty="0" smtClean="0"/>
              <a:t>population </a:t>
            </a:r>
            <a:r>
              <a:rPr lang="en-US" sz="2800" dirty="0"/>
              <a:t>density, </a:t>
            </a:r>
            <a:r>
              <a:rPr lang="en-US" sz="2800" dirty="0" smtClean="0"/>
              <a:t>poverty</a:t>
            </a:r>
            <a:r>
              <a:rPr lang="en-US" sz="2800" dirty="0"/>
              <a:t>, </a:t>
            </a:r>
            <a:r>
              <a:rPr lang="en-US" sz="2800" dirty="0" smtClean="0"/>
              <a:t>illiteracy</a:t>
            </a:r>
            <a:r>
              <a:rPr lang="en-US" sz="2800" dirty="0"/>
              <a:t>, </a:t>
            </a:r>
            <a:r>
              <a:rPr lang="en-US" sz="2800" dirty="0" smtClean="0"/>
              <a:t>lack </a:t>
            </a:r>
            <a:r>
              <a:rPr lang="en-US" sz="2800" dirty="0"/>
              <a:t>of </a:t>
            </a:r>
            <a:r>
              <a:rPr lang="en-US" sz="2800" dirty="0" smtClean="0"/>
              <a:t>institutional </a:t>
            </a:r>
            <a:r>
              <a:rPr lang="en-US" sz="2800" dirty="0"/>
              <a:t>setup </a:t>
            </a:r>
            <a:r>
              <a:rPr lang="en-US" sz="2800" dirty="0" err="1" smtClean="0"/>
              <a:t>etc</a:t>
            </a:r>
            <a:r>
              <a:rPr lang="en-US" sz="2800" dirty="0" smtClean="0"/>
              <a:t> are the reasons for Climate Change. </a:t>
            </a:r>
          </a:p>
          <a:p>
            <a:r>
              <a:rPr lang="en-US" sz="2800" dirty="0" smtClean="0"/>
              <a:t>In </a:t>
            </a:r>
            <a:r>
              <a:rPr lang="en-US" sz="2800" dirty="0"/>
              <a:t>other words, the </a:t>
            </a:r>
            <a:r>
              <a:rPr lang="en-US" sz="2800" dirty="0" smtClean="0"/>
              <a:t>physical</a:t>
            </a:r>
            <a:r>
              <a:rPr lang="en-US" sz="2800" dirty="0"/>
              <a:t>, </a:t>
            </a:r>
            <a:r>
              <a:rPr lang="en-US" sz="2800" dirty="0" smtClean="0"/>
              <a:t>social </a:t>
            </a:r>
            <a:r>
              <a:rPr lang="en-US" sz="2800" dirty="0"/>
              <a:t>as well as </a:t>
            </a:r>
            <a:r>
              <a:rPr lang="en-US" sz="2800" dirty="0" smtClean="0"/>
              <a:t>economic </a:t>
            </a:r>
            <a:r>
              <a:rPr lang="en-US" sz="2800" dirty="0"/>
              <a:t>conditions of Bangladesh are very typical to any of the most vulnerable countries to </a:t>
            </a:r>
            <a:r>
              <a:rPr lang="en-US" sz="2800" dirty="0" smtClean="0"/>
              <a:t>natural </a:t>
            </a:r>
            <a:r>
              <a:rPr lang="en-US" sz="2800" dirty="0"/>
              <a:t>d</a:t>
            </a:r>
            <a:r>
              <a:rPr lang="en-US" sz="2800" dirty="0" smtClean="0"/>
              <a:t>isasters </a:t>
            </a:r>
            <a:r>
              <a:rPr lang="en-US" sz="2800" dirty="0"/>
              <a:t>in the world. </a:t>
            </a:r>
            <a:endParaRPr lang="en-US" dirty="0"/>
          </a:p>
        </p:txBody>
      </p:sp>
    </p:spTree>
    <p:extLst>
      <p:ext uri="{BB962C8B-B14F-4D97-AF65-F5344CB8AC3E}">
        <p14:creationId xmlns:p14="http://schemas.microsoft.com/office/powerpoint/2010/main" val="968579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Climate Change &amp; its Impacts on Bangladesh</a:t>
            </a:r>
            <a:r>
              <a:rPr lang="en-US" sz="3200" dirty="0" smtClean="0"/>
              <a:t>..2</a:t>
            </a:r>
            <a:endParaRPr lang="en-US" sz="3200" dirty="0"/>
          </a:p>
        </p:txBody>
      </p:sp>
      <p:sp>
        <p:nvSpPr>
          <p:cNvPr id="3" name="Content Placeholder 2"/>
          <p:cNvSpPr>
            <a:spLocks noGrp="1"/>
          </p:cNvSpPr>
          <p:nvPr>
            <p:ph sz="quarter" idx="13"/>
          </p:nvPr>
        </p:nvSpPr>
        <p:spPr/>
        <p:txBody>
          <a:bodyPr>
            <a:normAutofit fontScale="77500" lnSpcReduction="20000"/>
          </a:bodyPr>
          <a:lstStyle/>
          <a:p>
            <a:r>
              <a:rPr lang="en-US" sz="2800" dirty="0"/>
              <a:t>The total land area is 147,570 sq. km. consists mostly of </a:t>
            </a:r>
            <a:r>
              <a:rPr lang="en-US" sz="2800" dirty="0" smtClean="0"/>
              <a:t>floodplains </a:t>
            </a:r>
            <a:r>
              <a:rPr lang="en-US" sz="2800" dirty="0"/>
              <a:t>(almost 80%) leaving major part of the country (with the exception of the north-western highlands) prone to flooding during the rainy season</a:t>
            </a:r>
            <a:r>
              <a:rPr lang="en-US" sz="2800" dirty="0" smtClean="0"/>
              <a:t>.</a:t>
            </a:r>
          </a:p>
          <a:p>
            <a:r>
              <a:rPr lang="en-US" sz="2800" dirty="0"/>
              <a:t>Threats include sea level rise (approximately a fifth of the country consists of low-lying coastal zones within 1 meter of the high water mark), droughts, floods, and cyclones (approximately 130,000 people were killed in the cyclone of April 1990</a:t>
            </a:r>
            <a:r>
              <a:rPr lang="en-US" sz="2800" dirty="0" smtClean="0"/>
              <a:t>). </a:t>
            </a:r>
            <a:endParaRPr lang="en-US" sz="2800" dirty="0"/>
          </a:p>
        </p:txBody>
      </p:sp>
    </p:spTree>
    <p:extLst>
      <p:ext uri="{BB962C8B-B14F-4D97-AF65-F5344CB8AC3E}">
        <p14:creationId xmlns:p14="http://schemas.microsoft.com/office/powerpoint/2010/main" val="1169222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Climate Change &amp; its Impacts on Bangladesh</a:t>
            </a:r>
            <a:r>
              <a:rPr lang="en-US" sz="2800" dirty="0" smtClean="0"/>
              <a:t>..3</a:t>
            </a:r>
            <a:endParaRPr lang="en-US" sz="2800" dirty="0"/>
          </a:p>
        </p:txBody>
      </p:sp>
      <p:sp>
        <p:nvSpPr>
          <p:cNvPr id="3" name="Content Placeholder 2"/>
          <p:cNvSpPr>
            <a:spLocks noGrp="1"/>
          </p:cNvSpPr>
          <p:nvPr>
            <p:ph sz="quarter" idx="13"/>
          </p:nvPr>
        </p:nvSpPr>
        <p:spPr/>
        <p:txBody>
          <a:bodyPr>
            <a:normAutofit lnSpcReduction="10000"/>
          </a:bodyPr>
          <a:lstStyle/>
          <a:p>
            <a:pPr marL="0" indent="0">
              <a:buNone/>
            </a:pPr>
            <a:r>
              <a:rPr lang="en-US" dirty="0" smtClean="0"/>
              <a:t>	</a:t>
            </a:r>
            <a:r>
              <a:rPr lang="en-US" b="1" dirty="0" smtClean="0"/>
              <a:t>Climatic Impacts:</a:t>
            </a:r>
          </a:p>
          <a:p>
            <a:r>
              <a:rPr lang="en-US" dirty="0" smtClean="0"/>
              <a:t>The </a:t>
            </a:r>
            <a:r>
              <a:rPr lang="en-US" dirty="0"/>
              <a:t>adverse affects of </a:t>
            </a:r>
            <a:r>
              <a:rPr lang="en-US" dirty="0" smtClean="0"/>
              <a:t>climate </a:t>
            </a:r>
            <a:r>
              <a:rPr lang="en-US" dirty="0"/>
              <a:t>c</a:t>
            </a:r>
            <a:r>
              <a:rPr lang="en-US" dirty="0" smtClean="0"/>
              <a:t>hange </a:t>
            </a:r>
            <a:r>
              <a:rPr lang="en-US" dirty="0"/>
              <a:t>– especially </a:t>
            </a:r>
            <a:r>
              <a:rPr lang="en-US" dirty="0" smtClean="0"/>
              <a:t>high </a:t>
            </a:r>
            <a:r>
              <a:rPr lang="en-US" dirty="0"/>
              <a:t>t</a:t>
            </a:r>
            <a:r>
              <a:rPr lang="en-US" dirty="0" smtClean="0"/>
              <a:t>emperature</a:t>
            </a:r>
            <a:r>
              <a:rPr lang="en-US" dirty="0"/>
              <a:t>, </a:t>
            </a:r>
            <a:r>
              <a:rPr lang="en-US" dirty="0" smtClean="0"/>
              <a:t>sea-level </a:t>
            </a:r>
            <a:r>
              <a:rPr lang="en-US" dirty="0"/>
              <a:t>r</a:t>
            </a:r>
            <a:r>
              <a:rPr lang="en-US" dirty="0" smtClean="0"/>
              <a:t>ise</a:t>
            </a:r>
            <a:r>
              <a:rPr lang="en-US" dirty="0"/>
              <a:t>, </a:t>
            </a:r>
            <a:r>
              <a:rPr lang="en-US" dirty="0" smtClean="0"/>
              <a:t>cyclones </a:t>
            </a:r>
            <a:r>
              <a:rPr lang="en-US" dirty="0"/>
              <a:t>and </a:t>
            </a:r>
            <a:r>
              <a:rPr lang="en-US" dirty="0" smtClean="0"/>
              <a:t>storm </a:t>
            </a:r>
            <a:r>
              <a:rPr lang="en-US" dirty="0"/>
              <a:t>s</a:t>
            </a:r>
            <a:r>
              <a:rPr lang="en-US" dirty="0" smtClean="0"/>
              <a:t>urges</a:t>
            </a:r>
            <a:r>
              <a:rPr lang="en-US" dirty="0"/>
              <a:t>, </a:t>
            </a:r>
            <a:r>
              <a:rPr lang="en-US" dirty="0" smtClean="0"/>
              <a:t>salinity </a:t>
            </a:r>
            <a:r>
              <a:rPr lang="en-US" dirty="0"/>
              <a:t>i</a:t>
            </a:r>
            <a:r>
              <a:rPr lang="en-US" dirty="0" smtClean="0"/>
              <a:t>ntrusion</a:t>
            </a:r>
            <a:r>
              <a:rPr lang="en-US" dirty="0"/>
              <a:t>, h</a:t>
            </a:r>
            <a:r>
              <a:rPr lang="en-US" dirty="0" smtClean="0"/>
              <a:t>eavy </a:t>
            </a:r>
            <a:r>
              <a:rPr lang="en-US" dirty="0"/>
              <a:t>m</a:t>
            </a:r>
            <a:r>
              <a:rPr lang="en-US" dirty="0" smtClean="0"/>
              <a:t>onsoon rain </a:t>
            </a:r>
            <a:r>
              <a:rPr lang="en-US" dirty="0"/>
              <a:t>etc. has aggravated the overall </a:t>
            </a:r>
            <a:r>
              <a:rPr lang="en-US" dirty="0" smtClean="0"/>
              <a:t>economic development. </a:t>
            </a:r>
          </a:p>
          <a:p>
            <a:r>
              <a:rPr lang="en-US" dirty="0"/>
              <a:t>Bangladesh experiences different types of Natural Disasters almost every year because of the Global Warming as well as Climate Change impacts, these are:  </a:t>
            </a:r>
          </a:p>
          <a:p>
            <a:pPr marL="0" indent="0">
              <a:buNone/>
            </a:pPr>
            <a:endParaRPr lang="en-US" dirty="0"/>
          </a:p>
          <a:p>
            <a:endParaRPr lang="en-US" dirty="0"/>
          </a:p>
        </p:txBody>
      </p:sp>
    </p:spTree>
    <p:extLst>
      <p:ext uri="{BB962C8B-B14F-4D97-AF65-F5344CB8AC3E}">
        <p14:creationId xmlns:p14="http://schemas.microsoft.com/office/powerpoint/2010/main" val="371229137"/>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390</TotalTime>
  <Words>1162</Words>
  <Application>Microsoft Office PowerPoint</Application>
  <PresentationFormat>On-screen Show (4:3)</PresentationFormat>
  <Paragraphs>76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Slipstream</vt:lpstr>
      <vt:lpstr>Climate Change Communication Part-1</vt:lpstr>
      <vt:lpstr>What is Climate Change?</vt:lpstr>
      <vt:lpstr>What is Climate Change Communication?</vt:lpstr>
      <vt:lpstr>What is the main cause of climate?</vt:lpstr>
      <vt:lpstr>6 major factors that affect climate..1</vt:lpstr>
      <vt:lpstr>6 major factors that affect climate..2</vt:lpstr>
      <vt:lpstr>Climate Change &amp; its Impacts on Bangladesh.. [Anne-Katrien Denissen, NCDO, http://www.ncdo.nl/artikel/climate-change-its-impacts-bangladesh  (17-02-2021)]</vt:lpstr>
      <vt:lpstr>Climate Change &amp; its Impacts on Bangladesh..2</vt:lpstr>
      <vt:lpstr>Climate Change &amp; its Impacts on Bangladesh..3</vt:lpstr>
      <vt:lpstr>Climate Change &amp; its Impacts on Bangladesh..4</vt:lpstr>
      <vt:lpstr>Climate Change &amp; its Impacts on Bangladesh..5</vt:lpstr>
      <vt:lpstr>Climate Change &amp; its Impacts on Bangladesh..6</vt:lpstr>
      <vt:lpstr>Climate Change &amp; its Impacts on Bangladesh..7</vt:lpstr>
      <vt:lpstr>Climate Change &amp; its Impacts on Bangladesh..8</vt:lpstr>
      <vt:lpstr>Climate Change &amp; its Impacts on Bangladesh..9</vt:lpstr>
      <vt:lpstr>Climate Change &amp; its Impacts on Bangladesh..10</vt:lpstr>
      <vt:lpstr>Climate Change &amp; its Impacts on Bangladesh..11</vt:lpstr>
      <vt:lpstr>Climate Change &amp; its Impacts on Bangladesh..12</vt:lpstr>
      <vt:lpstr>Climate Change &amp; its Impacts on Bangladesh..13</vt:lpstr>
      <vt:lpstr>Climate Change &amp; its Impacts on Bangladesh..14</vt:lpstr>
      <vt:lpstr>Climate Change &amp; its Impacts on Bangladesh..15</vt:lpstr>
      <vt:lpstr>.</vt:lpstr>
      <vt:lpstr>.</vt:lpstr>
      <vt:lpstr>Questions… Comments…</vt:lpstr>
      <vt:lpstr>Thanks…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 Change Communication</dc:title>
  <dc:creator>Dr. Md. Golam Rahman</dc:creator>
  <cp:lastModifiedBy>Youtec bd</cp:lastModifiedBy>
  <cp:revision>27</cp:revision>
  <dcterms:created xsi:type="dcterms:W3CDTF">2006-08-16T00:00:00Z</dcterms:created>
  <dcterms:modified xsi:type="dcterms:W3CDTF">2021-02-21T19:38:10Z</dcterms:modified>
</cp:coreProperties>
</file>