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68"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3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32A31C-F827-4E63-A418-A16218DDA86E}" type="datetimeFigureOut">
              <a:rPr lang="en-US" smtClean="0"/>
              <a:t>24-Feb-21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6A23C-130E-465B-A1D2-739728D39075}" type="slidenum">
              <a:rPr lang="en-US" smtClean="0"/>
              <a:t>‹#›</a:t>
            </a:fld>
            <a:endParaRPr lang="en-US"/>
          </a:p>
        </p:txBody>
      </p:sp>
    </p:spTree>
    <p:extLst>
      <p:ext uri="{BB962C8B-B14F-4D97-AF65-F5344CB8AC3E}">
        <p14:creationId xmlns:p14="http://schemas.microsoft.com/office/powerpoint/2010/main" val="166039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4F2980-64C2-4D66-BF62-8BCE2FC5FA69}" type="slidenum">
              <a:rPr lang="en-US" smtClean="0"/>
              <a:t>6</a:t>
            </a:fld>
            <a:endParaRPr lang="en-US"/>
          </a:p>
        </p:txBody>
      </p:sp>
    </p:spTree>
    <p:extLst>
      <p:ext uri="{BB962C8B-B14F-4D97-AF65-F5344CB8AC3E}">
        <p14:creationId xmlns:p14="http://schemas.microsoft.com/office/powerpoint/2010/main" val="1644472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24-Feb-21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24-Feb-21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24-Feb-21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24-Feb-21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24-Feb-21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nottingham-repository.worktribe.com/preview/1012257/wiley_final.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unfccc.int/sites/default/files/resource/Communicating%20climate%20change_Insights%20from%20CDKNs%20experienc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Dr. Md. </a:t>
            </a:r>
            <a:r>
              <a:rPr lang="en-US" dirty="0" err="1" smtClean="0"/>
              <a:t>Golam</a:t>
            </a:r>
            <a:r>
              <a:rPr lang="en-US" dirty="0" smtClean="0"/>
              <a:t> </a:t>
            </a:r>
            <a:r>
              <a:rPr lang="en-US" dirty="0" err="1" smtClean="0"/>
              <a:t>Rahman</a:t>
            </a:r>
            <a:endParaRPr lang="en-US" dirty="0" smtClean="0"/>
          </a:p>
          <a:p>
            <a:r>
              <a:rPr lang="en-US" dirty="0" smtClean="0"/>
              <a:t>Professor</a:t>
            </a:r>
            <a:endParaRPr lang="en-US" dirty="0"/>
          </a:p>
        </p:txBody>
      </p:sp>
      <p:sp>
        <p:nvSpPr>
          <p:cNvPr id="4" name="Title 3"/>
          <p:cNvSpPr>
            <a:spLocks noGrp="1"/>
          </p:cNvSpPr>
          <p:nvPr>
            <p:ph type="ctrTitle"/>
          </p:nvPr>
        </p:nvSpPr>
        <p:spPr>
          <a:xfrm>
            <a:off x="990600" y="1219200"/>
            <a:ext cx="7175351" cy="2819400"/>
          </a:xfrm>
        </p:spPr>
        <p:txBody>
          <a:bodyPr>
            <a:noAutofit/>
          </a:bodyPr>
          <a:lstStyle/>
          <a:p>
            <a:r>
              <a:rPr lang="en-US" dirty="0" smtClean="0"/>
              <a:t>Climate Change Communication </a:t>
            </a:r>
            <a:br>
              <a:rPr lang="en-US" dirty="0" smtClean="0"/>
            </a:br>
            <a:r>
              <a:rPr lang="en-US" dirty="0" smtClean="0"/>
              <a:t>Part-2</a:t>
            </a:r>
            <a:endParaRPr lang="en-US" dirty="0"/>
          </a:p>
        </p:txBody>
      </p:sp>
    </p:spTree>
    <p:extLst>
      <p:ext uri="{BB962C8B-B14F-4D97-AF65-F5344CB8AC3E}">
        <p14:creationId xmlns:p14="http://schemas.microsoft.com/office/powerpoint/2010/main" val="239986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Discussion on Climate Change &amp; Communication..1</a:t>
            </a:r>
            <a:endParaRPr lang="en-US" sz="6000" dirty="0"/>
          </a:p>
        </p:txBody>
      </p:sp>
      <p:sp>
        <p:nvSpPr>
          <p:cNvPr id="3" name="Content Placeholder 2"/>
          <p:cNvSpPr>
            <a:spLocks noGrp="1"/>
          </p:cNvSpPr>
          <p:nvPr>
            <p:ph sz="quarter" idx="13"/>
          </p:nvPr>
        </p:nvSpPr>
        <p:spPr/>
        <p:txBody>
          <a:bodyPr/>
          <a:lstStyle/>
          <a:p>
            <a:r>
              <a:rPr lang="en-US" dirty="0"/>
              <a:t>The intersection of mass media, climate change science and policy is a dynamic arena in the field of communication studies. Mass media representations may affect how translations between science and policy shape public perception of global climate change. It is therefore important to consider the role of the media in climate science and policy, and media portrayals of climate change</a:t>
            </a:r>
            <a:endParaRPr lang="en-US" dirty="0"/>
          </a:p>
        </p:txBody>
      </p:sp>
    </p:spTree>
    <p:extLst>
      <p:ext uri="{BB962C8B-B14F-4D97-AF65-F5344CB8AC3E}">
        <p14:creationId xmlns:p14="http://schemas.microsoft.com/office/powerpoint/2010/main" val="391909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Discussion on Climate Change &amp; </a:t>
            </a:r>
            <a:r>
              <a:rPr lang="en-US" sz="1600" dirty="0" smtClean="0"/>
              <a:t>Communication..2</a:t>
            </a:r>
            <a:endParaRPr lang="en-US" dirty="0"/>
          </a:p>
        </p:txBody>
      </p:sp>
      <p:sp>
        <p:nvSpPr>
          <p:cNvPr id="3" name="Content Placeholder 2"/>
          <p:cNvSpPr>
            <a:spLocks noGrp="1"/>
          </p:cNvSpPr>
          <p:nvPr>
            <p:ph sz="quarter" idx="13"/>
          </p:nvPr>
        </p:nvSpPr>
        <p:spPr/>
        <p:txBody>
          <a:bodyPr/>
          <a:lstStyle/>
          <a:p>
            <a:r>
              <a:rPr lang="en-US" dirty="0"/>
              <a:t>At the same time, media messages are interpreted and assimilated differently depending on factors such as educational level, television watching, newspaper </a:t>
            </a:r>
            <a:r>
              <a:rPr lang="en-US" dirty="0" smtClean="0"/>
              <a:t>readership and</a:t>
            </a:r>
            <a:r>
              <a:rPr lang="en-US" dirty="0"/>
              <a:t>, increasingly in the present day, participation in interactive web based facilities</a:t>
            </a:r>
            <a:endParaRPr lang="en-US" dirty="0"/>
          </a:p>
        </p:txBody>
      </p:sp>
    </p:spTree>
    <p:extLst>
      <p:ext uri="{BB962C8B-B14F-4D97-AF65-F5344CB8AC3E}">
        <p14:creationId xmlns:p14="http://schemas.microsoft.com/office/powerpoint/2010/main" val="35036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l">
              <a:buNone/>
            </a:pPr>
            <a:r>
              <a:rPr lang="en-US" sz="2000" dirty="0"/>
              <a:t>Discussion on Climate Change &amp; </a:t>
            </a:r>
            <a:r>
              <a:rPr lang="en-US" sz="2000" dirty="0" smtClean="0"/>
              <a:t>Communication3</a:t>
            </a:r>
            <a:endParaRPr lang="en-US" sz="2000" dirty="0"/>
          </a:p>
        </p:txBody>
      </p:sp>
      <p:sp>
        <p:nvSpPr>
          <p:cNvPr id="3" name="Content Placeholder 2"/>
          <p:cNvSpPr>
            <a:spLocks noGrp="1"/>
          </p:cNvSpPr>
          <p:nvPr>
            <p:ph sz="quarter" idx="13"/>
          </p:nvPr>
        </p:nvSpPr>
        <p:spPr/>
        <p:txBody>
          <a:bodyPr/>
          <a:lstStyle/>
          <a:p>
            <a:r>
              <a:rPr lang="en-US" dirty="0"/>
              <a:t>Overall, there is no direct correlation between communication and </a:t>
            </a:r>
            <a:r>
              <a:rPr lang="en-US" dirty="0" err="1"/>
              <a:t>behaviour</a:t>
            </a:r>
            <a:r>
              <a:rPr lang="en-US" dirty="0"/>
              <a:t> change. The situation is extremely complex. There is no one-seize fits all solution. </a:t>
            </a:r>
            <a:endParaRPr lang="en-US" dirty="0" smtClean="0"/>
          </a:p>
          <a:p>
            <a:r>
              <a:rPr lang="en-US" dirty="0" smtClean="0"/>
              <a:t>What </a:t>
            </a:r>
            <a:r>
              <a:rPr lang="en-US" dirty="0"/>
              <a:t>is needed is a mix of measures of which communication is only one, and it will only work when it is embedded in other approaches which are more directly linked to practical </a:t>
            </a:r>
            <a:r>
              <a:rPr lang="en-US" dirty="0" err="1"/>
              <a:t>behaviour</a:t>
            </a:r>
            <a:r>
              <a:rPr lang="en-US" dirty="0"/>
              <a:t> in social life. </a:t>
            </a:r>
            <a:endParaRPr lang="en-US" dirty="0"/>
          </a:p>
        </p:txBody>
      </p:sp>
    </p:spTree>
    <p:extLst>
      <p:ext uri="{BB962C8B-B14F-4D97-AF65-F5344CB8AC3E}">
        <p14:creationId xmlns:p14="http://schemas.microsoft.com/office/powerpoint/2010/main" val="240334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Discussion on Climate Change &amp; </a:t>
            </a:r>
            <a:r>
              <a:rPr lang="en-US" sz="1800" dirty="0" smtClean="0"/>
              <a:t>Communication..4</a:t>
            </a:r>
            <a:endParaRPr lang="en-US" sz="5400" dirty="0"/>
          </a:p>
        </p:txBody>
      </p:sp>
      <p:sp>
        <p:nvSpPr>
          <p:cNvPr id="3" name="Content Placeholder 2"/>
          <p:cNvSpPr>
            <a:spLocks noGrp="1"/>
          </p:cNvSpPr>
          <p:nvPr>
            <p:ph sz="quarter" idx="13"/>
          </p:nvPr>
        </p:nvSpPr>
        <p:spPr/>
        <p:txBody>
          <a:bodyPr/>
          <a:lstStyle/>
          <a:p>
            <a:r>
              <a:rPr lang="en-US" dirty="0"/>
              <a:t>Communication too has to use a mixture of modes and strategies, from verbal to visual, from the spoken word to the digital message. Communicators can only be sure that their messages will be understood if they understand their audiences, their values, fears, hopes, and the situation of communication.</a:t>
            </a:r>
          </a:p>
          <a:p>
            <a:endParaRPr lang="en-US" dirty="0"/>
          </a:p>
        </p:txBody>
      </p:sp>
    </p:spTree>
    <p:extLst>
      <p:ext uri="{BB962C8B-B14F-4D97-AF65-F5344CB8AC3E}">
        <p14:creationId xmlns:p14="http://schemas.microsoft.com/office/powerpoint/2010/main" val="942949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Discussion on Climate Change &amp; </a:t>
            </a:r>
            <a:r>
              <a:rPr lang="en-US" sz="1600" dirty="0" smtClean="0"/>
              <a:t>Communication.. 5</a:t>
            </a:r>
            <a:endParaRPr lang="en-US" sz="1600" dirty="0"/>
          </a:p>
        </p:txBody>
      </p:sp>
      <p:sp>
        <p:nvSpPr>
          <p:cNvPr id="3" name="Content Placeholder 2"/>
          <p:cNvSpPr>
            <a:spLocks noGrp="1"/>
          </p:cNvSpPr>
          <p:nvPr>
            <p:ph sz="quarter" idx="13"/>
          </p:nvPr>
        </p:nvSpPr>
        <p:spPr/>
        <p:txBody>
          <a:bodyPr>
            <a:normAutofit lnSpcReduction="10000"/>
          </a:bodyPr>
          <a:lstStyle/>
          <a:p>
            <a:r>
              <a:rPr lang="en-US" dirty="0"/>
              <a:t>Changes in the conception of science communication have contributed to rethinking climate change communication as well. In the 1980s, many scientists and policymakers subscribed to a view, sometimes called the ‘public understanding of science model’ in which the public was seen as being in need of education from </a:t>
            </a:r>
            <a:r>
              <a:rPr lang="en-US" dirty="0" smtClean="0"/>
              <a:t>experts </a:t>
            </a:r>
            <a:r>
              <a:rPr lang="en-US" dirty="0"/>
              <a:t>and that knowledge and consensus would increase as a result of more effective public engagement on the part of scientists.</a:t>
            </a:r>
          </a:p>
        </p:txBody>
      </p:sp>
    </p:spTree>
    <p:extLst>
      <p:ext uri="{BB962C8B-B14F-4D97-AF65-F5344CB8AC3E}">
        <p14:creationId xmlns:p14="http://schemas.microsoft.com/office/powerpoint/2010/main" val="227537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Discussion on Climate Change &amp; </a:t>
            </a:r>
            <a:r>
              <a:rPr lang="en-US" sz="1600" dirty="0" smtClean="0"/>
              <a:t>Communication..6</a:t>
            </a:r>
            <a:endParaRPr lang="en-US" sz="1600" dirty="0"/>
          </a:p>
        </p:txBody>
      </p:sp>
      <p:sp>
        <p:nvSpPr>
          <p:cNvPr id="3" name="Content Placeholder 2"/>
          <p:cNvSpPr>
            <a:spLocks noGrp="1"/>
          </p:cNvSpPr>
          <p:nvPr>
            <p:ph sz="quarter" idx="13"/>
          </p:nvPr>
        </p:nvSpPr>
        <p:spPr/>
        <p:txBody>
          <a:bodyPr>
            <a:normAutofit/>
          </a:bodyPr>
          <a:lstStyle/>
          <a:p>
            <a:r>
              <a:rPr lang="en-US" dirty="0"/>
              <a:t>However, social scientists challenged the key assumptions underlying this model: that giving laypeople more information about science would necessarily promote the acceptance of scientific and technological advances and lead to greater convergence between the knowledge and attitudes of laypeople and experts. </a:t>
            </a:r>
          </a:p>
        </p:txBody>
      </p:sp>
    </p:spTree>
    <p:extLst>
      <p:ext uri="{BB962C8B-B14F-4D97-AF65-F5344CB8AC3E}">
        <p14:creationId xmlns:p14="http://schemas.microsoft.com/office/powerpoint/2010/main" val="203652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sz="1600" dirty="0"/>
              <a:t>Discussion on Climate Change &amp; </a:t>
            </a:r>
            <a:r>
              <a:rPr lang="en-US" sz="1600" dirty="0" smtClean="0"/>
              <a:t>Communication.. 7</a:t>
            </a:r>
            <a:endParaRPr lang="en-US" sz="1600" dirty="0"/>
          </a:p>
        </p:txBody>
      </p:sp>
      <p:sp>
        <p:nvSpPr>
          <p:cNvPr id="3" name="Content Placeholder 2"/>
          <p:cNvSpPr>
            <a:spLocks noGrp="1"/>
          </p:cNvSpPr>
          <p:nvPr>
            <p:ph sz="quarter" idx="13"/>
          </p:nvPr>
        </p:nvSpPr>
        <p:spPr/>
        <p:txBody>
          <a:bodyPr/>
          <a:lstStyle/>
          <a:p>
            <a:r>
              <a:rPr lang="en-US" dirty="0"/>
              <a:t>Expert pronouncements seem more likely than ever to be scrutinized and questioned by mass media, non-governmental organizations, branches of government and concerned members of the public. Distrust accompanies broad social changes, which heighten an appreciation of risk and question our relationship to the expert institutions of </a:t>
            </a:r>
            <a:r>
              <a:rPr lang="en-US" dirty="0" smtClean="0"/>
              <a:t>modernity.</a:t>
            </a:r>
            <a:endParaRPr lang="en-US" dirty="0"/>
          </a:p>
        </p:txBody>
      </p:sp>
    </p:spTree>
    <p:extLst>
      <p:ext uri="{BB962C8B-B14F-4D97-AF65-F5344CB8AC3E}">
        <p14:creationId xmlns:p14="http://schemas.microsoft.com/office/powerpoint/2010/main" val="3338061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Discussion on Climate Change &amp; </a:t>
            </a:r>
            <a:r>
              <a:rPr lang="en-US" sz="1800" dirty="0" smtClean="0"/>
              <a:t>Communication..8</a:t>
            </a:r>
            <a:endParaRPr lang="en-US" sz="1800" dirty="0"/>
          </a:p>
        </p:txBody>
      </p:sp>
      <p:sp>
        <p:nvSpPr>
          <p:cNvPr id="3" name="Content Placeholder 2"/>
          <p:cNvSpPr>
            <a:spLocks noGrp="1"/>
          </p:cNvSpPr>
          <p:nvPr>
            <p:ph sz="quarter" idx="13"/>
          </p:nvPr>
        </p:nvSpPr>
        <p:spPr/>
        <p:txBody>
          <a:bodyPr/>
          <a:lstStyle/>
          <a:p>
            <a:r>
              <a:rPr lang="en-US" dirty="0"/>
              <a:t>The ‘public understanding of science model’ entrains a conduit metaphor of communication and assumes deficits of knowledge and understanding on the part of the </a:t>
            </a:r>
            <a:r>
              <a:rPr lang="en-US" dirty="0" smtClean="0"/>
              <a:t>public. </a:t>
            </a:r>
            <a:r>
              <a:rPr lang="en-US" dirty="0"/>
              <a:t>However, messages are seldom transmitted in a linear fashion from those who know to those who have a deficit in knowledge. </a:t>
            </a:r>
          </a:p>
        </p:txBody>
      </p:sp>
    </p:spTree>
    <p:extLst>
      <p:ext uri="{BB962C8B-B14F-4D97-AF65-F5344CB8AC3E}">
        <p14:creationId xmlns:p14="http://schemas.microsoft.com/office/powerpoint/2010/main" val="47250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t>.</a:t>
            </a:r>
            <a:endParaRPr lang="en-US" dirty="0"/>
          </a:p>
        </p:txBody>
      </p:sp>
      <p:sp>
        <p:nvSpPr>
          <p:cNvPr id="3" name="Content Placeholder 2"/>
          <p:cNvSpPr>
            <a:spLocks noGrp="1"/>
          </p:cNvSpPr>
          <p:nvPr>
            <p:ph sz="quarter" idx="13"/>
          </p:nvPr>
        </p:nvSpPr>
        <p:spPr/>
        <p:txBody>
          <a:bodyPr>
            <a:normAutofit lnSpcReduction="10000"/>
          </a:bodyPr>
          <a:lstStyle/>
          <a:p>
            <a:r>
              <a:rPr lang="en-US" dirty="0"/>
              <a:t>By contrast, communication is usually grounded in dialogue and contextual understanding and whilst laypeople may perhaps know less about science per se, they still have a good understanding of the social and political function of science in society, that is, they have, what one might call good ethical antennae. Criticism of the outdated psychological ‘information deficit model’ is a common feature of the communication studies surveyed by us for this </a:t>
            </a:r>
            <a:r>
              <a:rPr lang="en-US" dirty="0" smtClean="0"/>
              <a:t>review.</a:t>
            </a:r>
            <a:endParaRPr lang="en-US" dirty="0"/>
          </a:p>
          <a:p>
            <a:endParaRPr lang="en-US" dirty="0"/>
          </a:p>
        </p:txBody>
      </p:sp>
    </p:spTree>
    <p:extLst>
      <p:ext uri="{BB962C8B-B14F-4D97-AF65-F5344CB8AC3E}">
        <p14:creationId xmlns:p14="http://schemas.microsoft.com/office/powerpoint/2010/main" val="623389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t>
            </a:r>
            <a:endParaRPr lang="en-US" dirty="0"/>
          </a:p>
        </p:txBody>
      </p:sp>
      <p:sp>
        <p:nvSpPr>
          <p:cNvPr id="3" name="Content Placeholder 2"/>
          <p:cNvSpPr>
            <a:spLocks noGrp="1"/>
          </p:cNvSpPr>
          <p:nvPr>
            <p:ph sz="quarter" idx="13"/>
          </p:nvPr>
        </p:nvSpPr>
        <p:spPr/>
        <p:txBody>
          <a:bodyPr/>
          <a:lstStyle/>
          <a:p>
            <a:r>
              <a:rPr lang="en-US" dirty="0"/>
              <a:t>Many of studies reviewed here present what we call ‘visions of effective climate change communication’ as they draw on such communication maxims as the importance of engaging people emotionally, carefully defining communication goals, engaging people into a dialogue or two way communication model, and knowing one’s audiences, for example in the above descriptions of communication strategies.</a:t>
            </a:r>
          </a:p>
        </p:txBody>
      </p:sp>
    </p:spTree>
    <p:extLst>
      <p:ext uri="{BB962C8B-B14F-4D97-AF65-F5344CB8AC3E}">
        <p14:creationId xmlns:p14="http://schemas.microsoft.com/office/powerpoint/2010/main" val="195916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Climate change creates a new migration crisis</a:t>
            </a:r>
          </a:p>
        </p:txBody>
      </p:sp>
      <p:sp>
        <p:nvSpPr>
          <p:cNvPr id="3" name="Content Placeholder 2"/>
          <p:cNvSpPr>
            <a:spLocks noGrp="1"/>
          </p:cNvSpPr>
          <p:nvPr>
            <p:ph sz="quarter" idx="13"/>
          </p:nvPr>
        </p:nvSpPr>
        <p:spPr>
          <a:prstGeom prst="rect">
            <a:avLst/>
          </a:prstGeom>
        </p:spPr>
        <p:txBody>
          <a:bodyPr>
            <a:normAutofit/>
          </a:bodyPr>
          <a:lstStyle/>
          <a:p>
            <a:r>
              <a:rPr lang="en-US" dirty="0"/>
              <a:t>A</a:t>
            </a:r>
            <a:r>
              <a:rPr lang="en-US" dirty="0" smtClean="0"/>
              <a:t>s </a:t>
            </a:r>
            <a:r>
              <a:rPr lang="en-US" dirty="0"/>
              <a:t>climate change drives the migration of up to 200 million people worldwide by </a:t>
            </a:r>
            <a:r>
              <a:rPr lang="en-US" dirty="0" smtClean="0"/>
              <a:t>2050</a:t>
            </a:r>
          </a:p>
          <a:p>
            <a:r>
              <a:rPr lang="en-US" dirty="0" smtClean="0"/>
              <a:t>Among many other countries internal migration in Bangladesh is evident due to climate change and a new patterns of displacement and rapid chaotic urbanization is taking place. </a:t>
            </a:r>
            <a:endParaRPr lang="en-US" dirty="0"/>
          </a:p>
        </p:txBody>
      </p:sp>
    </p:spTree>
    <p:extLst>
      <p:ext uri="{BB962C8B-B14F-4D97-AF65-F5344CB8AC3E}">
        <p14:creationId xmlns:p14="http://schemas.microsoft.com/office/powerpoint/2010/main" val="85506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a:t>
            </a:r>
            <a:endParaRPr lang="en-US" dirty="0"/>
          </a:p>
        </p:txBody>
      </p:sp>
      <p:sp>
        <p:nvSpPr>
          <p:cNvPr id="3" name="Content Placeholder 2"/>
          <p:cNvSpPr>
            <a:spLocks noGrp="1"/>
          </p:cNvSpPr>
          <p:nvPr>
            <p:ph sz="quarter" idx="13"/>
          </p:nvPr>
        </p:nvSpPr>
        <p:spPr/>
        <p:txBody>
          <a:bodyPr/>
          <a:lstStyle/>
          <a:p>
            <a:r>
              <a:rPr lang="en-US" dirty="0"/>
              <a:t>Here we want to stress the importance of the key value in risk communication of undertaking empirical study to plan and evaluate communications. Before any local communication activities take place it is important to survey existing public perceptions about the issue which can be used to tailor communication initiatives.</a:t>
            </a:r>
          </a:p>
        </p:txBody>
      </p:sp>
    </p:spTree>
    <p:extLst>
      <p:ext uri="{BB962C8B-B14F-4D97-AF65-F5344CB8AC3E}">
        <p14:creationId xmlns:p14="http://schemas.microsoft.com/office/powerpoint/2010/main" val="147859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t>
            </a:r>
            <a:endParaRPr lang="en-US" dirty="0"/>
          </a:p>
        </p:txBody>
      </p:sp>
      <p:sp>
        <p:nvSpPr>
          <p:cNvPr id="3" name="Content Placeholder 2"/>
          <p:cNvSpPr>
            <a:spLocks noGrp="1"/>
          </p:cNvSpPr>
          <p:nvPr>
            <p:ph sz="quarter" idx="13"/>
          </p:nvPr>
        </p:nvSpPr>
        <p:spPr/>
        <p:txBody>
          <a:bodyPr/>
          <a:lstStyle/>
          <a:p>
            <a:r>
              <a:rPr lang="en-US" dirty="0"/>
              <a:t>With this in mind, there is no such thing as an effective communication </a:t>
            </a:r>
            <a:r>
              <a:rPr lang="en-US" dirty="0" smtClean="0"/>
              <a:t>per se–in </a:t>
            </a:r>
            <a:r>
              <a:rPr lang="en-US" dirty="0"/>
              <a:t>the sense of communication strategies devised in a vacuum, ahead of time, </a:t>
            </a:r>
            <a:r>
              <a:rPr lang="en-US" dirty="0" smtClean="0"/>
              <a:t>or -like </a:t>
            </a:r>
            <a:r>
              <a:rPr lang="en-US" dirty="0"/>
              <a:t>much classic attitude change research - conducted in the </a:t>
            </a:r>
            <a:r>
              <a:rPr lang="en-US" dirty="0" smtClean="0"/>
              <a:t>laboratory.</a:t>
            </a:r>
            <a:endParaRPr lang="en-US" dirty="0"/>
          </a:p>
        </p:txBody>
      </p:sp>
    </p:spTree>
    <p:extLst>
      <p:ext uri="{BB962C8B-B14F-4D97-AF65-F5344CB8AC3E}">
        <p14:creationId xmlns:p14="http://schemas.microsoft.com/office/powerpoint/2010/main" val="3948351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Ongoing </a:t>
            </a:r>
            <a:r>
              <a:rPr lang="en-US" dirty="0"/>
              <a:t>studies of public perceptions and commitments should inform the framing of a message and what it should say. Using this method, </a:t>
            </a:r>
            <a:r>
              <a:rPr lang="en-US" dirty="0" err="1"/>
              <a:t>Bostrom</a:t>
            </a:r>
            <a:r>
              <a:rPr lang="en-US" dirty="0"/>
              <a:t> et </a:t>
            </a:r>
            <a:r>
              <a:rPr lang="en-US" dirty="0" smtClean="0"/>
              <a:t>al. and </a:t>
            </a:r>
            <a:r>
              <a:rPr lang="en-US" dirty="0"/>
              <a:t>Read et </a:t>
            </a:r>
            <a:r>
              <a:rPr lang="en-US" dirty="0" smtClean="0"/>
              <a:t>al., </a:t>
            </a:r>
            <a:r>
              <a:rPr lang="en-US" dirty="0"/>
              <a:t>for example, examined public understanding and perception of climate change. On the basis of their findings, a communication brochure for the general public was developed and iteratively refined using read-aloud protocols and focus group discussions. More recent studies of public </a:t>
            </a:r>
            <a:r>
              <a:rPr lang="en-US" dirty="0" smtClean="0"/>
              <a:t>perceptions.</a:t>
            </a:r>
            <a:endParaRPr lang="en-US" dirty="0"/>
          </a:p>
        </p:txBody>
      </p:sp>
    </p:spTree>
    <p:extLst>
      <p:ext uri="{BB962C8B-B14F-4D97-AF65-F5344CB8AC3E}">
        <p14:creationId xmlns:p14="http://schemas.microsoft.com/office/powerpoint/2010/main" val="2559253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t>
            </a:r>
            <a:endParaRPr lang="en-US" dirty="0"/>
          </a:p>
        </p:txBody>
      </p:sp>
      <p:sp>
        <p:nvSpPr>
          <p:cNvPr id="3" name="Content Placeholder 2"/>
          <p:cNvSpPr>
            <a:spLocks noGrp="1"/>
          </p:cNvSpPr>
          <p:nvPr>
            <p:ph sz="quarter" idx="13"/>
          </p:nvPr>
        </p:nvSpPr>
        <p:spPr/>
        <p:txBody>
          <a:bodyPr>
            <a:normAutofit/>
          </a:bodyPr>
          <a:lstStyle/>
          <a:p>
            <a:r>
              <a:rPr lang="en-US" dirty="0" smtClean="0"/>
              <a:t>More </a:t>
            </a:r>
            <a:r>
              <a:rPr lang="en-US" dirty="0"/>
              <a:t>recent studies of public </a:t>
            </a:r>
            <a:r>
              <a:rPr lang="en-US" dirty="0" smtClean="0"/>
              <a:t>perceptions can </a:t>
            </a:r>
            <a:r>
              <a:rPr lang="en-US" dirty="0"/>
              <a:t>provide evidence of what people currently know and believe about energy technologies, with the goal of facilitating better communication between all parties in society about the respective risks and benefits of climate change</a:t>
            </a:r>
          </a:p>
        </p:txBody>
      </p:sp>
    </p:spTree>
    <p:extLst>
      <p:ext uri="{BB962C8B-B14F-4D97-AF65-F5344CB8AC3E}">
        <p14:creationId xmlns:p14="http://schemas.microsoft.com/office/powerpoint/2010/main" val="3336421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
            </a:r>
            <a:br>
              <a:rPr lang="en-US" sz="2000" dirty="0" smtClean="0"/>
            </a:br>
            <a:r>
              <a:rPr lang="en-US" sz="2000" dirty="0"/>
              <a:t>.</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t>Psycho-social studies into peoples’ perceptions of climate change and climate change mitigation can be complemented by linguistic and discursive analyses. Studying how climate change is framed by various stakeholders in different media (from print media to Web. 2.0) can help to gauge public opinions and reactions to the issue of climate change mitigation. </a:t>
            </a:r>
            <a:endParaRPr lang="en-US" dirty="0" smtClean="0"/>
          </a:p>
          <a:p>
            <a:r>
              <a:rPr lang="en-US" dirty="0" smtClean="0"/>
              <a:t>Whereas </a:t>
            </a:r>
            <a:r>
              <a:rPr lang="en-US" dirty="0"/>
              <a:t>traditional media such as newspapers have been extensively studied, attempts to examine the construction of climate mitigation issues in emergent social groups, blogs and other new media are still relatively </a:t>
            </a:r>
            <a:r>
              <a:rPr lang="en-US" dirty="0" smtClean="0"/>
              <a:t>rare.</a:t>
            </a:r>
            <a:endParaRPr lang="en-US" dirty="0"/>
          </a:p>
        </p:txBody>
      </p:sp>
    </p:spTree>
    <p:extLst>
      <p:ext uri="{BB962C8B-B14F-4D97-AF65-F5344CB8AC3E}">
        <p14:creationId xmlns:p14="http://schemas.microsoft.com/office/powerpoint/2010/main" val="4173928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b="1" dirty="0" smtClean="0"/>
          </a:p>
          <a:p>
            <a:pPr marL="45720" indent="0">
              <a:buNone/>
            </a:pPr>
            <a:r>
              <a:rPr lang="en-US" b="1" dirty="0" smtClean="0"/>
              <a:t>Reference:</a:t>
            </a:r>
          </a:p>
          <a:p>
            <a:pPr marL="45720" indent="0">
              <a:buNone/>
            </a:pPr>
            <a:r>
              <a:rPr lang="en-US" b="1" dirty="0"/>
              <a:t>	</a:t>
            </a:r>
            <a:r>
              <a:rPr lang="en-US" b="1" dirty="0" smtClean="0"/>
              <a:t>Brigitte </a:t>
            </a:r>
            <a:r>
              <a:rPr lang="en-US" b="1" dirty="0" err="1"/>
              <a:t>Nerlich</a:t>
            </a:r>
            <a:r>
              <a:rPr lang="en-US" b="1" dirty="0"/>
              <a:t>, </a:t>
            </a:r>
            <a:r>
              <a:rPr lang="en-US" b="1" dirty="0" err="1" smtClean="0"/>
              <a:t>Nelya</a:t>
            </a:r>
            <a:r>
              <a:rPr lang="en-US" b="1" dirty="0" smtClean="0"/>
              <a:t> </a:t>
            </a:r>
            <a:r>
              <a:rPr lang="en-US" b="1" dirty="0" err="1"/>
              <a:t>Koteyko</a:t>
            </a:r>
            <a:r>
              <a:rPr lang="en-US" b="1" dirty="0"/>
              <a:t>, </a:t>
            </a:r>
            <a:r>
              <a:rPr lang="en-US" b="1" dirty="0" smtClean="0"/>
              <a:t>	(University </a:t>
            </a:r>
            <a:r>
              <a:rPr lang="en-US" b="1" dirty="0"/>
              <a:t>of </a:t>
            </a:r>
            <a:r>
              <a:rPr lang="en-US" b="1" dirty="0" smtClean="0"/>
              <a:t>Nottingham) &amp; </a:t>
            </a:r>
            <a:r>
              <a:rPr lang="en-US" b="1" dirty="0"/>
              <a:t>Brian </a:t>
            </a:r>
            <a:r>
              <a:rPr lang="en-US" b="1" dirty="0" smtClean="0"/>
              <a:t>	Brown (De Montfort University)</a:t>
            </a:r>
          </a:p>
          <a:p>
            <a:pPr marL="45720" indent="0">
              <a:buNone/>
            </a:pPr>
            <a:r>
              <a:rPr lang="en-US" sz="1600" b="1" u="sng" dirty="0">
                <a:hlinkClick r:id="rId2"/>
              </a:rPr>
              <a:t>https://nottingham-repository.worktribe.com/preview/1012257/wiley_final.pdf</a:t>
            </a:r>
            <a:r>
              <a:rPr lang="en-US" sz="1600" b="1" dirty="0"/>
              <a:t> (23-02-2021)</a:t>
            </a:r>
            <a:endParaRPr lang="en-US" dirty="0"/>
          </a:p>
          <a:p>
            <a:pPr marL="45720" indent="0">
              <a:buNone/>
            </a:pPr>
            <a:endParaRPr lang="en-US" dirty="0"/>
          </a:p>
          <a:p>
            <a:endParaRPr lang="en-US" dirty="0"/>
          </a:p>
        </p:txBody>
      </p:sp>
    </p:spTree>
    <p:extLst>
      <p:ext uri="{BB962C8B-B14F-4D97-AF65-F5344CB8AC3E}">
        <p14:creationId xmlns:p14="http://schemas.microsoft.com/office/powerpoint/2010/main" val="2764520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105400"/>
            <a:ext cx="6512511" cy="866968"/>
          </a:xfrm>
        </p:spPr>
        <p:txBody>
          <a:bodyPr/>
          <a:lstStyle/>
          <a:p>
            <a:r>
              <a:rPr lang="en-US" sz="3600" dirty="0" smtClean="0"/>
              <a:t>Questions… Clarifications..</a:t>
            </a:r>
            <a:endParaRPr lang="en-US" sz="3600"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026708" y="731838"/>
            <a:ext cx="5288491" cy="3966369"/>
          </a:xfrm>
        </p:spPr>
      </p:pic>
    </p:spTree>
    <p:extLst>
      <p:ext uri="{BB962C8B-B14F-4D97-AF65-F5344CB8AC3E}">
        <p14:creationId xmlns:p14="http://schemas.microsoft.com/office/powerpoint/2010/main" val="1208358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953000"/>
            <a:ext cx="6512511" cy="914400"/>
          </a:xfrm>
        </p:spPr>
        <p:txBody>
          <a:bodyPr/>
          <a:lstStyle/>
          <a:p>
            <a:r>
              <a:rPr lang="en-US" dirty="0" smtClean="0"/>
              <a:t>Thank you all…</a:t>
            </a:r>
            <a:endParaRPr lang="en-US"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026708" y="731838"/>
            <a:ext cx="5364691" cy="4023519"/>
          </a:xfrm>
        </p:spPr>
      </p:pic>
    </p:spTree>
    <p:extLst>
      <p:ext uri="{BB962C8B-B14F-4D97-AF65-F5344CB8AC3E}">
        <p14:creationId xmlns:p14="http://schemas.microsoft.com/office/powerpoint/2010/main" val="124674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100" dirty="0" smtClean="0"/>
              <a:t>.</a:t>
            </a:r>
            <a:endParaRPr lang="en-US" dirty="0"/>
          </a:p>
        </p:txBody>
      </p:sp>
      <p:sp>
        <p:nvSpPr>
          <p:cNvPr id="3" name="Content Placeholder 2"/>
          <p:cNvSpPr>
            <a:spLocks noGrp="1"/>
          </p:cNvSpPr>
          <p:nvPr>
            <p:ph sz="quarter" idx="13"/>
          </p:nvPr>
        </p:nvSpPr>
        <p:spPr>
          <a:prstGeom prst="rect">
            <a:avLst/>
          </a:prstGeom>
        </p:spPr>
        <p:txBody>
          <a:bodyPr>
            <a:normAutofit lnSpcReduction="10000"/>
          </a:bodyPr>
          <a:lstStyle/>
          <a:p>
            <a:r>
              <a:rPr lang="en-US" dirty="0"/>
              <a:t>Together with other severely threatened nations (such as the least developed countries), Bangladesh needs to play a still more important role in international negotiations on climate change</a:t>
            </a:r>
            <a:r>
              <a:rPr lang="en-US" dirty="0" smtClean="0"/>
              <a:t>. </a:t>
            </a:r>
          </a:p>
          <a:p>
            <a:r>
              <a:rPr lang="en-US" dirty="0"/>
              <a:t>The cause of the problem is being addressed in the international negotiations around the United Nations Framework Convention on Climate Change, but Bangladesh has been able to participate only nominally so </a:t>
            </a:r>
            <a:r>
              <a:rPr lang="en-US" dirty="0" smtClean="0"/>
              <a:t>far. </a:t>
            </a:r>
          </a:p>
          <a:p>
            <a:endParaRPr lang="en-US" dirty="0"/>
          </a:p>
        </p:txBody>
      </p:sp>
    </p:spTree>
    <p:extLst>
      <p:ext uri="{BB962C8B-B14F-4D97-AF65-F5344CB8AC3E}">
        <p14:creationId xmlns:p14="http://schemas.microsoft.com/office/powerpoint/2010/main" val="3431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050" dirty="0" smtClean="0"/>
              <a:t>.</a:t>
            </a:r>
            <a:endParaRPr lang="en-US" dirty="0"/>
          </a:p>
        </p:txBody>
      </p:sp>
      <p:sp>
        <p:nvSpPr>
          <p:cNvPr id="3" name="Content Placeholder 2"/>
          <p:cNvSpPr>
            <a:spLocks noGrp="1"/>
          </p:cNvSpPr>
          <p:nvPr>
            <p:ph sz="quarter" idx="13"/>
          </p:nvPr>
        </p:nvSpPr>
        <p:spPr>
          <a:prstGeom prst="rect">
            <a:avLst/>
          </a:prstGeom>
        </p:spPr>
        <p:txBody>
          <a:bodyPr>
            <a:normAutofit fontScale="85000" lnSpcReduction="20000"/>
          </a:bodyPr>
          <a:lstStyle/>
          <a:p>
            <a:r>
              <a:rPr lang="en-US" dirty="0"/>
              <a:t>It has been estimated that by 2050, one in every seven people in Bangladesh will be displaced by climate change. Up to 18 million people may have to move because of sea level rise alone.</a:t>
            </a:r>
          </a:p>
          <a:p>
            <a:r>
              <a:rPr lang="en-US" dirty="0"/>
              <a:t>Two-thirds of Bangladesh is less than five </a:t>
            </a:r>
            <a:r>
              <a:rPr lang="en-US" dirty="0" err="1"/>
              <a:t>metres</a:t>
            </a:r>
            <a:r>
              <a:rPr lang="en-US" dirty="0"/>
              <a:t> above sea level.</a:t>
            </a:r>
          </a:p>
          <a:p>
            <a:r>
              <a:rPr lang="en-US" dirty="0"/>
              <a:t>28% of the population of Bangladesh lives on the coast, where the primary driver of displacement is tidal flooding caused by sea level rise</a:t>
            </a:r>
            <a:r>
              <a:rPr lang="en-US" dirty="0" smtClean="0"/>
              <a:t>.</a:t>
            </a:r>
          </a:p>
          <a:p>
            <a:r>
              <a:rPr lang="en-US" dirty="0" smtClean="0"/>
              <a:t>By </a:t>
            </a:r>
            <a:r>
              <a:rPr lang="en-US" dirty="0"/>
              <a:t>2050, with a projected 50 cm rise in </a:t>
            </a:r>
            <a:r>
              <a:rPr lang="en-US" dirty="0" smtClean="0"/>
              <a:t>sea level,  Bangladesh </a:t>
            </a:r>
            <a:r>
              <a:rPr lang="en-US" dirty="0"/>
              <a:t>may lose approximately 11% of its land, affecting an estimated 15 million people living in its low-lying coastal region.</a:t>
            </a:r>
          </a:p>
          <a:p>
            <a:endParaRPr lang="en-US" dirty="0"/>
          </a:p>
        </p:txBody>
      </p:sp>
    </p:spTree>
    <p:extLst>
      <p:ext uri="{BB962C8B-B14F-4D97-AF65-F5344CB8AC3E}">
        <p14:creationId xmlns:p14="http://schemas.microsoft.com/office/powerpoint/2010/main" val="20057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800" dirty="0" smtClean="0"/>
              <a:t>.</a:t>
            </a:r>
            <a:endParaRPr lang="en-US" dirty="0"/>
          </a:p>
        </p:txBody>
      </p:sp>
      <p:sp>
        <p:nvSpPr>
          <p:cNvPr id="3" name="Content Placeholder 2"/>
          <p:cNvSpPr>
            <a:spLocks noGrp="1"/>
          </p:cNvSpPr>
          <p:nvPr>
            <p:ph sz="quarter" idx="13"/>
          </p:nvPr>
        </p:nvSpPr>
        <p:spPr>
          <a:prstGeom prst="rect">
            <a:avLst/>
          </a:prstGeom>
        </p:spPr>
        <p:txBody>
          <a:bodyPr>
            <a:normAutofit/>
          </a:bodyPr>
          <a:lstStyle/>
          <a:p>
            <a:pPr marL="45720" indent="0">
              <a:buNone/>
            </a:pPr>
            <a:endParaRPr lang="en-US" dirty="0" smtClean="0"/>
          </a:p>
          <a:p>
            <a:r>
              <a:rPr lang="en-US" dirty="0"/>
              <a:t>The world community has an obligation to pay serious attention to their views on the establishment of developing-country emissions targets, which should be based on an equitable share of the global atmosphere (including, for example, a per-capita right to emissions</a:t>
            </a:r>
            <a:r>
              <a:rPr lang="en-US" dirty="0" smtClean="0"/>
              <a:t>).</a:t>
            </a:r>
            <a:endParaRPr lang="en-US" dirty="0"/>
          </a:p>
        </p:txBody>
      </p:sp>
    </p:spTree>
    <p:extLst>
      <p:ext uri="{BB962C8B-B14F-4D97-AF65-F5344CB8AC3E}">
        <p14:creationId xmlns:p14="http://schemas.microsoft.com/office/powerpoint/2010/main" val="763172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Let’s Protect and Communicate </a:t>
            </a:r>
            <a:endParaRPr lang="en-US" sz="3200" dirty="0"/>
          </a:p>
        </p:txBody>
      </p:sp>
      <p:sp>
        <p:nvSpPr>
          <p:cNvPr id="3" name="Content Placeholder 2"/>
          <p:cNvSpPr>
            <a:spLocks noGrp="1"/>
          </p:cNvSpPr>
          <p:nvPr>
            <p:ph sz="quarter" idx="13"/>
          </p:nvPr>
        </p:nvSpPr>
        <p:spPr>
          <a:prstGeom prst="rect">
            <a:avLst/>
          </a:prstGeom>
        </p:spPr>
        <p:txBody>
          <a:bodyPr>
            <a:normAutofit fontScale="92500" lnSpcReduction="20000"/>
          </a:bodyPr>
          <a:lstStyle/>
          <a:p>
            <a:r>
              <a:rPr lang="en-US" sz="2800" dirty="0"/>
              <a:t>L</a:t>
            </a:r>
            <a:r>
              <a:rPr lang="en-US" sz="2800" dirty="0" smtClean="0"/>
              <a:t>et’s </a:t>
            </a:r>
            <a:r>
              <a:rPr lang="en-US" sz="2800" dirty="0"/>
              <a:t>Protect our Lovely Planet as the Safe Home for our future Generation...</a:t>
            </a:r>
            <a:br>
              <a:rPr lang="en-US" sz="2800" dirty="0"/>
            </a:br>
            <a:r>
              <a:rPr lang="en-US" sz="2800" dirty="0" smtClean="0"/>
              <a:t>Let’s </a:t>
            </a:r>
            <a:r>
              <a:rPr lang="en-US" sz="2800" dirty="0"/>
              <a:t>not think, Climate Change as an Individual Problem of any country or nation – Let’s think, it’s our Common Issue, we’ve to face efficiently as </a:t>
            </a:r>
            <a:r>
              <a:rPr lang="en-US" sz="2800" dirty="0" smtClean="0"/>
              <a:t>‘Citizens </a:t>
            </a:r>
            <a:r>
              <a:rPr lang="en-US" sz="2800" dirty="0"/>
              <a:t>of the Global </a:t>
            </a:r>
            <a:r>
              <a:rPr lang="en-US" sz="2800" dirty="0" smtClean="0"/>
              <a:t>Village’ … Communication is a significant component to combat the issue</a:t>
            </a:r>
            <a:r>
              <a:rPr lang="en-US" sz="2800" dirty="0"/>
              <a:t> </a:t>
            </a:r>
            <a:r>
              <a:rPr lang="en-US" sz="2800" dirty="0" smtClean="0"/>
              <a:t>of Climate Change…</a:t>
            </a:r>
            <a:r>
              <a:rPr lang="en-US" sz="2800" dirty="0"/>
              <a:t> </a:t>
            </a:r>
            <a:endParaRPr lang="en-US" dirty="0"/>
          </a:p>
          <a:p>
            <a:pPr marL="0" indent="0">
              <a:buNone/>
            </a:pPr>
            <a:endParaRPr lang="en-US" dirty="0"/>
          </a:p>
        </p:txBody>
      </p:sp>
    </p:spTree>
    <p:extLst>
      <p:ext uri="{BB962C8B-B14F-4D97-AF65-F5344CB8AC3E}">
        <p14:creationId xmlns:p14="http://schemas.microsoft.com/office/powerpoint/2010/main" val="217381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Understanding of Global Climate Change in U.S.A</a:t>
            </a:r>
            <a:endParaRPr lang="en-US" sz="2800" dirty="0"/>
          </a:p>
        </p:txBody>
      </p:sp>
      <p:sp>
        <p:nvSpPr>
          <p:cNvPr id="3" name="Content Placeholder 2"/>
          <p:cNvSpPr>
            <a:spLocks noGrp="1"/>
          </p:cNvSpPr>
          <p:nvPr>
            <p:ph sz="quarter" idx="13"/>
          </p:nvPr>
        </p:nvSpPr>
        <p:spPr>
          <a:prstGeom prst="rect">
            <a:avLst/>
          </a:prstGeom>
        </p:spPr>
        <p:txBody>
          <a:bodyPr>
            <a:normAutofit/>
          </a:bodyPr>
          <a:lstStyle/>
          <a:p>
            <a:r>
              <a:rPr lang="en-US" dirty="0"/>
              <a:t>“97% of climate scientists have concluded that human-caused global warming is happening</a:t>
            </a:r>
            <a:r>
              <a:rPr lang="en-US" dirty="0" smtClean="0"/>
              <a:t>”</a:t>
            </a:r>
          </a:p>
          <a:p>
            <a:r>
              <a:rPr lang="en-US" dirty="0" smtClean="0"/>
              <a:t>“</a:t>
            </a:r>
            <a:r>
              <a:rPr lang="en-US" dirty="0"/>
              <a:t>97% of climate scientists have concluded that human-caused global warming is happening</a:t>
            </a:r>
            <a:r>
              <a:rPr lang="en-US" dirty="0" smtClean="0"/>
              <a:t>” </a:t>
            </a:r>
            <a:r>
              <a:rPr lang="en-US" dirty="0"/>
              <a:t>is an effective </a:t>
            </a:r>
            <a:r>
              <a:rPr lang="en-US" dirty="0" smtClean="0"/>
              <a:t>message</a:t>
            </a:r>
            <a:r>
              <a:rPr lang="en-US" dirty="0"/>
              <a:t>.</a:t>
            </a:r>
          </a:p>
        </p:txBody>
      </p:sp>
    </p:spTree>
    <p:extLst>
      <p:ext uri="{BB962C8B-B14F-4D97-AF65-F5344CB8AC3E}">
        <p14:creationId xmlns:p14="http://schemas.microsoft.com/office/powerpoint/2010/main" val="3603249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562600"/>
            <a:ext cx="6512511" cy="762000"/>
          </a:xfrm>
        </p:spPr>
        <p:txBody>
          <a:bodyPr>
            <a:normAutofit/>
          </a:bodyPr>
          <a:lstStyle/>
          <a:p>
            <a:pPr algn="l"/>
            <a:r>
              <a:rPr lang="en-US" sz="1100" dirty="0" smtClean="0"/>
              <a:t>.</a:t>
            </a:r>
            <a:endParaRPr lang="en-US" dirty="0"/>
          </a:p>
        </p:txBody>
      </p:sp>
      <p:sp>
        <p:nvSpPr>
          <p:cNvPr id="3" name="Content Placeholder 2"/>
          <p:cNvSpPr>
            <a:spLocks noGrp="1"/>
          </p:cNvSpPr>
          <p:nvPr>
            <p:ph sz="quarter" idx="13"/>
          </p:nvPr>
        </p:nvSpPr>
        <p:spPr>
          <a:xfrm>
            <a:off x="457200" y="1600200"/>
            <a:ext cx="8229600" cy="3276600"/>
          </a:xfrm>
          <a:prstGeom prst="rect">
            <a:avLst/>
          </a:prstGeom>
        </p:spPr>
        <p:txBody>
          <a:bodyPr>
            <a:noAutofit/>
          </a:bodyPr>
          <a:lstStyle/>
          <a:p>
            <a:r>
              <a:rPr lang="en-US" sz="2400" dirty="0"/>
              <a:t>Documentary film supports debates on climate migrants’ rights In Bangladesh’s delta region, the intrusion of sea water from rising sea levels is having a negative impact on farming. </a:t>
            </a:r>
            <a:endParaRPr lang="en-US" sz="2400" dirty="0" smtClean="0"/>
          </a:p>
          <a:p>
            <a:r>
              <a:rPr lang="en-US" sz="2400" dirty="0" smtClean="0"/>
              <a:t>It </a:t>
            </a:r>
            <a:r>
              <a:rPr lang="en-US" sz="2400" dirty="0"/>
              <a:t>is becoming more difficult for farmers to grow enough to eat, let alone sell their produce for a living. Individuals and families have begun migrating in response to environmental </a:t>
            </a:r>
            <a:r>
              <a:rPr lang="en-US" sz="2400" dirty="0" smtClean="0"/>
              <a:t>pressure</a:t>
            </a:r>
            <a:r>
              <a:rPr lang="en-US" sz="2400" dirty="0"/>
              <a:t>.</a:t>
            </a:r>
            <a:endParaRPr lang="en-US" sz="2400" dirty="0" smtClean="0"/>
          </a:p>
        </p:txBody>
      </p:sp>
    </p:spTree>
    <p:extLst>
      <p:ext uri="{BB962C8B-B14F-4D97-AF65-F5344CB8AC3E}">
        <p14:creationId xmlns:p14="http://schemas.microsoft.com/office/powerpoint/2010/main" val="376188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181600"/>
            <a:ext cx="6512511" cy="685800"/>
          </a:xfrm>
        </p:spPr>
        <p:txBody>
          <a:bodyPr>
            <a:normAutofit/>
          </a:bodyPr>
          <a:lstStyle/>
          <a:p>
            <a:r>
              <a:rPr lang="en-US" sz="1400" dirty="0" smtClean="0"/>
              <a:t>.</a:t>
            </a:r>
            <a:endParaRPr lang="en-US" dirty="0"/>
          </a:p>
        </p:txBody>
      </p:sp>
      <p:sp>
        <p:nvSpPr>
          <p:cNvPr id="3" name="Content Placeholder 2"/>
          <p:cNvSpPr>
            <a:spLocks noGrp="1"/>
          </p:cNvSpPr>
          <p:nvPr>
            <p:ph sz="quarter" idx="13"/>
          </p:nvPr>
        </p:nvSpPr>
        <p:spPr>
          <a:xfrm>
            <a:off x="1143000" y="731520"/>
            <a:ext cx="7162800" cy="3840480"/>
          </a:xfrm>
          <a:prstGeom prst="rect">
            <a:avLst/>
          </a:prstGeom>
        </p:spPr>
        <p:txBody>
          <a:bodyPr>
            <a:normAutofit fontScale="92500" lnSpcReduction="10000"/>
          </a:bodyPr>
          <a:lstStyle/>
          <a:p>
            <a:r>
              <a:rPr lang="en-US" sz="2600" dirty="0"/>
              <a:t>Some migrate seasonally to jobs in inland cities and send remittances back to their families in the rural areas; others uproot their families permanently. </a:t>
            </a:r>
          </a:p>
          <a:p>
            <a:r>
              <a:rPr lang="en-US" sz="2600" dirty="0"/>
              <a:t>In this context, migration can mean many things, and it is not necessarily a disaster; it can be an effective strategy for coping with climate change</a:t>
            </a:r>
            <a:r>
              <a:rPr lang="en-US" sz="2600" dirty="0" smtClean="0"/>
              <a:t>.</a:t>
            </a:r>
            <a:endParaRPr lang="en-US" sz="2400" dirty="0" smtClean="0"/>
          </a:p>
          <a:p>
            <a:pPr marL="0" indent="0">
              <a:buNone/>
            </a:pPr>
            <a:r>
              <a:rPr lang="en-US" sz="1700" dirty="0"/>
              <a:t>[</a:t>
            </a:r>
            <a:r>
              <a:rPr lang="en-US" sz="1700" dirty="0" err="1"/>
              <a:t>CDKN:Climate</a:t>
            </a:r>
            <a:r>
              <a:rPr lang="en-US" sz="1700" dirty="0"/>
              <a:t> &amp; Development Knowledge Network, </a:t>
            </a:r>
            <a:r>
              <a:rPr lang="en-US" sz="1700" u="sng" dirty="0">
                <a:hlinkClick r:id="rId2"/>
              </a:rPr>
              <a:t>https://unfccc.int/sites/default/files/resource/Communicating%20climate%20change_Insights%20from%20CDKNs%20experience.pdf</a:t>
            </a:r>
            <a:r>
              <a:rPr lang="en-US" sz="1700" dirty="0"/>
              <a:t> (12-02-2021</a:t>
            </a:r>
            <a:r>
              <a:rPr lang="en-US" sz="1700" dirty="0" smtClean="0"/>
              <a:t>)]</a:t>
            </a:r>
            <a:endParaRPr lang="en-US" dirty="0"/>
          </a:p>
          <a:p>
            <a:endParaRPr lang="en-US" dirty="0"/>
          </a:p>
        </p:txBody>
      </p:sp>
    </p:spTree>
    <p:extLst>
      <p:ext uri="{BB962C8B-B14F-4D97-AF65-F5344CB8AC3E}">
        <p14:creationId xmlns:p14="http://schemas.microsoft.com/office/powerpoint/2010/main" val="3642881958"/>
      </p:ext>
    </p:extLst>
  </p:cSld>
  <p:clrMapOvr>
    <a:masterClrMapping/>
  </p:clrMapOvr>
</p:sld>
</file>

<file path=ppt/theme/theme1.xml><?xml version="1.0" encoding="utf-8"?>
<a:theme xmlns:a="http://schemas.openxmlformats.org/drawingml/2006/main" name="Slipstrea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119</TotalTime>
  <Words>1351</Words>
  <Application>Microsoft Office PowerPoint</Application>
  <PresentationFormat>On-screen Show (4:3)</PresentationFormat>
  <Paragraphs>68</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Slipstream</vt:lpstr>
      <vt:lpstr>Climate Change Communication  Part-2</vt:lpstr>
      <vt:lpstr>Climate change creates a new migration crisis</vt:lpstr>
      <vt:lpstr>.</vt:lpstr>
      <vt:lpstr>.</vt:lpstr>
      <vt:lpstr>.</vt:lpstr>
      <vt:lpstr>Let’s Protect and Communicate </vt:lpstr>
      <vt:lpstr>Understanding of Global Climate Change in U.S.A</vt:lpstr>
      <vt:lpstr>.</vt:lpstr>
      <vt:lpstr>.</vt:lpstr>
      <vt:lpstr>Discussion on Climate Change &amp; Communication..1</vt:lpstr>
      <vt:lpstr>Discussion on Climate Change &amp; Communication..2</vt:lpstr>
      <vt:lpstr>Discussion on Climate Change &amp; Communication3</vt:lpstr>
      <vt:lpstr>Discussion on Climate Change &amp; Communication..4</vt:lpstr>
      <vt:lpstr>Discussion on Climate Change &amp; Communication.. 5</vt:lpstr>
      <vt:lpstr>Discussion on Climate Change &amp; Communication..6</vt:lpstr>
      <vt:lpstr>Discussion on Climate Change &amp; Communication.. 7</vt:lpstr>
      <vt:lpstr>Discussion on Climate Change &amp; Communication..8</vt:lpstr>
      <vt:lpstr>.</vt:lpstr>
      <vt:lpstr>.</vt:lpstr>
      <vt:lpstr>.</vt:lpstr>
      <vt:lpstr>.</vt:lpstr>
      <vt:lpstr>.</vt:lpstr>
      <vt:lpstr>.</vt:lpstr>
      <vt:lpstr> .</vt:lpstr>
      <vt:lpstr>PowerPoint Presentation</vt:lpstr>
      <vt:lpstr>Questions… Clarifications..</vt:lpstr>
      <vt:lpstr>Thank you all…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Communication  Part-2</dc:title>
  <dc:creator>Dr. Md. Golam Rahman</dc:creator>
  <cp:lastModifiedBy>Youtec bd</cp:lastModifiedBy>
  <cp:revision>12</cp:revision>
  <dcterms:created xsi:type="dcterms:W3CDTF">2006-08-16T00:00:00Z</dcterms:created>
  <dcterms:modified xsi:type="dcterms:W3CDTF">2021-02-24T14:22:57Z</dcterms:modified>
</cp:coreProperties>
</file>