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3"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61" r:id="rId19"/>
    <p:sldId id="259" r:id="rId20"/>
    <p:sldId id="265" r:id="rId21"/>
    <p:sldId id="262" r:id="rId22"/>
    <p:sldId id="258" r:id="rId23"/>
    <p:sldId id="267" r:id="rId24"/>
    <p:sldId id="266" r:id="rId25"/>
    <p:sldId id="268" r:id="rId26"/>
    <p:sldId id="269" r:id="rId27"/>
    <p:sldId id="270" r:id="rId28"/>
    <p:sldId id="271" r:id="rId29"/>
    <p:sldId id="272" r:id="rId30"/>
    <p:sldId id="289" r:id="rId31"/>
    <p:sldId id="290" r:id="rId32"/>
    <p:sldId id="291" r:id="rId33"/>
    <p:sldId id="292" r:id="rId34"/>
    <p:sldId id="29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D937-1F68-4014-B915-A61B8BDE80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505E98-CCE8-4568-8C38-DB3873594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E48CF0-87A3-4202-A6DC-740123AE3B4F}"/>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5" name="Footer Placeholder 4">
            <a:extLst>
              <a:ext uri="{FF2B5EF4-FFF2-40B4-BE49-F238E27FC236}">
                <a16:creationId xmlns:a16="http://schemas.microsoft.com/office/drawing/2014/main" id="{7142F04B-7091-4469-828B-93530B6DA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D8FE6-5006-4D0D-A13B-E2AD875129AE}"/>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67150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4DBA-54C5-41BE-88AB-D22ED7AE8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4D9EA7-BD4E-43FF-AFFD-BA0FE32BA1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2822A-8517-458E-9824-63BBD909C447}"/>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5" name="Footer Placeholder 4">
            <a:extLst>
              <a:ext uri="{FF2B5EF4-FFF2-40B4-BE49-F238E27FC236}">
                <a16:creationId xmlns:a16="http://schemas.microsoft.com/office/drawing/2014/main" id="{EC7A3279-A328-4D1E-B3D7-86408C9EF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6CBD-9ED6-4305-ACC1-507FEE0D446B}"/>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1813267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158BE2-D4BB-44F0-BB9D-9752B1110F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2A4AD3-D8ED-42B1-8500-5EEBD3497E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937734-75A7-4779-85BD-02187DE7BCE8}"/>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5" name="Footer Placeholder 4">
            <a:extLst>
              <a:ext uri="{FF2B5EF4-FFF2-40B4-BE49-F238E27FC236}">
                <a16:creationId xmlns:a16="http://schemas.microsoft.com/office/drawing/2014/main" id="{9A5CD228-1980-469A-9AB6-D8671F2AE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74B35-AA6A-46FF-BA45-06A278365AF6}"/>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239789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FCD9-4A16-49D5-9ED1-08CB736794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592021-C01D-48B8-BAE2-F13A19CA50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C063C-4610-419F-ABA4-FAFEDE368F9C}"/>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5" name="Footer Placeholder 4">
            <a:extLst>
              <a:ext uri="{FF2B5EF4-FFF2-40B4-BE49-F238E27FC236}">
                <a16:creationId xmlns:a16="http://schemas.microsoft.com/office/drawing/2014/main" id="{F49CCA6F-6312-4ADB-A659-3A10A698C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2D1969-B9F7-47FB-9711-B03701196FB8}"/>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231772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2FEA-E254-4DCA-88CD-53C211E48CA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32BB69-7C09-43DB-9CC3-7BCFA78DDC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B74753-20DA-402E-9756-F229237984E1}"/>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5" name="Footer Placeholder 4">
            <a:extLst>
              <a:ext uri="{FF2B5EF4-FFF2-40B4-BE49-F238E27FC236}">
                <a16:creationId xmlns:a16="http://schemas.microsoft.com/office/drawing/2014/main" id="{B588EEF9-7A1C-4E5C-9D0A-BBC5777EF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340629-CF2E-4CD1-A73C-E5BA7A420C3B}"/>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19714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E2B2-E0CB-4ADB-B83A-4ACA8EDB31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659026-D028-4AB3-8213-4F594299DE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8FA0E-E394-4E8F-A9B0-132165B26C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94EFD-0F61-46CF-BDA5-95B6180E25FD}"/>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6" name="Footer Placeholder 5">
            <a:extLst>
              <a:ext uri="{FF2B5EF4-FFF2-40B4-BE49-F238E27FC236}">
                <a16:creationId xmlns:a16="http://schemas.microsoft.com/office/drawing/2014/main" id="{3E66621F-E2C2-4950-A0C9-20D008B375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AE20FE-D5AB-45BC-B3D4-FDD4B3DDE72C}"/>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2609186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10BD-3A35-44BA-A1A3-8E64435FE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924EC2-8D66-4D5F-8418-2DA5AE729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A1F4C2-B99F-4326-A596-84E88045C8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38B9F7-99AA-4642-B8E2-235A819D2D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E9FFD-F57C-437C-B3EB-762303C198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010F28-958A-41D6-BF41-A79B7C690348}"/>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8" name="Footer Placeholder 7">
            <a:extLst>
              <a:ext uri="{FF2B5EF4-FFF2-40B4-BE49-F238E27FC236}">
                <a16:creationId xmlns:a16="http://schemas.microsoft.com/office/drawing/2014/main" id="{91CF32FA-2111-4A62-B051-6187168B3B0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A81270-D553-4DE6-940E-616C4114705C}"/>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2203462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19D5F-BE07-45B8-8D1F-4CF20301E1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FD4DB1-C1F2-4EFE-8E7C-862D4225FFA5}"/>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4" name="Footer Placeholder 3">
            <a:extLst>
              <a:ext uri="{FF2B5EF4-FFF2-40B4-BE49-F238E27FC236}">
                <a16:creationId xmlns:a16="http://schemas.microsoft.com/office/drawing/2014/main" id="{179DD421-1E1B-4623-A9CC-9130B09640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333717-E3E3-4DE0-A8F0-723B49D7530D}"/>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2517740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E471AC-F65D-4E84-B75F-4C8251BD132F}"/>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3" name="Footer Placeholder 2">
            <a:extLst>
              <a:ext uri="{FF2B5EF4-FFF2-40B4-BE49-F238E27FC236}">
                <a16:creationId xmlns:a16="http://schemas.microsoft.com/office/drawing/2014/main" id="{0C298643-5E99-4CAA-8894-CC358A9712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05FD6F-A53F-4627-8A3A-B24B5789F8E1}"/>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4098022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6739-CCA0-4C71-A3A1-75C0C01C56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B5896-ADDE-4126-BDFC-1584937672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EF18FC-3739-418C-9DF6-D7495393FE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B4001C-E2A4-470A-AC6E-E9CB5D0841DE}"/>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6" name="Footer Placeholder 5">
            <a:extLst>
              <a:ext uri="{FF2B5EF4-FFF2-40B4-BE49-F238E27FC236}">
                <a16:creationId xmlns:a16="http://schemas.microsoft.com/office/drawing/2014/main" id="{DB2AC0BD-E68F-4FD8-813F-FA9BD2B10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B9DA8A-516E-47BA-8CC0-1EA32A14EC60}"/>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44193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73946-0909-44BE-B043-514C57D440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358D75-6399-4EAB-93EF-04C7964663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0DA471-2692-46B8-9BFA-A2C74CE393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CE017-3F4E-447A-B58A-585237814028}"/>
              </a:ext>
            </a:extLst>
          </p:cNvPr>
          <p:cNvSpPr>
            <a:spLocks noGrp="1"/>
          </p:cNvSpPr>
          <p:nvPr>
            <p:ph type="dt" sz="half" idx="10"/>
          </p:nvPr>
        </p:nvSpPr>
        <p:spPr/>
        <p:txBody>
          <a:bodyPr/>
          <a:lstStyle/>
          <a:p>
            <a:fld id="{343F2F32-9D42-4F8D-BE26-F58DCCBE158A}" type="datetimeFigureOut">
              <a:rPr lang="en-US" smtClean="0"/>
              <a:t>3/31/2021</a:t>
            </a:fld>
            <a:endParaRPr lang="en-US"/>
          </a:p>
        </p:txBody>
      </p:sp>
      <p:sp>
        <p:nvSpPr>
          <p:cNvPr id="6" name="Footer Placeholder 5">
            <a:extLst>
              <a:ext uri="{FF2B5EF4-FFF2-40B4-BE49-F238E27FC236}">
                <a16:creationId xmlns:a16="http://schemas.microsoft.com/office/drawing/2014/main" id="{21F9708F-6625-4624-9B53-33F18734D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75DF5B-799D-4B65-B2FD-719D960364AD}"/>
              </a:ext>
            </a:extLst>
          </p:cNvPr>
          <p:cNvSpPr>
            <a:spLocks noGrp="1"/>
          </p:cNvSpPr>
          <p:nvPr>
            <p:ph type="sldNum" sz="quarter" idx="12"/>
          </p:nvPr>
        </p:nvSpPr>
        <p:spPr/>
        <p:txBody>
          <a:bodyPr/>
          <a:lstStyle/>
          <a:p>
            <a:fld id="{85A57C19-D423-4F7D-B021-2C7C2BD63BEF}" type="slidenum">
              <a:rPr lang="en-US" smtClean="0"/>
              <a:t>‹#›</a:t>
            </a:fld>
            <a:endParaRPr lang="en-US"/>
          </a:p>
        </p:txBody>
      </p:sp>
    </p:spTree>
    <p:extLst>
      <p:ext uri="{BB962C8B-B14F-4D97-AF65-F5344CB8AC3E}">
        <p14:creationId xmlns:p14="http://schemas.microsoft.com/office/powerpoint/2010/main" val="203171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7BBA1B-A71A-4CDE-9BDC-84DF9BD903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C0A43B-3A0C-4B5F-AC8C-94838F384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DE9123-E349-45B6-B42A-0F7601E262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F2F32-9D42-4F8D-BE26-F58DCCBE158A}" type="datetimeFigureOut">
              <a:rPr lang="en-US" smtClean="0"/>
              <a:t>3/31/2021</a:t>
            </a:fld>
            <a:endParaRPr lang="en-US"/>
          </a:p>
        </p:txBody>
      </p:sp>
      <p:sp>
        <p:nvSpPr>
          <p:cNvPr id="5" name="Footer Placeholder 4">
            <a:extLst>
              <a:ext uri="{FF2B5EF4-FFF2-40B4-BE49-F238E27FC236}">
                <a16:creationId xmlns:a16="http://schemas.microsoft.com/office/drawing/2014/main" id="{592E4CD7-86DE-4AFB-8E5E-ED679E9FB7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355030-18B5-47C4-92B3-403ADDE3DB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A57C19-D423-4F7D-B021-2C7C2BD63BEF}" type="slidenum">
              <a:rPr lang="en-US" smtClean="0"/>
              <a:t>‹#›</a:t>
            </a:fld>
            <a:endParaRPr lang="en-US"/>
          </a:p>
        </p:txBody>
      </p:sp>
    </p:spTree>
    <p:extLst>
      <p:ext uri="{BB962C8B-B14F-4D97-AF65-F5344CB8AC3E}">
        <p14:creationId xmlns:p14="http://schemas.microsoft.com/office/powerpoint/2010/main" val="133438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BDFB7-38C6-45C5-8198-4285E3805052}"/>
              </a:ext>
            </a:extLst>
          </p:cNvPr>
          <p:cNvSpPr>
            <a:spLocks noGrp="1"/>
          </p:cNvSpPr>
          <p:nvPr>
            <p:ph type="ctrTitle"/>
          </p:nvPr>
        </p:nvSpPr>
        <p:spPr/>
        <p:txBody>
          <a:bodyPr>
            <a:normAutofit/>
          </a:bodyPr>
          <a:lstStyle/>
          <a:p>
            <a:r>
              <a:rPr lang="en-US" sz="4400" b="1" dirty="0">
                <a:latin typeface="+mn-lt"/>
              </a:rPr>
              <a:t>Managing Leadership and Influence Processes</a:t>
            </a:r>
            <a:br>
              <a:rPr lang="en-US" sz="4400" b="1" dirty="0">
                <a:latin typeface="+mn-lt"/>
              </a:rPr>
            </a:br>
            <a:endParaRPr lang="en-US" sz="4400" b="1" dirty="0">
              <a:latin typeface="+mn-lt"/>
            </a:endParaRPr>
          </a:p>
        </p:txBody>
      </p:sp>
      <p:sp>
        <p:nvSpPr>
          <p:cNvPr id="4" name="Rectangle 3">
            <a:extLst>
              <a:ext uri="{FF2B5EF4-FFF2-40B4-BE49-F238E27FC236}">
                <a16:creationId xmlns:a16="http://schemas.microsoft.com/office/drawing/2014/main" id="{26516160-7DE6-44F2-8852-F2DADAFB7895}"/>
              </a:ext>
            </a:extLst>
          </p:cNvPr>
          <p:cNvSpPr/>
          <p:nvPr/>
        </p:nvSpPr>
        <p:spPr>
          <a:xfrm>
            <a:off x="0" y="4181383"/>
            <a:ext cx="12192000" cy="2676617"/>
          </a:xfrm>
          <a:prstGeom prst="rect">
            <a:avLst/>
          </a:prstGeom>
          <a:solidFill>
            <a:schemeClr val="bg2">
              <a:lumMod val="25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dirty="0" err="1"/>
              <a:t>Khadiza</a:t>
            </a:r>
            <a:r>
              <a:rPr lang="en-US" sz="2000" dirty="0"/>
              <a:t> Rahman </a:t>
            </a:r>
            <a:r>
              <a:rPr lang="en-US" sz="2000" dirty="0" err="1"/>
              <a:t>Tanchi</a:t>
            </a:r>
            <a:r>
              <a:rPr lang="en-US" sz="2000" dirty="0"/>
              <a:t>, PhD</a:t>
            </a:r>
          </a:p>
          <a:p>
            <a:pPr algn="ctr"/>
            <a:r>
              <a:rPr lang="en-US" sz="2000" dirty="0"/>
              <a:t>Assistant Professor </a:t>
            </a:r>
          </a:p>
          <a:p>
            <a:pPr algn="ctr"/>
            <a:r>
              <a:rPr lang="en-US" sz="2000" dirty="0"/>
              <a:t>Department of Business Administration</a:t>
            </a:r>
          </a:p>
        </p:txBody>
      </p:sp>
    </p:spTree>
    <p:extLst>
      <p:ext uri="{BB962C8B-B14F-4D97-AF65-F5344CB8AC3E}">
        <p14:creationId xmlns:p14="http://schemas.microsoft.com/office/powerpoint/2010/main" val="2125006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B413DD-590C-48A3-9004-588BB87CD109}"/>
              </a:ext>
            </a:extLst>
          </p:cNvPr>
          <p:cNvPicPr>
            <a:picLocks noChangeAspect="1"/>
          </p:cNvPicPr>
          <p:nvPr/>
        </p:nvPicPr>
        <p:blipFill rotWithShape="1">
          <a:blip r:embed="rId2"/>
          <a:srcRect l="18350" t="42071" r="19247" b="20258"/>
          <a:stretch/>
        </p:blipFill>
        <p:spPr>
          <a:xfrm>
            <a:off x="125111" y="1961965"/>
            <a:ext cx="11843637" cy="4021585"/>
          </a:xfrm>
          <a:prstGeom prst="rect">
            <a:avLst/>
          </a:prstGeom>
        </p:spPr>
      </p:pic>
      <p:sp>
        <p:nvSpPr>
          <p:cNvPr id="6" name="Rectangle 5">
            <a:extLst>
              <a:ext uri="{FF2B5EF4-FFF2-40B4-BE49-F238E27FC236}">
                <a16:creationId xmlns:a16="http://schemas.microsoft.com/office/drawing/2014/main" id="{CEA21BD6-C52F-4057-91DE-8160A67F1950}"/>
              </a:ext>
            </a:extLst>
          </p:cNvPr>
          <p:cNvSpPr/>
          <p:nvPr/>
        </p:nvSpPr>
        <p:spPr>
          <a:xfrm>
            <a:off x="0" y="-15860"/>
            <a:ext cx="12192000" cy="1480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Tannenbaum and Schmidt’s Leadership Continuum </a:t>
            </a:r>
          </a:p>
        </p:txBody>
      </p:sp>
    </p:spTree>
    <p:extLst>
      <p:ext uri="{BB962C8B-B14F-4D97-AF65-F5344CB8AC3E}">
        <p14:creationId xmlns:p14="http://schemas.microsoft.com/office/powerpoint/2010/main" val="3647716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7E73E-0CAC-4CFB-9820-EA95E8CB0061}"/>
              </a:ext>
            </a:extLst>
          </p:cNvPr>
          <p:cNvSpPr>
            <a:spLocks noGrp="1"/>
          </p:cNvSpPr>
          <p:nvPr>
            <p:ph idx="1"/>
          </p:nvPr>
        </p:nvSpPr>
        <p:spPr/>
        <p:txBody>
          <a:bodyPr>
            <a:noAutofit/>
          </a:bodyPr>
          <a:lstStyle/>
          <a:p>
            <a:pPr algn="just"/>
            <a:r>
              <a:rPr lang="en-US" sz="2000" dirty="0"/>
              <a:t>Least Preferred Coworker (LPC) Theory (Fiedler) </a:t>
            </a:r>
          </a:p>
          <a:p>
            <a:pPr algn="just"/>
            <a:r>
              <a:rPr lang="en-US" sz="2000" dirty="0"/>
              <a:t> Assumed that leadership style is fixed and situation must be changed to favor the leader.</a:t>
            </a:r>
          </a:p>
          <a:p>
            <a:pPr algn="just"/>
            <a:r>
              <a:rPr lang="en-US" sz="2000" dirty="0"/>
              <a:t> Appropriate leadership style varies with situational favorableness (from the leader’s viewpoint). </a:t>
            </a:r>
          </a:p>
          <a:p>
            <a:pPr algn="just"/>
            <a:r>
              <a:rPr lang="en-US" sz="2000" dirty="0"/>
              <a:t> LPC scale asks leaders to describe the person with whom they are least able to work well. </a:t>
            </a:r>
          </a:p>
          <a:p>
            <a:pPr algn="just"/>
            <a:r>
              <a:rPr lang="en-US" sz="2000" dirty="0"/>
              <a:t> High scale scores indicate a relationship orientation; low scores indicate a task orientation on the part of the leader.</a:t>
            </a:r>
          </a:p>
          <a:p>
            <a:pPr algn="just"/>
            <a:r>
              <a:rPr lang="en-US" sz="2000" dirty="0"/>
              <a:t> Situational favorableness is determined by: </a:t>
            </a:r>
          </a:p>
          <a:p>
            <a:pPr algn="just">
              <a:buFont typeface="Wingdings" panose="05000000000000000000" pitchFamily="2" charset="2"/>
              <a:buChar char="Ø"/>
            </a:pPr>
            <a:r>
              <a:rPr lang="en-US" sz="2000" dirty="0"/>
              <a:t> Quality of leader-member relations </a:t>
            </a:r>
          </a:p>
          <a:p>
            <a:pPr algn="just">
              <a:buFont typeface="Wingdings" panose="05000000000000000000" pitchFamily="2" charset="2"/>
              <a:buChar char="Ø"/>
            </a:pPr>
            <a:r>
              <a:rPr lang="en-US" sz="2000" dirty="0"/>
              <a:t> Degree to which the structure of the group’s task is defined </a:t>
            </a:r>
          </a:p>
          <a:p>
            <a:pPr algn="just">
              <a:buFont typeface="Wingdings" panose="05000000000000000000" pitchFamily="2" charset="2"/>
              <a:buChar char="Ø"/>
            </a:pPr>
            <a:r>
              <a:rPr lang="en-US" sz="2000" dirty="0"/>
              <a:t> Position power of the leader</a:t>
            </a:r>
          </a:p>
        </p:txBody>
      </p:sp>
      <p:sp>
        <p:nvSpPr>
          <p:cNvPr id="5" name="Rectangle 4">
            <a:extLst>
              <a:ext uri="{FF2B5EF4-FFF2-40B4-BE49-F238E27FC236}">
                <a16:creationId xmlns:a16="http://schemas.microsoft.com/office/drawing/2014/main" id="{4D6E6661-DE52-4082-9559-837A0F0B2017}"/>
              </a:ext>
            </a:extLst>
          </p:cNvPr>
          <p:cNvSpPr/>
          <p:nvPr/>
        </p:nvSpPr>
        <p:spPr>
          <a:xfrm>
            <a:off x="0" y="-1586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Situational Approaches to Leadership</a:t>
            </a:r>
          </a:p>
        </p:txBody>
      </p:sp>
    </p:spTree>
    <p:extLst>
      <p:ext uri="{BB962C8B-B14F-4D97-AF65-F5344CB8AC3E}">
        <p14:creationId xmlns:p14="http://schemas.microsoft.com/office/powerpoint/2010/main" val="3976568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E08439-6D42-40CF-9B39-7E550A098C8F}"/>
              </a:ext>
            </a:extLst>
          </p:cNvPr>
          <p:cNvSpPr>
            <a:spLocks noGrp="1"/>
          </p:cNvSpPr>
          <p:nvPr>
            <p:ph idx="1"/>
          </p:nvPr>
        </p:nvSpPr>
        <p:spPr>
          <a:xfrm>
            <a:off x="838200" y="1790115"/>
            <a:ext cx="10515600" cy="4351338"/>
          </a:xfrm>
        </p:spPr>
        <p:txBody>
          <a:bodyPr>
            <a:normAutofit fontScale="92500" lnSpcReduction="10000"/>
          </a:bodyPr>
          <a:lstStyle/>
          <a:p>
            <a:r>
              <a:rPr lang="en-US" dirty="0"/>
              <a:t>Path-Goal Theory (Evans and House)</a:t>
            </a:r>
          </a:p>
          <a:p>
            <a:r>
              <a:rPr lang="en-US" dirty="0"/>
              <a:t> The primary functions of a leader are:</a:t>
            </a:r>
          </a:p>
          <a:p>
            <a:pPr>
              <a:buFont typeface="Wingdings" panose="05000000000000000000" pitchFamily="2" charset="2"/>
              <a:buChar char="Ø"/>
            </a:pPr>
            <a:r>
              <a:rPr lang="en-US" dirty="0"/>
              <a:t> To make valued or desired rewards available in the workplace </a:t>
            </a:r>
          </a:p>
          <a:p>
            <a:pPr>
              <a:buFont typeface="Wingdings" panose="05000000000000000000" pitchFamily="2" charset="2"/>
              <a:buChar char="Ø"/>
            </a:pPr>
            <a:r>
              <a:rPr lang="en-US" dirty="0"/>
              <a:t>To clarify for the subordinate the kinds of behavior that will lead to goal accomplishment or rewards</a:t>
            </a:r>
          </a:p>
          <a:p>
            <a:r>
              <a:rPr lang="en-US" dirty="0"/>
              <a:t> Leader Behaviors: </a:t>
            </a:r>
          </a:p>
          <a:p>
            <a:pPr>
              <a:buFont typeface="Wingdings" panose="05000000000000000000" pitchFamily="2" charset="2"/>
              <a:buChar char="Ø"/>
            </a:pPr>
            <a:r>
              <a:rPr lang="en-US" dirty="0"/>
              <a:t>Directive leader behavior </a:t>
            </a:r>
          </a:p>
          <a:p>
            <a:pPr>
              <a:buFont typeface="Wingdings" panose="05000000000000000000" pitchFamily="2" charset="2"/>
              <a:buChar char="Ø"/>
            </a:pPr>
            <a:r>
              <a:rPr lang="en-US" dirty="0"/>
              <a:t>Supportive leader behavior </a:t>
            </a:r>
          </a:p>
          <a:p>
            <a:pPr>
              <a:buFont typeface="Wingdings" panose="05000000000000000000" pitchFamily="2" charset="2"/>
              <a:buChar char="Ø"/>
            </a:pPr>
            <a:r>
              <a:rPr lang="en-US" dirty="0"/>
              <a:t>Participative leader behavior </a:t>
            </a:r>
          </a:p>
          <a:p>
            <a:pPr>
              <a:buFont typeface="Wingdings" panose="05000000000000000000" pitchFamily="2" charset="2"/>
              <a:buChar char="Ø"/>
            </a:pPr>
            <a:r>
              <a:rPr lang="en-US" dirty="0"/>
              <a:t>Achievement-oriented leader behavior</a:t>
            </a:r>
          </a:p>
        </p:txBody>
      </p:sp>
      <p:sp>
        <p:nvSpPr>
          <p:cNvPr id="7" name="Rectangle 6">
            <a:extLst>
              <a:ext uri="{FF2B5EF4-FFF2-40B4-BE49-F238E27FC236}">
                <a16:creationId xmlns:a16="http://schemas.microsoft.com/office/drawing/2014/main" id="{CAB375AC-6A2A-46C9-AB65-413A279E5334}"/>
              </a:ext>
            </a:extLst>
          </p:cNvPr>
          <p:cNvSpPr/>
          <p:nvPr/>
        </p:nvSpPr>
        <p:spPr>
          <a:xfrm>
            <a:off x="0" y="-1586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Situational Approaches to Leadership</a:t>
            </a:r>
          </a:p>
        </p:txBody>
      </p:sp>
    </p:spTree>
    <p:extLst>
      <p:ext uri="{BB962C8B-B14F-4D97-AF65-F5344CB8AC3E}">
        <p14:creationId xmlns:p14="http://schemas.microsoft.com/office/powerpoint/2010/main" val="5942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67C711-3F52-4140-954C-49AF1DC538AA}"/>
              </a:ext>
            </a:extLst>
          </p:cNvPr>
          <p:cNvPicPr>
            <a:picLocks noChangeAspect="1"/>
          </p:cNvPicPr>
          <p:nvPr/>
        </p:nvPicPr>
        <p:blipFill rotWithShape="1">
          <a:blip r:embed="rId2"/>
          <a:srcRect l="20680" t="15923" r="19394" b="16893"/>
          <a:stretch/>
        </p:blipFill>
        <p:spPr>
          <a:xfrm>
            <a:off x="577048" y="190605"/>
            <a:ext cx="10981677" cy="6432600"/>
          </a:xfrm>
          <a:prstGeom prst="rect">
            <a:avLst/>
          </a:prstGeom>
        </p:spPr>
      </p:pic>
    </p:spTree>
    <p:extLst>
      <p:ext uri="{BB962C8B-B14F-4D97-AF65-F5344CB8AC3E}">
        <p14:creationId xmlns:p14="http://schemas.microsoft.com/office/powerpoint/2010/main" val="2394624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5813CA-7CC9-428E-94F0-931DBE462EF3}"/>
              </a:ext>
            </a:extLst>
          </p:cNvPr>
          <p:cNvSpPr>
            <a:spLocks noGrp="1"/>
          </p:cNvSpPr>
          <p:nvPr>
            <p:ph idx="1"/>
          </p:nvPr>
        </p:nvSpPr>
        <p:spPr>
          <a:xfrm>
            <a:off x="838199" y="1825625"/>
            <a:ext cx="10605117" cy="4351338"/>
          </a:xfrm>
        </p:spPr>
        <p:txBody>
          <a:bodyPr>
            <a:normAutofit fontScale="92500" lnSpcReduction="20000"/>
          </a:bodyPr>
          <a:lstStyle/>
          <a:p>
            <a:pPr algn="just"/>
            <a:r>
              <a:rPr lang="en-US" dirty="0"/>
              <a:t>Vroom’s Decision Tree Approach </a:t>
            </a:r>
          </a:p>
          <a:p>
            <a:pPr algn="just"/>
            <a:r>
              <a:rPr lang="en-US" dirty="0"/>
              <a:t> Attempts to prescribe a leadership style appropriate to a given situation. </a:t>
            </a:r>
          </a:p>
          <a:p>
            <a:pPr algn="just"/>
            <a:r>
              <a:rPr lang="en-US" dirty="0"/>
              <a:t> Basic premises: </a:t>
            </a:r>
          </a:p>
          <a:p>
            <a:pPr algn="just">
              <a:buFont typeface="Wingdings" panose="05000000000000000000" pitchFamily="2" charset="2"/>
              <a:buChar char="Ø"/>
            </a:pPr>
            <a:r>
              <a:rPr lang="en-US" dirty="0"/>
              <a:t> Subordinate participation in decision making depends on the characteristics of the situation. </a:t>
            </a:r>
          </a:p>
          <a:p>
            <a:pPr algn="just">
              <a:buFont typeface="Wingdings" panose="05000000000000000000" pitchFamily="2" charset="2"/>
              <a:buChar char="Ø"/>
            </a:pPr>
            <a:r>
              <a:rPr lang="en-US" dirty="0"/>
              <a:t> No one decision-making process is best for all situations.</a:t>
            </a:r>
          </a:p>
          <a:p>
            <a:pPr algn="just"/>
            <a:r>
              <a:rPr lang="en-US" dirty="0"/>
              <a:t> After evaluating problem attributes, a leader chooses a path on the decision trees that determines the decision style and specifies the amount of employee participation.</a:t>
            </a:r>
          </a:p>
          <a:p>
            <a:pPr algn="just">
              <a:buFont typeface="Wingdings" panose="05000000000000000000" pitchFamily="2" charset="2"/>
              <a:buChar char="Ø"/>
            </a:pPr>
            <a:r>
              <a:rPr lang="en-US" dirty="0"/>
              <a:t> Decision significance</a:t>
            </a:r>
          </a:p>
          <a:p>
            <a:pPr algn="just">
              <a:buFont typeface="Wingdings" panose="05000000000000000000" pitchFamily="2" charset="2"/>
              <a:buChar char="Ø"/>
            </a:pPr>
            <a:r>
              <a:rPr lang="en-US" dirty="0"/>
              <a:t> Decision timeliness</a:t>
            </a:r>
          </a:p>
        </p:txBody>
      </p:sp>
      <p:sp>
        <p:nvSpPr>
          <p:cNvPr id="7" name="Rectangle 6">
            <a:extLst>
              <a:ext uri="{FF2B5EF4-FFF2-40B4-BE49-F238E27FC236}">
                <a16:creationId xmlns:a16="http://schemas.microsoft.com/office/drawing/2014/main" id="{4C99298D-D0F4-4CB1-A7AD-8239965ABE43}"/>
              </a:ext>
            </a:extLst>
          </p:cNvPr>
          <p:cNvSpPr/>
          <p:nvPr/>
        </p:nvSpPr>
        <p:spPr>
          <a:xfrm>
            <a:off x="0" y="-1586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Situational Approaches to Leadership</a:t>
            </a:r>
          </a:p>
        </p:txBody>
      </p:sp>
    </p:spTree>
    <p:extLst>
      <p:ext uri="{BB962C8B-B14F-4D97-AF65-F5344CB8AC3E}">
        <p14:creationId xmlns:p14="http://schemas.microsoft.com/office/powerpoint/2010/main" val="195738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83A855-568A-403C-9C0A-4CD6A8435065}"/>
              </a:ext>
            </a:extLst>
          </p:cNvPr>
          <p:cNvPicPr>
            <a:picLocks noChangeAspect="1"/>
          </p:cNvPicPr>
          <p:nvPr/>
        </p:nvPicPr>
        <p:blipFill rotWithShape="1">
          <a:blip r:embed="rId2"/>
          <a:srcRect l="22718" t="33657" r="26675" b="13139"/>
          <a:stretch/>
        </p:blipFill>
        <p:spPr>
          <a:xfrm>
            <a:off x="878889" y="475898"/>
            <a:ext cx="9738804" cy="5759206"/>
          </a:xfrm>
          <a:prstGeom prst="rect">
            <a:avLst/>
          </a:prstGeom>
        </p:spPr>
      </p:pic>
    </p:spTree>
    <p:extLst>
      <p:ext uri="{BB962C8B-B14F-4D97-AF65-F5344CB8AC3E}">
        <p14:creationId xmlns:p14="http://schemas.microsoft.com/office/powerpoint/2010/main" val="236870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7B91C-236E-42B1-9450-84E705F1DAA8}"/>
              </a:ext>
            </a:extLst>
          </p:cNvPr>
          <p:cNvSpPr>
            <a:spLocks noGrp="1"/>
          </p:cNvSpPr>
          <p:nvPr>
            <p:ph idx="1"/>
          </p:nvPr>
        </p:nvSpPr>
        <p:spPr/>
        <p:txBody>
          <a:bodyPr/>
          <a:lstStyle/>
          <a:p>
            <a:pPr marL="0" indent="0" algn="just">
              <a:buNone/>
            </a:pPr>
            <a:r>
              <a:rPr lang="en-US" dirty="0"/>
              <a:t>The Leader-Member Exchange (LMX) Approach</a:t>
            </a:r>
          </a:p>
          <a:p>
            <a:pPr algn="just"/>
            <a:r>
              <a:rPr lang="en-US" dirty="0"/>
              <a:t> Stresses the importance of variable relationships between supervisors and each of their subordinates.</a:t>
            </a:r>
          </a:p>
          <a:p>
            <a:pPr algn="just"/>
            <a:r>
              <a:rPr lang="en-US" dirty="0"/>
              <a:t> Vertical dyads </a:t>
            </a:r>
          </a:p>
          <a:p>
            <a:pPr algn="just"/>
            <a:r>
              <a:rPr lang="en-US" dirty="0"/>
              <a:t>Leaders form unique independent relationships with each subordinate (dyads) in which the subordinate becomes a member of the leader’s out-group or ingroup</a:t>
            </a:r>
          </a:p>
        </p:txBody>
      </p:sp>
      <p:sp>
        <p:nvSpPr>
          <p:cNvPr id="5" name="Rectangle 4">
            <a:extLst>
              <a:ext uri="{FF2B5EF4-FFF2-40B4-BE49-F238E27FC236}">
                <a16:creationId xmlns:a16="http://schemas.microsoft.com/office/drawing/2014/main" id="{DF0443E7-DCDD-46FE-B79B-6A0DD97440AB}"/>
              </a:ext>
            </a:extLst>
          </p:cNvPr>
          <p:cNvSpPr/>
          <p:nvPr/>
        </p:nvSpPr>
        <p:spPr>
          <a:xfrm>
            <a:off x="0" y="-1586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Situational Approaches to Leadership</a:t>
            </a:r>
          </a:p>
        </p:txBody>
      </p:sp>
    </p:spTree>
    <p:extLst>
      <p:ext uri="{BB962C8B-B14F-4D97-AF65-F5344CB8AC3E}">
        <p14:creationId xmlns:p14="http://schemas.microsoft.com/office/powerpoint/2010/main" val="29148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BA1F97-92A5-4CC5-AB8C-093AD8C3F0E6}"/>
              </a:ext>
            </a:extLst>
          </p:cNvPr>
          <p:cNvSpPr>
            <a:spLocks noGrp="1"/>
          </p:cNvSpPr>
          <p:nvPr>
            <p:ph idx="1"/>
          </p:nvPr>
        </p:nvSpPr>
        <p:spPr>
          <a:xfrm>
            <a:off x="909221" y="1062146"/>
            <a:ext cx="10515600" cy="4351338"/>
          </a:xfrm>
        </p:spPr>
        <p:txBody>
          <a:bodyPr/>
          <a:lstStyle/>
          <a:p>
            <a:pPr algn="just"/>
            <a:r>
              <a:rPr lang="en-US" b="0" i="0" dirty="0">
                <a:solidFill>
                  <a:srgbClr val="202124"/>
                </a:solidFill>
                <a:effectLst/>
              </a:rPr>
              <a:t>In group members:</a:t>
            </a:r>
          </a:p>
          <a:p>
            <a:pPr algn="just"/>
            <a:r>
              <a:rPr lang="en-US" dirty="0">
                <a:solidFill>
                  <a:srgbClr val="202124"/>
                </a:solidFill>
              </a:rPr>
              <a:t>I</a:t>
            </a:r>
            <a:r>
              <a:rPr lang="en-US" b="0" i="0" dirty="0">
                <a:solidFill>
                  <a:srgbClr val="202124"/>
                </a:solidFill>
                <a:effectLst/>
              </a:rPr>
              <a:t>nteractions between </a:t>
            </a:r>
            <a:r>
              <a:rPr lang="en-US" i="0" dirty="0">
                <a:solidFill>
                  <a:srgbClr val="202124"/>
                </a:solidFill>
                <a:effectLst/>
              </a:rPr>
              <a:t>leader</a:t>
            </a:r>
            <a:r>
              <a:rPr lang="en-US" b="0" i="0" dirty="0">
                <a:solidFill>
                  <a:srgbClr val="202124"/>
                </a:solidFill>
                <a:effectLst/>
              </a:rPr>
              <a:t> and follower result in high quality, negotiated, reciprocal relationships, where the follower assumes responsibilities beyond the job description, they are known as the “in-group.” </a:t>
            </a:r>
          </a:p>
          <a:p>
            <a:pPr algn="just"/>
            <a:r>
              <a:rPr lang="en-US" dirty="0">
                <a:solidFill>
                  <a:srgbClr val="202124"/>
                </a:solidFill>
              </a:rPr>
              <a:t>Out group members: </a:t>
            </a:r>
          </a:p>
          <a:p>
            <a:pPr algn="just"/>
            <a:r>
              <a:rPr lang="en-US" b="0" i="0" dirty="0">
                <a:solidFill>
                  <a:srgbClr val="202124"/>
                </a:solidFill>
                <a:effectLst/>
              </a:rPr>
              <a:t>When the interactions result in a one-way.</a:t>
            </a:r>
            <a:endParaRPr lang="en-US" dirty="0"/>
          </a:p>
        </p:txBody>
      </p:sp>
    </p:spTree>
    <p:extLst>
      <p:ext uri="{BB962C8B-B14F-4D97-AF65-F5344CB8AC3E}">
        <p14:creationId xmlns:p14="http://schemas.microsoft.com/office/powerpoint/2010/main" val="157692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0C750E-DD57-4A0D-8E29-BC5EB57EB8AD}"/>
              </a:ext>
            </a:extLst>
          </p:cNvPr>
          <p:cNvSpPr/>
          <p:nvPr/>
        </p:nvSpPr>
        <p:spPr>
          <a:xfrm>
            <a:off x="0" y="1"/>
            <a:ext cx="2814221" cy="6858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Leadership Style  </a:t>
            </a:r>
          </a:p>
        </p:txBody>
      </p:sp>
      <p:sp>
        <p:nvSpPr>
          <p:cNvPr id="8" name="Content Placeholder 2">
            <a:extLst>
              <a:ext uri="{FF2B5EF4-FFF2-40B4-BE49-F238E27FC236}">
                <a16:creationId xmlns:a16="http://schemas.microsoft.com/office/drawing/2014/main" id="{87135A04-C458-477A-B774-8C21497BD50E}"/>
              </a:ext>
            </a:extLst>
          </p:cNvPr>
          <p:cNvSpPr>
            <a:spLocks noGrp="1"/>
          </p:cNvSpPr>
          <p:nvPr>
            <p:ph idx="1"/>
          </p:nvPr>
        </p:nvSpPr>
        <p:spPr>
          <a:xfrm>
            <a:off x="3506680" y="612559"/>
            <a:ext cx="8007658" cy="5244808"/>
          </a:xfrm>
        </p:spPr>
        <p:txBody>
          <a:bodyPr>
            <a:normAutofit fontScale="92500" lnSpcReduction="20000"/>
          </a:bodyPr>
          <a:lstStyle/>
          <a:p>
            <a:endParaRPr lang="en-US" dirty="0"/>
          </a:p>
          <a:p>
            <a:pPr algn="just"/>
            <a:r>
              <a:rPr lang="en-US" dirty="0"/>
              <a:t>Coaching Leadership Style</a:t>
            </a:r>
          </a:p>
          <a:p>
            <a:pPr algn="just"/>
            <a:r>
              <a:rPr lang="en-US" dirty="0"/>
              <a:t>Visionary Leadership Style</a:t>
            </a:r>
          </a:p>
          <a:p>
            <a:pPr algn="just"/>
            <a:r>
              <a:rPr lang="en-US" dirty="0"/>
              <a:t>Servant Leadership Style</a:t>
            </a:r>
          </a:p>
          <a:p>
            <a:pPr algn="just"/>
            <a:r>
              <a:rPr lang="en-US" dirty="0"/>
              <a:t>Autocratic Leadership Style</a:t>
            </a:r>
          </a:p>
          <a:p>
            <a:pPr algn="just"/>
            <a:r>
              <a:rPr lang="en-US" dirty="0"/>
              <a:t>Democratic or Participative Leadership Style</a:t>
            </a:r>
          </a:p>
          <a:p>
            <a:pPr algn="just"/>
            <a:r>
              <a:rPr lang="en-US" dirty="0"/>
              <a:t>Laisses-Fair or Hands off Leadership Style</a:t>
            </a:r>
          </a:p>
          <a:p>
            <a:pPr algn="just"/>
            <a:r>
              <a:rPr lang="en-US" dirty="0"/>
              <a:t>Pacesetting Leadership Style</a:t>
            </a:r>
          </a:p>
          <a:p>
            <a:pPr algn="just"/>
            <a:r>
              <a:rPr lang="en-US" dirty="0"/>
              <a:t>Transaction Leadership Style</a:t>
            </a:r>
          </a:p>
          <a:p>
            <a:pPr algn="just"/>
            <a:r>
              <a:rPr lang="en-US" dirty="0"/>
              <a:t>Transformational Leadership Style</a:t>
            </a:r>
          </a:p>
          <a:p>
            <a:pPr algn="just"/>
            <a:r>
              <a:rPr lang="en-US" dirty="0"/>
              <a:t>Bureaucratic Leadership Style</a:t>
            </a:r>
          </a:p>
          <a:p>
            <a:pPr algn="just"/>
            <a:r>
              <a:rPr lang="en-US" dirty="0"/>
              <a:t>Charismatic Leadership Style</a:t>
            </a:r>
          </a:p>
          <a:p>
            <a:endParaRPr lang="en-US" dirty="0"/>
          </a:p>
          <a:p>
            <a:endParaRPr lang="en-US" dirty="0"/>
          </a:p>
        </p:txBody>
      </p:sp>
    </p:spTree>
    <p:extLst>
      <p:ext uri="{BB962C8B-B14F-4D97-AF65-F5344CB8AC3E}">
        <p14:creationId xmlns:p14="http://schemas.microsoft.com/office/powerpoint/2010/main" val="3827962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4"/>
            <a:ext cx="8131935" cy="4974670"/>
          </a:xfrm>
        </p:spPr>
        <p:txBody>
          <a:bodyPr>
            <a:noAutofit/>
          </a:bodyPr>
          <a:lstStyle/>
          <a:p>
            <a:pPr algn="just"/>
            <a:r>
              <a:rPr lang="en-US" sz="2000" dirty="0"/>
              <a:t>Someone who can quickly recognize their team members’ strengths, weaknesses and motivations to help each individual improve</a:t>
            </a:r>
          </a:p>
          <a:p>
            <a:pPr algn="just"/>
            <a:r>
              <a:rPr lang="en-US" sz="2000" dirty="0"/>
              <a:t>Assists team members in setting smart goals and then provides regular feedback with challenging projects to promote growth</a:t>
            </a:r>
          </a:p>
          <a:p>
            <a:pPr algn="just"/>
            <a:r>
              <a:rPr lang="en-US" sz="2000" dirty="0"/>
              <a:t>Setting clear expectations and creating a positive, motivating environment.</a:t>
            </a:r>
          </a:p>
          <a:p>
            <a:pPr algn="just"/>
            <a:r>
              <a:rPr lang="en-US" sz="2000" dirty="0"/>
              <a:t>Are supportive</a:t>
            </a:r>
          </a:p>
          <a:p>
            <a:pPr algn="just"/>
            <a:r>
              <a:rPr lang="en-US" sz="2000" dirty="0"/>
              <a:t>Offer guidance instead of giving commands</a:t>
            </a:r>
          </a:p>
          <a:p>
            <a:pPr algn="just"/>
            <a:r>
              <a:rPr lang="en-US" sz="2000" dirty="0"/>
              <a:t>Value learning as a way of growing</a:t>
            </a:r>
          </a:p>
          <a:p>
            <a:pPr algn="just"/>
            <a:r>
              <a:rPr lang="en-US" sz="2000" dirty="0"/>
              <a:t>Balance relaying knowledge and helping others find it themselves</a:t>
            </a:r>
          </a:p>
          <a:p>
            <a:pPr algn="just"/>
            <a:r>
              <a:rPr lang="en-US" sz="2000" dirty="0"/>
              <a:t>Are self-aware</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Coaching Style </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38274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5CBB97-6169-466B-B6D7-70655139EE90}"/>
              </a:ext>
            </a:extLst>
          </p:cNvPr>
          <p:cNvSpPr>
            <a:spLocks noGrp="1"/>
          </p:cNvSpPr>
          <p:nvPr>
            <p:ph idx="1"/>
          </p:nvPr>
        </p:nvSpPr>
        <p:spPr>
          <a:xfrm>
            <a:off x="2592280" y="967666"/>
            <a:ext cx="8761519" cy="5209297"/>
          </a:xfrm>
        </p:spPr>
        <p:txBody>
          <a:bodyPr/>
          <a:lstStyle/>
          <a:p>
            <a:pPr algn="just"/>
            <a:r>
              <a:rPr lang="en-US" dirty="0"/>
              <a:t>Describe the nature of leadership and relate leadership to management. </a:t>
            </a:r>
          </a:p>
          <a:p>
            <a:pPr algn="just"/>
            <a:r>
              <a:rPr lang="en-US" dirty="0"/>
              <a:t>Discuss and evaluate the two generic approaches to leadership. </a:t>
            </a:r>
          </a:p>
          <a:p>
            <a:pPr algn="just"/>
            <a:r>
              <a:rPr lang="en-US" dirty="0"/>
              <a:t>Identify and describe the major situational approaches to leadership. </a:t>
            </a:r>
          </a:p>
          <a:p>
            <a:pPr algn="just"/>
            <a:r>
              <a:rPr lang="en-US" dirty="0"/>
              <a:t>Identify and describe three related approaches to leadership. </a:t>
            </a:r>
          </a:p>
          <a:p>
            <a:pPr algn="just"/>
            <a:r>
              <a:rPr lang="en-US" dirty="0"/>
              <a:t>Describe three emerging approaches to leadership.</a:t>
            </a:r>
          </a:p>
        </p:txBody>
      </p:sp>
      <p:sp>
        <p:nvSpPr>
          <p:cNvPr id="4" name="Rectangle 3">
            <a:extLst>
              <a:ext uri="{FF2B5EF4-FFF2-40B4-BE49-F238E27FC236}">
                <a16:creationId xmlns:a16="http://schemas.microsoft.com/office/drawing/2014/main" id="{27B363BD-79D5-4F51-98DB-E822B07BFF0B}"/>
              </a:ext>
            </a:extLst>
          </p:cNvPr>
          <p:cNvSpPr/>
          <p:nvPr/>
        </p:nvSpPr>
        <p:spPr>
          <a:xfrm>
            <a:off x="0" y="0"/>
            <a:ext cx="1970843"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Objectives</a:t>
            </a:r>
          </a:p>
        </p:txBody>
      </p:sp>
    </p:spTree>
    <p:extLst>
      <p:ext uri="{BB962C8B-B14F-4D97-AF65-F5344CB8AC3E}">
        <p14:creationId xmlns:p14="http://schemas.microsoft.com/office/powerpoint/2010/main" val="265952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135A04-C458-477A-B774-8C21497BD50E}"/>
              </a:ext>
            </a:extLst>
          </p:cNvPr>
          <p:cNvSpPr>
            <a:spLocks noGrp="1"/>
          </p:cNvSpPr>
          <p:nvPr>
            <p:ph idx="1"/>
          </p:nvPr>
        </p:nvSpPr>
        <p:spPr>
          <a:xfrm>
            <a:off x="2911877" y="1828800"/>
            <a:ext cx="7190912" cy="4348164"/>
          </a:xfrm>
        </p:spPr>
        <p:txBody>
          <a:bodyPr>
            <a:normAutofit fontScale="85000" lnSpcReduction="20000"/>
          </a:bodyPr>
          <a:lstStyle/>
          <a:p>
            <a:endParaRPr lang="en-US" dirty="0"/>
          </a:p>
          <a:p>
            <a:pPr algn="just"/>
            <a:r>
              <a:rPr lang="en-US" dirty="0"/>
              <a:t>Ability to drive progress</a:t>
            </a:r>
          </a:p>
          <a:p>
            <a:pPr algn="just"/>
            <a:r>
              <a:rPr lang="en-US" dirty="0"/>
              <a:t>Inspiring employees and earning trust for new ideas</a:t>
            </a:r>
          </a:p>
          <a:p>
            <a:pPr algn="just"/>
            <a:r>
              <a:rPr lang="en-US" dirty="0"/>
              <a:t>Establish a strong organizational bond</a:t>
            </a:r>
          </a:p>
          <a:p>
            <a:pPr algn="just"/>
            <a:r>
              <a:rPr lang="en-US" dirty="0"/>
              <a:t>Persistent and bold</a:t>
            </a:r>
          </a:p>
          <a:p>
            <a:pPr algn="just"/>
            <a:r>
              <a:rPr lang="en-US" dirty="0"/>
              <a:t>Strategic</a:t>
            </a:r>
          </a:p>
          <a:p>
            <a:pPr algn="just"/>
            <a:r>
              <a:rPr lang="en-US" dirty="0"/>
              <a:t>Risk-taking</a:t>
            </a:r>
          </a:p>
          <a:p>
            <a:pPr algn="just"/>
            <a:r>
              <a:rPr lang="en-US" dirty="0"/>
              <a:t>Inspirational</a:t>
            </a:r>
          </a:p>
          <a:p>
            <a:pPr algn="just"/>
            <a:r>
              <a:rPr lang="en-US" dirty="0"/>
              <a:t>Optimistic</a:t>
            </a:r>
          </a:p>
          <a:p>
            <a:pPr algn="just"/>
            <a:r>
              <a:rPr lang="en-US" dirty="0"/>
              <a:t>Innovative</a:t>
            </a:r>
          </a:p>
          <a:p>
            <a:pPr algn="just"/>
            <a:r>
              <a:rPr lang="en-US" dirty="0"/>
              <a:t>Magnetic</a:t>
            </a:r>
          </a:p>
        </p:txBody>
      </p:sp>
      <p:sp>
        <p:nvSpPr>
          <p:cNvPr id="4" name="Rectangle 3">
            <a:extLst>
              <a:ext uri="{FF2B5EF4-FFF2-40B4-BE49-F238E27FC236}">
                <a16:creationId xmlns:a16="http://schemas.microsoft.com/office/drawing/2014/main" id="{6810D2C3-5FA6-4767-A4F2-93AF0A508BAB}"/>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Visionary Style </a:t>
            </a:r>
          </a:p>
        </p:txBody>
      </p:sp>
      <p:cxnSp>
        <p:nvCxnSpPr>
          <p:cNvPr id="5" name="Straight Connector 4">
            <a:extLst>
              <a:ext uri="{FF2B5EF4-FFF2-40B4-BE49-F238E27FC236}">
                <a16:creationId xmlns:a16="http://schemas.microsoft.com/office/drawing/2014/main" id="{87150268-4B0A-4FE3-822E-4AEB5D52C013}"/>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060053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3"/>
            <a:ext cx="7146519" cy="4450887"/>
          </a:xfrm>
        </p:spPr>
        <p:txBody>
          <a:bodyPr>
            <a:noAutofit/>
          </a:bodyPr>
          <a:lstStyle/>
          <a:p>
            <a:pPr algn="just"/>
            <a:r>
              <a:rPr lang="en-US" sz="2400" dirty="0"/>
              <a:t>Emphasis on employee satisfaction and collaboration</a:t>
            </a:r>
          </a:p>
          <a:p>
            <a:pPr algn="just"/>
            <a:r>
              <a:rPr lang="en-US" sz="2400" dirty="0"/>
              <a:t>Motivate your team</a:t>
            </a:r>
          </a:p>
          <a:p>
            <a:pPr algn="just"/>
            <a:r>
              <a:rPr lang="en-US" sz="2400" dirty="0"/>
              <a:t>Have excellent communication skills</a:t>
            </a:r>
          </a:p>
          <a:p>
            <a:pPr algn="just"/>
            <a:r>
              <a:rPr lang="en-US" sz="2400" dirty="0"/>
              <a:t>Personally care about your team</a:t>
            </a:r>
          </a:p>
          <a:p>
            <a:pPr algn="just"/>
            <a:r>
              <a:rPr lang="en-US" sz="2400" dirty="0"/>
              <a:t>Encourage collaboration and engagement</a:t>
            </a:r>
          </a:p>
          <a:p>
            <a:pPr algn="just"/>
            <a:r>
              <a:rPr lang="en-US" sz="2400" dirty="0"/>
              <a:t>Commit to growing your team professionally</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Servant Style </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79078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87135A04-C458-477A-B774-8C21497BD50E}"/>
              </a:ext>
            </a:extLst>
          </p:cNvPr>
          <p:cNvSpPr>
            <a:spLocks noGrp="1"/>
          </p:cNvSpPr>
          <p:nvPr>
            <p:ph idx="1"/>
          </p:nvPr>
        </p:nvSpPr>
        <p:spPr>
          <a:xfrm>
            <a:off x="2521271" y="1704512"/>
            <a:ext cx="8815513" cy="4607511"/>
          </a:xfrm>
        </p:spPr>
        <p:txBody>
          <a:bodyPr>
            <a:normAutofit/>
          </a:bodyPr>
          <a:lstStyle/>
          <a:p>
            <a:pPr algn="just"/>
            <a:r>
              <a:rPr lang="en-US" sz="2400" dirty="0"/>
              <a:t>Someone who is focused almost entirely on results and efficiency.</a:t>
            </a:r>
          </a:p>
          <a:p>
            <a:pPr algn="just"/>
            <a:r>
              <a:rPr lang="en-US" sz="2400" dirty="0"/>
              <a:t>M</a:t>
            </a:r>
            <a:r>
              <a:rPr lang="en-US" sz="2400"/>
              <a:t>ake </a:t>
            </a:r>
            <a:r>
              <a:rPr lang="en-US" sz="2400" dirty="0"/>
              <a:t>decisions alone or with a small, trusted group and expect employees to do exactly what they’re asked</a:t>
            </a:r>
          </a:p>
          <a:p>
            <a:pPr algn="just"/>
            <a:r>
              <a:rPr lang="en-US" sz="2400" dirty="0"/>
              <a:t>Have self-confidence</a:t>
            </a:r>
          </a:p>
          <a:p>
            <a:pPr algn="just"/>
            <a:r>
              <a:rPr lang="en-US" sz="2400" dirty="0"/>
              <a:t>Are self-motivated</a:t>
            </a:r>
          </a:p>
          <a:p>
            <a:pPr algn="just"/>
            <a:r>
              <a:rPr lang="en-US" sz="2400" dirty="0"/>
              <a:t>Communicate clearly and consistently</a:t>
            </a:r>
          </a:p>
          <a:p>
            <a:pPr algn="just"/>
            <a:r>
              <a:rPr lang="en-US" sz="2400" dirty="0"/>
              <a:t>Follow the rules</a:t>
            </a:r>
          </a:p>
          <a:p>
            <a:pPr algn="just"/>
            <a:r>
              <a:rPr lang="en-US" sz="2400" dirty="0"/>
              <a:t>Are dependable</a:t>
            </a:r>
          </a:p>
          <a:p>
            <a:pPr algn="just"/>
            <a:r>
              <a:rPr lang="en-US" sz="2400" dirty="0"/>
              <a:t>Value highly structured environments</a:t>
            </a:r>
          </a:p>
          <a:p>
            <a:pPr algn="just"/>
            <a:r>
              <a:rPr lang="en-US" sz="2400" dirty="0"/>
              <a:t>Believe in supervised work environments</a:t>
            </a:r>
          </a:p>
          <a:p>
            <a:endParaRPr lang="en-US" dirty="0"/>
          </a:p>
        </p:txBody>
      </p:sp>
      <p:sp>
        <p:nvSpPr>
          <p:cNvPr id="9" name="Rectangle 8">
            <a:extLst>
              <a:ext uri="{FF2B5EF4-FFF2-40B4-BE49-F238E27FC236}">
                <a16:creationId xmlns:a16="http://schemas.microsoft.com/office/drawing/2014/main" id="{C26232E4-8946-4DF3-A3E1-D0468C13C311}"/>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Autocratic Style </a:t>
            </a:r>
          </a:p>
        </p:txBody>
      </p:sp>
      <p:cxnSp>
        <p:nvCxnSpPr>
          <p:cNvPr id="10" name="Straight Connector 9">
            <a:extLst>
              <a:ext uri="{FF2B5EF4-FFF2-40B4-BE49-F238E27FC236}">
                <a16:creationId xmlns:a16="http://schemas.microsoft.com/office/drawing/2014/main" id="{6722C0FE-41D5-4F43-9F45-E7C89D8F95F5}"/>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84707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4"/>
            <a:ext cx="6835799" cy="4974670"/>
          </a:xfrm>
        </p:spPr>
        <p:txBody>
          <a:bodyPr>
            <a:noAutofit/>
          </a:bodyPr>
          <a:lstStyle/>
          <a:p>
            <a:pPr algn="just"/>
            <a:r>
              <a:rPr lang="en-US" sz="2400" dirty="0"/>
              <a:t>Focusing mostly on delegating many tasks to team members and providing little to no supervision. </a:t>
            </a:r>
          </a:p>
          <a:p>
            <a:pPr algn="just"/>
            <a:r>
              <a:rPr lang="en-US" sz="2400" dirty="0"/>
              <a:t>Effectively delegate</a:t>
            </a:r>
          </a:p>
          <a:p>
            <a:pPr algn="just"/>
            <a:r>
              <a:rPr lang="en-US" sz="2400" dirty="0"/>
              <a:t>Believe in freedom of choice</a:t>
            </a:r>
          </a:p>
          <a:p>
            <a:pPr algn="just"/>
            <a:r>
              <a:rPr lang="en-US" sz="2400" dirty="0"/>
              <a:t>Provide sufficient resources and tools</a:t>
            </a:r>
          </a:p>
          <a:p>
            <a:pPr algn="just"/>
            <a:r>
              <a:rPr lang="en-US" sz="2400" dirty="0"/>
              <a:t>Will take control if needed</a:t>
            </a:r>
          </a:p>
          <a:p>
            <a:pPr algn="just"/>
            <a:r>
              <a:rPr lang="en-US" sz="2400" dirty="0"/>
              <a:t>Offer constructive criticism</a:t>
            </a:r>
          </a:p>
          <a:p>
            <a:pPr algn="just"/>
            <a:r>
              <a:rPr lang="en-US" sz="2400" dirty="0"/>
              <a:t>Foster leadership qualities in your team</a:t>
            </a:r>
          </a:p>
          <a:p>
            <a:pPr algn="just"/>
            <a:r>
              <a:rPr lang="en-US" sz="2400" dirty="0"/>
              <a:t>Promote an autonomous work environment</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Laisses- Fair Style </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4775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4"/>
            <a:ext cx="7972139" cy="4974670"/>
          </a:xfrm>
        </p:spPr>
        <p:txBody>
          <a:bodyPr>
            <a:noAutofit/>
          </a:bodyPr>
          <a:lstStyle/>
          <a:p>
            <a:pPr algn="just"/>
            <a:r>
              <a:rPr lang="en-US" sz="2400" dirty="0"/>
              <a:t>C</a:t>
            </a:r>
            <a:r>
              <a:rPr lang="en-US" sz="2400" b="0" i="0" dirty="0">
                <a:effectLst/>
              </a:rPr>
              <a:t>ombination of the autocratic and laissez-faire types of leaders</a:t>
            </a:r>
          </a:p>
          <a:p>
            <a:pPr algn="just"/>
            <a:r>
              <a:rPr lang="en-US" sz="2400" dirty="0"/>
              <a:t>S</a:t>
            </a:r>
            <a:r>
              <a:rPr lang="en-US" sz="2400" b="0" i="0" dirty="0">
                <a:effectLst/>
              </a:rPr>
              <a:t>omeone who asks for input and considers feedback from their team before making a decision</a:t>
            </a:r>
          </a:p>
          <a:p>
            <a:pPr algn="just"/>
            <a:r>
              <a:rPr lang="en-US" sz="2400" b="0" i="0" dirty="0">
                <a:effectLst/>
              </a:rPr>
              <a:t>Value group discussions</a:t>
            </a:r>
          </a:p>
          <a:p>
            <a:pPr algn="just"/>
            <a:r>
              <a:rPr lang="en-US" sz="2400" b="0" i="0" dirty="0">
                <a:effectLst/>
              </a:rPr>
              <a:t>Provide all information to team when making decisions</a:t>
            </a:r>
          </a:p>
          <a:p>
            <a:pPr algn="just"/>
            <a:r>
              <a:rPr lang="en-US" sz="2400" b="0" i="0" dirty="0">
                <a:effectLst/>
              </a:rPr>
              <a:t>Promote a work environment where everyone shares their ideas</a:t>
            </a:r>
          </a:p>
          <a:p>
            <a:pPr algn="just"/>
            <a:r>
              <a:rPr lang="en-US" sz="2400" b="0" i="0" dirty="0">
                <a:effectLst/>
              </a:rPr>
              <a:t>Are rational</a:t>
            </a:r>
          </a:p>
          <a:p>
            <a:pPr algn="just"/>
            <a:r>
              <a:rPr lang="en-US" sz="2400" b="0" i="0" dirty="0">
                <a:effectLst/>
              </a:rPr>
              <a:t>Are flexible</a:t>
            </a:r>
          </a:p>
          <a:p>
            <a:pPr algn="just"/>
            <a:r>
              <a:rPr lang="en-US" sz="2400" b="0" i="0" dirty="0">
                <a:effectLst/>
              </a:rPr>
              <a:t>Are good at mediation</a:t>
            </a:r>
          </a:p>
          <a:p>
            <a:pPr algn="just"/>
            <a:endParaRPr lang="en-US" sz="1800" dirty="0"/>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Democratic Style</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51202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4"/>
            <a:ext cx="6835799" cy="4974670"/>
          </a:xfrm>
        </p:spPr>
        <p:txBody>
          <a:bodyPr>
            <a:noAutofit/>
          </a:bodyPr>
          <a:lstStyle/>
          <a:p>
            <a:pPr algn="just"/>
            <a:r>
              <a:rPr lang="en-US" sz="2400" dirty="0"/>
              <a:t>Primarily focused on performance</a:t>
            </a:r>
          </a:p>
          <a:p>
            <a:pPr algn="just"/>
            <a:r>
              <a:rPr lang="en-US" sz="2400" dirty="0"/>
              <a:t>Set high standards and hold their team members accountable for hitting their goals.</a:t>
            </a:r>
          </a:p>
          <a:p>
            <a:pPr algn="just"/>
            <a:r>
              <a:rPr lang="en-US" sz="2400" dirty="0"/>
              <a:t>Focus on goals</a:t>
            </a:r>
          </a:p>
          <a:p>
            <a:pPr algn="just"/>
            <a:r>
              <a:rPr lang="en-US" sz="2400" dirty="0"/>
              <a:t>Are slow to praise</a:t>
            </a:r>
          </a:p>
          <a:p>
            <a:pPr algn="just"/>
            <a:r>
              <a:rPr lang="en-US" sz="2400" dirty="0"/>
              <a:t>Will jump in to hit goals if needed</a:t>
            </a:r>
          </a:p>
          <a:p>
            <a:pPr algn="just"/>
            <a:r>
              <a:rPr lang="en-US" sz="2400" dirty="0"/>
              <a:t>Are highly competent</a:t>
            </a:r>
          </a:p>
          <a:p>
            <a:pPr algn="just"/>
            <a:r>
              <a:rPr lang="en-US" sz="2400" dirty="0"/>
              <a:t>Value performance over soft skills</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Pacesetting Style </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95970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4"/>
            <a:ext cx="7297437" cy="4974670"/>
          </a:xfrm>
        </p:spPr>
        <p:txBody>
          <a:bodyPr>
            <a:noAutofit/>
          </a:bodyPr>
          <a:lstStyle/>
          <a:p>
            <a:pPr algn="just"/>
            <a:r>
              <a:rPr lang="en-US" sz="2400" dirty="0"/>
              <a:t>Someone who is laser-focused on performance, similar to a pacesetter.</a:t>
            </a:r>
          </a:p>
          <a:p>
            <a:pPr algn="just"/>
            <a:r>
              <a:rPr lang="en-US" sz="2400" dirty="0"/>
              <a:t> Focused on mentorship, instruction and training to achieve goals and enjoy the rewards.</a:t>
            </a:r>
          </a:p>
          <a:p>
            <a:pPr algn="just"/>
            <a:r>
              <a:rPr lang="en-US" sz="2400" dirty="0"/>
              <a:t>Value corporate structure</a:t>
            </a:r>
          </a:p>
          <a:p>
            <a:pPr algn="just"/>
            <a:r>
              <a:rPr lang="en-US" sz="2400" dirty="0"/>
              <a:t>Micromanage</a:t>
            </a:r>
          </a:p>
          <a:p>
            <a:pPr algn="just"/>
            <a:r>
              <a:rPr lang="en-US" sz="2400" dirty="0"/>
              <a:t>Don’t question authority</a:t>
            </a:r>
          </a:p>
          <a:p>
            <a:pPr algn="just"/>
            <a:r>
              <a:rPr lang="en-US" sz="2400" dirty="0"/>
              <a:t>Are practical and pragmatic</a:t>
            </a:r>
          </a:p>
          <a:p>
            <a:pPr algn="just"/>
            <a:r>
              <a:rPr lang="en-US" sz="2400" dirty="0"/>
              <a:t>Value goal-hitting</a:t>
            </a:r>
          </a:p>
          <a:p>
            <a:pPr algn="just"/>
            <a:r>
              <a:rPr lang="en-US" sz="2400" dirty="0"/>
              <a:t>Are reactionary</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Transactional Style </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576004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0" y="1754604"/>
            <a:ext cx="7510497" cy="4974670"/>
          </a:xfrm>
        </p:spPr>
        <p:txBody>
          <a:bodyPr>
            <a:noAutofit/>
          </a:bodyPr>
          <a:lstStyle/>
          <a:p>
            <a:pPr algn="just"/>
            <a:r>
              <a:rPr lang="en-US" sz="2400" dirty="0"/>
              <a:t>Similar to the coach-style in that it focuses on clear communication, goal-setting and employee motivation</a:t>
            </a:r>
          </a:p>
          <a:p>
            <a:pPr algn="just"/>
            <a:r>
              <a:rPr lang="en-US" sz="2400" dirty="0"/>
              <a:t>Driven by a commitment to organizational objectives.</a:t>
            </a:r>
          </a:p>
          <a:p>
            <a:pPr algn="just"/>
            <a:r>
              <a:rPr lang="en-US" sz="2400" dirty="0"/>
              <a:t>Have mutual respect with your team</a:t>
            </a:r>
          </a:p>
          <a:p>
            <a:pPr algn="just"/>
            <a:r>
              <a:rPr lang="en-US" sz="2400" dirty="0"/>
              <a:t>Provide encouragement</a:t>
            </a:r>
          </a:p>
          <a:p>
            <a:pPr algn="just"/>
            <a:r>
              <a:rPr lang="en-US" sz="2400" dirty="0"/>
              <a:t>Inspires others to achieve their goals</a:t>
            </a:r>
          </a:p>
          <a:p>
            <a:pPr algn="just"/>
            <a:r>
              <a:rPr lang="en-US" sz="2400" dirty="0"/>
              <a:t>Think of the big picture</a:t>
            </a:r>
          </a:p>
          <a:p>
            <a:pPr algn="just"/>
            <a:r>
              <a:rPr lang="en-US" sz="2400" dirty="0"/>
              <a:t>Places value on intellectually challenging your team</a:t>
            </a:r>
          </a:p>
          <a:p>
            <a:pPr algn="just"/>
            <a:r>
              <a:rPr lang="en-US" sz="2400" dirty="0"/>
              <a:t>Are creative</a:t>
            </a:r>
          </a:p>
          <a:p>
            <a:pPr algn="just"/>
            <a:r>
              <a:rPr lang="en-US" sz="2400" dirty="0"/>
              <a:t>Have a good understanding of organizational needs</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Transformational Style </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8401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911881" y="1754604"/>
            <a:ext cx="7936632" cy="4974670"/>
          </a:xfrm>
        </p:spPr>
        <p:txBody>
          <a:bodyPr>
            <a:noAutofit/>
          </a:bodyPr>
          <a:lstStyle/>
          <a:p>
            <a:pPr algn="just"/>
            <a:r>
              <a:rPr lang="en-US" sz="2400" dirty="0"/>
              <a:t>Similar to autocratic leaders in that they expect their team members to follow the rules and procedures precisely as written.</a:t>
            </a:r>
          </a:p>
          <a:p>
            <a:pPr algn="just"/>
            <a:r>
              <a:rPr lang="en-US" sz="2400" dirty="0"/>
              <a:t>Focuses on fixed duties within a hierarchy where each employee has a set list of responsibilities</a:t>
            </a:r>
          </a:p>
          <a:p>
            <a:pPr algn="just"/>
            <a:r>
              <a:rPr lang="en-US" sz="2400" dirty="0"/>
              <a:t>Are detail-oriented and task-focused</a:t>
            </a:r>
          </a:p>
          <a:p>
            <a:pPr algn="just"/>
            <a:r>
              <a:rPr lang="en-US" sz="2400" dirty="0"/>
              <a:t>Value rules and structure</a:t>
            </a:r>
          </a:p>
          <a:p>
            <a:pPr algn="just"/>
            <a:r>
              <a:rPr lang="en-US" sz="2400" dirty="0"/>
              <a:t>Have a great work ethic</a:t>
            </a:r>
          </a:p>
          <a:p>
            <a:pPr algn="just"/>
            <a:r>
              <a:rPr lang="en-US" sz="2400" dirty="0"/>
              <a:t>Are strong-willed</a:t>
            </a:r>
          </a:p>
          <a:p>
            <a:pPr algn="just"/>
            <a:r>
              <a:rPr lang="en-US" sz="2400" dirty="0"/>
              <a:t>Have a commitment to your organization</a:t>
            </a:r>
          </a:p>
          <a:p>
            <a:pPr algn="just"/>
            <a:r>
              <a:rPr lang="en-US" sz="2400" dirty="0"/>
              <a:t>Are self-disciplined</a:t>
            </a:r>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Bureaucratic leadership style</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3554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DE6962-4B47-4B03-8D15-0E8FFA3B6D15}"/>
              </a:ext>
            </a:extLst>
          </p:cNvPr>
          <p:cNvSpPr>
            <a:spLocks noGrp="1"/>
          </p:cNvSpPr>
          <p:nvPr>
            <p:ph idx="1"/>
          </p:nvPr>
        </p:nvSpPr>
        <p:spPr>
          <a:xfrm>
            <a:off x="2547890" y="1864310"/>
            <a:ext cx="8957567" cy="4678533"/>
          </a:xfrm>
        </p:spPr>
        <p:txBody>
          <a:bodyPr>
            <a:noAutofit/>
          </a:bodyPr>
          <a:lstStyle/>
          <a:p>
            <a:pPr algn="just"/>
            <a:r>
              <a:rPr lang="en-US" sz="2400" dirty="0"/>
              <a:t>Is an interpersonal attraction that inspires support and acceptance</a:t>
            </a:r>
          </a:p>
          <a:p>
            <a:pPr algn="just"/>
            <a:r>
              <a:rPr lang="en-US" sz="2400" dirty="0"/>
              <a:t>Is an individual characteristic of a leader.</a:t>
            </a:r>
          </a:p>
          <a:p>
            <a:pPr algn="just"/>
            <a:r>
              <a:rPr lang="en-US" sz="2400" dirty="0"/>
              <a:t>Self-confident</a:t>
            </a:r>
          </a:p>
          <a:p>
            <a:pPr algn="just"/>
            <a:r>
              <a:rPr lang="en-US" sz="2400" dirty="0"/>
              <a:t>Have a firm conviction in their belief and ideals</a:t>
            </a:r>
          </a:p>
          <a:p>
            <a:pPr algn="just"/>
            <a:r>
              <a:rPr lang="en-US" sz="2400" dirty="0"/>
              <a:t>Possess a strong need to influence people</a:t>
            </a:r>
          </a:p>
          <a:p>
            <a:pPr algn="just"/>
            <a:r>
              <a:rPr lang="en-US" sz="2400" dirty="0"/>
              <a:t>Envision the future, set high expectations, and model behaviors consistent with expectations.</a:t>
            </a:r>
          </a:p>
          <a:p>
            <a:pPr algn="just"/>
            <a:r>
              <a:rPr lang="en-US" sz="2400" dirty="0"/>
              <a:t>Energize others through a demonstration of excitement, personal confidence, and patterns of success.</a:t>
            </a:r>
          </a:p>
          <a:p>
            <a:pPr algn="just"/>
            <a:r>
              <a:rPr lang="en-US" sz="2400" dirty="0"/>
              <a:t>Enable others by supporting them, by empathizing with them, and by expressing confidence in them</a:t>
            </a:r>
          </a:p>
          <a:p>
            <a:pPr algn="just"/>
            <a:endParaRPr lang="en-US" sz="1600" dirty="0"/>
          </a:p>
          <a:p>
            <a:pPr algn="just"/>
            <a:endParaRPr lang="en-US" sz="1800" dirty="0"/>
          </a:p>
        </p:txBody>
      </p:sp>
      <p:sp>
        <p:nvSpPr>
          <p:cNvPr id="4" name="Rectangle 3">
            <a:extLst>
              <a:ext uri="{FF2B5EF4-FFF2-40B4-BE49-F238E27FC236}">
                <a16:creationId xmlns:a16="http://schemas.microsoft.com/office/drawing/2014/main" id="{4347E371-8410-4D8B-B8E4-5D813CA139C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Charismatic leadership style</a:t>
            </a:r>
          </a:p>
        </p:txBody>
      </p:sp>
      <p:cxnSp>
        <p:nvCxnSpPr>
          <p:cNvPr id="6" name="Straight Connector 5">
            <a:extLst>
              <a:ext uri="{FF2B5EF4-FFF2-40B4-BE49-F238E27FC236}">
                <a16:creationId xmlns:a16="http://schemas.microsoft.com/office/drawing/2014/main" id="{59160E7F-475D-4504-B201-4C40F17C12DC}"/>
              </a:ext>
            </a:extLst>
          </p:cNvPr>
          <p:cNvCxnSpPr>
            <a:cxnSpLocks/>
          </p:cNvCxnSpPr>
          <p:nvPr/>
        </p:nvCxnSpPr>
        <p:spPr>
          <a:xfrm>
            <a:off x="2201662" y="1864311"/>
            <a:ext cx="0" cy="460751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563840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A0BA64-6706-432D-BA3E-7593A84C8919}"/>
              </a:ext>
            </a:extLst>
          </p:cNvPr>
          <p:cNvSpPr>
            <a:spLocks noGrp="1"/>
          </p:cNvSpPr>
          <p:nvPr>
            <p:ph idx="1"/>
          </p:nvPr>
        </p:nvSpPr>
        <p:spPr/>
        <p:txBody>
          <a:bodyPr>
            <a:normAutofit fontScale="92500" lnSpcReduction="10000"/>
          </a:bodyPr>
          <a:lstStyle/>
          <a:p>
            <a:pPr marL="0" indent="0" algn="just">
              <a:buNone/>
            </a:pPr>
            <a:r>
              <a:rPr lang="en-US" dirty="0"/>
              <a:t>The Meaning of Leadership</a:t>
            </a:r>
          </a:p>
          <a:p>
            <a:pPr algn="just"/>
            <a:r>
              <a:rPr lang="en-US" dirty="0"/>
              <a:t> </a:t>
            </a:r>
            <a:r>
              <a:rPr lang="en-US" dirty="0">
                <a:solidFill>
                  <a:srgbClr val="FF0000"/>
                </a:solidFill>
              </a:rPr>
              <a:t>Leadership as a Process: what leaders actually do.</a:t>
            </a:r>
          </a:p>
          <a:p>
            <a:pPr algn="just"/>
            <a:r>
              <a:rPr lang="en-US" dirty="0"/>
              <a:t> Using noncoercive influence to shape the group’s or organization’s goals. </a:t>
            </a:r>
          </a:p>
          <a:p>
            <a:pPr algn="just"/>
            <a:r>
              <a:rPr lang="en-US" dirty="0"/>
              <a:t>Motivating others’ behavior toward goals.</a:t>
            </a:r>
          </a:p>
          <a:p>
            <a:pPr algn="just"/>
            <a:r>
              <a:rPr lang="en-US" dirty="0"/>
              <a:t> Helping to define organizational culture.</a:t>
            </a:r>
          </a:p>
          <a:p>
            <a:pPr algn="just"/>
            <a:r>
              <a:rPr lang="en-US" dirty="0"/>
              <a:t> Leaders are people who can influence the behaviors of others without having to rely on force.</a:t>
            </a:r>
          </a:p>
          <a:p>
            <a:pPr algn="just"/>
            <a:r>
              <a:rPr lang="en-US" dirty="0"/>
              <a:t> </a:t>
            </a:r>
            <a:r>
              <a:rPr lang="en-US" dirty="0">
                <a:solidFill>
                  <a:srgbClr val="FF0000"/>
                </a:solidFill>
              </a:rPr>
              <a:t>Leadership as a Property: who leaders are.</a:t>
            </a:r>
          </a:p>
          <a:p>
            <a:pPr algn="just"/>
            <a:r>
              <a:rPr lang="en-US" dirty="0"/>
              <a:t> Characteristics attributed to individuals perceived as leaders.</a:t>
            </a:r>
          </a:p>
          <a:p>
            <a:pPr algn="just"/>
            <a:r>
              <a:rPr lang="en-US" dirty="0"/>
              <a:t> Leaders are people who are accepted as leaders by others. </a:t>
            </a:r>
          </a:p>
        </p:txBody>
      </p:sp>
      <p:sp>
        <p:nvSpPr>
          <p:cNvPr id="4" name="Rectangle 3">
            <a:extLst>
              <a:ext uri="{FF2B5EF4-FFF2-40B4-BE49-F238E27FC236}">
                <a16:creationId xmlns:a16="http://schemas.microsoft.com/office/drawing/2014/main" id="{B5C07AB7-D0D3-4C1D-AD43-B0EAB7FA681B}"/>
              </a:ext>
            </a:extLst>
          </p:cNvPr>
          <p:cNvSpPr/>
          <p:nvPr/>
        </p:nvSpPr>
        <p:spPr>
          <a:xfrm>
            <a:off x="301841" y="239697"/>
            <a:ext cx="11665258" cy="1482571"/>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The Nature of Leadership</a:t>
            </a:r>
          </a:p>
        </p:txBody>
      </p:sp>
    </p:spTree>
    <p:extLst>
      <p:ext uri="{BB962C8B-B14F-4D97-AF65-F5344CB8AC3E}">
        <p14:creationId xmlns:p14="http://schemas.microsoft.com/office/powerpoint/2010/main" val="2980518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A17A79-5CCD-41D4-84A4-AD79F56D2AD6}"/>
              </a:ext>
            </a:extLst>
          </p:cNvPr>
          <p:cNvPicPr>
            <a:picLocks noChangeAspect="1"/>
          </p:cNvPicPr>
          <p:nvPr/>
        </p:nvPicPr>
        <p:blipFill rotWithShape="1">
          <a:blip r:embed="rId2"/>
          <a:srcRect l="20752" t="14757" r="19685" b="9931"/>
          <a:stretch/>
        </p:blipFill>
        <p:spPr>
          <a:xfrm>
            <a:off x="1562470" y="154164"/>
            <a:ext cx="9170633" cy="6194103"/>
          </a:xfrm>
          <a:prstGeom prst="rect">
            <a:avLst/>
          </a:prstGeom>
        </p:spPr>
      </p:pic>
    </p:spTree>
    <p:extLst>
      <p:ext uri="{BB962C8B-B14F-4D97-AF65-F5344CB8AC3E}">
        <p14:creationId xmlns:p14="http://schemas.microsoft.com/office/powerpoint/2010/main" val="652542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03EC9E-DD80-41D9-8871-EB2BC0BAFBCC}"/>
              </a:ext>
            </a:extLst>
          </p:cNvPr>
          <p:cNvSpPr>
            <a:spLocks noGrp="1"/>
          </p:cNvSpPr>
          <p:nvPr>
            <p:ph idx="1"/>
          </p:nvPr>
        </p:nvSpPr>
        <p:spPr/>
        <p:txBody>
          <a:bodyPr/>
          <a:lstStyle/>
          <a:p>
            <a:pPr algn="just"/>
            <a:r>
              <a:rPr lang="en-US" i="0" dirty="0">
                <a:effectLst/>
              </a:rPr>
              <a:t>Strategic leadership refers to a manager's potential to express a strategic vision for the organization, or a part of the organization, and to motivate and persuade others to acquire that vision. Strategic leadership can also be defined as utilizing strategy in the management of employees</a:t>
            </a:r>
            <a:r>
              <a:rPr lang="en-US" b="0" i="0" dirty="0">
                <a:effectLst/>
              </a:rPr>
              <a:t>.</a:t>
            </a:r>
            <a:endParaRPr lang="en-US" dirty="0"/>
          </a:p>
        </p:txBody>
      </p:sp>
      <p:sp>
        <p:nvSpPr>
          <p:cNvPr id="4" name="Rectangle 3">
            <a:extLst>
              <a:ext uri="{FF2B5EF4-FFF2-40B4-BE49-F238E27FC236}">
                <a16:creationId xmlns:a16="http://schemas.microsoft.com/office/drawing/2014/main" id="{A0773E81-6294-4779-86D3-47B56D548E48}"/>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dirty="0">
                <a:solidFill>
                  <a:schemeClr val="bg1"/>
                </a:solidFill>
                <a:effectLst/>
              </a:rPr>
              <a:t>Strategic leadership </a:t>
            </a:r>
            <a:endParaRPr lang="en-US" sz="3200" b="1" dirty="0">
              <a:solidFill>
                <a:schemeClr val="bg1"/>
              </a:solidFill>
            </a:endParaRPr>
          </a:p>
        </p:txBody>
      </p:sp>
    </p:spTree>
    <p:extLst>
      <p:ext uri="{BB962C8B-B14F-4D97-AF65-F5344CB8AC3E}">
        <p14:creationId xmlns:p14="http://schemas.microsoft.com/office/powerpoint/2010/main" val="4253826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645F6-43BD-4ADC-92B8-186860EC86BB}"/>
              </a:ext>
            </a:extLst>
          </p:cNvPr>
          <p:cNvSpPr>
            <a:spLocks noGrp="1"/>
          </p:cNvSpPr>
          <p:nvPr>
            <p:ph idx="1"/>
          </p:nvPr>
        </p:nvSpPr>
        <p:spPr/>
        <p:txBody>
          <a:bodyPr/>
          <a:lstStyle/>
          <a:p>
            <a:pPr algn="just"/>
            <a:r>
              <a:rPr lang="en-US" i="0" dirty="0">
                <a:solidFill>
                  <a:srgbClr val="202124"/>
                </a:solidFill>
                <a:effectLst/>
              </a:rPr>
              <a:t>Cross-cultural leadership is the way to understand leaders who work in the newly globalized market. Cross-cultural leadership involves the ability to influence and motivate people's attitudes and behaviors in the global community to reach a common organizational goal.</a:t>
            </a:r>
            <a:endParaRPr lang="en-US" dirty="0"/>
          </a:p>
        </p:txBody>
      </p:sp>
      <p:sp>
        <p:nvSpPr>
          <p:cNvPr id="4" name="Rectangle 3">
            <a:extLst>
              <a:ext uri="{FF2B5EF4-FFF2-40B4-BE49-F238E27FC236}">
                <a16:creationId xmlns:a16="http://schemas.microsoft.com/office/drawing/2014/main" id="{12B8CCFE-DBF9-46B5-AAD2-13962FFAB91C}"/>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dirty="0">
                <a:solidFill>
                  <a:schemeClr val="bg1"/>
                </a:solidFill>
                <a:effectLst/>
              </a:rPr>
              <a:t>Cross-cultural leadership </a:t>
            </a:r>
            <a:endParaRPr lang="en-US" sz="3200" b="1" dirty="0">
              <a:solidFill>
                <a:schemeClr val="bg1"/>
              </a:solidFill>
            </a:endParaRPr>
          </a:p>
        </p:txBody>
      </p:sp>
    </p:spTree>
    <p:extLst>
      <p:ext uri="{BB962C8B-B14F-4D97-AF65-F5344CB8AC3E}">
        <p14:creationId xmlns:p14="http://schemas.microsoft.com/office/powerpoint/2010/main" val="1622047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48ED9E-2FA2-43BD-AE86-1C57A9751E11}"/>
              </a:ext>
            </a:extLst>
          </p:cNvPr>
          <p:cNvSpPr>
            <a:spLocks noGrp="1"/>
          </p:cNvSpPr>
          <p:nvPr>
            <p:ph idx="1"/>
          </p:nvPr>
        </p:nvSpPr>
        <p:spPr/>
        <p:txBody>
          <a:bodyPr>
            <a:normAutofit/>
          </a:bodyPr>
          <a:lstStyle/>
          <a:p>
            <a:pPr algn="just"/>
            <a:r>
              <a:rPr lang="en-US" i="0" dirty="0">
                <a:solidFill>
                  <a:srgbClr val="202124"/>
                </a:solidFill>
                <a:effectLst/>
              </a:rPr>
              <a:t>Ethical leadership is leadership that is directed by respect for ethical beliefs and values and for the dignity and rights of others. It is thus related to concepts such as trust, honesty, consideration, charisma, and fairness.</a:t>
            </a:r>
            <a:endParaRPr lang="en-US" dirty="0"/>
          </a:p>
        </p:txBody>
      </p:sp>
      <p:sp>
        <p:nvSpPr>
          <p:cNvPr id="4" name="Rectangle 3">
            <a:extLst>
              <a:ext uri="{FF2B5EF4-FFF2-40B4-BE49-F238E27FC236}">
                <a16:creationId xmlns:a16="http://schemas.microsoft.com/office/drawing/2014/main" id="{64AA68AE-16A4-47D7-88D0-204C3C24FC5F}"/>
              </a:ext>
            </a:extLst>
          </p:cNvPr>
          <p:cNvSpPr/>
          <p:nvPr/>
        </p:nvSpPr>
        <p:spPr>
          <a:xfrm>
            <a:off x="0" y="0"/>
            <a:ext cx="12192000" cy="156247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0" dirty="0">
                <a:solidFill>
                  <a:schemeClr val="bg1"/>
                </a:solidFill>
                <a:effectLst/>
              </a:rPr>
              <a:t>Ethical leadership </a:t>
            </a:r>
            <a:endParaRPr lang="en-US" sz="3200" b="1" dirty="0">
              <a:solidFill>
                <a:schemeClr val="bg1"/>
              </a:solidFill>
            </a:endParaRPr>
          </a:p>
        </p:txBody>
      </p:sp>
    </p:spTree>
    <p:extLst>
      <p:ext uri="{BB962C8B-B14F-4D97-AF65-F5344CB8AC3E}">
        <p14:creationId xmlns:p14="http://schemas.microsoft.com/office/powerpoint/2010/main" val="3635561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E788FF-A112-40FD-994E-02F1445721FC}"/>
              </a:ext>
            </a:extLst>
          </p:cNvPr>
          <p:cNvSpPr/>
          <p:nvPr/>
        </p:nvSpPr>
        <p:spPr>
          <a:xfrm>
            <a:off x="0" y="4350059"/>
            <a:ext cx="12192000" cy="250794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Thank You</a:t>
            </a:r>
          </a:p>
        </p:txBody>
      </p:sp>
    </p:spTree>
    <p:extLst>
      <p:ext uri="{BB962C8B-B14F-4D97-AF65-F5344CB8AC3E}">
        <p14:creationId xmlns:p14="http://schemas.microsoft.com/office/powerpoint/2010/main" val="281798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CE89F8-96A9-40F2-A901-A23480386EF1}"/>
              </a:ext>
            </a:extLst>
          </p:cNvPr>
          <p:cNvPicPr>
            <a:picLocks noGrp="1" noChangeAspect="1"/>
          </p:cNvPicPr>
          <p:nvPr>
            <p:ph idx="1"/>
          </p:nvPr>
        </p:nvPicPr>
        <p:blipFill rotWithShape="1">
          <a:blip r:embed="rId2"/>
          <a:srcRect l="20963" t="13565" r="19275" b="21930"/>
          <a:stretch/>
        </p:blipFill>
        <p:spPr>
          <a:xfrm>
            <a:off x="905523" y="520752"/>
            <a:ext cx="10262586" cy="5616358"/>
          </a:xfrm>
        </p:spPr>
      </p:pic>
    </p:spTree>
    <p:extLst>
      <p:ext uri="{BB962C8B-B14F-4D97-AF65-F5344CB8AC3E}">
        <p14:creationId xmlns:p14="http://schemas.microsoft.com/office/powerpoint/2010/main" val="2673437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16079B-7D82-4B8D-AAC6-E616B096D130}"/>
              </a:ext>
            </a:extLst>
          </p:cNvPr>
          <p:cNvSpPr/>
          <p:nvPr/>
        </p:nvSpPr>
        <p:spPr>
          <a:xfrm>
            <a:off x="0" y="-20932"/>
            <a:ext cx="5513033" cy="215157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Types of Power</a:t>
            </a:r>
          </a:p>
        </p:txBody>
      </p:sp>
      <p:sp>
        <p:nvSpPr>
          <p:cNvPr id="5" name="Rectangle 4">
            <a:extLst>
              <a:ext uri="{FF2B5EF4-FFF2-40B4-BE49-F238E27FC236}">
                <a16:creationId xmlns:a16="http://schemas.microsoft.com/office/drawing/2014/main" id="{C983B8DF-DBB8-453F-A6FB-82B16C51D33A}"/>
              </a:ext>
            </a:extLst>
          </p:cNvPr>
          <p:cNvSpPr/>
          <p:nvPr/>
        </p:nvSpPr>
        <p:spPr>
          <a:xfrm>
            <a:off x="5513033" y="2130641"/>
            <a:ext cx="3409025" cy="4580877"/>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2800" dirty="0">
                <a:solidFill>
                  <a:srgbClr val="FF0000"/>
                </a:solidFill>
              </a:rPr>
              <a:t>Legitimate Power</a:t>
            </a:r>
          </a:p>
          <a:p>
            <a:pPr marL="285750" indent="-285750" algn="ctr">
              <a:buFont typeface="Arial" panose="020B0604020202020204" pitchFamily="34" charset="0"/>
              <a:buChar char="•"/>
            </a:pPr>
            <a:r>
              <a:rPr lang="en-US" sz="2800" dirty="0">
                <a:solidFill>
                  <a:srgbClr val="FF0000"/>
                </a:solidFill>
              </a:rPr>
              <a:t>Reward Power</a:t>
            </a:r>
          </a:p>
          <a:p>
            <a:pPr marL="285750" indent="-285750" algn="ctr">
              <a:buFont typeface="Arial" panose="020B0604020202020204" pitchFamily="34" charset="0"/>
              <a:buChar char="•"/>
            </a:pPr>
            <a:r>
              <a:rPr lang="en-US" sz="2800" dirty="0">
                <a:solidFill>
                  <a:srgbClr val="FF0000"/>
                </a:solidFill>
              </a:rPr>
              <a:t>Coercive Power</a:t>
            </a:r>
          </a:p>
          <a:p>
            <a:pPr marL="285750" indent="-285750" algn="ctr">
              <a:buFont typeface="Arial" panose="020B0604020202020204" pitchFamily="34" charset="0"/>
              <a:buChar char="•"/>
            </a:pPr>
            <a:r>
              <a:rPr lang="en-US" sz="2800" dirty="0">
                <a:solidFill>
                  <a:srgbClr val="FF0000"/>
                </a:solidFill>
              </a:rPr>
              <a:t>Referent Power </a:t>
            </a:r>
          </a:p>
          <a:p>
            <a:pPr marL="285750" indent="-285750" algn="ctr">
              <a:buFont typeface="Arial" panose="020B0604020202020204" pitchFamily="34" charset="0"/>
              <a:buChar char="•"/>
            </a:pPr>
            <a:r>
              <a:rPr lang="en-US" sz="2800" dirty="0">
                <a:solidFill>
                  <a:srgbClr val="FF0000"/>
                </a:solidFill>
              </a:rPr>
              <a:t>Expert Power</a:t>
            </a:r>
          </a:p>
        </p:txBody>
      </p:sp>
    </p:spTree>
    <p:extLst>
      <p:ext uri="{BB962C8B-B14F-4D97-AF65-F5344CB8AC3E}">
        <p14:creationId xmlns:p14="http://schemas.microsoft.com/office/powerpoint/2010/main" val="53422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102731-AFE0-41BB-AA22-D4F4ED1D71CD}"/>
              </a:ext>
            </a:extLst>
          </p:cNvPr>
          <p:cNvSpPr>
            <a:spLocks noGrp="1"/>
          </p:cNvSpPr>
          <p:nvPr>
            <p:ph idx="1"/>
          </p:nvPr>
        </p:nvSpPr>
        <p:spPr/>
        <p:txBody>
          <a:bodyPr/>
          <a:lstStyle/>
          <a:p>
            <a:pPr algn="just"/>
            <a:r>
              <a:rPr lang="en-US" dirty="0"/>
              <a:t>Power is the ability to affect the behavior of others. </a:t>
            </a:r>
          </a:p>
          <a:p>
            <a:pPr algn="just"/>
            <a:r>
              <a:rPr lang="en-US" dirty="0"/>
              <a:t>Legitimate power is granted through the organizational hierarchy. </a:t>
            </a:r>
          </a:p>
          <a:p>
            <a:pPr algn="just"/>
            <a:r>
              <a:rPr lang="en-US" dirty="0"/>
              <a:t> Reward power is the power to give or withhold rewards. </a:t>
            </a:r>
          </a:p>
          <a:p>
            <a:pPr algn="just"/>
            <a:r>
              <a:rPr lang="en-US" dirty="0"/>
              <a:t> Coercive power is the capability to force compliance by means of psychological, emotional, or physical threat.</a:t>
            </a:r>
          </a:p>
          <a:p>
            <a:pPr algn="just"/>
            <a:r>
              <a:rPr lang="en-US" dirty="0"/>
              <a:t> Referent power is the personal power that accrues to someone based on identification, imitation, loyalty, or charisma.</a:t>
            </a:r>
          </a:p>
          <a:p>
            <a:pPr algn="just"/>
            <a:r>
              <a:rPr lang="en-US" dirty="0"/>
              <a:t> Expert power is derived from the possession of information or expertise. </a:t>
            </a:r>
          </a:p>
        </p:txBody>
      </p:sp>
      <p:sp>
        <p:nvSpPr>
          <p:cNvPr id="4" name="Rectangle 3">
            <a:extLst>
              <a:ext uri="{FF2B5EF4-FFF2-40B4-BE49-F238E27FC236}">
                <a16:creationId xmlns:a16="http://schemas.microsoft.com/office/drawing/2014/main" id="{008CF2D9-2C95-4918-BA0A-0294C7EC163C}"/>
              </a:ext>
            </a:extLst>
          </p:cNvPr>
          <p:cNvSpPr/>
          <p:nvPr/>
        </p:nvSpPr>
        <p:spPr>
          <a:xfrm>
            <a:off x="0" y="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Leadership and Power</a:t>
            </a:r>
          </a:p>
        </p:txBody>
      </p:sp>
    </p:spTree>
    <p:extLst>
      <p:ext uri="{BB962C8B-B14F-4D97-AF65-F5344CB8AC3E}">
        <p14:creationId xmlns:p14="http://schemas.microsoft.com/office/powerpoint/2010/main" val="3516172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A7278-D13F-453B-B3EF-14F1920E6019}"/>
              </a:ext>
            </a:extLst>
          </p:cNvPr>
          <p:cNvPicPr>
            <a:picLocks noChangeAspect="1"/>
          </p:cNvPicPr>
          <p:nvPr/>
        </p:nvPicPr>
        <p:blipFill rotWithShape="1">
          <a:blip r:embed="rId2"/>
          <a:srcRect l="21116" t="20582" r="20267" b="17281"/>
          <a:stretch/>
        </p:blipFill>
        <p:spPr>
          <a:xfrm>
            <a:off x="1127465" y="175183"/>
            <a:ext cx="10147176" cy="6050489"/>
          </a:xfrm>
          <a:prstGeom prst="rect">
            <a:avLst/>
          </a:prstGeom>
        </p:spPr>
      </p:pic>
    </p:spTree>
    <p:extLst>
      <p:ext uri="{BB962C8B-B14F-4D97-AF65-F5344CB8AC3E}">
        <p14:creationId xmlns:p14="http://schemas.microsoft.com/office/powerpoint/2010/main" val="278340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BF1171-D963-4950-9E53-5C14926047BC}"/>
              </a:ext>
            </a:extLst>
          </p:cNvPr>
          <p:cNvSpPr>
            <a:spLocks noGrp="1"/>
          </p:cNvSpPr>
          <p:nvPr>
            <p:ph idx="1"/>
          </p:nvPr>
        </p:nvSpPr>
        <p:spPr/>
        <p:txBody>
          <a:bodyPr>
            <a:normAutofit fontScale="92500" lnSpcReduction="20000"/>
          </a:bodyPr>
          <a:lstStyle/>
          <a:p>
            <a:r>
              <a:rPr lang="en-US" dirty="0"/>
              <a:t>Situational Models of Leader Behavior</a:t>
            </a:r>
          </a:p>
          <a:p>
            <a:r>
              <a:rPr lang="en-US" dirty="0"/>
              <a:t> Assume that: </a:t>
            </a:r>
          </a:p>
          <a:p>
            <a:pPr>
              <a:buFont typeface="Wingdings" panose="05000000000000000000" pitchFamily="2" charset="2"/>
              <a:buChar char="Ø"/>
            </a:pPr>
            <a:r>
              <a:rPr lang="en-US" dirty="0"/>
              <a:t> Appropriate leader behavior depends on the situation. </a:t>
            </a:r>
          </a:p>
          <a:p>
            <a:pPr>
              <a:buFont typeface="Wingdings" panose="05000000000000000000" pitchFamily="2" charset="2"/>
              <a:buChar char="Ø"/>
            </a:pPr>
            <a:r>
              <a:rPr lang="en-US" dirty="0"/>
              <a:t> Situational factors that determine appropriate leader behavior can be identified. </a:t>
            </a:r>
          </a:p>
          <a:p>
            <a:r>
              <a:rPr lang="en-US" dirty="0"/>
              <a:t> Situational Leadership Theories:</a:t>
            </a:r>
          </a:p>
          <a:p>
            <a:pPr>
              <a:buFont typeface="Wingdings" panose="05000000000000000000" pitchFamily="2" charset="2"/>
              <a:buChar char="Ø"/>
            </a:pPr>
            <a:r>
              <a:rPr lang="en-US" dirty="0"/>
              <a:t> Leadership behavior continuum</a:t>
            </a:r>
          </a:p>
          <a:p>
            <a:pPr>
              <a:buFont typeface="Wingdings" panose="05000000000000000000" pitchFamily="2" charset="2"/>
              <a:buChar char="Ø"/>
            </a:pPr>
            <a:r>
              <a:rPr lang="en-US" dirty="0"/>
              <a:t> Least preferred coworker theory</a:t>
            </a:r>
          </a:p>
          <a:p>
            <a:pPr>
              <a:buFont typeface="Wingdings" panose="05000000000000000000" pitchFamily="2" charset="2"/>
              <a:buChar char="Ø"/>
            </a:pPr>
            <a:r>
              <a:rPr lang="en-US" dirty="0"/>
              <a:t> Path-goal theory</a:t>
            </a:r>
          </a:p>
          <a:p>
            <a:pPr>
              <a:buFont typeface="Wingdings" panose="05000000000000000000" pitchFamily="2" charset="2"/>
              <a:buChar char="Ø"/>
            </a:pPr>
            <a:r>
              <a:rPr lang="en-US" dirty="0"/>
              <a:t> Decision tree approach </a:t>
            </a:r>
          </a:p>
          <a:p>
            <a:pPr>
              <a:buFont typeface="Wingdings" panose="05000000000000000000" pitchFamily="2" charset="2"/>
              <a:buChar char="Ø"/>
            </a:pPr>
            <a:r>
              <a:rPr lang="en-US" dirty="0"/>
              <a:t> Leader-member exchange approach</a:t>
            </a:r>
          </a:p>
        </p:txBody>
      </p:sp>
      <p:sp>
        <p:nvSpPr>
          <p:cNvPr id="4" name="Rectangle 3">
            <a:extLst>
              <a:ext uri="{FF2B5EF4-FFF2-40B4-BE49-F238E27FC236}">
                <a16:creationId xmlns:a16="http://schemas.microsoft.com/office/drawing/2014/main" id="{623EDA5A-9327-4951-A137-6DD60C96C2D8}"/>
              </a:ext>
            </a:extLst>
          </p:cNvPr>
          <p:cNvSpPr/>
          <p:nvPr/>
        </p:nvSpPr>
        <p:spPr>
          <a:xfrm>
            <a:off x="0" y="-1586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Situational Approaches to Leadership</a:t>
            </a:r>
          </a:p>
        </p:txBody>
      </p:sp>
    </p:spTree>
    <p:extLst>
      <p:ext uri="{BB962C8B-B14F-4D97-AF65-F5344CB8AC3E}">
        <p14:creationId xmlns:p14="http://schemas.microsoft.com/office/powerpoint/2010/main" val="3071124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03A0B-7EA8-42AD-AEA6-21172E9B2E07}"/>
              </a:ext>
            </a:extLst>
          </p:cNvPr>
          <p:cNvSpPr>
            <a:spLocks noGrp="1"/>
          </p:cNvSpPr>
          <p:nvPr>
            <p:ph idx="1"/>
          </p:nvPr>
        </p:nvSpPr>
        <p:spPr/>
        <p:txBody>
          <a:bodyPr/>
          <a:lstStyle/>
          <a:p>
            <a:r>
              <a:rPr lang="en-US" dirty="0"/>
              <a:t>Leadership Continuum (Tannenbaum and Schmidt)</a:t>
            </a:r>
          </a:p>
          <a:p>
            <a:r>
              <a:rPr lang="en-US" dirty="0"/>
              <a:t> Continuum identifies a range of levels of leadership from boss-centered to subordinate-centered leadership</a:t>
            </a:r>
          </a:p>
          <a:p>
            <a:r>
              <a:rPr lang="en-US" dirty="0"/>
              <a:t> Variables influencing the decision-making continuum: </a:t>
            </a:r>
          </a:p>
          <a:p>
            <a:pPr>
              <a:buFont typeface="Wingdings" panose="05000000000000000000" pitchFamily="2" charset="2"/>
              <a:buChar char="Ø"/>
            </a:pPr>
            <a:r>
              <a:rPr lang="en-US" dirty="0"/>
              <a:t>Leader’s characteristics</a:t>
            </a:r>
          </a:p>
          <a:p>
            <a:pPr>
              <a:buFont typeface="Wingdings" panose="05000000000000000000" pitchFamily="2" charset="2"/>
              <a:buChar char="Ø"/>
            </a:pPr>
            <a:r>
              <a:rPr lang="en-US" dirty="0"/>
              <a:t> Subordinates’ characteristics</a:t>
            </a:r>
          </a:p>
          <a:p>
            <a:pPr>
              <a:buFont typeface="Wingdings" panose="05000000000000000000" pitchFamily="2" charset="2"/>
              <a:buChar char="Ø"/>
            </a:pPr>
            <a:r>
              <a:rPr lang="en-US" dirty="0"/>
              <a:t> Situational characteristics </a:t>
            </a:r>
          </a:p>
        </p:txBody>
      </p:sp>
      <p:sp>
        <p:nvSpPr>
          <p:cNvPr id="5" name="Rectangle 4">
            <a:extLst>
              <a:ext uri="{FF2B5EF4-FFF2-40B4-BE49-F238E27FC236}">
                <a16:creationId xmlns:a16="http://schemas.microsoft.com/office/drawing/2014/main" id="{177911AB-BD22-461C-95F9-0D7815B3F4F5}"/>
              </a:ext>
            </a:extLst>
          </p:cNvPr>
          <p:cNvSpPr/>
          <p:nvPr/>
        </p:nvSpPr>
        <p:spPr>
          <a:xfrm>
            <a:off x="0" y="0"/>
            <a:ext cx="12192000" cy="1480676"/>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Situational Approaches to Leadership</a:t>
            </a:r>
          </a:p>
        </p:txBody>
      </p:sp>
    </p:spTree>
    <p:extLst>
      <p:ext uri="{BB962C8B-B14F-4D97-AF65-F5344CB8AC3E}">
        <p14:creationId xmlns:p14="http://schemas.microsoft.com/office/powerpoint/2010/main" val="240692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1502</Words>
  <Application>Microsoft Office PowerPoint</Application>
  <PresentationFormat>Widescreen</PresentationFormat>
  <Paragraphs>211</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Office Theme</vt:lpstr>
      <vt:lpstr>Managing Leadership and Influence Processes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Leadership and Influence Processes </dc:title>
  <dc:creator>Dell</dc:creator>
  <cp:lastModifiedBy>Dell</cp:lastModifiedBy>
  <cp:revision>9</cp:revision>
  <dcterms:created xsi:type="dcterms:W3CDTF">2021-03-30T14:29:02Z</dcterms:created>
  <dcterms:modified xsi:type="dcterms:W3CDTF">2021-03-31T10:06:38Z</dcterms:modified>
</cp:coreProperties>
</file>