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9" r:id="rId1"/>
  </p:sldMasterIdLst>
  <p:notesMasterIdLst>
    <p:notesMasterId r:id="rId42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5744"/>
    <a:srgbClr val="49493B"/>
    <a:srgbClr val="83BE00"/>
    <a:srgbClr val="009999"/>
    <a:srgbClr val="549A00"/>
    <a:srgbClr val="009A0B"/>
    <a:srgbClr val="354F39"/>
    <a:srgbClr val="F4C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3" autoAdjust="0"/>
  </p:normalViewPr>
  <p:slideViewPr>
    <p:cSldViewPr snapToGrid="0">
      <p:cViewPr>
        <p:scale>
          <a:sx n="100" d="100"/>
          <a:sy n="100" d="100"/>
        </p:scale>
        <p:origin x="-2112" y="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charset="0"/>
                <a:cs typeface="新細明體" charset="0"/>
              </a:defRPr>
            </a:lvl1pPr>
          </a:lstStyle>
          <a:p>
            <a:endParaRPr lang="en-US" altLang="zh-TW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charset="0"/>
                <a:cs typeface="新細明體" charset="0"/>
              </a:defRPr>
            </a:lvl1pPr>
          </a:lstStyle>
          <a:p>
            <a:endParaRPr lang="en-US" altLang="zh-TW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charset="0"/>
                <a:cs typeface="新細明體" charset="0"/>
              </a:defRPr>
            </a:lvl1pPr>
          </a:lstStyle>
          <a:p>
            <a:endParaRPr lang="en-US" altLang="zh-TW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charset="0"/>
                <a:cs typeface="新細明體" charset="0"/>
              </a:defRPr>
            </a:lvl1pPr>
          </a:lstStyle>
          <a:p>
            <a:fld id="{B36CF5B3-797B-784C-8396-C09059E96CD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1339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8A210-6053-8445-8399-4782AFDC4592}" type="slidenum">
              <a:rPr lang="zh-TW" altLang="en-US"/>
              <a:pPr/>
              <a:t>20</a:t>
            </a:fld>
            <a:endParaRPr lang="en-US" altLang="zh-TW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86200" y="8685213"/>
            <a:ext cx="297180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 eaLnBrk="0" hangingPunct="0"/>
            <a:r>
              <a:rPr lang="en-US" altLang="zh-TW" sz="1000" i="1">
                <a:latin typeface="Times New Roman" charset="0"/>
                <a:ea typeface="新細明體" charset="0"/>
                <a:cs typeface="新細明體" charset="0"/>
              </a:rPr>
              <a:t>4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26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375384"/>
      </p:ext>
    </p:extLst>
  </p:cSld>
  <p:clrMapOvr>
    <a:masterClrMapping/>
  </p:clrMapOvr>
  <p:transition xmlns:p14="http://schemas.microsoft.com/office/powerpoint/2010/main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641128"/>
      </p:ext>
    </p:extLst>
  </p:cSld>
  <p:clrMapOvr>
    <a:masterClrMapping/>
  </p:clrMapOvr>
  <p:transition xmlns:p14="http://schemas.microsoft.com/office/powerpoint/2010/main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3875" y="187325"/>
            <a:ext cx="2152650" cy="63992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2750" y="187325"/>
            <a:ext cx="6308725" cy="63992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54908"/>
      </p:ext>
    </p:extLst>
  </p:cSld>
  <p:clrMapOvr>
    <a:masterClrMapping/>
  </p:clrMapOvr>
  <p:transition xmlns:p14="http://schemas.microsoft.com/office/powerpoint/2010/main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348765"/>
      </p:ext>
    </p:extLst>
  </p:cSld>
  <p:clrMapOvr>
    <a:masterClrMapping/>
  </p:clrMapOvr>
  <p:transition xmlns:p14="http://schemas.microsoft.com/office/powerpoint/2010/main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4371752"/>
      </p:ext>
    </p:extLst>
  </p:cSld>
  <p:clrMapOvr>
    <a:masterClrMapping/>
  </p:clrMapOvr>
  <p:transition xmlns:p14="http://schemas.microsoft.com/office/powerpoint/2010/main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750" y="1473200"/>
            <a:ext cx="4224338" cy="5113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9488" y="1473200"/>
            <a:ext cx="4224337" cy="5113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466083"/>
      </p:ext>
    </p:extLst>
  </p:cSld>
  <p:clrMapOvr>
    <a:masterClrMapping/>
  </p:clrMapOvr>
  <p:transition xmlns:p14="http://schemas.microsoft.com/office/powerpoint/2010/main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115001"/>
      </p:ext>
    </p:extLst>
  </p:cSld>
  <p:clrMapOvr>
    <a:masterClrMapping/>
  </p:clrMapOvr>
  <p:transition xmlns:p14="http://schemas.microsoft.com/office/powerpoint/2010/main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819577"/>
      </p:ext>
    </p:extLst>
  </p:cSld>
  <p:clrMapOvr>
    <a:masterClrMapping/>
  </p:clrMapOvr>
  <p:transition xmlns:p14="http://schemas.microsoft.com/office/powerpoint/2010/main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5569433"/>
      </p:ext>
    </p:extLst>
  </p:cSld>
  <p:clrMapOvr>
    <a:masterClrMapping/>
  </p:clrMapOvr>
  <p:transition xmlns:p14="http://schemas.microsoft.com/office/powerpoint/2010/main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3904431"/>
      </p:ext>
    </p:extLst>
  </p:cSld>
  <p:clrMapOvr>
    <a:masterClrMapping/>
  </p:clrMapOvr>
  <p:transition xmlns:p14="http://schemas.microsoft.com/office/powerpoint/2010/main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5089887"/>
      </p:ext>
    </p:extLst>
  </p:cSld>
  <p:clrMapOvr>
    <a:masterClrMapping/>
  </p:clrMapOvr>
  <p:transition xmlns:p14="http://schemas.microsoft.com/office/powerpoint/2010/main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 flipV="1">
            <a:off x="0" y="2800350"/>
            <a:ext cx="430213" cy="1409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549A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398588"/>
            <a:ext cx="430213" cy="1409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549A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4191000"/>
            <a:ext cx="430213" cy="1409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549A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4625975" cy="143033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66675" y="-11113"/>
            <a:ext cx="0" cy="6858001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 flipH="1">
            <a:off x="4603750" y="0"/>
            <a:ext cx="4540250" cy="143033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6" name="Puzzle4"/>
          <p:cNvSpPr>
            <a:spLocks noEditPoints="1" noChangeArrowheads="1"/>
          </p:cNvSpPr>
          <p:nvPr/>
        </p:nvSpPr>
        <p:spPr bwMode="auto">
          <a:xfrm rot="16200000" flipV="1">
            <a:off x="225425" y="500063"/>
            <a:ext cx="515938" cy="944562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folHlink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rot="5400000">
            <a:off x="4572000" y="-4527550"/>
            <a:ext cx="0" cy="91440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0" y="1473200"/>
            <a:ext cx="8601075" cy="511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7179" name="Puzzle4"/>
          <p:cNvSpPr>
            <a:spLocks noEditPoints="1" noChangeArrowheads="1"/>
          </p:cNvSpPr>
          <p:nvPr/>
        </p:nvSpPr>
        <p:spPr bwMode="auto">
          <a:xfrm flipV="1">
            <a:off x="200025" y="3175"/>
            <a:ext cx="528638" cy="922338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folHlink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715963" y="187325"/>
            <a:ext cx="83105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 flipV="1">
            <a:off x="0" y="2800350"/>
            <a:ext cx="430213" cy="1409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549A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1398588"/>
            <a:ext cx="430213" cy="1409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549A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4191000"/>
            <a:ext cx="430213" cy="1409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549A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66675" y="-11113"/>
            <a:ext cx="0" cy="6858001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Puzzle4"/>
          <p:cNvSpPr>
            <a:spLocks noEditPoints="1" noChangeArrowheads="1"/>
          </p:cNvSpPr>
          <p:nvPr/>
        </p:nvSpPr>
        <p:spPr bwMode="auto">
          <a:xfrm rot="16200000" flipV="1">
            <a:off x="225425" y="500063"/>
            <a:ext cx="515938" cy="944562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folHlink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 rot="5400000">
            <a:off x="4572000" y="-4527550"/>
            <a:ext cx="0" cy="91440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9" name="Puzzle4"/>
          <p:cNvSpPr>
            <a:spLocks noEditPoints="1" noChangeArrowheads="1"/>
          </p:cNvSpPr>
          <p:nvPr/>
        </p:nvSpPr>
        <p:spPr bwMode="auto">
          <a:xfrm flipV="1">
            <a:off x="200025" y="3175"/>
            <a:ext cx="528638" cy="922338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folHlink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155575" y="6592888"/>
            <a:ext cx="19748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TW" altLang="en-US" sz="1100" i="1">
              <a:latin typeface="Book Antiqua" charset="0"/>
              <a:ea typeface="新細明體" charset="0"/>
              <a:cs typeface="新細明體" charset="0"/>
            </a:endParaRP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168275" y="6675438"/>
            <a:ext cx="13589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r>
              <a:rPr lang="en-US" altLang="zh-TW" sz="1200" b="1" i="1">
                <a:solidFill>
                  <a:schemeClr val="folHlink"/>
                </a:solidFill>
                <a:latin typeface="Book Antiqua" charset="0"/>
                <a:ea typeface="新細明體" charset="0"/>
                <a:cs typeface="新細明體" charset="0"/>
              </a:rPr>
              <a:t>McGraw-Hill/Irwin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3409950" y="6597650"/>
            <a:ext cx="43338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1100" b="1">
                <a:latin typeface="Book Antiqua" charset="0"/>
                <a:ea typeface="新細明體" charset="0"/>
                <a:cs typeface="新細明體" charset="0"/>
              </a:rPr>
              <a:t>© 2005 The McGraw-Hill Companies, Inc. All rights reserved.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8531225" y="6583363"/>
            <a:ext cx="6127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1200" b="1">
                <a:latin typeface="Arial Narrow" charset="0"/>
                <a:ea typeface="新細明體" charset="0"/>
                <a:cs typeface="新細明體" charset="0"/>
              </a:rPr>
              <a:t>8 - </a:t>
            </a:r>
            <a:fld id="{786837C7-F95A-414F-9DE7-63005C9BE8EC}" type="slidenum">
              <a:rPr lang="en-US" altLang="zh-TW" sz="1200" b="1">
                <a:latin typeface="Arial Narrow" charset="0"/>
                <a:ea typeface="新細明體" charset="0"/>
                <a:cs typeface="新細明體" charset="0"/>
              </a:rPr>
              <a:pPr algn="ctr">
                <a:spcBef>
                  <a:spcPct val="50000"/>
                </a:spcBef>
              </a:pPr>
              <a:t>‹#›</a:t>
            </a:fld>
            <a:endParaRPr lang="en-US" altLang="zh-TW" sz="1200" b="1">
              <a:latin typeface="Arial Narrow" charset="0"/>
              <a:ea typeface="新細明體" charset="0"/>
              <a:cs typeface="新細明體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>
    <p:cover dir="r"/>
  </p:transition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9pPr>
    </p:titleStyle>
    <p:bodyStyle>
      <a:lvl1pPr marL="225425" indent="-225425" algn="l" rtl="0" fontAlgn="base">
        <a:spcBef>
          <a:spcPct val="20000"/>
        </a:spcBef>
        <a:spcAft>
          <a:spcPct val="0"/>
        </a:spcAft>
        <a:buSzPct val="90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225425" algn="l" rtl="0" fontAlgn="base">
        <a:spcBef>
          <a:spcPct val="20000"/>
        </a:spcBef>
        <a:spcAft>
          <a:spcPct val="0"/>
        </a:spcAft>
        <a:buSzPct val="90000"/>
        <a:buBlip>
          <a:blip r:embed="rId13"/>
        </a:buBlip>
        <a:defRPr sz="2800">
          <a:solidFill>
            <a:schemeClr val="tx1"/>
          </a:solidFill>
          <a:latin typeface="+mn-lt"/>
          <a:ea typeface="+mn-ea"/>
        </a:defRPr>
      </a:lvl2pPr>
      <a:lvl3pPr marL="914400" indent="-225425" algn="l" rtl="0" fontAlgn="base">
        <a:spcBef>
          <a:spcPct val="20000"/>
        </a:spcBef>
        <a:spcAft>
          <a:spcPct val="0"/>
        </a:spcAft>
        <a:buSzPct val="90000"/>
        <a:buBlip>
          <a:blip r:embed="rId13"/>
        </a:buBlip>
        <a:defRPr sz="2400">
          <a:solidFill>
            <a:schemeClr val="tx1"/>
          </a:solidFill>
          <a:latin typeface="+mn-lt"/>
          <a:ea typeface="+mn-ea"/>
        </a:defRPr>
      </a:lvl3pPr>
      <a:lvl4pPr marL="1258888" indent="-225425" algn="l" rtl="0" fontAlgn="base">
        <a:spcBef>
          <a:spcPct val="20000"/>
        </a:spcBef>
        <a:spcAft>
          <a:spcPct val="0"/>
        </a:spcAft>
        <a:buSzPct val="90000"/>
        <a:buBlip>
          <a:blip r:embed="rId13"/>
        </a:buBlip>
        <a:defRPr sz="2200">
          <a:solidFill>
            <a:schemeClr val="tx1"/>
          </a:solidFill>
          <a:latin typeface="+mn-lt"/>
          <a:ea typeface="+mn-ea"/>
        </a:defRPr>
      </a:lvl4pPr>
      <a:lvl5pPr marL="1603375" indent="-227013" algn="l" rtl="0" fontAlgn="base">
        <a:spcBef>
          <a:spcPct val="20000"/>
        </a:spcBef>
        <a:spcAft>
          <a:spcPct val="0"/>
        </a:spcAft>
        <a:buSzPct val="90000"/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5pPr>
      <a:lvl6pPr marL="2060575" indent="-227013" algn="l" rtl="0" fontAlgn="base">
        <a:spcBef>
          <a:spcPct val="20000"/>
        </a:spcBef>
        <a:spcAft>
          <a:spcPct val="0"/>
        </a:spcAft>
        <a:buSzPct val="90000"/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6pPr>
      <a:lvl7pPr marL="2517775" indent="-227013" algn="l" rtl="0" fontAlgn="base">
        <a:spcBef>
          <a:spcPct val="20000"/>
        </a:spcBef>
        <a:spcAft>
          <a:spcPct val="0"/>
        </a:spcAft>
        <a:buSzPct val="90000"/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7pPr>
      <a:lvl8pPr marL="2974975" indent="-227013" algn="l" rtl="0" fontAlgn="base">
        <a:spcBef>
          <a:spcPct val="20000"/>
        </a:spcBef>
        <a:spcAft>
          <a:spcPct val="0"/>
        </a:spcAft>
        <a:buSzPct val="90000"/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8pPr>
      <a:lvl9pPr marL="3432175" indent="-227013" algn="l" rtl="0" fontAlgn="base">
        <a:spcBef>
          <a:spcPct val="20000"/>
        </a:spcBef>
        <a:spcAft>
          <a:spcPct val="0"/>
        </a:spcAft>
        <a:buSzPct val="90000"/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1200" y="2641600"/>
            <a:ext cx="78867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Information Technology and today’s Communication 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463252628"/>
      </p:ext>
    </p:extLst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09625"/>
            <a:r>
              <a:rPr lang="en-US" altLang="zh-TW" sz="3600">
                <a:ea typeface="新細明體" charset="0"/>
                <a:cs typeface="新細明體" charset="0"/>
              </a:rPr>
              <a:t>Digital Collaboration </a:t>
            </a:r>
            <a:r>
              <a:rPr lang="en-US" altLang="zh-TW" sz="2400">
                <a:ea typeface="新細明體" charset="0"/>
                <a:cs typeface="新細明體" charset="0"/>
              </a:rPr>
              <a:t>(2 of 2)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Digital collaboration can be:</a:t>
            </a:r>
          </a:p>
          <a:p>
            <a:pPr lvl="1"/>
            <a:r>
              <a:rPr lang="en-US" altLang="zh-TW" b="1">
                <a:effectLst>
                  <a:outerShdw blurRad="38100" dist="38100" dir="2700000" algn="tl">
                    <a:srgbClr val="FFFFFF"/>
                  </a:outerShdw>
                </a:effectLst>
                <a:ea typeface="新細明體" charset="0"/>
                <a:cs typeface="新細明體" charset="0"/>
              </a:rPr>
              <a:t>Synchronous</a:t>
            </a:r>
            <a:r>
              <a:rPr lang="en-US" altLang="zh-TW" b="1">
                <a:ea typeface="新細明體" charset="0"/>
                <a:cs typeface="新細明體" charset="0"/>
              </a:rPr>
              <a:t> – </a:t>
            </a:r>
            <a:r>
              <a:rPr lang="en-US" altLang="zh-TW">
                <a:ea typeface="新細明體" charset="0"/>
                <a:cs typeface="新細明體" charset="0"/>
              </a:rPr>
              <a:t>trainers, experts, and learners interacting with each other live and in real time; just like face-to-face classroom instruction</a:t>
            </a:r>
          </a:p>
          <a:p>
            <a:pPr lvl="1">
              <a:buFontTx/>
              <a:buNone/>
            </a:pPr>
            <a:endParaRPr lang="en-US" altLang="zh-TW" b="1">
              <a:effectLst>
                <a:outerShdw blurRad="38100" dist="38100" dir="2700000" algn="tl">
                  <a:srgbClr val="FFFFFF"/>
                </a:outerShdw>
              </a:effectLst>
              <a:ea typeface="新細明體" charset="0"/>
              <a:cs typeface="新細明體" charset="0"/>
            </a:endParaRPr>
          </a:p>
          <a:p>
            <a:pPr lvl="1"/>
            <a:r>
              <a:rPr lang="en-US" altLang="zh-TW" b="1">
                <a:effectLst>
                  <a:outerShdw blurRad="38100" dist="38100" dir="2700000" algn="tl">
                    <a:srgbClr val="FFFFFF"/>
                  </a:outerShdw>
                </a:effectLst>
                <a:ea typeface="新細明體" charset="0"/>
                <a:cs typeface="新細明體" charset="0"/>
              </a:rPr>
              <a:t>Asynchronous – </a:t>
            </a:r>
            <a:r>
              <a:rPr lang="en-US" altLang="zh-TW">
                <a:effectLst>
                  <a:outerShdw blurRad="38100" dist="38100" dir="2700000" algn="tl">
                    <a:srgbClr val="FFFFFF"/>
                  </a:outerShdw>
                </a:effectLst>
                <a:ea typeface="新細明體" charset="0"/>
                <a:cs typeface="新細明體" charset="0"/>
              </a:rPr>
              <a:t>non-real-time interactions; learners can access information resources when they desire them</a:t>
            </a:r>
            <a:endParaRPr lang="en-US" altLang="zh-TW" b="1">
              <a:effectLst>
                <a:outerShdw blurRad="38100" dist="38100" dir="2700000" algn="tl">
                  <a:srgbClr val="FFFFFF"/>
                </a:outerShdw>
              </a:effectLst>
              <a:ea typeface="新細明體" charset="0"/>
              <a:cs typeface="新細明體" charset="0"/>
            </a:endParaRP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809625">
              <a:lnSpc>
                <a:spcPct val="90000"/>
              </a:lnSpc>
            </a:pPr>
            <a:r>
              <a:rPr lang="en-US" altLang="zh-TW" sz="3600">
                <a:ea typeface="新細明體" charset="0"/>
                <a:cs typeface="新細明體" charset="0"/>
              </a:rPr>
              <a:t>Impact of new technology on the learning environment: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7663" y="1395413"/>
            <a:ext cx="8651875" cy="5168900"/>
          </a:xfrm>
        </p:spPr>
        <p:txBody>
          <a:bodyPr/>
          <a:lstStyle/>
          <a:p>
            <a:pPr marL="292100" indent="-292100" defTabSz="809625"/>
            <a:r>
              <a:rPr lang="en-US" altLang="zh-TW">
                <a:ea typeface="新細明體" charset="0"/>
                <a:cs typeface="新細明體" charset="0"/>
              </a:rPr>
              <a:t>Prior to the introduction of new technology:</a:t>
            </a:r>
          </a:p>
          <a:p>
            <a:pPr marL="635000" lvl="1" indent="-228600" defTabSz="809625"/>
            <a:r>
              <a:rPr lang="en-US" altLang="zh-TW">
                <a:ea typeface="新細明體" charset="0"/>
                <a:cs typeface="新細明體" charset="0"/>
              </a:rPr>
              <a:t>Learning was a very linear process</a:t>
            </a:r>
          </a:p>
          <a:p>
            <a:pPr marL="635000" lvl="1" indent="-228600" defTabSz="809625"/>
            <a:r>
              <a:rPr lang="en-US" altLang="zh-TW">
                <a:ea typeface="新細明體" charset="0"/>
                <a:cs typeface="新細明體" charset="0"/>
              </a:rPr>
              <a:t>Instructors presented information to the learners</a:t>
            </a:r>
          </a:p>
          <a:p>
            <a:pPr marL="635000" lvl="1" indent="-228600" defTabSz="809625"/>
            <a:r>
              <a:rPr lang="en-US" altLang="zh-TW">
                <a:ea typeface="新細明體" charset="0"/>
                <a:cs typeface="新細明體" charset="0"/>
              </a:rPr>
              <a:t>Practice and applications occurred after instruction</a:t>
            </a:r>
          </a:p>
          <a:p>
            <a:pPr marL="635000" lvl="1" indent="-228600" defTabSz="809625"/>
            <a:r>
              <a:rPr lang="en-US" altLang="zh-TW">
                <a:ea typeface="新細明體" charset="0"/>
                <a:cs typeface="新細明體" charset="0"/>
              </a:rPr>
              <a:t>Instructor/trainer and learner were only ones involved</a:t>
            </a:r>
          </a:p>
          <a:p>
            <a:pPr marL="635000" lvl="1" indent="-228600" defTabSz="809625"/>
            <a:r>
              <a:rPr lang="en-US" altLang="zh-TW">
                <a:ea typeface="新細明體" charset="0"/>
                <a:cs typeface="新細明體" charset="0"/>
              </a:rPr>
              <a:t>Communication was one way – from instructor to trainee</a:t>
            </a:r>
          </a:p>
          <a:p>
            <a:pPr marL="635000" lvl="1" indent="-228600" defTabSz="809625"/>
            <a:r>
              <a:rPr lang="en-US" altLang="zh-TW">
                <a:ea typeface="新細明體" charset="0"/>
                <a:cs typeface="新細明體" charset="0"/>
              </a:rPr>
              <a:t>Trainee played passive role in learning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09625"/>
            <a:r>
              <a:rPr lang="en-US" altLang="zh-TW" sz="3600">
                <a:ea typeface="新細明體" charset="0"/>
                <a:cs typeface="新細明體" charset="0"/>
              </a:rPr>
              <a:t>Classroom Learning Environment</a:t>
            </a:r>
            <a:endParaRPr lang="en-US" altLang="zh-TW" sz="2800">
              <a:ea typeface="新細明體" charset="0"/>
              <a:cs typeface="新細明體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441700" y="1490663"/>
            <a:ext cx="2259013" cy="1081087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073525" y="3421063"/>
            <a:ext cx="1016000" cy="552450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3236" tIns="51618" rIns="103236" bIns="51618" anchor="ctr"/>
          <a:lstStyle/>
          <a:p>
            <a:pPr algn="ctr" defTabSz="1031875" eaLnBrk="0" hangingPunct="0"/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Learner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859463" y="3429000"/>
            <a:ext cx="1016000" cy="552450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3236" tIns="51618" rIns="103236" bIns="51618" anchor="ctr"/>
          <a:lstStyle/>
          <a:p>
            <a:pPr algn="ctr" defTabSz="1031875" eaLnBrk="0" hangingPunct="0"/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Learner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455863" y="3429000"/>
            <a:ext cx="1016000" cy="552450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3236" tIns="51618" rIns="103236" bIns="51618" anchor="ctr"/>
          <a:lstStyle/>
          <a:p>
            <a:pPr algn="ctr" defTabSz="1031875" eaLnBrk="0" hangingPunct="0"/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Learner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492500" y="5011738"/>
            <a:ext cx="2159000" cy="790575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cxnSp>
        <p:nvCxnSpPr>
          <p:cNvPr id="20489" name="AutoShape 9"/>
          <p:cNvCxnSpPr>
            <a:cxnSpLocks noChangeShapeType="1"/>
            <a:stCxn id="20484" idx="2"/>
            <a:endCxn id="20487" idx="0"/>
          </p:cNvCxnSpPr>
          <p:nvPr/>
        </p:nvCxnSpPr>
        <p:spPr bwMode="auto">
          <a:xfrm flipH="1">
            <a:off x="4572000" y="3973513"/>
            <a:ext cx="9525" cy="1038225"/>
          </a:xfrm>
          <a:prstGeom prst="straightConnector1">
            <a:avLst/>
          </a:prstGeom>
          <a:noFill/>
          <a:ln w="28575">
            <a:solidFill>
              <a:srgbClr val="009A0B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2933700" y="3981450"/>
            <a:ext cx="850900" cy="1030288"/>
          </a:xfrm>
          <a:prstGeom prst="line">
            <a:avLst/>
          </a:prstGeom>
          <a:noFill/>
          <a:ln w="28575">
            <a:solidFill>
              <a:srgbClr val="009A0B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5384800" y="3997325"/>
            <a:ext cx="990600" cy="1014413"/>
          </a:xfrm>
          <a:prstGeom prst="line">
            <a:avLst/>
          </a:prstGeom>
          <a:noFill/>
          <a:ln w="28575">
            <a:solidFill>
              <a:srgbClr val="009A0B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2933700" y="2584450"/>
            <a:ext cx="685800" cy="844550"/>
          </a:xfrm>
          <a:prstGeom prst="line">
            <a:avLst/>
          </a:prstGeom>
          <a:noFill/>
          <a:ln w="28575">
            <a:solidFill>
              <a:srgbClr val="009A0B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5549900" y="2597150"/>
            <a:ext cx="863600" cy="831850"/>
          </a:xfrm>
          <a:prstGeom prst="line">
            <a:avLst/>
          </a:prstGeom>
          <a:noFill/>
          <a:ln w="28575">
            <a:solidFill>
              <a:srgbClr val="009A0B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606800" y="5091113"/>
            <a:ext cx="1981200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Experts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Resource Materials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3505200" y="1528763"/>
            <a:ext cx="2133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Trainer / Instructor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 Delivery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 Content</a:t>
            </a: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4572000" y="2595563"/>
            <a:ext cx="0" cy="822325"/>
          </a:xfrm>
          <a:prstGeom prst="line">
            <a:avLst/>
          </a:prstGeom>
          <a:noFill/>
          <a:ln w="28575">
            <a:solidFill>
              <a:srgbClr val="009A0B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809625">
              <a:lnSpc>
                <a:spcPct val="90000"/>
              </a:lnSpc>
            </a:pPr>
            <a:r>
              <a:rPr lang="en-US" altLang="zh-TW" sz="3200">
                <a:ea typeface="新細明體" charset="0"/>
                <a:cs typeface="新細明體" charset="0"/>
              </a:rPr>
              <a:t>Impact of new technology on the learning environment: </a:t>
            </a:r>
            <a:r>
              <a:rPr lang="en-US" altLang="zh-TW" sz="2400">
                <a:ea typeface="新細明體" charset="0"/>
                <a:cs typeface="新細明體" charset="0"/>
              </a:rPr>
              <a:t>(continued)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92100" indent="-292100" defTabSz="809625"/>
            <a:r>
              <a:rPr lang="en-US" altLang="zh-TW">
                <a:ea typeface="新細明體" charset="0"/>
                <a:cs typeface="新細明體" charset="0"/>
              </a:rPr>
              <a:t>Technology has allowed learning to become a more dynamic process</a:t>
            </a:r>
          </a:p>
          <a:p>
            <a:pPr marL="635000" lvl="1" indent="-228600" defTabSz="809625">
              <a:lnSpc>
                <a:spcPct val="9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The learning environment has expanded to include greater interaction between learners and the training content</a:t>
            </a:r>
          </a:p>
          <a:p>
            <a:pPr marL="635000" lvl="1" indent="-228600" defTabSz="809625">
              <a:lnSpc>
                <a:spcPct val="9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There is greater interaction between learners and the instructor</a:t>
            </a:r>
          </a:p>
          <a:p>
            <a:pPr marL="635000" lvl="1" indent="-228600" defTabSz="809625">
              <a:lnSpc>
                <a:spcPct val="9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Instruction is primarily delivered to the learners online using the internet</a:t>
            </a:r>
          </a:p>
          <a:p>
            <a:pPr marL="635000" lvl="1" indent="-228600" defTabSz="809625">
              <a:lnSpc>
                <a:spcPct val="9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Instructor is more of a coach and resource person 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809625">
              <a:lnSpc>
                <a:spcPct val="90000"/>
              </a:lnSpc>
            </a:pPr>
            <a:r>
              <a:rPr lang="en-US" altLang="zh-TW" sz="3200">
                <a:ea typeface="新細明體" charset="0"/>
                <a:cs typeface="新細明體" charset="0"/>
              </a:rPr>
              <a:t>Impact of new technology on the learning environment</a:t>
            </a:r>
            <a:r>
              <a:rPr lang="en-US" altLang="zh-TW" sz="3200">
                <a:ea typeface="新細明體" charset="0"/>
                <a:cs typeface="新細明體" charset="0"/>
                <a:sym typeface="Wingdings" charset="0"/>
              </a:rPr>
              <a:t>: </a:t>
            </a:r>
            <a:r>
              <a:rPr lang="en-US" altLang="zh-TW" sz="2400">
                <a:ea typeface="新細明體" charset="0"/>
                <a:cs typeface="新細明體" charset="0"/>
                <a:sym typeface="Wingdings" charset="0"/>
              </a:rPr>
              <a:t>(continued)</a:t>
            </a:r>
            <a:endParaRPr lang="en-US" altLang="zh-TW" sz="2400">
              <a:ea typeface="新細明體" charset="0"/>
              <a:cs typeface="新細明體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35000" lvl="1" indent="-228600" defTabSz="809625"/>
            <a:r>
              <a:rPr lang="en-US" altLang="zh-TW">
                <a:ea typeface="新細明體" charset="0"/>
                <a:cs typeface="新細明體" charset="0"/>
              </a:rPr>
              <a:t>Learning occurs through:</a:t>
            </a:r>
          </a:p>
          <a:p>
            <a:pPr marL="977900" lvl="2" indent="-228600" defTabSz="809625"/>
            <a:r>
              <a:rPr lang="en-US" altLang="zh-TW">
                <a:ea typeface="新細明體" charset="0"/>
                <a:cs typeface="新細明體" charset="0"/>
              </a:rPr>
              <a:t>communicating with other learners</a:t>
            </a:r>
          </a:p>
          <a:p>
            <a:pPr marL="977900" lvl="2" indent="-228600" defTabSz="809625"/>
            <a:r>
              <a:rPr lang="en-US" altLang="zh-TW">
                <a:ea typeface="新細明體" charset="0"/>
                <a:cs typeface="新細明體" charset="0"/>
              </a:rPr>
              <a:t>working on virtual team projects</a:t>
            </a:r>
          </a:p>
          <a:p>
            <a:pPr marL="977900" lvl="2" indent="-228600" defTabSz="809625"/>
            <a:r>
              <a:rPr lang="en-US" altLang="zh-TW">
                <a:ea typeface="新細明體" charset="0"/>
                <a:cs typeface="新細明體" charset="0"/>
              </a:rPr>
              <a:t>exchanging ideas</a:t>
            </a:r>
          </a:p>
          <a:p>
            <a:pPr marL="977900" lvl="2" indent="-228600" defTabSz="809625"/>
            <a:r>
              <a:rPr lang="en-US" altLang="zh-TW">
                <a:ea typeface="新細明體" charset="0"/>
                <a:cs typeface="新細明體" charset="0"/>
              </a:rPr>
              <a:t>interacting with experts</a:t>
            </a:r>
          </a:p>
          <a:p>
            <a:pPr marL="977900" lvl="2" indent="-228600" defTabSz="809625"/>
            <a:r>
              <a:rPr lang="en-US" altLang="zh-TW">
                <a:ea typeface="新細明體" charset="0"/>
                <a:cs typeface="新細明體" charset="0"/>
              </a:rPr>
              <a:t>discovering ideas and applications using hyperlinks</a:t>
            </a:r>
          </a:p>
          <a:p>
            <a:pPr marL="635000" lvl="1" indent="-228600" defTabSz="809625"/>
            <a:r>
              <a:rPr lang="en-US" altLang="zh-TW">
                <a:ea typeface="新細明體" charset="0"/>
                <a:cs typeface="新細明體" charset="0"/>
              </a:rPr>
              <a:t>Experts and resource materials are part of the learning environment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09625"/>
            <a:r>
              <a:rPr lang="en-US" altLang="zh-TW" sz="3600">
                <a:ea typeface="新細明體" charset="0"/>
                <a:cs typeface="新細明體" charset="0"/>
              </a:rPr>
              <a:t>Technological Learning Environment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441700" y="2005013"/>
            <a:ext cx="2259013" cy="1081087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064000" y="4141788"/>
            <a:ext cx="1016000" cy="552450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3236" tIns="51618" rIns="103236" bIns="51618" anchor="ctr"/>
          <a:lstStyle/>
          <a:p>
            <a:pPr algn="ctr" defTabSz="1031875" eaLnBrk="0" hangingPunct="0"/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Learner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872163" y="4141788"/>
            <a:ext cx="1016000" cy="552450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3236" tIns="51618" rIns="103236" bIns="51618" anchor="ctr"/>
          <a:lstStyle/>
          <a:p>
            <a:pPr algn="ctr" defTabSz="1031875" eaLnBrk="0" hangingPunct="0"/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Learner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392363" y="4154488"/>
            <a:ext cx="1016000" cy="552450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3236" tIns="51618" rIns="103236" bIns="51618" anchor="ctr"/>
          <a:lstStyle/>
          <a:p>
            <a:pPr algn="ctr" defTabSz="1031875" eaLnBrk="0" hangingPunct="0"/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Learner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5410200" y="5407025"/>
            <a:ext cx="2159000" cy="792163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5461000" y="5434013"/>
            <a:ext cx="1981200" cy="75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Resource Materials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Websites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3505200" y="2095500"/>
            <a:ext cx="2133600" cy="72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Delivery Mechanism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 Content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433638" y="5529263"/>
            <a:ext cx="1016000" cy="554037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3236" tIns="51618" rIns="103236" bIns="51618" anchor="ctr"/>
          <a:lstStyle/>
          <a:p>
            <a:pPr algn="ctr" defTabSz="1031875" eaLnBrk="0" hangingPunct="0"/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Experts</a:t>
            </a: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6515100" y="1409700"/>
            <a:ext cx="2209800" cy="593725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3236" tIns="51618" rIns="103236" bIns="51618" anchor="ctr"/>
          <a:lstStyle/>
          <a:p>
            <a:pPr algn="ctr" defTabSz="1031875" eaLnBrk="0" hangingPunct="0"/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Trainer / Instructor</a:t>
            </a: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4418013" y="3124200"/>
            <a:ext cx="0" cy="1030288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V="1">
            <a:off x="4762500" y="3098800"/>
            <a:ext cx="0" cy="1055688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2692400" y="3098800"/>
            <a:ext cx="812800" cy="1055688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V="1">
            <a:off x="2984500" y="3111500"/>
            <a:ext cx="749300" cy="1042988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5689600" y="3124200"/>
            <a:ext cx="774700" cy="1004888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 flipV="1">
            <a:off x="5473700" y="3111500"/>
            <a:ext cx="685800" cy="1017588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2717800" y="4735513"/>
            <a:ext cx="0" cy="803275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 flipV="1">
            <a:off x="3022600" y="4722813"/>
            <a:ext cx="0" cy="815975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H="1">
            <a:off x="3352800" y="4706938"/>
            <a:ext cx="825500" cy="819150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23573" name="AutoShape 21"/>
          <p:cNvCxnSpPr>
            <a:cxnSpLocks noChangeShapeType="1"/>
            <a:endCxn id="23556" idx="2"/>
          </p:cNvCxnSpPr>
          <p:nvPr/>
        </p:nvCxnSpPr>
        <p:spPr bwMode="auto">
          <a:xfrm flipV="1">
            <a:off x="3475038" y="4694238"/>
            <a:ext cx="1096962" cy="1087437"/>
          </a:xfrm>
          <a:prstGeom prst="straightConnector1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6138863" y="4697413"/>
            <a:ext cx="0" cy="711200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6367463" y="4722813"/>
            <a:ext cx="0" cy="709612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23576" name="AutoShape 24"/>
          <p:cNvCxnSpPr>
            <a:cxnSpLocks noChangeShapeType="1"/>
            <a:stCxn id="23563" idx="1"/>
          </p:cNvCxnSpPr>
          <p:nvPr/>
        </p:nvCxnSpPr>
        <p:spPr bwMode="auto">
          <a:xfrm flipH="1">
            <a:off x="4641850" y="1706563"/>
            <a:ext cx="1873250" cy="277812"/>
          </a:xfrm>
          <a:prstGeom prst="straightConnector1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577" name="Line 25"/>
          <p:cNvSpPr>
            <a:spLocks noChangeShapeType="1"/>
          </p:cNvSpPr>
          <p:nvPr/>
        </p:nvSpPr>
        <p:spPr bwMode="auto">
          <a:xfrm flipH="1">
            <a:off x="6019800" y="2032000"/>
            <a:ext cx="1600200" cy="1397000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3408363" y="4484688"/>
            <a:ext cx="655637" cy="0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>
            <a:off x="5080000" y="4484688"/>
            <a:ext cx="792163" cy="0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09625"/>
            <a:r>
              <a:rPr lang="en-US" altLang="zh-TW" sz="3600">
                <a:ea typeface="新細明體" charset="0"/>
                <a:cs typeface="新細明體" charset="0"/>
              </a:rPr>
              <a:t>Blended Learning Environment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892300" y="2347913"/>
            <a:ext cx="2260600" cy="1081087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064000" y="4141788"/>
            <a:ext cx="1016000" cy="552450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3236" tIns="51618" rIns="103236" bIns="51618" anchor="ctr"/>
          <a:lstStyle/>
          <a:p>
            <a:pPr algn="ctr" defTabSz="1031875" eaLnBrk="0" hangingPunct="0"/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Learner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5872163" y="4141788"/>
            <a:ext cx="1016000" cy="552450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3236" tIns="51618" rIns="103236" bIns="51618" anchor="ctr"/>
          <a:lstStyle/>
          <a:p>
            <a:pPr algn="ctr" defTabSz="1031875" eaLnBrk="0" hangingPunct="0"/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Learner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392363" y="4154488"/>
            <a:ext cx="1016000" cy="552450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3236" tIns="51618" rIns="103236" bIns="51618" anchor="ctr"/>
          <a:lstStyle/>
          <a:p>
            <a:pPr algn="ctr" defTabSz="1031875" eaLnBrk="0" hangingPunct="0"/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Learner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410200" y="5407025"/>
            <a:ext cx="2159000" cy="792163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461000" y="5434013"/>
            <a:ext cx="1981200" cy="75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Resource Materials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Websites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930400" y="2652713"/>
            <a:ext cx="21336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Online Learning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433638" y="5529263"/>
            <a:ext cx="1016000" cy="554037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3236" tIns="51618" rIns="103236" bIns="51618" anchor="ctr"/>
          <a:lstStyle/>
          <a:p>
            <a:pPr algn="ctr" defTabSz="1031875" eaLnBrk="0" hangingPunct="0"/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Experts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5410200" y="2355850"/>
            <a:ext cx="2208213" cy="1073150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03236" tIns="51618" rIns="103236" bIns="51618" anchor="ctr"/>
          <a:lstStyle/>
          <a:p>
            <a:pPr defTabSz="1031875" eaLnBrk="0" hangingPunct="0"/>
            <a:r>
              <a:rPr lang="zh-TW" altLang="en-US" b="1">
                <a:latin typeface="Arial Narrow" charset="0"/>
                <a:ea typeface="新細明體" charset="0"/>
                <a:cs typeface="新細明體" charset="0"/>
              </a:rPr>
              <a:t>    </a:t>
            </a:r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Trainer / Instructor</a:t>
            </a:r>
          </a:p>
          <a:p>
            <a:pPr defTabSz="1031875" eaLnBrk="0" hangingPunct="0">
              <a:buFontTx/>
              <a:buChar char="•"/>
            </a:pPr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 Delivery</a:t>
            </a:r>
          </a:p>
          <a:p>
            <a:pPr defTabSz="1031875" eaLnBrk="0" hangingPunct="0">
              <a:buFontTx/>
              <a:buChar char="•"/>
            </a:pPr>
            <a:r>
              <a:rPr lang="en-US" altLang="zh-TW" b="1">
                <a:latin typeface="Arial Narrow" charset="0"/>
                <a:ea typeface="新細明體" charset="0"/>
                <a:cs typeface="新細明體" charset="0"/>
              </a:rPr>
              <a:t> Content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2717800" y="4735513"/>
            <a:ext cx="0" cy="803275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V="1">
            <a:off x="3022600" y="4722813"/>
            <a:ext cx="0" cy="815975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6324600" y="4695825"/>
            <a:ext cx="0" cy="709613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692900" y="4708525"/>
            <a:ext cx="0" cy="711200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3408363" y="4484688"/>
            <a:ext cx="655637" cy="0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5080000" y="4484688"/>
            <a:ext cx="792163" cy="0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2717800" y="3429000"/>
            <a:ext cx="0" cy="712788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3132138" y="3429000"/>
            <a:ext cx="0" cy="712788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096000" y="3429000"/>
            <a:ext cx="0" cy="712788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V="1">
            <a:off x="6519863" y="3429000"/>
            <a:ext cx="0" cy="712788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Multimedia Training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92100" indent="-292100" defTabSz="809625"/>
            <a:r>
              <a:rPr lang="en-US" altLang="zh-TW" sz="3000" b="1" i="1">
                <a:effectLst>
                  <a:outerShdw blurRad="38100" dist="38100" dir="2700000" algn="tl">
                    <a:srgbClr val="FFFFFF"/>
                  </a:outerShdw>
                </a:effectLst>
                <a:ea typeface="新細明體" charset="0"/>
                <a:cs typeface="新細明體" charset="0"/>
              </a:rPr>
              <a:t>Multimedia training</a:t>
            </a:r>
            <a:r>
              <a:rPr lang="en-US" altLang="zh-TW" sz="3000">
                <a:ea typeface="新細明體" charset="0"/>
                <a:cs typeface="新細明體" charset="0"/>
              </a:rPr>
              <a:t> combines audiovisual training methods with computer-based training</a:t>
            </a:r>
          </a:p>
          <a:p>
            <a:pPr marL="292100" indent="-292100" defTabSz="809625"/>
            <a:r>
              <a:rPr lang="en-US" altLang="zh-TW" sz="3000">
                <a:ea typeface="新細明體" charset="0"/>
                <a:cs typeface="新細明體" charset="0"/>
              </a:rPr>
              <a:t>These programs integrate text, graphics, animation, audio, and video</a:t>
            </a:r>
          </a:p>
          <a:p>
            <a:pPr marL="292100" indent="-292100" defTabSz="809625"/>
            <a:r>
              <a:rPr lang="en-US" altLang="zh-TW" sz="3000">
                <a:ea typeface="新細明體" charset="0"/>
                <a:cs typeface="新細明體" charset="0"/>
              </a:rPr>
              <a:t>Because this training is computer-based, the trainee can interact with the content</a:t>
            </a:r>
          </a:p>
          <a:p>
            <a:pPr marL="292100" indent="-292100" defTabSz="809625"/>
            <a:r>
              <a:rPr lang="en-US" altLang="zh-TW" sz="3000">
                <a:ea typeface="新細明體" charset="0"/>
                <a:cs typeface="新細明體" charset="0"/>
              </a:rPr>
              <a:t>Can be delivered using interactive video, the Internet or intranets</a:t>
            </a:r>
            <a:endParaRPr lang="en-US" altLang="zh-TW" sz="2800">
              <a:ea typeface="新細明體" charset="0"/>
              <a:cs typeface="新細明體" charset="0"/>
            </a:endParaRP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3461307"/>
      </p:ext>
    </p:extLst>
  </p:cSld>
  <p:clrMapOvr>
    <a:masterClrMapping/>
  </p:clrMapOvr>
  <p:transition xmlns:p14="http://schemas.microsoft.com/office/powerpoint/2010/main">
    <p:cover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Computer-Based Training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b="1" i="1">
                <a:effectLst>
                  <a:outerShdw blurRad="38100" dist="38100" dir="2700000" algn="tl">
                    <a:srgbClr val="FFFFFF"/>
                  </a:outerShdw>
                </a:effectLst>
                <a:ea typeface="新細明體" charset="0"/>
                <a:cs typeface="新細明體" charset="0"/>
              </a:rPr>
              <a:t>Computer-based training (CBT)</a:t>
            </a:r>
            <a:r>
              <a:rPr lang="en-US" altLang="zh-TW">
                <a:ea typeface="新細明體" charset="0"/>
                <a:cs typeface="新細明體" charset="0"/>
              </a:rPr>
              <a:t> is an interactive training experience in which: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the computer provides the learning stimulus,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the trainee must respond, and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the computer analyzes the responses and provides feedback to the trainee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Introduction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Technology is having a major impact on the delivery of training programs</a:t>
            </a:r>
          </a:p>
          <a:p>
            <a:endParaRPr lang="en-US" altLang="zh-TW">
              <a:ea typeface="新細明體" charset="0"/>
              <a:cs typeface="新細明體" charset="0"/>
            </a:endParaRPr>
          </a:p>
          <a:p>
            <a:r>
              <a:rPr lang="en-US" altLang="zh-TW">
                <a:ea typeface="新細明體" charset="0"/>
                <a:cs typeface="新細明體" charset="0"/>
              </a:rPr>
              <a:t>Using technology for training requires collaboration among the areas of: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training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information technology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top management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auto">
          <a:xfrm>
            <a:off x="1304925" y="2066925"/>
            <a:ext cx="6532563" cy="3870325"/>
            <a:chOff x="822" y="1302"/>
            <a:chExt cx="4115" cy="2438"/>
          </a:xfrm>
        </p:grpSpPr>
        <p:sp>
          <p:nvSpPr>
            <p:cNvPr id="28676" name="Rectangle 4"/>
            <p:cNvSpPr>
              <a:spLocks noChangeArrowheads="1"/>
            </p:cNvSpPr>
            <p:nvPr/>
          </p:nvSpPr>
          <p:spPr bwMode="auto">
            <a:xfrm>
              <a:off x="822" y="1551"/>
              <a:ext cx="2059" cy="1094"/>
            </a:xfrm>
            <a:prstGeom prst="rect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4" tIns="44448" rIns="90484" bIns="44448" anchor="ctr"/>
            <a:lstStyle/>
            <a:p>
              <a:pPr algn="ctr" eaLnBrk="0" hangingPunct="0"/>
              <a:r>
                <a:rPr lang="en-US" altLang="zh-TW" sz="2800">
                  <a:latin typeface="Arial Rounded MT Bold" charset="0"/>
                  <a:ea typeface="新細明體" charset="0"/>
                  <a:cs typeface="新細明體" charset="0"/>
                </a:rPr>
                <a:t>CD-ROM, DVD,</a:t>
              </a:r>
            </a:p>
            <a:p>
              <a:pPr algn="ctr" eaLnBrk="0" hangingPunct="0"/>
              <a:r>
                <a:rPr lang="en-US" altLang="zh-TW" sz="2800">
                  <a:latin typeface="Arial Rounded MT Bold" charset="0"/>
                  <a:ea typeface="新細明體" charset="0"/>
                  <a:cs typeface="新細明體" charset="0"/>
                </a:rPr>
                <a:t>Laser Disc</a:t>
              </a:r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2877" y="1550"/>
              <a:ext cx="2060" cy="1094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4" tIns="44448" rIns="90484" bIns="44448" anchor="ctr"/>
            <a:lstStyle/>
            <a:p>
              <a:pPr algn="ctr" eaLnBrk="0" hangingPunct="0"/>
              <a:r>
                <a:rPr lang="en-US" altLang="zh-TW" sz="2800" b="1">
                  <a:latin typeface="Arial Rounded MT Bold" charset="0"/>
                  <a:ea typeface="新細明體" charset="0"/>
                  <a:cs typeface="新細明體" charset="0"/>
                </a:rPr>
                <a:t>Interactive Video</a:t>
              </a:r>
            </a:p>
          </p:txBody>
        </p:sp>
        <p:sp>
          <p:nvSpPr>
            <p:cNvPr id="28678" name="Rectangle 6"/>
            <p:cNvSpPr>
              <a:spLocks noChangeArrowheads="1"/>
            </p:cNvSpPr>
            <p:nvPr/>
          </p:nvSpPr>
          <p:spPr bwMode="auto">
            <a:xfrm>
              <a:off x="822" y="2646"/>
              <a:ext cx="2059" cy="1094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4" tIns="44448" rIns="90484" bIns="44448" anchor="ctr"/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altLang="zh-TW" sz="2800">
                  <a:latin typeface="Arial Rounded MT Bold" charset="0"/>
                  <a:ea typeface="新細明體" charset="0"/>
                  <a:cs typeface="新細明體" charset="0"/>
                </a:rPr>
                <a:t>The Internet,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US" altLang="zh-TW" sz="2800">
                  <a:latin typeface="Arial Rounded MT Bold" charset="0"/>
                  <a:ea typeface="新細明體" charset="0"/>
                  <a:cs typeface="新細明體" charset="0"/>
                </a:rPr>
                <a:t>Web-Based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US" altLang="zh-TW" sz="2800">
                  <a:latin typeface="Arial Rounded MT Bold" charset="0"/>
                  <a:ea typeface="新細明體" charset="0"/>
                  <a:cs typeface="新細明體" charset="0"/>
                </a:rPr>
                <a:t>Training, and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US" altLang="zh-TW" sz="2800">
                  <a:latin typeface="Arial Rounded MT Bold" charset="0"/>
                  <a:ea typeface="新細明體" charset="0"/>
                  <a:cs typeface="新細明體" charset="0"/>
                </a:rPr>
                <a:t>E-Learning</a:t>
              </a:r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auto">
            <a:xfrm>
              <a:off x="2877" y="2644"/>
              <a:ext cx="2060" cy="1094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4" tIns="44448" rIns="90484" bIns="44448" anchor="ctr"/>
            <a:lstStyle/>
            <a:p>
              <a:pPr algn="ctr" eaLnBrk="0" hangingPunct="0"/>
              <a:r>
                <a:rPr lang="en-US" altLang="zh-TW" sz="2800">
                  <a:latin typeface="Arial Rounded MT Bold" charset="0"/>
                  <a:ea typeface="新細明體" charset="0"/>
                  <a:cs typeface="新細明體" charset="0"/>
                </a:rPr>
                <a:t>Virtual Reality</a:t>
              </a:r>
            </a:p>
          </p:txBody>
        </p:sp>
        <p:sp>
          <p:nvSpPr>
            <p:cNvPr id="28680" name="Freeform 8"/>
            <p:cNvSpPr>
              <a:spLocks/>
            </p:cNvSpPr>
            <p:nvPr/>
          </p:nvSpPr>
          <p:spPr bwMode="auto">
            <a:xfrm>
              <a:off x="825" y="1302"/>
              <a:ext cx="2057" cy="250"/>
            </a:xfrm>
            <a:custGeom>
              <a:avLst/>
              <a:gdLst>
                <a:gd name="T0" fmla="*/ 358 w 2057"/>
                <a:gd name="T1" fmla="*/ 0 h 250"/>
                <a:gd name="T2" fmla="*/ 2056 w 2057"/>
                <a:gd name="T3" fmla="*/ 0 h 250"/>
                <a:gd name="T4" fmla="*/ 2056 w 2057"/>
                <a:gd name="T5" fmla="*/ 249 h 250"/>
                <a:gd name="T6" fmla="*/ 0 w 2057"/>
                <a:gd name="T7" fmla="*/ 249 h 250"/>
                <a:gd name="T8" fmla="*/ 358 w 2057"/>
                <a:gd name="T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7" h="250">
                  <a:moveTo>
                    <a:pt x="358" y="0"/>
                  </a:moveTo>
                  <a:lnTo>
                    <a:pt x="2056" y="0"/>
                  </a:lnTo>
                  <a:lnTo>
                    <a:pt x="2056" y="249"/>
                  </a:lnTo>
                  <a:lnTo>
                    <a:pt x="0" y="249"/>
                  </a:lnTo>
                  <a:lnTo>
                    <a:pt x="358" y="0"/>
                  </a:lnTo>
                </a:path>
              </a:pathLst>
            </a:custGeom>
            <a:solidFill>
              <a:srgbClr val="8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81" name="Freeform 9"/>
            <p:cNvSpPr>
              <a:spLocks/>
            </p:cNvSpPr>
            <p:nvPr/>
          </p:nvSpPr>
          <p:spPr bwMode="auto">
            <a:xfrm>
              <a:off x="2881" y="1302"/>
              <a:ext cx="2056" cy="250"/>
            </a:xfrm>
            <a:custGeom>
              <a:avLst/>
              <a:gdLst>
                <a:gd name="T0" fmla="*/ 1697 w 2056"/>
                <a:gd name="T1" fmla="*/ 0 h 250"/>
                <a:gd name="T2" fmla="*/ 0 w 2056"/>
                <a:gd name="T3" fmla="*/ 0 h 250"/>
                <a:gd name="T4" fmla="*/ 0 w 2056"/>
                <a:gd name="T5" fmla="*/ 249 h 250"/>
                <a:gd name="T6" fmla="*/ 2055 w 2056"/>
                <a:gd name="T7" fmla="*/ 249 h 250"/>
                <a:gd name="T8" fmla="*/ 1697 w 2056"/>
                <a:gd name="T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6" h="250">
                  <a:moveTo>
                    <a:pt x="1697" y="0"/>
                  </a:moveTo>
                  <a:lnTo>
                    <a:pt x="0" y="0"/>
                  </a:lnTo>
                  <a:lnTo>
                    <a:pt x="0" y="249"/>
                  </a:lnTo>
                  <a:lnTo>
                    <a:pt x="2055" y="249"/>
                  </a:lnTo>
                  <a:lnTo>
                    <a:pt x="1697" y="0"/>
                  </a:lnTo>
                </a:path>
              </a:pathLst>
            </a:custGeom>
            <a:solidFill>
              <a:srgbClr val="808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68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Computer-Based Training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09625"/>
            <a:r>
              <a:rPr lang="en-US" altLang="zh-TW" sz="3600">
                <a:ea typeface="新細明體" charset="0"/>
                <a:cs typeface="新細明體" charset="0"/>
              </a:rPr>
              <a:t>Levels of internet-based training: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558800" y="2360613"/>
            <a:ext cx="8343900" cy="1925637"/>
          </a:xfrm>
          <a:prstGeom prst="rect">
            <a:avLst/>
          </a:prstGeom>
          <a:solidFill>
            <a:srgbClr val="F4CB00"/>
          </a:solidFill>
          <a:ln w="9525">
            <a:solidFill>
              <a:srgbClr val="009A0B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558800" y="4298950"/>
            <a:ext cx="8343900" cy="423863"/>
          </a:xfrm>
          <a:prstGeom prst="rect">
            <a:avLst/>
          </a:prstGeom>
          <a:solidFill>
            <a:srgbClr val="F0D4CA"/>
          </a:solidFill>
          <a:ln w="9525">
            <a:solidFill>
              <a:srgbClr val="009A0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622300" y="4352925"/>
            <a:ext cx="622300" cy="31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Level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117600" y="4325938"/>
            <a:ext cx="5080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1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2443163" y="4330700"/>
            <a:ext cx="5080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2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044700" y="2373313"/>
            <a:ext cx="0" cy="1938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3327400" y="2373313"/>
            <a:ext cx="0" cy="1938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5994400" y="2373313"/>
            <a:ext cx="0" cy="1952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7264400" y="2373313"/>
            <a:ext cx="0" cy="1925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3819525" y="4333875"/>
            <a:ext cx="5080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3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5092700" y="4324350"/>
            <a:ext cx="5080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4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6378575" y="4318000"/>
            <a:ext cx="5080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5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7842250" y="4321175"/>
            <a:ext cx="5080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6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493713" y="3046413"/>
            <a:ext cx="1620837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Communications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2082800" y="2992438"/>
            <a:ext cx="1193800" cy="598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Online Referencing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3440113" y="2913063"/>
            <a:ext cx="204787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zh-TW" altLang="en-US" sz="2700">
              <a:latin typeface="Times New Roman" charset="0"/>
              <a:ea typeface="新細明體" charset="0"/>
              <a:cs typeface="新細明體" charset="0"/>
            </a:endParaRP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3403600" y="2992438"/>
            <a:ext cx="1320800" cy="598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Testing Assessment</a:t>
            </a: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4776788" y="2559050"/>
            <a:ext cx="117792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Distribution of Computer-Based Training &amp; Multimedia</a:t>
            </a: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6034088" y="2943225"/>
            <a:ext cx="1169987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Blended Learning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7196138" y="2698750"/>
            <a:ext cx="16795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Electronic Performance Support Systems</a:t>
            </a:r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4725988" y="2354263"/>
            <a:ext cx="0" cy="1919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09625"/>
            <a:r>
              <a:rPr lang="en-US" altLang="zh-TW" sz="3600">
                <a:ea typeface="新細明體" charset="0"/>
                <a:cs typeface="新細明體" charset="0"/>
              </a:rPr>
              <a:t>Characteristics of E-Learning</a:t>
            </a:r>
          </a:p>
        </p:txBody>
      </p:sp>
      <p:sp>
        <p:nvSpPr>
          <p:cNvPr id="32771" name="Oval 3"/>
          <p:cNvSpPr>
            <a:spLocks noChangeArrowheads="1"/>
          </p:cNvSpPr>
          <p:nvPr/>
        </p:nvSpPr>
        <p:spPr bwMode="auto">
          <a:xfrm>
            <a:off x="1130300" y="1597025"/>
            <a:ext cx="6883400" cy="4603750"/>
          </a:xfrm>
          <a:prstGeom prst="ellipse">
            <a:avLst/>
          </a:prstGeom>
          <a:solidFill>
            <a:schemeClr val="tx2"/>
          </a:solidFill>
          <a:ln w="19050">
            <a:solidFill>
              <a:srgbClr val="009A0B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790950" y="1403350"/>
            <a:ext cx="1560513" cy="1258888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773488" y="2965450"/>
            <a:ext cx="1560512" cy="1489075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5076825" y="5248275"/>
            <a:ext cx="1560513" cy="1265238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465138" y="2678113"/>
            <a:ext cx="2168525" cy="1776412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1844675" y="5181600"/>
            <a:ext cx="1798638" cy="1279525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6907213" y="2805113"/>
            <a:ext cx="2019300" cy="1714500"/>
          </a:xfrm>
          <a:prstGeom prst="rect">
            <a:avLst/>
          </a:prstGeom>
          <a:solidFill>
            <a:srgbClr val="F4CB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3873500" y="1400175"/>
            <a:ext cx="1422400" cy="127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Content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Text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Video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Graphics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Sound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6919913" y="2897188"/>
            <a:ext cx="2078037" cy="153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6E1B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Collaboration and Sharing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Communities of Practice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Peers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Other Trainees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Experts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Mentors and Advisors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3835400" y="3059113"/>
            <a:ext cx="1498600" cy="139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Learner Control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Practice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Pacing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Feedback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Content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Accessibility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5070475" y="5265738"/>
            <a:ext cx="1614488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Delivery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Internet / Intranet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Web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Distance Learning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CD - ROM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1843088" y="5265738"/>
            <a:ext cx="1838325" cy="102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Administration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Enrollment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Monitoring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Progress Assessment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474663" y="2690813"/>
            <a:ext cx="2159000" cy="170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Link to Resources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Other Training Materials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Other Web-Based Training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 Link to Electronic Performance Support Systems</a:t>
            </a:r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2633663" y="3429000"/>
            <a:ext cx="1139825" cy="0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5351463" y="3429000"/>
            <a:ext cx="1555750" cy="0"/>
          </a:xfrm>
          <a:prstGeom prst="line">
            <a:avLst/>
          </a:prstGeom>
          <a:noFill/>
          <a:ln w="19050">
            <a:solidFill>
              <a:srgbClr val="009A0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Advantages of E-learning </a:t>
            </a:r>
            <a:r>
              <a:rPr lang="en-US" altLang="zh-TW" sz="2400">
                <a:ea typeface="新細明體" charset="0"/>
                <a:cs typeface="新細明體" charset="0"/>
              </a:rPr>
              <a:t>(1 of 3)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It supports company’s business strategy and objectives</a:t>
            </a:r>
          </a:p>
          <a:p>
            <a:r>
              <a:rPr lang="en-US" altLang="zh-TW">
                <a:ea typeface="新細明體" charset="0"/>
                <a:cs typeface="新細明體" charset="0"/>
              </a:rPr>
              <a:t>It is accessible at any time and any place</a:t>
            </a:r>
          </a:p>
          <a:p>
            <a:r>
              <a:rPr lang="en-US" altLang="zh-TW">
                <a:ea typeface="新細明體" charset="0"/>
                <a:cs typeface="新細明體" charset="0"/>
              </a:rPr>
              <a:t>The audience can include employees and managers as well as vendors, customers, and clients</a:t>
            </a:r>
          </a:p>
          <a:p>
            <a:r>
              <a:rPr lang="en-US" altLang="zh-TW">
                <a:ea typeface="新細明體" charset="0"/>
                <a:cs typeface="新細明體" charset="0"/>
              </a:rPr>
              <a:t>Training can be delivered to geographically dispersed employees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Advantages of E-Learning </a:t>
            </a:r>
            <a:r>
              <a:rPr lang="en-US" altLang="zh-TW" sz="2400">
                <a:ea typeface="新細明體" charset="0"/>
                <a:cs typeface="新細明體" charset="0"/>
              </a:rPr>
              <a:t>(2 of 3)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Training can be delivered faster and to more employees in a shorter period of time</a:t>
            </a:r>
          </a:p>
          <a:p>
            <a:endParaRPr lang="en-US" altLang="zh-TW">
              <a:ea typeface="新細明體" charset="0"/>
              <a:cs typeface="新細明體" charset="0"/>
            </a:endParaRPr>
          </a:p>
          <a:p>
            <a:r>
              <a:rPr lang="en-US" altLang="zh-TW">
                <a:ea typeface="新細明體" charset="0"/>
                <a:cs typeface="新細明體" charset="0"/>
              </a:rPr>
              <a:t>Updating is easy</a:t>
            </a:r>
          </a:p>
          <a:p>
            <a:endParaRPr lang="en-US" altLang="zh-TW">
              <a:ea typeface="新細明體" charset="0"/>
              <a:cs typeface="新細明體" charset="0"/>
            </a:endParaRPr>
          </a:p>
          <a:p>
            <a:r>
              <a:rPr lang="en-US" altLang="zh-TW">
                <a:ea typeface="新細明體" charset="0"/>
                <a:cs typeface="新細明體" charset="0"/>
              </a:rPr>
              <a:t>Practice, feedback, objectives, assessment, and other positive features of a learning environment can be built into the program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Advantages of E-learning </a:t>
            </a:r>
            <a:r>
              <a:rPr lang="en-US" altLang="zh-TW" sz="2400">
                <a:ea typeface="新細明體" charset="0"/>
                <a:cs typeface="新細明體" charset="0"/>
              </a:rPr>
              <a:t>(3 of 3)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Learning is enhanced through use of multiple media and trainee interaction</a:t>
            </a:r>
          </a:p>
          <a:p>
            <a:endParaRPr lang="en-US" altLang="zh-TW">
              <a:ea typeface="新細明體" charset="0"/>
              <a:cs typeface="新細明體" charset="0"/>
            </a:endParaRPr>
          </a:p>
          <a:p>
            <a:r>
              <a:rPr lang="en-US" altLang="zh-TW">
                <a:ea typeface="新細明體" charset="0"/>
                <a:cs typeface="新細明體" charset="0"/>
              </a:rPr>
              <a:t>Paperwork related to training management can be eliminated</a:t>
            </a:r>
          </a:p>
          <a:p>
            <a:endParaRPr lang="en-US" altLang="zh-TW">
              <a:ea typeface="新細明體" charset="0"/>
              <a:cs typeface="新細明體" charset="0"/>
            </a:endParaRPr>
          </a:p>
          <a:p>
            <a:r>
              <a:rPr lang="en-US" altLang="zh-TW">
                <a:ea typeface="新細明體" charset="0"/>
                <a:cs typeface="新細明體" charset="0"/>
              </a:rPr>
              <a:t>It can link learners to other content, experts, and peers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7718728"/>
      </p:ext>
    </p:extLst>
  </p:cSld>
  <p:clrMapOvr>
    <a:masterClrMapping/>
  </p:clrMapOvr>
  <p:transition xmlns:p14="http://schemas.microsoft.com/office/powerpoint/2010/main">
    <p:cover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09625"/>
            <a:r>
              <a:rPr lang="en-US" altLang="zh-TW">
                <a:ea typeface="新細明體" charset="0"/>
                <a:cs typeface="新細明體" charset="0"/>
              </a:rPr>
              <a:t>Intelligent Tutoring Systems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92100" indent="-292100" defTabSz="809625"/>
            <a:r>
              <a:rPr lang="en-US" altLang="zh-TW" b="1" i="1">
                <a:effectLst>
                  <a:outerShdw blurRad="38100" dist="38100" dir="2700000" algn="tl">
                    <a:srgbClr val="FFFFFF"/>
                  </a:outerShdw>
                </a:effectLst>
                <a:ea typeface="新細明體" charset="0"/>
                <a:cs typeface="新細明體" charset="0"/>
              </a:rPr>
              <a:t>Intelligent tutoring systems (ITS) - </a:t>
            </a:r>
            <a:r>
              <a:rPr lang="en-US" altLang="zh-TW">
                <a:ea typeface="新細明體" charset="0"/>
                <a:cs typeface="新細明體" charset="0"/>
              </a:rPr>
              <a:t>instructional systems using artificial intelligence</a:t>
            </a:r>
          </a:p>
          <a:p>
            <a:pPr marL="292100" indent="-292100" defTabSz="809625"/>
            <a:r>
              <a:rPr lang="en-US" altLang="zh-TW">
                <a:ea typeface="新細明體" charset="0"/>
                <a:cs typeface="新細明體" charset="0"/>
              </a:rPr>
              <a:t>There are three types of ITS:</a:t>
            </a:r>
          </a:p>
          <a:p>
            <a:pPr marL="635000" lvl="1" indent="-228600" defTabSz="809625"/>
            <a:r>
              <a:rPr lang="en-US" altLang="zh-TW">
                <a:ea typeface="新細明體" charset="0"/>
                <a:cs typeface="新細明體" charset="0"/>
              </a:rPr>
              <a:t>tutoring</a:t>
            </a:r>
          </a:p>
          <a:p>
            <a:pPr marL="635000" lvl="1" indent="-228600" defTabSz="809625"/>
            <a:r>
              <a:rPr lang="en-US" altLang="zh-TW">
                <a:ea typeface="新細明體" charset="0"/>
                <a:cs typeface="新細明體" charset="0"/>
              </a:rPr>
              <a:t>coaching</a:t>
            </a:r>
          </a:p>
          <a:p>
            <a:pPr marL="635000" lvl="1" indent="-228600" defTabSz="809625"/>
            <a:r>
              <a:rPr lang="en-US" altLang="zh-TW">
                <a:ea typeface="新細明體" charset="0"/>
                <a:cs typeface="新細明體" charset="0"/>
              </a:rPr>
              <a:t>empowering environments</a:t>
            </a:r>
          </a:p>
          <a:p>
            <a:pPr marL="292100" indent="-292100" defTabSz="809625"/>
            <a:r>
              <a:rPr lang="en-US" altLang="zh-TW">
                <a:ea typeface="新細明體" charset="0"/>
                <a:cs typeface="新細明體" charset="0"/>
              </a:rPr>
              <a:t>Tutoring is a structured attempt to increase trainee understanding of a content domain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809625"/>
            <a:r>
              <a:rPr lang="en-US" altLang="zh-TW" sz="3400">
                <a:ea typeface="新細明體" charset="0"/>
                <a:cs typeface="新細明體" charset="0"/>
              </a:rPr>
              <a:t>Components of intelligent tutoring systems: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205163" y="1381125"/>
            <a:ext cx="2733675" cy="1055688"/>
          </a:xfrm>
          <a:prstGeom prst="rect">
            <a:avLst/>
          </a:prstGeom>
          <a:solidFill>
            <a:srgbClr val="F6E1B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205163" y="2662238"/>
            <a:ext cx="2733675" cy="1054100"/>
          </a:xfrm>
          <a:prstGeom prst="rect">
            <a:avLst/>
          </a:prstGeom>
          <a:solidFill>
            <a:srgbClr val="F6E1B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3205163" y="3941763"/>
            <a:ext cx="2733675" cy="1055687"/>
          </a:xfrm>
          <a:prstGeom prst="rect">
            <a:avLst/>
          </a:prstGeom>
          <a:solidFill>
            <a:srgbClr val="F6E1B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3205163" y="5222875"/>
            <a:ext cx="2733675" cy="1054100"/>
          </a:xfrm>
          <a:prstGeom prst="rect">
            <a:avLst/>
          </a:prstGeom>
          <a:solidFill>
            <a:srgbClr val="F6E1B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836613" y="3930650"/>
            <a:ext cx="2054225" cy="1130300"/>
          </a:xfrm>
          <a:prstGeom prst="rect">
            <a:avLst/>
          </a:prstGeom>
          <a:solidFill>
            <a:srgbClr val="F6E1B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265488" y="1419225"/>
            <a:ext cx="2613025" cy="87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Domain Expert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Provides information about how to perform the task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3265488" y="2693988"/>
            <a:ext cx="2613025" cy="87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Trainee Model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Provides information about student’s knowledge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3284538" y="3930650"/>
            <a:ext cx="2614612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Training Session Manager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Interprets trainees’ actions and reports the results or provides coaching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3243263" y="5189538"/>
            <a:ext cx="2614612" cy="108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Trainee Scenario Generator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Determines difficulty and order in which problems are presented to trainee</a:t>
            </a: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900113" y="4011613"/>
            <a:ext cx="1925637" cy="87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1600" b="1">
                <a:latin typeface="Arial Narrow" charset="0"/>
                <a:ea typeface="新細明體" charset="0"/>
                <a:cs typeface="新細明體" charset="0"/>
              </a:rPr>
              <a:t>User Interface</a:t>
            </a:r>
            <a:endParaRPr lang="en-US" altLang="zh-TW" sz="1400" b="1">
              <a:latin typeface="Arial Narrow" charset="0"/>
              <a:ea typeface="新細明體" charset="0"/>
              <a:cs typeface="新細明體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TW" sz="1400" b="1">
                <a:latin typeface="Arial Narrow" charset="0"/>
                <a:ea typeface="新細明體" charset="0"/>
                <a:cs typeface="新細明體" charset="0"/>
              </a:rPr>
              <a:t>Enables trainee to interact with the system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0575609"/>
      </p:ext>
    </p:extLst>
  </p:cSld>
  <p:clrMapOvr>
    <a:masterClrMapping/>
  </p:clrMapOvr>
  <p:transition xmlns:p14="http://schemas.microsoft.com/office/powerpoint/2010/main">
    <p:cover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Use of New Technology in Training </a:t>
            </a:r>
            <a:r>
              <a:rPr lang="en-US" altLang="zh-TW" sz="2800">
                <a:ea typeface="新細明體" charset="0"/>
                <a:cs typeface="新細明體" charset="0"/>
              </a:rPr>
              <a:t>(1 of 3)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24 percent of companies have a separate technology-based training budget</a:t>
            </a:r>
          </a:p>
          <a:p>
            <a:r>
              <a:rPr lang="en-US" altLang="zh-TW">
                <a:ea typeface="新細明體" charset="0"/>
                <a:cs typeface="新細明體" charset="0"/>
              </a:rPr>
              <a:t>18 percent of companies have full-time trainers who are paid from the information technology department’s budget</a:t>
            </a:r>
          </a:p>
          <a:p>
            <a:r>
              <a:rPr lang="en-US" altLang="zh-TW">
                <a:ea typeface="新細明體" charset="0"/>
                <a:cs typeface="新細明體" charset="0"/>
              </a:rPr>
              <a:t>The most frequently used technology in training is the Internet / intranet / extranet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(54 percent of companies)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Distance Learning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Distance learning is used by geographically dispersed companies to provide information about new products, policies, procedures, and skills training and expert lectures to field locations</a:t>
            </a:r>
          </a:p>
          <a:p>
            <a:r>
              <a:rPr lang="en-US" altLang="zh-TW">
                <a:ea typeface="新細明體" charset="0"/>
                <a:cs typeface="新細明體" charset="0"/>
              </a:rPr>
              <a:t>Features two-way communications between people</a:t>
            </a:r>
          </a:p>
          <a:p>
            <a:r>
              <a:rPr lang="en-US" altLang="zh-TW">
                <a:ea typeface="新細明體" charset="0"/>
                <a:cs typeface="新細明體" charset="0"/>
              </a:rPr>
              <a:t>Involves two types of technology: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teleconferencing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individualized, personal-computer-based training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Technologies for Training Support</a:t>
            </a: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>
            <p:ph idx="1"/>
          </p:nvPr>
        </p:nvGraphicFramePr>
        <p:xfrm>
          <a:off x="2138363" y="1743075"/>
          <a:ext cx="4979987" cy="432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8" name="Clip" r:id="rId3" imgW="3466800" imgH="3480840" progId="MS_ClipArt_Gallery.2">
                  <p:embed/>
                </p:oleObj>
              </mc:Choice>
              <mc:Fallback>
                <p:oleObj name="Clip" r:id="rId3" imgW="3466800" imgH="348084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8363" y="1743075"/>
                        <a:ext cx="4979987" cy="432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251075" y="2259013"/>
            <a:ext cx="465931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2700">
                <a:latin typeface="Arial Rounded MT Bold" charset="0"/>
                <a:ea typeface="新細明體" charset="0"/>
                <a:cs typeface="新細明體" charset="0"/>
              </a:rPr>
              <a:t>Expert Systems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2270125" y="3549650"/>
            <a:ext cx="467836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2700">
                <a:latin typeface="Arial Rounded MT Bold" charset="0"/>
                <a:ea typeface="新細明體" charset="0"/>
                <a:cs typeface="新細明體" charset="0"/>
              </a:rPr>
              <a:t>Groupware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2279650" y="4924425"/>
            <a:ext cx="469265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2700">
                <a:latin typeface="Arial Rounded MT Bold" charset="0"/>
                <a:ea typeface="新細明體" charset="0"/>
                <a:cs typeface="新細明體" charset="0"/>
              </a:rPr>
              <a:t>Electronic Performance Support Systems (EPSS)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3283687"/>
      </p:ext>
    </p:extLst>
  </p:cSld>
  <p:clrMapOvr>
    <a:masterClrMapping/>
  </p:clrMapOvr>
  <p:transition xmlns:p14="http://schemas.microsoft.com/office/powerpoint/2010/main">
    <p:cover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809625">
              <a:lnSpc>
                <a:spcPct val="90000"/>
              </a:lnSpc>
            </a:pPr>
            <a:r>
              <a:rPr lang="en-US" altLang="zh-TW" sz="3200">
                <a:ea typeface="新細明體" charset="0"/>
                <a:cs typeface="新細明體" charset="0"/>
              </a:rPr>
              <a:t>Training Support Technologies:</a:t>
            </a:r>
            <a:br>
              <a:rPr lang="en-US" altLang="zh-TW" sz="3200">
                <a:ea typeface="新細明體" charset="0"/>
                <a:cs typeface="新細明體" charset="0"/>
              </a:rPr>
            </a:br>
            <a:r>
              <a:rPr lang="en-US" altLang="zh-TW" sz="3200" i="1">
                <a:ea typeface="新細明體" charset="0"/>
                <a:cs typeface="新細明體" charset="0"/>
              </a:rPr>
              <a:t>Expert Systems</a:t>
            </a:r>
            <a:r>
              <a:rPr lang="en-US" altLang="zh-TW" sz="3200">
                <a:ea typeface="新細明體" charset="0"/>
                <a:cs typeface="新細明體" charset="0"/>
              </a:rPr>
              <a:t> </a:t>
            </a:r>
            <a:r>
              <a:rPr lang="en-US" altLang="zh-TW" sz="2400">
                <a:ea typeface="新細明體" charset="0"/>
                <a:cs typeface="新細明體" charset="0"/>
              </a:rPr>
              <a:t>(1 of 2)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b="1" i="1">
                <a:effectLst>
                  <a:outerShdw blurRad="38100" dist="38100" dir="2700000" algn="tl">
                    <a:srgbClr val="FFFFFF"/>
                  </a:outerShdw>
                </a:effectLst>
                <a:ea typeface="新細明體" charset="0"/>
                <a:cs typeface="新細明體" charset="0"/>
              </a:rPr>
              <a:t>Expert systems - </a:t>
            </a:r>
            <a:r>
              <a:rPr lang="en-US" altLang="zh-TW">
                <a:ea typeface="新細明體" charset="0"/>
                <a:cs typeface="新細明體" charset="0"/>
              </a:rPr>
              <a:t>technology that organizes and applies the knowledge of human experts to specific problems</a:t>
            </a:r>
          </a:p>
          <a:p>
            <a:pPr>
              <a:buFontTx/>
              <a:buNone/>
            </a:pPr>
            <a:endParaRPr lang="en-US" altLang="zh-TW">
              <a:ea typeface="新細明體" charset="0"/>
              <a:cs typeface="新細明體" charset="0"/>
            </a:endParaRPr>
          </a:p>
          <a:p>
            <a:r>
              <a:rPr lang="en-US" altLang="zh-TW">
                <a:ea typeface="新細明體" charset="0"/>
                <a:cs typeface="新細明體" charset="0"/>
              </a:rPr>
              <a:t>Used as a support tool that employees refer to when they have problems or decisions they feel exceed their current knowledge and skills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809625">
              <a:lnSpc>
                <a:spcPct val="90000"/>
              </a:lnSpc>
            </a:pPr>
            <a:r>
              <a:rPr lang="en-US" altLang="zh-TW" sz="3200">
                <a:ea typeface="新細明體" charset="0"/>
                <a:cs typeface="新細明體" charset="0"/>
              </a:rPr>
              <a:t>Training Support Technologies:</a:t>
            </a:r>
            <a:br>
              <a:rPr lang="en-US" altLang="zh-TW" sz="3200">
                <a:ea typeface="新細明體" charset="0"/>
                <a:cs typeface="新細明體" charset="0"/>
              </a:rPr>
            </a:br>
            <a:r>
              <a:rPr lang="en-US" altLang="zh-TW" sz="3200" i="1">
                <a:ea typeface="新細明體" charset="0"/>
                <a:cs typeface="新細明體" charset="0"/>
              </a:rPr>
              <a:t>Expert Systems </a:t>
            </a:r>
            <a:r>
              <a:rPr lang="en-US" altLang="zh-TW" sz="2400">
                <a:ea typeface="新細明體" charset="0"/>
                <a:cs typeface="新細明體" charset="0"/>
              </a:rPr>
              <a:t>(2 of 2)</a:t>
            </a:r>
            <a:endParaRPr lang="en-US" altLang="zh-TW" sz="2400" i="1">
              <a:ea typeface="新細明體" charset="0"/>
              <a:cs typeface="新細明體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7663" y="1395413"/>
            <a:ext cx="8710612" cy="5168900"/>
          </a:xfrm>
        </p:spPr>
        <p:txBody>
          <a:bodyPr/>
          <a:lstStyle/>
          <a:p>
            <a:pPr marL="609600" indent="-609600" defTabSz="809625">
              <a:buFontTx/>
              <a:buNone/>
            </a:pPr>
            <a:r>
              <a:rPr lang="en-US" altLang="zh-TW">
                <a:ea typeface="新細明體" charset="0"/>
                <a:cs typeface="新細明體" charset="0"/>
              </a:rPr>
              <a:t>Expert systems have three elements:</a:t>
            </a:r>
          </a:p>
          <a:p>
            <a:pPr marL="939800" lvl="1" indent="-533400" defTabSz="809625">
              <a:buSzPct val="95000"/>
              <a:buFont typeface="Wingdings" charset="0"/>
              <a:buAutoNum type="arabicPeriod"/>
            </a:pPr>
            <a:r>
              <a:rPr lang="en-US" altLang="zh-TW">
                <a:ea typeface="新細明體" charset="0"/>
                <a:cs typeface="新細明體" charset="0"/>
              </a:rPr>
              <a:t>A knowledge base that contains facts, figures, and rules about a specific subject</a:t>
            </a:r>
          </a:p>
          <a:p>
            <a:pPr marL="939800" lvl="1" indent="-533400" defTabSz="809625">
              <a:buSzPct val="95000"/>
              <a:buFont typeface="Wingdings" charset="0"/>
              <a:buAutoNum type="arabicPeriod"/>
            </a:pPr>
            <a:r>
              <a:rPr lang="en-US" altLang="zh-TW">
                <a:ea typeface="新細明體" charset="0"/>
                <a:cs typeface="新細明體" charset="0"/>
              </a:rPr>
              <a:t>A decision making capability that draws conclusions from those facts and figures to solve problems and answer questions</a:t>
            </a:r>
          </a:p>
          <a:p>
            <a:pPr marL="939800" lvl="1" indent="-533400" defTabSz="809625">
              <a:buSzPct val="95000"/>
              <a:buFont typeface="Wingdings" charset="0"/>
              <a:buAutoNum type="arabicPeriod"/>
            </a:pPr>
            <a:r>
              <a:rPr lang="en-US" altLang="zh-TW">
                <a:ea typeface="新細明體" charset="0"/>
                <a:cs typeface="新細明體" charset="0"/>
              </a:rPr>
              <a:t>A user interface that gathers and gives information to the person using the system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809625">
              <a:lnSpc>
                <a:spcPct val="90000"/>
              </a:lnSpc>
            </a:pPr>
            <a:r>
              <a:rPr lang="en-US" altLang="zh-TW" sz="3200">
                <a:ea typeface="新細明體" charset="0"/>
                <a:cs typeface="新細明體" charset="0"/>
              </a:rPr>
              <a:t>Training Support Technologies:</a:t>
            </a:r>
            <a:br>
              <a:rPr lang="en-US" altLang="zh-TW" sz="3200">
                <a:ea typeface="新細明體" charset="0"/>
                <a:cs typeface="新細明體" charset="0"/>
              </a:rPr>
            </a:br>
            <a:r>
              <a:rPr lang="en-US" altLang="zh-TW" sz="3200" i="1">
                <a:ea typeface="新細明體" charset="0"/>
                <a:cs typeface="新細明體" charset="0"/>
              </a:rPr>
              <a:t>Groupware </a:t>
            </a:r>
            <a:r>
              <a:rPr lang="en-US" altLang="zh-TW" sz="2400">
                <a:ea typeface="新細明體" charset="0"/>
                <a:cs typeface="新細明體" charset="0"/>
              </a:rPr>
              <a:t>(1 of 2)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7663" y="1395413"/>
            <a:ext cx="8710612" cy="5168900"/>
          </a:xfrm>
        </p:spPr>
        <p:txBody>
          <a:bodyPr/>
          <a:lstStyle/>
          <a:p>
            <a:pPr marL="292100" indent="-292100" defTabSz="809625"/>
            <a:r>
              <a:rPr lang="en-US" altLang="zh-TW" b="1" i="1">
                <a:effectLst>
                  <a:outerShdw blurRad="38100" dist="38100" dir="2700000" algn="tl">
                    <a:srgbClr val="FFFFFF"/>
                  </a:outerShdw>
                </a:effectLst>
                <a:ea typeface="新細明體" charset="0"/>
                <a:cs typeface="新細明體" charset="0"/>
              </a:rPr>
              <a:t>Groupware (electronic meeting software) -</a:t>
            </a:r>
            <a:r>
              <a:rPr lang="en-US" altLang="zh-TW">
                <a:ea typeface="新細明體" charset="0"/>
                <a:cs typeface="新細明體" charset="0"/>
              </a:rPr>
              <a:t> a special type of software application that enables multiple users to track, share, and organize information, and to work on the same document simultaneously</a:t>
            </a:r>
          </a:p>
          <a:p>
            <a:pPr marL="292100" indent="-292100" defTabSz="809625"/>
            <a:r>
              <a:rPr lang="en-US" altLang="zh-TW">
                <a:ea typeface="新細明體" charset="0"/>
                <a:cs typeface="新細明體" charset="0"/>
              </a:rPr>
              <a:t>Companies have been using groupware to improve business processes, to improve meeting effectiveness, as well as to identify and share knowledge in the organization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809625">
              <a:lnSpc>
                <a:spcPct val="90000"/>
              </a:lnSpc>
            </a:pPr>
            <a:r>
              <a:rPr lang="en-US" altLang="zh-TW" sz="3200">
                <a:ea typeface="新細明體" charset="0"/>
                <a:cs typeface="新細明體" charset="0"/>
              </a:rPr>
              <a:t>Training Support Technologies:</a:t>
            </a:r>
            <a:br>
              <a:rPr lang="en-US" altLang="zh-TW" sz="3200">
                <a:ea typeface="新細明體" charset="0"/>
                <a:cs typeface="新細明體" charset="0"/>
              </a:rPr>
            </a:br>
            <a:r>
              <a:rPr lang="en-US" altLang="zh-TW" sz="3200" i="1">
                <a:ea typeface="新細明體" charset="0"/>
                <a:cs typeface="新細明體" charset="0"/>
              </a:rPr>
              <a:t>Groupware </a:t>
            </a:r>
            <a:r>
              <a:rPr lang="en-US" altLang="zh-TW" sz="2400">
                <a:ea typeface="新細明體" charset="0"/>
                <a:cs typeface="新細明體" charset="0"/>
              </a:rPr>
              <a:t>(2 of 2)</a:t>
            </a:r>
            <a:endParaRPr lang="en-US" altLang="zh-TW" sz="2400" i="1">
              <a:ea typeface="新細明體" charset="0"/>
              <a:cs typeface="新細明體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A groupware system combines such elements as: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electronic mail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document management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electronic bulletin board</a:t>
            </a:r>
          </a:p>
          <a:p>
            <a:endParaRPr lang="en-US" altLang="zh-TW">
              <a:ea typeface="新細明體" charset="0"/>
              <a:cs typeface="新細明體" charset="0"/>
            </a:endParaRPr>
          </a:p>
          <a:p>
            <a:r>
              <a:rPr lang="en-US" altLang="zh-TW">
                <a:ea typeface="新細明體" charset="0"/>
                <a:cs typeface="新細明體" charset="0"/>
              </a:rPr>
              <a:t>A popular brand of groupware is </a:t>
            </a:r>
            <a:r>
              <a:rPr lang="en-US" altLang="zh-TW" b="1" i="1">
                <a:effectLst>
                  <a:outerShdw blurRad="38100" dist="38100" dir="2700000" algn="tl">
                    <a:srgbClr val="FFFFFF"/>
                  </a:outerShdw>
                </a:effectLst>
                <a:ea typeface="新細明體" charset="0"/>
                <a:cs typeface="新細明體" charset="0"/>
              </a:rPr>
              <a:t>Lotus Notes</a:t>
            </a:r>
            <a:endParaRPr lang="en-US" altLang="zh-TW">
              <a:ea typeface="新細明體" charset="0"/>
              <a:cs typeface="新細明體" charset="0"/>
            </a:endParaRP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809625">
              <a:lnSpc>
                <a:spcPct val="90000"/>
              </a:lnSpc>
            </a:pPr>
            <a:r>
              <a:rPr lang="en-US" altLang="zh-TW" sz="3200">
                <a:ea typeface="新細明體" charset="0"/>
                <a:cs typeface="新細明體" charset="0"/>
              </a:rPr>
              <a:t>Training Support Technologies:</a:t>
            </a:r>
            <a:br>
              <a:rPr lang="en-US" altLang="zh-TW" sz="3200">
                <a:ea typeface="新細明體" charset="0"/>
                <a:cs typeface="新細明體" charset="0"/>
              </a:rPr>
            </a:br>
            <a:r>
              <a:rPr lang="en-US" altLang="zh-TW" sz="3200" i="1">
                <a:ea typeface="新細明體" charset="0"/>
                <a:cs typeface="新細明體" charset="0"/>
              </a:rPr>
              <a:t>Electronic Performance Support Systems</a:t>
            </a:r>
            <a:endParaRPr lang="en-US" altLang="zh-TW" sz="3200">
              <a:ea typeface="新細明體" charset="0"/>
              <a:cs typeface="新細明體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92100" indent="-292100" defTabSz="809625"/>
            <a:r>
              <a:rPr lang="en-US" altLang="zh-TW">
                <a:ea typeface="新細明體" charset="0"/>
                <a:cs typeface="新細明體" charset="0"/>
              </a:rPr>
              <a:t>An electronic performance support system (EPSS) is an electronic infrastructure that:</a:t>
            </a:r>
          </a:p>
          <a:p>
            <a:pPr marL="635000" lvl="1" indent="-228600" defTabSz="809625"/>
            <a:r>
              <a:rPr lang="en-US" altLang="zh-TW">
                <a:ea typeface="新細明體" charset="0"/>
                <a:cs typeface="新細明體" charset="0"/>
              </a:rPr>
              <a:t>captures, stores, and distributes individual and corporate knowledge assets throughout an organization, to</a:t>
            </a:r>
          </a:p>
          <a:p>
            <a:pPr marL="635000" lvl="1" indent="-228600" defTabSz="809625"/>
            <a:r>
              <a:rPr lang="en-US" altLang="zh-TW">
                <a:ea typeface="新細明體" charset="0"/>
                <a:cs typeface="新細明體" charset="0"/>
              </a:rPr>
              <a:t>enables individuals to achieve required levels of performance in the fastest possible time and with a minimum of support from other people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09625"/>
            <a:r>
              <a:rPr lang="en-US" altLang="zh-TW" sz="3600">
                <a:ea typeface="新細明體" charset="0"/>
                <a:cs typeface="新細明體" charset="0"/>
              </a:rPr>
              <a:t>Technologies for Training Administration</a:t>
            </a:r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>
            <p:ph idx="1"/>
          </p:nvPr>
        </p:nvGraphicFramePr>
        <p:xfrm>
          <a:off x="2138363" y="1743075"/>
          <a:ext cx="4979987" cy="432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6" name="Clip" r:id="rId3" imgW="3466800" imgH="3480840" progId="MS_ClipArt_Gallery.2">
                  <p:embed/>
                </p:oleObj>
              </mc:Choice>
              <mc:Fallback>
                <p:oleObj name="Clip" r:id="rId3" imgW="3466800" imgH="348084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8363" y="1743075"/>
                        <a:ext cx="4979987" cy="432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2222500" y="2098675"/>
            <a:ext cx="4827588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2700">
                <a:latin typeface="Arial Rounded MT Bold" charset="0"/>
                <a:ea typeface="新細明體" charset="0"/>
                <a:cs typeface="新細明體" charset="0"/>
              </a:rPr>
              <a:t>Interactive Voice Technology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2279650" y="3692525"/>
            <a:ext cx="4676775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2700">
                <a:latin typeface="Arial Rounded MT Bold" charset="0"/>
                <a:ea typeface="新細明體" charset="0"/>
                <a:cs typeface="新細明體" charset="0"/>
              </a:rPr>
              <a:t>Imaging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279650" y="4924425"/>
            <a:ext cx="469265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3236" tIns="51618" rIns="103236" bIns="51618">
            <a:spAutoFit/>
          </a:bodyPr>
          <a:lstStyle>
            <a:lvl1pPr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159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31875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47813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5338" defTabSz="10318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225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97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69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4138" defTabSz="1031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zh-TW" sz="2700">
                <a:latin typeface="Arial Rounded MT Bold" charset="0"/>
                <a:ea typeface="新細明體" charset="0"/>
                <a:cs typeface="新細明體" charset="0"/>
              </a:rPr>
              <a:t>Training Software Applications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809625">
              <a:lnSpc>
                <a:spcPct val="90000"/>
              </a:lnSpc>
            </a:pPr>
            <a:r>
              <a:rPr lang="en-US" altLang="zh-TW" sz="3100">
                <a:ea typeface="新細明體" charset="0"/>
                <a:cs typeface="新細明體" charset="0"/>
              </a:rPr>
              <a:t>Use of new technology training methods should be considered under certain conditions: </a:t>
            </a:r>
            <a:r>
              <a:rPr lang="en-US" altLang="zh-TW" sz="2400">
                <a:ea typeface="新細明體" charset="0"/>
                <a:cs typeface="新細明體" charset="0"/>
              </a:rPr>
              <a:t>(1 of 2)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defTabSz="809625">
              <a:lnSpc>
                <a:spcPct val="90000"/>
              </a:lnSpc>
              <a:buClr>
                <a:srgbClr val="009A0B"/>
              </a:buClr>
              <a:buSzPct val="95000"/>
              <a:buFont typeface="Wingdings" charset="0"/>
              <a:buAutoNum type="arabicPeriod"/>
            </a:pPr>
            <a:r>
              <a:rPr lang="en-US" altLang="zh-TW">
                <a:ea typeface="新細明體" charset="0"/>
                <a:cs typeface="新細明體" charset="0"/>
              </a:rPr>
              <a:t>Sufficient budget has been provided to develop and use new technology</a:t>
            </a:r>
          </a:p>
          <a:p>
            <a:pPr marL="609600" indent="-609600" defTabSz="809625">
              <a:lnSpc>
                <a:spcPct val="90000"/>
              </a:lnSpc>
              <a:buClr>
                <a:srgbClr val="009A0B"/>
              </a:buClr>
              <a:buSzPct val="95000"/>
              <a:buFont typeface="Wingdings" charset="0"/>
              <a:buAutoNum type="arabicPeriod"/>
            </a:pPr>
            <a:r>
              <a:rPr lang="en-US" altLang="zh-TW">
                <a:ea typeface="新細明體" charset="0"/>
                <a:cs typeface="新細明體" charset="0"/>
              </a:rPr>
              <a:t>Trainees are geographically dispersed and travel costs related to training are high</a:t>
            </a:r>
          </a:p>
          <a:p>
            <a:pPr marL="609600" indent="-609600" defTabSz="809625">
              <a:lnSpc>
                <a:spcPct val="90000"/>
              </a:lnSpc>
              <a:buClr>
                <a:srgbClr val="009A0B"/>
              </a:buClr>
              <a:buSzPct val="95000"/>
              <a:buFont typeface="Wingdings" charset="0"/>
              <a:buAutoNum type="arabicPeriod"/>
            </a:pPr>
            <a:r>
              <a:rPr lang="en-US" altLang="zh-TW">
                <a:ea typeface="新細明體" charset="0"/>
                <a:cs typeface="新細明體" charset="0"/>
              </a:rPr>
              <a:t>Trainees are comfortable using technology including:</a:t>
            </a:r>
          </a:p>
          <a:p>
            <a:pPr marL="1244600" lvl="2" indent="-495300" defTabSz="809625">
              <a:lnSpc>
                <a:spcPct val="90000"/>
              </a:lnSpc>
              <a:buSzPct val="70000"/>
              <a:buFont typeface="Wingdings" charset="0"/>
              <a:buChar char="q"/>
            </a:pPr>
            <a:r>
              <a:rPr lang="en-US" altLang="zh-TW" sz="2800">
                <a:ea typeface="新細明體" charset="0"/>
                <a:cs typeface="新細明體" charset="0"/>
              </a:rPr>
              <a:t>the web</a:t>
            </a:r>
          </a:p>
          <a:p>
            <a:pPr marL="1244600" lvl="2" indent="-495300" defTabSz="809625">
              <a:lnSpc>
                <a:spcPct val="90000"/>
              </a:lnSpc>
              <a:buSzPct val="70000"/>
              <a:buFont typeface="Wingdings" charset="0"/>
              <a:buChar char="q"/>
            </a:pPr>
            <a:r>
              <a:rPr lang="en-US" altLang="zh-TW" sz="2800">
                <a:ea typeface="新細明體" charset="0"/>
                <a:cs typeface="新細明體" charset="0"/>
              </a:rPr>
              <a:t>personal computers</a:t>
            </a:r>
          </a:p>
          <a:p>
            <a:pPr marL="1244600" lvl="2" indent="-495300" defTabSz="809625">
              <a:lnSpc>
                <a:spcPct val="90000"/>
              </a:lnSpc>
              <a:buSzPct val="70000"/>
              <a:buFont typeface="Wingdings" charset="0"/>
              <a:buChar char="q"/>
            </a:pPr>
            <a:r>
              <a:rPr lang="en-US" altLang="zh-TW" sz="2800">
                <a:ea typeface="新細明體" charset="0"/>
                <a:cs typeface="新細明體" charset="0"/>
              </a:rPr>
              <a:t>CD-ROMs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Use of New Technology in Training </a:t>
            </a:r>
            <a:r>
              <a:rPr lang="en-US" altLang="zh-TW" sz="2400">
                <a:ea typeface="新細明體" charset="0"/>
                <a:cs typeface="新細明體" charset="0"/>
              </a:rPr>
              <a:t>(2 of 3)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Training delivered by the computer: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60 percent is not instructor-led and is done through self-paced Web courses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32 percent uses CD-ROM / DVD / diskettes</a:t>
            </a:r>
          </a:p>
          <a:p>
            <a:pPr>
              <a:buFontTx/>
              <a:buNone/>
            </a:pPr>
            <a:endParaRPr lang="en-US" altLang="zh-TW">
              <a:ea typeface="新細明體" charset="0"/>
              <a:cs typeface="新細明體" charset="0"/>
            </a:endParaRPr>
          </a:p>
          <a:p>
            <a:r>
              <a:rPr lang="en-US" altLang="zh-TW">
                <a:ea typeface="新細明體" charset="0"/>
                <a:cs typeface="新細明體" charset="0"/>
              </a:rPr>
              <a:t>34 percent of online learning follows the classroom learning model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i.e., connects trainees with an instructor or other students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809625">
              <a:lnSpc>
                <a:spcPct val="90000"/>
              </a:lnSpc>
            </a:pPr>
            <a:r>
              <a:rPr lang="en-US" altLang="zh-TW" sz="3100">
                <a:ea typeface="新細明體" charset="0"/>
                <a:cs typeface="新細明體" charset="0"/>
              </a:rPr>
              <a:t>Use of new technology training methods should be considered under certain conditions: </a:t>
            </a:r>
            <a:r>
              <a:rPr lang="en-US" altLang="zh-TW" sz="2400">
                <a:ea typeface="新細明體" charset="0"/>
                <a:cs typeface="新細明體" charset="0"/>
              </a:rPr>
              <a:t>(2 of 2)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defTabSz="809625">
              <a:lnSpc>
                <a:spcPct val="90000"/>
              </a:lnSpc>
              <a:buClr>
                <a:srgbClr val="009A0B"/>
              </a:buClr>
              <a:buSzPct val="95000"/>
              <a:buFont typeface="Wingdings" charset="0"/>
              <a:buAutoNum type="arabicPeriod" startAt="4"/>
            </a:pPr>
            <a:r>
              <a:rPr lang="en-US" altLang="zh-TW">
                <a:ea typeface="新細明體" charset="0"/>
                <a:cs typeface="新細明體" charset="0"/>
              </a:rPr>
              <a:t>The increased use of technology is part of the company’s business strategy</a:t>
            </a:r>
          </a:p>
          <a:p>
            <a:pPr marL="609600" indent="-609600" defTabSz="809625">
              <a:lnSpc>
                <a:spcPct val="90000"/>
              </a:lnSpc>
              <a:buClr>
                <a:srgbClr val="009A0B"/>
              </a:buClr>
              <a:buSzPct val="95000"/>
              <a:buFont typeface="Wingdings" charset="0"/>
              <a:buAutoNum type="arabicPeriod" startAt="4"/>
            </a:pPr>
            <a:r>
              <a:rPr lang="en-US" altLang="zh-TW">
                <a:ea typeface="新細明體" charset="0"/>
                <a:cs typeface="新細明體" charset="0"/>
              </a:rPr>
              <a:t>Employees have a difficult time attending scheduled training programs</a:t>
            </a:r>
          </a:p>
          <a:p>
            <a:pPr marL="609600" indent="-609600" defTabSz="809625">
              <a:lnSpc>
                <a:spcPct val="90000"/>
              </a:lnSpc>
              <a:buClr>
                <a:srgbClr val="009A0B"/>
              </a:buClr>
              <a:buSzPct val="95000"/>
              <a:buFont typeface="Wingdings" charset="0"/>
              <a:buAutoNum type="arabicPeriod" startAt="4"/>
            </a:pPr>
            <a:r>
              <a:rPr lang="en-US" altLang="zh-TW">
                <a:ea typeface="新細明體" charset="0"/>
                <a:cs typeface="新細明體" charset="0"/>
              </a:rPr>
              <a:t>Current training methods allow limited time for practice, feedback, and assessment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Use of New Technology in Training </a:t>
            </a:r>
            <a:r>
              <a:rPr lang="en-US" altLang="zh-TW" sz="2400">
                <a:ea typeface="新細明體" charset="0"/>
                <a:cs typeface="新細明體" charset="0"/>
              </a:rPr>
              <a:t>(3 of 3)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80 percent of companies who use e-learning are creating the content of these programs internally</a:t>
            </a:r>
          </a:p>
          <a:p>
            <a:pPr>
              <a:buFontTx/>
              <a:buNone/>
            </a:pPr>
            <a:endParaRPr lang="en-US" altLang="zh-TW">
              <a:ea typeface="新細明體" charset="0"/>
              <a:cs typeface="新細明體" charset="0"/>
            </a:endParaRPr>
          </a:p>
          <a:p>
            <a:r>
              <a:rPr lang="en-US" altLang="zh-TW">
                <a:ea typeface="新細明體" charset="0"/>
                <a:cs typeface="新細明體" charset="0"/>
              </a:rPr>
              <a:t>Of those companies who use e-learning: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56 percent offer it to all employees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45 percent offer it to select groups of employees</a:t>
            </a:r>
          </a:p>
          <a:p>
            <a:pPr lvl="1"/>
            <a:r>
              <a:rPr lang="en-US" altLang="zh-TW">
                <a:ea typeface="新細明體" charset="0"/>
                <a:cs typeface="新細明體" charset="0"/>
              </a:rPr>
              <a:t>26 percent offer it to customers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809625">
              <a:lnSpc>
                <a:spcPct val="90000"/>
              </a:lnSpc>
            </a:pPr>
            <a:r>
              <a:rPr lang="en-US" altLang="zh-TW" sz="3600">
                <a:ea typeface="新細明體" charset="0"/>
                <a:cs typeface="新細明體" charset="0"/>
              </a:rPr>
              <a:t>Technologies’ Influence on Training and Learning: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92100" indent="-292100" defTabSz="809625">
              <a:lnSpc>
                <a:spcPct val="8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New technologies have made it possible to:</a:t>
            </a:r>
          </a:p>
          <a:p>
            <a:pPr marL="635000" lvl="1" indent="-228600" defTabSz="809625">
              <a:lnSpc>
                <a:spcPct val="8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Reduce the costs associated with delivering training</a:t>
            </a:r>
          </a:p>
          <a:p>
            <a:pPr marL="635000" lvl="1" indent="-228600" defTabSz="809625">
              <a:lnSpc>
                <a:spcPct val="8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Increase the effectiveness of the learning environment</a:t>
            </a:r>
          </a:p>
          <a:p>
            <a:pPr marL="635000" lvl="1" indent="-228600" defTabSz="809625">
              <a:lnSpc>
                <a:spcPct val="8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Help training contribute to business goals</a:t>
            </a:r>
          </a:p>
          <a:p>
            <a:pPr marL="292100" indent="-292100" defTabSz="809625">
              <a:lnSpc>
                <a:spcPct val="80000"/>
              </a:lnSpc>
              <a:buFontTx/>
              <a:buNone/>
            </a:pPr>
            <a:endParaRPr lang="en-US" altLang="zh-TW">
              <a:ea typeface="新細明體" charset="0"/>
              <a:cs typeface="新細明體" charset="0"/>
            </a:endParaRPr>
          </a:p>
          <a:p>
            <a:pPr marL="292100" indent="-292100" defTabSz="809625">
              <a:lnSpc>
                <a:spcPct val="8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New technologies include:</a:t>
            </a:r>
          </a:p>
          <a:p>
            <a:pPr marL="635000" lvl="1" indent="-228600" defTabSz="809625">
              <a:lnSpc>
                <a:spcPct val="8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Multimedia</a:t>
            </a:r>
          </a:p>
          <a:p>
            <a:pPr marL="635000" lvl="1" indent="-228600" defTabSz="809625">
              <a:lnSpc>
                <a:spcPct val="8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Distance learning</a:t>
            </a:r>
          </a:p>
          <a:p>
            <a:pPr marL="635000" lvl="1" indent="-228600" defTabSz="809625">
              <a:lnSpc>
                <a:spcPct val="8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Expert systems</a:t>
            </a:r>
          </a:p>
          <a:p>
            <a:pPr marL="635000" lvl="1" indent="-228600" defTabSz="809625">
              <a:lnSpc>
                <a:spcPct val="8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Electronic support systems</a:t>
            </a:r>
          </a:p>
          <a:p>
            <a:pPr marL="635000" lvl="1" indent="-228600" defTabSz="809625">
              <a:lnSpc>
                <a:spcPct val="8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Training software applications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809625">
              <a:lnSpc>
                <a:spcPct val="90000"/>
              </a:lnSpc>
            </a:pPr>
            <a:r>
              <a:rPr lang="en-US" altLang="zh-TW" sz="3600">
                <a:ea typeface="新細明體" charset="0"/>
                <a:cs typeface="新細明體" charset="0"/>
              </a:rPr>
              <a:t>Technology has made several benefits possible:</a:t>
            </a:r>
            <a:r>
              <a:rPr lang="en-US" altLang="zh-TW" sz="3200">
                <a:ea typeface="新細明體" charset="0"/>
                <a:cs typeface="新細明體" charset="0"/>
              </a:rPr>
              <a:t> </a:t>
            </a:r>
            <a:r>
              <a:rPr lang="en-US" altLang="zh-TW" sz="2400">
                <a:ea typeface="新細明體" charset="0"/>
                <a:cs typeface="新細明體" charset="0"/>
              </a:rPr>
              <a:t>(1 of 2)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0"/>
                <a:cs typeface="新細明體" charset="0"/>
              </a:rPr>
              <a:t>Employees can gain control over when and where they receive training</a:t>
            </a:r>
          </a:p>
          <a:p>
            <a:r>
              <a:rPr lang="en-US" altLang="zh-TW">
                <a:ea typeface="新細明體" charset="0"/>
                <a:cs typeface="新細明體" charset="0"/>
              </a:rPr>
              <a:t>Employees can access knowledge and expert systems on an as-needed basis</a:t>
            </a:r>
          </a:p>
          <a:p>
            <a:r>
              <a:rPr lang="en-US" altLang="zh-TW">
                <a:ea typeface="新細明體" charset="0"/>
                <a:cs typeface="新細明體" charset="0"/>
              </a:rPr>
              <a:t>Employees can choose the type of media (print, sound, video) they want to use in a training program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809625">
              <a:lnSpc>
                <a:spcPct val="90000"/>
              </a:lnSpc>
            </a:pPr>
            <a:r>
              <a:rPr lang="en-US" altLang="zh-TW" sz="3600">
                <a:ea typeface="新細明體" charset="0"/>
                <a:cs typeface="新細明體" charset="0"/>
              </a:rPr>
              <a:t>Technology has made several benefits possible:</a:t>
            </a:r>
            <a:r>
              <a:rPr lang="en-US" altLang="zh-TW" sz="3200">
                <a:ea typeface="新細明體" charset="0"/>
                <a:cs typeface="新細明體" charset="0"/>
              </a:rPr>
              <a:t> </a:t>
            </a:r>
            <a:r>
              <a:rPr lang="en-US" altLang="zh-TW" sz="2400">
                <a:ea typeface="新細明體" charset="0"/>
                <a:cs typeface="新細明體" charset="0"/>
              </a:rPr>
              <a:t>(2 of 2)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92100" indent="-292100" defTabSz="809625">
              <a:lnSpc>
                <a:spcPct val="9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Course enrollment, testing, and training records can be handled electronically,</a:t>
            </a:r>
          </a:p>
          <a:p>
            <a:pPr marL="635000" lvl="1" indent="-228600" defTabSz="809625">
              <a:lnSpc>
                <a:spcPct val="9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reducing the paperwork and time needed for administrative activities</a:t>
            </a:r>
          </a:p>
          <a:p>
            <a:pPr marL="292100" indent="-292100" defTabSz="809625">
              <a:lnSpc>
                <a:spcPct val="9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Employees’ accomplishments in training in progress can be monitored</a:t>
            </a:r>
          </a:p>
          <a:p>
            <a:pPr marL="292100" indent="-292100" defTabSz="809625">
              <a:lnSpc>
                <a:spcPct val="90000"/>
              </a:lnSpc>
            </a:pPr>
            <a:r>
              <a:rPr lang="en-US" altLang="zh-TW">
                <a:ea typeface="新細明體" charset="0"/>
                <a:cs typeface="新細明體" charset="0"/>
              </a:rPr>
              <a:t>Traditional training methods can be delivered to trainees rather than requiring them to come to a central training location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809625">
              <a:lnSpc>
                <a:spcPct val="90000"/>
              </a:lnSpc>
            </a:pPr>
            <a:r>
              <a:rPr lang="en-US" altLang="zh-TW" sz="3600">
                <a:ea typeface="新細明體" charset="0"/>
                <a:cs typeface="新細明體" charset="0"/>
              </a:rPr>
              <a:t>Technology allows </a:t>
            </a:r>
            <a:r>
              <a:rPr lang="en-US" altLang="zh-TW" sz="3600" i="1">
                <a:ea typeface="新細明體" charset="0"/>
                <a:cs typeface="新細明體" charset="0"/>
              </a:rPr>
              <a:t>digital collaboration</a:t>
            </a:r>
            <a:r>
              <a:rPr lang="en-US" altLang="zh-TW" sz="3600">
                <a:ea typeface="新細明體" charset="0"/>
                <a:cs typeface="新細明體" charset="0"/>
              </a:rPr>
              <a:t> to occur:</a:t>
            </a:r>
            <a:r>
              <a:rPr lang="en-US" altLang="zh-TW" sz="3200">
                <a:ea typeface="新細明體" charset="0"/>
                <a:cs typeface="新細明體" charset="0"/>
              </a:rPr>
              <a:t> </a:t>
            </a:r>
            <a:r>
              <a:rPr lang="en-US" altLang="zh-TW" sz="2400">
                <a:ea typeface="新細明體" charset="0"/>
                <a:cs typeface="新細明體" charset="0"/>
              </a:rPr>
              <a:t>(1 of 2)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92100" indent="-292100" defTabSz="809625"/>
            <a:r>
              <a:rPr lang="en-US" altLang="zh-TW" b="1" i="1">
                <a:effectLst>
                  <a:outerShdw blurRad="38100" dist="38100" dir="2700000" algn="tl">
                    <a:srgbClr val="FFFFFF"/>
                  </a:outerShdw>
                </a:effectLst>
                <a:ea typeface="新細明體" charset="0"/>
                <a:cs typeface="新細明體" charset="0"/>
              </a:rPr>
              <a:t>Digital collaboration - </a:t>
            </a:r>
            <a:r>
              <a:rPr lang="en-US" altLang="zh-TW">
                <a:ea typeface="新細明體" charset="0"/>
                <a:cs typeface="新細明體" charset="0"/>
              </a:rPr>
              <a:t>the use of technology to enhance and extend employees’ abilities to work together regardless of their geographic proximity</a:t>
            </a:r>
          </a:p>
          <a:p>
            <a:pPr marL="292100" indent="-292100" defTabSz="809625">
              <a:buFontTx/>
              <a:buNone/>
            </a:pPr>
            <a:endParaRPr lang="en-US" altLang="zh-TW">
              <a:ea typeface="新細明體" charset="0"/>
              <a:cs typeface="新細明體" charset="0"/>
            </a:endParaRPr>
          </a:p>
          <a:p>
            <a:pPr marL="292100" indent="-292100" defTabSz="809625"/>
            <a:r>
              <a:rPr lang="en-US" altLang="zh-TW">
                <a:ea typeface="新細明體" charset="0"/>
                <a:cs typeface="新細明體" charset="0"/>
              </a:rPr>
              <a:t>Digital collaboration includes:</a:t>
            </a:r>
          </a:p>
          <a:p>
            <a:pPr marL="635000" lvl="1" indent="-228600" defTabSz="809625"/>
            <a:r>
              <a:rPr lang="en-US" altLang="zh-TW">
                <a:ea typeface="新細明體" charset="0"/>
                <a:cs typeface="新細明體" charset="0"/>
              </a:rPr>
              <a:t>electronic messaging systems</a:t>
            </a:r>
          </a:p>
          <a:p>
            <a:pPr marL="635000" lvl="1" indent="-228600" defTabSz="809625"/>
            <a:r>
              <a:rPr lang="en-US" altLang="zh-TW">
                <a:ea typeface="新細明體" charset="0"/>
                <a:cs typeface="新細明體" charset="0"/>
              </a:rPr>
              <a:t>electronic meeting systems</a:t>
            </a:r>
          </a:p>
          <a:p>
            <a:pPr marL="635000" lvl="1" indent="-228600" defTabSz="809625"/>
            <a:r>
              <a:rPr lang="en-US" altLang="zh-TW">
                <a:ea typeface="新細明體" charset="0"/>
                <a:cs typeface="新細明體" charset="0"/>
              </a:rPr>
              <a:t>online communities of learning</a:t>
            </a:r>
          </a:p>
        </p:txBody>
      </p:sp>
    </p:spTree>
  </p:cSld>
  <p:clrMapOvr>
    <a:masterClrMapping/>
  </p:clrMapOvr>
  <p:transition xmlns:p14="http://schemas.microsoft.com/office/powerpoint/2010/main">
    <p:cover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oe T05">
  <a:themeElements>
    <a:clrScheme name="Noe T05 16">
      <a:dk1>
        <a:srgbClr val="000000"/>
      </a:dk1>
      <a:lt1>
        <a:srgbClr val="FCF6D4"/>
      </a:lt1>
      <a:dk2>
        <a:srgbClr val="FFFFFF"/>
      </a:dk2>
      <a:lt2>
        <a:srgbClr val="808080"/>
      </a:lt2>
      <a:accent1>
        <a:srgbClr val="FFDE39"/>
      </a:accent1>
      <a:accent2>
        <a:srgbClr val="703C4B"/>
      </a:accent2>
      <a:accent3>
        <a:srgbClr val="FDFAE6"/>
      </a:accent3>
      <a:accent4>
        <a:srgbClr val="000000"/>
      </a:accent4>
      <a:accent5>
        <a:srgbClr val="FFECAE"/>
      </a:accent5>
      <a:accent6>
        <a:srgbClr val="653543"/>
      </a:accent6>
      <a:hlink>
        <a:srgbClr val="83BE00"/>
      </a:hlink>
      <a:folHlink>
        <a:srgbClr val="1D5959"/>
      </a:folHlink>
    </a:clrScheme>
    <a:fontScheme name="Noe T05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oe T0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e T0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e T0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e T0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e T0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e T0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e T0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e T0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e T0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e T0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e T0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e T0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e T05 13">
        <a:dk1>
          <a:srgbClr val="000000"/>
        </a:dk1>
        <a:lt1>
          <a:srgbClr val="F4F6D6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8FAE8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e T05 14">
        <a:dk1>
          <a:srgbClr val="000000"/>
        </a:dk1>
        <a:lt1>
          <a:srgbClr val="F3F6CA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8FAE1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e T05 15">
        <a:dk1>
          <a:srgbClr val="000000"/>
        </a:dk1>
        <a:lt1>
          <a:srgbClr val="FCF6D4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DFAE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e T05 16">
        <a:dk1>
          <a:srgbClr val="000000"/>
        </a:dk1>
        <a:lt1>
          <a:srgbClr val="FCF6D4"/>
        </a:lt1>
        <a:dk2>
          <a:srgbClr val="FFFFFF"/>
        </a:dk2>
        <a:lt2>
          <a:srgbClr val="808080"/>
        </a:lt2>
        <a:accent1>
          <a:srgbClr val="FFDE39"/>
        </a:accent1>
        <a:accent2>
          <a:srgbClr val="703C4B"/>
        </a:accent2>
        <a:accent3>
          <a:srgbClr val="FDFAE6"/>
        </a:accent3>
        <a:accent4>
          <a:srgbClr val="000000"/>
        </a:accent4>
        <a:accent5>
          <a:srgbClr val="FFECAE"/>
        </a:accent5>
        <a:accent6>
          <a:srgbClr val="653543"/>
        </a:accent6>
        <a:hlink>
          <a:srgbClr val="83BE00"/>
        </a:hlink>
        <a:folHlink>
          <a:srgbClr val="1D595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Noe T05</Template>
  <TotalTime>282</TotalTime>
  <Words>1634</Words>
  <Application>Microsoft Macintosh PowerPoint</Application>
  <PresentationFormat>On-screen Show (4:3)</PresentationFormat>
  <Paragraphs>261</Paragraphs>
  <Slides>40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0" baseType="lpstr">
      <vt:lpstr>Arial</vt:lpstr>
      <vt:lpstr>Times New Roman</vt:lpstr>
      <vt:lpstr>Book Antiqua</vt:lpstr>
      <vt:lpstr>新細明體</vt:lpstr>
      <vt:lpstr>Arial Narrow</vt:lpstr>
      <vt:lpstr>Centaur</vt:lpstr>
      <vt:lpstr>Wingdings</vt:lpstr>
      <vt:lpstr>Arial Rounded MT Bold</vt:lpstr>
      <vt:lpstr>Noe T05</vt:lpstr>
      <vt:lpstr>Microsoft Clip Gallery</vt:lpstr>
      <vt:lpstr>PowerPoint Presentation</vt:lpstr>
      <vt:lpstr>Introduction</vt:lpstr>
      <vt:lpstr>Use of New Technology in Training (1 of 3)</vt:lpstr>
      <vt:lpstr>Use of New Technology in Training (2 of 3)</vt:lpstr>
      <vt:lpstr>Use of New Technology in Training (3 of 3)</vt:lpstr>
      <vt:lpstr>Technologies’ Influence on Training and Learning:</vt:lpstr>
      <vt:lpstr>Technology has made several benefits possible: (1 of 2)</vt:lpstr>
      <vt:lpstr>Technology has made several benefits possible: (2 of 2)</vt:lpstr>
      <vt:lpstr>Technology allows digital collaboration to occur: (1 of 2)</vt:lpstr>
      <vt:lpstr>Digital Collaboration (2 of 2)</vt:lpstr>
      <vt:lpstr>Impact of new technology on the learning environment:</vt:lpstr>
      <vt:lpstr>Classroom Learning Environment</vt:lpstr>
      <vt:lpstr>Impact of new technology on the learning environment: (continued)</vt:lpstr>
      <vt:lpstr>Impact of new technology on the learning environment: (continued)</vt:lpstr>
      <vt:lpstr>Technological Learning Environment</vt:lpstr>
      <vt:lpstr>Blended Learning Environment</vt:lpstr>
      <vt:lpstr>Multimedia Training</vt:lpstr>
      <vt:lpstr>PowerPoint Presentation</vt:lpstr>
      <vt:lpstr>Computer-Based Training</vt:lpstr>
      <vt:lpstr>Computer-Based Training</vt:lpstr>
      <vt:lpstr>Levels of internet-based training:</vt:lpstr>
      <vt:lpstr>Characteristics of E-Learning</vt:lpstr>
      <vt:lpstr>Advantages of E-learning (1 of 3)</vt:lpstr>
      <vt:lpstr>Advantages of E-Learning (2 of 3)</vt:lpstr>
      <vt:lpstr>Advantages of E-learning (3 of 3)</vt:lpstr>
      <vt:lpstr>PowerPoint Presentation</vt:lpstr>
      <vt:lpstr>Intelligent Tutoring Systems</vt:lpstr>
      <vt:lpstr>Components of intelligent tutoring systems:</vt:lpstr>
      <vt:lpstr>PowerPoint Presentation</vt:lpstr>
      <vt:lpstr>Distance Learning</vt:lpstr>
      <vt:lpstr>Technologies for Training Support</vt:lpstr>
      <vt:lpstr>PowerPoint Presentation</vt:lpstr>
      <vt:lpstr>Training Support Technologies: Expert Systems (1 of 2)</vt:lpstr>
      <vt:lpstr>Training Support Technologies: Expert Systems (2 of 2)</vt:lpstr>
      <vt:lpstr>Training Support Technologies: Groupware (1 of 2)</vt:lpstr>
      <vt:lpstr>Training Support Technologies: Groupware (2 of 2)</vt:lpstr>
      <vt:lpstr>Training Support Technologies: Electronic Performance Support Systems</vt:lpstr>
      <vt:lpstr>Technologies for Training Administration</vt:lpstr>
      <vt:lpstr>Use of new technology training methods should be considered under certain conditions: (1 of 2)</vt:lpstr>
      <vt:lpstr>Use of new technology training methods should be considered under certain conditions: (2 of 2)</vt:lpstr>
    </vt:vector>
  </TitlesOfParts>
  <Company>Wiletzky and Associates, Puyallup 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008 - E-learning &amp; Technology in Training</dc:title>
  <dc:subject>Employee Training &amp; Development 3e by R. A. Noe</dc:subject>
  <dc:creator>Les Wiletzky, SPHR</dc:creator>
  <dc:description>Title slide and chapter template design by Linda Crane, Linda Crane Productions</dc:description>
  <cp:lastModifiedBy>MOHAMMAD ABDUR RAHMAN</cp:lastModifiedBy>
  <cp:revision>43</cp:revision>
  <dcterms:created xsi:type="dcterms:W3CDTF">2003-12-04T19:17:05Z</dcterms:created>
  <dcterms:modified xsi:type="dcterms:W3CDTF">2021-05-03T18:26:57Z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-1212662425</vt:i4>
  </property>
  <property fmtid="{D5CDD505-2E9C-101B-9397-08002B2CF9AE}" pid="3" name="_EmailSubject">
    <vt:lpwstr>Noe 3e PowerPoint Chapters 8 and 9</vt:lpwstr>
  </property>
  <property fmtid="{D5CDD505-2E9C-101B-9397-08002B2CF9AE}" pid="4" name="_AuthorEmail">
    <vt:lpwstr>LesWiletzky@comcast.net</vt:lpwstr>
  </property>
  <property fmtid="{D5CDD505-2E9C-101B-9397-08002B2CF9AE}" pid="5" name="_AuthorEmailDisplayName">
    <vt:lpwstr>Les Wiletzky</vt:lpwstr>
  </property>
  <property fmtid="{D5CDD505-2E9C-101B-9397-08002B2CF9AE}" pid="6" name="_ReviewingToolsShownOnce">
    <vt:lpwstr/>
  </property>
</Properties>
</file>